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74" r:id="rId7"/>
    <p:sldId id="275"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308AA5-D87A-4522-ACFC-9F71207E4517}">
          <p14:sldIdLst>
            <p14:sldId id="256"/>
            <p14:sldId id="257"/>
            <p14:sldId id="258"/>
            <p14:sldId id="259"/>
          </p14:sldIdLst>
        </p14:section>
        <p14:section name="Untitled Section" id="{56F1222E-6D8B-4B47-B13A-B87CB3944B28}">
          <p14:sldIdLst>
            <p14:sldId id="260"/>
            <p14:sldId id="274"/>
            <p14:sldId id="275"/>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82" d="100"/>
          <a:sy n="82"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48603A9-80D9-4053-816F-953A3AEBC3F1}" type="datetimeFigureOut">
              <a:rPr lang="en-IN" smtClean="0"/>
              <a:t>14-03-2024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178047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603A9-80D9-4053-816F-953A3AEBC3F1}"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183849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8603A9-80D9-4053-816F-953A3AEBC3F1}"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1261020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8603A9-80D9-4053-816F-953A3AEBC3F1}"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1052915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603A9-80D9-4053-816F-953A3AEBC3F1}"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1185031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603A9-80D9-4053-816F-953A3AEBC3F1}"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1335283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603A9-80D9-4053-816F-953A3AEBC3F1}" type="datetimeFigureOut">
              <a:rPr lang="en-IN" smtClean="0"/>
              <a:t>14-03-2024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154650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48603A9-80D9-4053-816F-953A3AEBC3F1}"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3010517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48603A9-80D9-4053-816F-953A3AEBC3F1}"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38257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603A9-80D9-4053-816F-953A3AEBC3F1}"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372190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603A9-80D9-4053-816F-953A3AEBC3F1}" type="datetimeFigureOut">
              <a:rPr lang="en-IN" smtClean="0"/>
              <a:t>14-03-2024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145616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603A9-80D9-4053-816F-953A3AEBC3F1}"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2180426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603A9-80D9-4053-816F-953A3AEBC3F1}" type="datetimeFigureOut">
              <a:rPr lang="en-IN" smtClean="0"/>
              <a:t>14-03-2024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363901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8603A9-80D9-4053-816F-953A3AEBC3F1}" type="datetimeFigureOut">
              <a:rPr lang="en-IN" smtClean="0"/>
              <a:t>14-03-2024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88024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603A9-80D9-4053-816F-953A3AEBC3F1}" type="datetimeFigureOut">
              <a:rPr lang="en-IN" smtClean="0"/>
              <a:t>14-03-2024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93788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603A9-80D9-4053-816F-953A3AEBC3F1}"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67705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603A9-80D9-4053-816F-953A3AEBC3F1}" type="datetimeFigureOut">
              <a:rPr lang="en-IN" smtClean="0"/>
              <a:t>14-03-2024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4EC157-E3AD-4C45-BD6B-F2916CF94D04}" type="slidenum">
              <a:rPr lang="en-IN" smtClean="0"/>
              <a:t>‹#›</a:t>
            </a:fld>
            <a:endParaRPr lang="en-IN"/>
          </a:p>
        </p:txBody>
      </p:sp>
    </p:spTree>
    <p:extLst>
      <p:ext uri="{BB962C8B-B14F-4D97-AF65-F5344CB8AC3E}">
        <p14:creationId xmlns:p14="http://schemas.microsoft.com/office/powerpoint/2010/main" val="371342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8603A9-80D9-4053-816F-953A3AEBC3F1}" type="datetimeFigureOut">
              <a:rPr lang="en-IN" smtClean="0"/>
              <a:t>14-03-2024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E4EC157-E3AD-4C45-BD6B-F2916CF94D04}" type="slidenum">
              <a:rPr lang="en-IN" smtClean="0"/>
              <a:t>‹#›</a:t>
            </a:fld>
            <a:endParaRPr lang="en-IN"/>
          </a:p>
        </p:txBody>
      </p:sp>
    </p:spTree>
    <p:extLst>
      <p:ext uri="{BB962C8B-B14F-4D97-AF65-F5344CB8AC3E}">
        <p14:creationId xmlns:p14="http://schemas.microsoft.com/office/powerpoint/2010/main" val="268434748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590A229-0C56-6C02-266D-8041A38B01A0}"/>
              </a:ext>
            </a:extLst>
          </p:cNvPr>
          <p:cNvSpPr>
            <a:spLocks noChangeArrowheads="1"/>
          </p:cNvSpPr>
          <p:nvPr/>
        </p:nvSpPr>
        <p:spPr bwMode="auto">
          <a:xfrm>
            <a:off x="3946849" y="792660"/>
            <a:ext cx="398417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01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4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Good Luck</a:t>
            </a: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D9810966-9E56-9D02-1CC7-9E7021020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009" y="2141500"/>
            <a:ext cx="3153746" cy="257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078FD52-BEA7-094F-A914-108B145CFDD3}"/>
              </a:ext>
            </a:extLst>
          </p:cNvPr>
          <p:cNvSpPr>
            <a:spLocks noChangeArrowheads="1"/>
          </p:cNvSpPr>
          <p:nvPr/>
        </p:nvSpPr>
        <p:spPr bwMode="auto">
          <a:xfrm>
            <a:off x="3453408" y="4859312"/>
            <a:ext cx="565840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8223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822325" algn="l"/>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 pos="822325" algn="l"/>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DEPARTMENT OF COMPUTER SCIENCE &amp; ENGINEERING</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 pos="822325"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&lt;Font Size 14&gt;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tab pos="457200" algn="l"/>
                <a:tab pos="82232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SUSHILA DEVI BANSAL COLLEGE OF TECHNOLOGY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 pos="82232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INDORE- 453331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587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1EB7-4C0C-9F48-82EC-DDD784785935}"/>
              </a:ext>
            </a:extLst>
          </p:cNvPr>
          <p:cNvSpPr>
            <a:spLocks noGrp="1"/>
          </p:cNvSpPr>
          <p:nvPr>
            <p:ph type="title"/>
          </p:nvPr>
        </p:nvSpPr>
        <p:spPr/>
        <p:txBody>
          <a:bodyPr/>
          <a:lstStyle/>
          <a:p>
            <a:r>
              <a:rPr lang="en-US" dirty="0"/>
              <a:t>CAREER ROADMAP PLANNING</a:t>
            </a:r>
            <a:endParaRPr lang="en-IN" dirty="0"/>
          </a:p>
        </p:txBody>
      </p:sp>
      <p:sp>
        <p:nvSpPr>
          <p:cNvPr id="4" name="Text Placeholder 3">
            <a:extLst>
              <a:ext uri="{FF2B5EF4-FFF2-40B4-BE49-F238E27FC236}">
                <a16:creationId xmlns:a16="http://schemas.microsoft.com/office/drawing/2014/main" id="{E40B6531-EB33-979D-BE05-214A59D0F6B2}"/>
              </a:ext>
            </a:extLst>
          </p:cNvPr>
          <p:cNvSpPr>
            <a:spLocks noGrp="1"/>
          </p:cNvSpPr>
          <p:nvPr>
            <p:ph type="body" sz="half" idx="2"/>
          </p:nvPr>
        </p:nvSpPr>
        <p:spPr/>
        <p:txBody>
          <a:bodyPr/>
          <a:lstStyle/>
          <a:p>
            <a:r>
              <a:rPr lang="en-US" dirty="0"/>
              <a:t>Career roadmap planning is a structured approach to achieving your career goals. It includes setting clear goals, identifying necessary skills, and creating a step-by-step plan to get there. It helps you navigate your career path with purpose and direction.</a:t>
            </a:r>
            <a:endParaRPr lang="en-IN" dirty="0"/>
          </a:p>
        </p:txBody>
      </p:sp>
      <p:pic>
        <p:nvPicPr>
          <p:cNvPr id="8" name="Content Placeholder 7">
            <a:extLst>
              <a:ext uri="{FF2B5EF4-FFF2-40B4-BE49-F238E27FC236}">
                <a16:creationId xmlns:a16="http://schemas.microsoft.com/office/drawing/2014/main" id="{5CCAB891-473A-78A0-EA1F-C08512D88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1" y="1732547"/>
            <a:ext cx="4941044" cy="402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09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C59B-ECDA-D4E7-D679-AB16A1092689}"/>
              </a:ext>
            </a:extLst>
          </p:cNvPr>
          <p:cNvSpPr>
            <a:spLocks noGrp="1"/>
          </p:cNvSpPr>
          <p:nvPr>
            <p:ph type="title"/>
          </p:nvPr>
        </p:nvSpPr>
        <p:spPr>
          <a:xfrm>
            <a:off x="1154955" y="485192"/>
            <a:ext cx="2793158" cy="1660849"/>
          </a:xfrm>
        </p:spPr>
        <p:txBody>
          <a:bodyPr/>
          <a:lstStyle/>
          <a:p>
            <a:r>
              <a:rPr lang="en-US" dirty="0"/>
              <a:t>GOOD LUCK :- A CAREER GUIDANCE WEBSITE</a:t>
            </a:r>
            <a:endParaRPr lang="en-IN" dirty="0"/>
          </a:p>
        </p:txBody>
      </p:sp>
      <p:sp>
        <p:nvSpPr>
          <p:cNvPr id="4" name="Text Placeholder 3">
            <a:extLst>
              <a:ext uri="{FF2B5EF4-FFF2-40B4-BE49-F238E27FC236}">
                <a16:creationId xmlns:a16="http://schemas.microsoft.com/office/drawing/2014/main" id="{29A0C8E3-6429-D731-4791-E6ACD0B43C6A}"/>
              </a:ext>
            </a:extLst>
          </p:cNvPr>
          <p:cNvSpPr>
            <a:spLocks noGrp="1"/>
          </p:cNvSpPr>
          <p:nvPr>
            <p:ph type="body" sz="half" idx="2"/>
          </p:nvPr>
        </p:nvSpPr>
        <p:spPr>
          <a:xfrm>
            <a:off x="1154954" y="2146042"/>
            <a:ext cx="2793158" cy="3878838"/>
          </a:xfrm>
        </p:spPr>
        <p:txBody>
          <a:bodyPr>
            <a:noAutofit/>
          </a:bodyPr>
          <a:lstStyle/>
          <a:p>
            <a:r>
              <a:rPr lang="en-US" sz="1200" dirty="0"/>
              <a:t>**"Good Luck: A Career Guidance Website"**</a:t>
            </a:r>
          </a:p>
          <a:p>
            <a:r>
              <a:rPr lang="en-US" sz="1200" dirty="0"/>
              <a:t>- Helps students choose courses and colleges after high school.</a:t>
            </a:r>
          </a:p>
          <a:p>
            <a:r>
              <a:rPr lang="en-US" sz="1200" dirty="0"/>
              <a:t>- Features course recommendations, college databases, and career profiles.</a:t>
            </a:r>
          </a:p>
          <a:p>
            <a:r>
              <a:rPr lang="en-US" sz="1200" dirty="0"/>
              <a:t>- Offers interactive quizzes, scholarship information, and expert advice.</a:t>
            </a:r>
          </a:p>
          <a:p>
            <a:r>
              <a:rPr lang="en-US" sz="1200" dirty="0"/>
              <a:t>- Provides test prep resources, a blog, and user forums.</a:t>
            </a:r>
          </a:p>
          <a:p>
            <a:r>
              <a:rPr lang="en-US" sz="1200" dirty="0"/>
              <a:t>- Mobile-friendly, with user accounts and social media integration.</a:t>
            </a:r>
            <a:endParaRPr lang="en-IN" sz="1200" dirty="0"/>
          </a:p>
        </p:txBody>
      </p:sp>
      <p:pic>
        <p:nvPicPr>
          <p:cNvPr id="7" name="Content Placeholder 6">
            <a:extLst>
              <a:ext uri="{FF2B5EF4-FFF2-40B4-BE49-F238E27FC236}">
                <a16:creationId xmlns:a16="http://schemas.microsoft.com/office/drawing/2014/main" id="{784E7817-36C9-5093-3786-48BF47B7C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0444" y="1447800"/>
            <a:ext cx="4572000" cy="4572000"/>
          </a:xfrm>
        </p:spPr>
      </p:pic>
    </p:spTree>
    <p:extLst>
      <p:ext uri="{BB962C8B-B14F-4D97-AF65-F5344CB8AC3E}">
        <p14:creationId xmlns:p14="http://schemas.microsoft.com/office/powerpoint/2010/main" val="251570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2B75-3D76-C3BF-B6F1-A4B192DCAB8A}"/>
              </a:ext>
            </a:extLst>
          </p:cNvPr>
          <p:cNvSpPr>
            <a:spLocks noGrp="1"/>
          </p:cNvSpPr>
          <p:nvPr>
            <p:ph type="title"/>
          </p:nvPr>
        </p:nvSpPr>
        <p:spPr/>
        <p:txBody>
          <a:bodyPr/>
          <a:lstStyle/>
          <a:p>
            <a:r>
              <a:rPr lang="en-US" dirty="0"/>
              <a:t>MAIN FEATURES</a:t>
            </a:r>
            <a:endParaRPr lang="en-IN" dirty="0"/>
          </a:p>
        </p:txBody>
      </p:sp>
      <p:sp>
        <p:nvSpPr>
          <p:cNvPr id="3" name="Content Placeholder 2">
            <a:extLst>
              <a:ext uri="{FF2B5EF4-FFF2-40B4-BE49-F238E27FC236}">
                <a16:creationId xmlns:a16="http://schemas.microsoft.com/office/drawing/2014/main" id="{768D9DE7-9447-18E7-A38C-D39A95F3D378}"/>
              </a:ext>
            </a:extLst>
          </p:cNvPr>
          <p:cNvSpPr>
            <a:spLocks noGrp="1"/>
          </p:cNvSpPr>
          <p:nvPr>
            <p:ph idx="1"/>
          </p:nvPr>
        </p:nvSpPr>
        <p:spPr/>
        <p:txBody>
          <a:bodyPr/>
          <a:lstStyle/>
          <a:p>
            <a:r>
              <a:rPr lang="en-US" dirty="0"/>
              <a:t>Course recommendations</a:t>
            </a:r>
          </a:p>
          <a:p>
            <a:r>
              <a:rPr lang="en-US" dirty="0"/>
              <a:t>College &amp; university database</a:t>
            </a:r>
          </a:p>
          <a:p>
            <a:r>
              <a:rPr lang="en-IN" dirty="0"/>
              <a:t>Video Content</a:t>
            </a:r>
          </a:p>
          <a:p>
            <a:r>
              <a:rPr lang="en-IN" dirty="0"/>
              <a:t>Mobile-friendly Design</a:t>
            </a:r>
          </a:p>
          <a:p>
            <a:r>
              <a:rPr lang="en-IN" dirty="0"/>
              <a:t>Guidance blog</a:t>
            </a:r>
          </a:p>
        </p:txBody>
      </p:sp>
    </p:spTree>
    <p:extLst>
      <p:ext uri="{BB962C8B-B14F-4D97-AF65-F5344CB8AC3E}">
        <p14:creationId xmlns:p14="http://schemas.microsoft.com/office/powerpoint/2010/main" val="394165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C79B-3794-62BF-C75B-455661608543}"/>
              </a:ext>
            </a:extLst>
          </p:cNvPr>
          <p:cNvSpPr>
            <a:spLocks noGrp="1"/>
          </p:cNvSpPr>
          <p:nvPr>
            <p:ph type="title"/>
          </p:nvPr>
        </p:nvSpPr>
        <p:spPr/>
        <p:txBody>
          <a:bodyPr/>
          <a:lstStyle/>
          <a:p>
            <a:r>
              <a:rPr lang="en-US" dirty="0"/>
              <a:t>COLLEGE &amp; UNIVERSITY GUIDANCE</a:t>
            </a:r>
            <a:endParaRPr lang="en-IN" dirty="0"/>
          </a:p>
        </p:txBody>
      </p:sp>
      <p:sp>
        <p:nvSpPr>
          <p:cNvPr id="3" name="Text Placeholder 2">
            <a:extLst>
              <a:ext uri="{FF2B5EF4-FFF2-40B4-BE49-F238E27FC236}">
                <a16:creationId xmlns:a16="http://schemas.microsoft.com/office/drawing/2014/main" id="{65864A08-ED6E-BC01-9A94-BA8D6EE6D98D}"/>
              </a:ext>
            </a:extLst>
          </p:cNvPr>
          <p:cNvSpPr>
            <a:spLocks noGrp="1"/>
          </p:cNvSpPr>
          <p:nvPr>
            <p:ph type="body" sz="half" idx="2"/>
          </p:nvPr>
        </p:nvSpPr>
        <p:spPr/>
        <p:txBody>
          <a:bodyPr>
            <a:normAutofit fontScale="92500" lnSpcReduction="10000"/>
          </a:bodyPr>
          <a:lstStyle/>
          <a:p>
            <a:r>
              <a:rPr lang="en-US" dirty="0"/>
              <a:t>The college and university guidance section of our website provides a comprehensive resource for students exploring higher education options. It includes detailed profiles of institutions with information on admission requirements, costs, financial aid, majors, and programs, as well as user-generated reviews and ratings. Users can access advice on applications, campus life, and career services, and find tools for comparing and calculating costs. We offer virtual campus tours, interviews with current students, and links to official websites for up-to-date details. Our site also highlights rankings, accreditation status, and alumni success stories, making it a one-stop destination for students seeking information on colleges and universities for their career aspirations.</a:t>
            </a:r>
            <a:endParaRPr lang="en-IN" dirty="0"/>
          </a:p>
        </p:txBody>
      </p:sp>
    </p:spTree>
    <p:extLst>
      <p:ext uri="{BB962C8B-B14F-4D97-AF65-F5344CB8AC3E}">
        <p14:creationId xmlns:p14="http://schemas.microsoft.com/office/powerpoint/2010/main" val="170084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5E72-0F9F-E5EF-A81D-46A852687CE1}"/>
              </a:ext>
            </a:extLst>
          </p:cNvPr>
          <p:cNvSpPr>
            <a:spLocks noGrp="1"/>
          </p:cNvSpPr>
          <p:nvPr>
            <p:ph type="title"/>
          </p:nvPr>
        </p:nvSpPr>
        <p:spPr/>
        <p:txBody>
          <a:bodyPr/>
          <a:lstStyle/>
          <a:p>
            <a:r>
              <a:rPr lang="en-US" dirty="0"/>
              <a:t>COURSES &amp; VIDEO RESOURCES</a:t>
            </a:r>
            <a:endParaRPr lang="en-IN" dirty="0"/>
          </a:p>
        </p:txBody>
      </p:sp>
      <p:sp>
        <p:nvSpPr>
          <p:cNvPr id="3" name="Text Placeholder 2">
            <a:extLst>
              <a:ext uri="{FF2B5EF4-FFF2-40B4-BE49-F238E27FC236}">
                <a16:creationId xmlns:a16="http://schemas.microsoft.com/office/drawing/2014/main" id="{B56FB0A4-8751-E7A2-C8B0-AABE080E531E}"/>
              </a:ext>
            </a:extLst>
          </p:cNvPr>
          <p:cNvSpPr>
            <a:spLocks noGrp="1"/>
          </p:cNvSpPr>
          <p:nvPr>
            <p:ph type="body" sz="half" idx="2"/>
          </p:nvPr>
        </p:nvSpPr>
        <p:spPr/>
        <p:txBody>
          <a:bodyPr>
            <a:normAutofit lnSpcReduction="10000"/>
          </a:bodyPr>
          <a:lstStyle/>
          <a:p>
            <a:r>
              <a:rPr lang="en-US" dirty="0"/>
              <a:t>Our website offers a diverse range of courses and video resources to empower students in their educational and career journey. The courses cover various subjects and fields, providing valuable insights, tutorials, and skill-building opportunities. Our video resources feature interviews with professionals, educational webinars, and informative content on career choices and academic paths. Whether students are exploring new interests, enhancing their skills, or seeking in-depth career guidance, our extensive course catalog and video library are here to support and inspire their aspirations.</a:t>
            </a:r>
            <a:endParaRPr lang="en-IN" dirty="0"/>
          </a:p>
        </p:txBody>
      </p:sp>
    </p:spTree>
    <p:extLst>
      <p:ext uri="{BB962C8B-B14F-4D97-AF65-F5344CB8AC3E}">
        <p14:creationId xmlns:p14="http://schemas.microsoft.com/office/powerpoint/2010/main" val="1438260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DD6ADA-3268-4119-FB38-EB9742DB3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71" y="979715"/>
            <a:ext cx="8091632" cy="5734632"/>
          </a:xfrm>
          <a:prstGeom prst="rect">
            <a:avLst/>
          </a:prstGeom>
        </p:spPr>
      </p:pic>
      <p:sp>
        <p:nvSpPr>
          <p:cNvPr id="5" name="TextBox 4">
            <a:extLst>
              <a:ext uri="{FF2B5EF4-FFF2-40B4-BE49-F238E27FC236}">
                <a16:creationId xmlns:a16="http://schemas.microsoft.com/office/drawing/2014/main" id="{74FA08CD-9FB4-62B7-ADE8-A73B30C88405}"/>
              </a:ext>
            </a:extLst>
          </p:cNvPr>
          <p:cNvSpPr txBox="1"/>
          <p:nvPr/>
        </p:nvSpPr>
        <p:spPr>
          <a:xfrm>
            <a:off x="2069064" y="370505"/>
            <a:ext cx="6097554"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09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BB0968-9A9B-DD39-6C56-A735B43A0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21" y="0"/>
            <a:ext cx="9053318" cy="6798442"/>
          </a:xfrm>
          <a:prstGeom prst="rect">
            <a:avLst/>
          </a:prstGeom>
        </p:spPr>
      </p:pic>
    </p:spTree>
    <p:extLst>
      <p:ext uri="{BB962C8B-B14F-4D97-AF65-F5344CB8AC3E}">
        <p14:creationId xmlns:p14="http://schemas.microsoft.com/office/powerpoint/2010/main" val="314618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CA95F4-7485-56A6-D15B-2291A96A3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991" y="727476"/>
            <a:ext cx="8983942" cy="6130524"/>
          </a:xfrm>
          <a:prstGeom prst="rect">
            <a:avLst/>
          </a:prstGeom>
        </p:spPr>
      </p:pic>
      <p:sp>
        <p:nvSpPr>
          <p:cNvPr id="5" name="TextBox 4">
            <a:extLst>
              <a:ext uri="{FF2B5EF4-FFF2-40B4-BE49-F238E27FC236}">
                <a16:creationId xmlns:a16="http://schemas.microsoft.com/office/drawing/2014/main" id="{B81E52AE-A362-A4C4-FCC5-3083D3B2471B}"/>
              </a:ext>
            </a:extLst>
          </p:cNvPr>
          <p:cNvSpPr txBox="1"/>
          <p:nvPr/>
        </p:nvSpPr>
        <p:spPr>
          <a:xfrm>
            <a:off x="1070991" y="146571"/>
            <a:ext cx="609755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75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42E0C-F56D-A445-A053-0451CD156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217" y="1249491"/>
            <a:ext cx="9313303" cy="4983358"/>
          </a:xfrm>
          <a:prstGeom prst="rect">
            <a:avLst/>
          </a:prstGeom>
        </p:spPr>
      </p:pic>
      <p:sp>
        <p:nvSpPr>
          <p:cNvPr id="5" name="TextBox 4">
            <a:extLst>
              <a:ext uri="{FF2B5EF4-FFF2-40B4-BE49-F238E27FC236}">
                <a16:creationId xmlns:a16="http://schemas.microsoft.com/office/drawing/2014/main" id="{613AE32F-0F09-AAF1-D20D-3304246597EF}"/>
              </a:ext>
            </a:extLst>
          </p:cNvPr>
          <p:cNvSpPr txBox="1"/>
          <p:nvPr/>
        </p:nvSpPr>
        <p:spPr>
          <a:xfrm>
            <a:off x="1584217" y="538456"/>
            <a:ext cx="6097554"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ER Diagram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11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CA3B1FAD-13F9-9931-5284-2F28B372CF2D}"/>
              </a:ext>
            </a:extLst>
          </p:cNvPr>
          <p:cNvSpPr>
            <a:spLocks noChangeArrowheads="1"/>
          </p:cNvSpPr>
          <p:nvPr/>
        </p:nvSpPr>
        <p:spPr bwMode="auto">
          <a:xfrm>
            <a:off x="4350070" y="442774"/>
            <a:ext cx="349186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Jul-Dec 2023</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lang="en-US" altLang="en-US" b="1" dirty="0">
                <a:latin typeface="Times New Roman" panose="02020603050405020304" pitchFamily="18" charset="0"/>
                <a:cs typeface="Times New Roman" panose="02020603050405020304" pitchFamily="18" charset="0"/>
              </a:rPr>
              <a:t>Good Luck – Career Guidance</a:t>
            </a: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a:extLst>
              <a:ext uri="{FF2B5EF4-FFF2-40B4-BE49-F238E27FC236}">
                <a16:creationId xmlns:a16="http://schemas.microsoft.com/office/drawing/2014/main" id="{6B9829B9-0ED2-4DA3-2543-6F82B23E3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5231" y="1295400"/>
            <a:ext cx="2141538"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AA93DD83-E3D2-CF1C-359D-63DACFF06363}"/>
              </a:ext>
            </a:extLst>
          </p:cNvPr>
          <p:cNvSpPr>
            <a:spLocks noChangeArrowheads="1"/>
          </p:cNvSpPr>
          <p:nvPr/>
        </p:nvSpPr>
        <p:spPr bwMode="auto">
          <a:xfrm>
            <a:off x="1595534" y="3405276"/>
            <a:ext cx="915679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project report submitted to</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Rajiv Gandhi </a:t>
            </a:r>
            <a:r>
              <a:rPr kumimoji="0" lang="en-US" altLang="en-US" sz="1400" b="1"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Proudyogiki</a:t>
            </a: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400" b="1"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Vishwavidhyalaya</a:t>
            </a: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Bhopal</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partial fulfillment for the award of</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degree of</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Bachelor of Technology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Computer Science &amp; Engineering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PROJECT GUIDE							SUBMITTED BY</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ea typeface="Times New Roman" panose="02020603050405020304" pitchFamily="18" charset="0"/>
              </a:rPr>
              <a:t>Prof. Manisha Kadam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Arundhati Panwar – 0829CS211038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a:t>
            </a:r>
            <a:r>
              <a:rPr lang="en-US" altLang="en-US" sz="1200" dirty="0">
                <a:latin typeface="Arial" panose="020B0604020202020204" pitchFamily="34" charset="0"/>
                <a:ea typeface="Times New Roman" panose="02020603050405020304" pitchFamily="18" charset="0"/>
              </a:rPr>
              <a:t>onali Salve</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-0829CS191165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Gouri Thakur – 0829CS211062</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rPr>
              <a:t>                                                                                                                                        Dimple Kumari- 0829CS211040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715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5A31-4649-775C-B0AE-CE928EF02D40}"/>
              </a:ext>
            </a:extLst>
          </p:cNvPr>
          <p:cNvSpPr>
            <a:spLocks noGrp="1"/>
          </p:cNvSpPr>
          <p:nvPr>
            <p:ph type="title"/>
          </p:nvPr>
        </p:nvSpPr>
        <p:spPr/>
        <p:txBody>
          <a:bodyPr>
            <a:normAutofit fontScale="90000"/>
          </a:bodyPr>
          <a:lstStyle/>
          <a:p>
            <a:r>
              <a:rPr lang="en-US" sz="7200" dirty="0"/>
              <a:t>Good Luck</a:t>
            </a:r>
            <a:endParaRPr lang="en-IN" dirty="0"/>
          </a:p>
        </p:txBody>
      </p:sp>
      <p:sp>
        <p:nvSpPr>
          <p:cNvPr id="4" name="Text Placeholder 3">
            <a:extLst>
              <a:ext uri="{FF2B5EF4-FFF2-40B4-BE49-F238E27FC236}">
                <a16:creationId xmlns:a16="http://schemas.microsoft.com/office/drawing/2014/main" id="{DDB0E001-A973-49E0-F5F6-AB236049737F}"/>
              </a:ext>
            </a:extLst>
          </p:cNvPr>
          <p:cNvSpPr>
            <a:spLocks noGrp="1"/>
          </p:cNvSpPr>
          <p:nvPr>
            <p:ph type="body" sz="half" idx="2"/>
          </p:nvPr>
        </p:nvSpPr>
        <p:spPr/>
        <p:txBody>
          <a:bodyPr/>
          <a:lstStyle/>
          <a:p>
            <a:r>
              <a:rPr lang="en-US" sz="3200" dirty="0"/>
              <a:t>Career Guidance for Students</a:t>
            </a:r>
            <a:endParaRPr lang="en-IN" dirty="0"/>
          </a:p>
        </p:txBody>
      </p:sp>
      <p:pic>
        <p:nvPicPr>
          <p:cNvPr id="8" name="Picture Placeholder 7">
            <a:extLst>
              <a:ext uri="{FF2B5EF4-FFF2-40B4-BE49-F238E27FC236}">
                <a16:creationId xmlns:a16="http://schemas.microsoft.com/office/drawing/2014/main" id="{DC48648B-A558-CDAA-1C94-A958E0525CD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705" r="14705"/>
          <a:stretch>
            <a:fillRect/>
          </a:stretch>
        </p:blipFill>
        <p:spPr>
          <a:xfrm>
            <a:off x="6809127" y="929078"/>
            <a:ext cx="3529191" cy="4999844"/>
          </a:xfrm>
        </p:spPr>
      </p:pic>
    </p:spTree>
    <p:extLst>
      <p:ext uri="{BB962C8B-B14F-4D97-AF65-F5344CB8AC3E}">
        <p14:creationId xmlns:p14="http://schemas.microsoft.com/office/powerpoint/2010/main" val="218478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3AFD-AB71-5EE4-3887-1DF42A403D70}"/>
              </a:ext>
            </a:extLst>
          </p:cNvPr>
          <p:cNvSpPr>
            <a:spLocks noGrp="1"/>
          </p:cNvSpPr>
          <p:nvPr>
            <p:ph type="title"/>
          </p:nvPr>
        </p:nvSpPr>
        <p:spPr/>
        <p:txBody>
          <a:bodyPr/>
          <a:lstStyle/>
          <a:p>
            <a:r>
              <a:rPr lang="en-US" sz="5400" dirty="0"/>
              <a:t>Presented By</a:t>
            </a:r>
            <a:endParaRPr lang="en-IN" dirty="0"/>
          </a:p>
        </p:txBody>
      </p:sp>
      <p:sp>
        <p:nvSpPr>
          <p:cNvPr id="4" name="TextBox 3">
            <a:extLst>
              <a:ext uri="{FF2B5EF4-FFF2-40B4-BE49-F238E27FC236}">
                <a16:creationId xmlns:a16="http://schemas.microsoft.com/office/drawing/2014/main" id="{A40DDC74-6E20-D52E-5CFD-6626F69C7668}"/>
              </a:ext>
            </a:extLst>
          </p:cNvPr>
          <p:cNvSpPr txBox="1"/>
          <p:nvPr/>
        </p:nvSpPr>
        <p:spPr>
          <a:xfrm>
            <a:off x="2423917" y="3507202"/>
            <a:ext cx="8950099" cy="2308324"/>
          </a:xfrm>
          <a:prstGeom prst="rect">
            <a:avLst/>
          </a:prstGeom>
          <a:noFill/>
        </p:spPr>
        <p:txBody>
          <a:bodyPr wrap="square">
            <a:spAutoFit/>
          </a:bodyPr>
          <a:lstStyle/>
          <a:p>
            <a:pPr marL="571500" indent="-571500">
              <a:buFont typeface="Arial" panose="020B0604020202020204" pitchFamily="34" charset="0"/>
              <a:buChar char="•"/>
            </a:pPr>
            <a:r>
              <a:rPr lang="en-IN" sz="3600" b="1" dirty="0"/>
              <a:t>Arundhati Panwar - 0829CS211038</a:t>
            </a:r>
          </a:p>
          <a:p>
            <a:pPr marL="571500" indent="-571500">
              <a:buFont typeface="Arial" panose="020B0604020202020204" pitchFamily="34" charset="0"/>
              <a:buChar char="•"/>
            </a:pPr>
            <a:r>
              <a:rPr lang="en-IN" sz="3600" b="1" dirty="0"/>
              <a:t>Sonali Salve – 0829CS191165</a:t>
            </a:r>
          </a:p>
          <a:p>
            <a:pPr marL="571500" indent="-571500">
              <a:buFont typeface="Arial" panose="020B0604020202020204" pitchFamily="34" charset="0"/>
              <a:buChar char="•"/>
            </a:pPr>
            <a:r>
              <a:rPr lang="en-IN" sz="3600" b="1" dirty="0"/>
              <a:t>Gouri Thakur – 0829CS211062</a:t>
            </a:r>
          </a:p>
          <a:p>
            <a:pPr marL="571500" indent="-571500">
              <a:buFont typeface="Arial" panose="020B0604020202020204" pitchFamily="34" charset="0"/>
              <a:buChar char="•"/>
            </a:pPr>
            <a:r>
              <a:rPr lang="en-IN" sz="3600" b="1" dirty="0"/>
              <a:t>Dimple </a:t>
            </a:r>
            <a:r>
              <a:rPr lang="en-IN" sz="3600" b="1" dirty="0" err="1"/>
              <a:t>kumari</a:t>
            </a:r>
            <a:r>
              <a:rPr lang="en-IN" sz="3600" b="1" dirty="0"/>
              <a:t> – 0829CS211040</a:t>
            </a:r>
          </a:p>
        </p:txBody>
      </p:sp>
    </p:spTree>
    <p:extLst>
      <p:ext uri="{BB962C8B-B14F-4D97-AF65-F5344CB8AC3E}">
        <p14:creationId xmlns:p14="http://schemas.microsoft.com/office/powerpoint/2010/main" val="418771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FC44-AA6D-92D4-CBC0-1126015283D4}"/>
              </a:ext>
            </a:extLst>
          </p:cNvPr>
          <p:cNvSpPr>
            <a:spLocks noGrp="1"/>
          </p:cNvSpPr>
          <p:nvPr>
            <p:ph type="ctrTitle"/>
          </p:nvPr>
        </p:nvSpPr>
        <p:spPr/>
        <p:txBody>
          <a:bodyPr/>
          <a:lstStyle/>
          <a:p>
            <a:r>
              <a:rPr lang="en-US" sz="6000" dirty="0"/>
              <a:t>Project Guide By</a:t>
            </a:r>
            <a:endParaRPr lang="en-IN" dirty="0"/>
          </a:p>
        </p:txBody>
      </p:sp>
      <p:sp>
        <p:nvSpPr>
          <p:cNvPr id="3" name="Subtitle 2">
            <a:extLst>
              <a:ext uri="{FF2B5EF4-FFF2-40B4-BE49-F238E27FC236}">
                <a16:creationId xmlns:a16="http://schemas.microsoft.com/office/drawing/2014/main" id="{CAEA470A-E793-FCDD-4ED9-16B1317C9AF9}"/>
              </a:ext>
            </a:extLst>
          </p:cNvPr>
          <p:cNvSpPr>
            <a:spLocks noGrp="1"/>
          </p:cNvSpPr>
          <p:nvPr>
            <p:ph type="subTitle" idx="1"/>
          </p:nvPr>
        </p:nvSpPr>
        <p:spPr/>
        <p:txBody>
          <a:bodyPr/>
          <a:lstStyle/>
          <a:p>
            <a:r>
              <a:rPr lang="en-US" sz="2800" dirty="0"/>
              <a:t>Prof. Manisha kadam</a:t>
            </a:r>
            <a:endParaRPr lang="en-IN" dirty="0"/>
          </a:p>
        </p:txBody>
      </p:sp>
    </p:spTree>
    <p:extLst>
      <p:ext uri="{BB962C8B-B14F-4D97-AF65-F5344CB8AC3E}">
        <p14:creationId xmlns:p14="http://schemas.microsoft.com/office/powerpoint/2010/main" val="261589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DA69AD-42DE-C2D9-AD70-CA909BFBEA29}"/>
              </a:ext>
            </a:extLst>
          </p:cNvPr>
          <p:cNvSpPr txBox="1"/>
          <p:nvPr/>
        </p:nvSpPr>
        <p:spPr>
          <a:xfrm>
            <a:off x="1154664" y="1294237"/>
            <a:ext cx="6776356" cy="52322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sz="2800" dirty="0"/>
              <a:t>Steps Of Presentation</a:t>
            </a:r>
            <a:endParaRPr lang="en-IN" dirty="0"/>
          </a:p>
        </p:txBody>
      </p:sp>
      <p:graphicFrame>
        <p:nvGraphicFramePr>
          <p:cNvPr id="4" name="Table 3">
            <a:extLst>
              <a:ext uri="{FF2B5EF4-FFF2-40B4-BE49-F238E27FC236}">
                <a16:creationId xmlns:a16="http://schemas.microsoft.com/office/drawing/2014/main" id="{21E72B7B-D1D2-8CFB-9ED0-17D10D7A24A9}"/>
              </a:ext>
            </a:extLst>
          </p:cNvPr>
          <p:cNvGraphicFramePr>
            <a:graphicFrameLocks noGrp="1"/>
          </p:cNvGraphicFramePr>
          <p:nvPr>
            <p:extLst>
              <p:ext uri="{D42A27DB-BD31-4B8C-83A1-F6EECF244321}">
                <p14:modId xmlns:p14="http://schemas.microsoft.com/office/powerpoint/2010/main" val="1267770396"/>
              </p:ext>
            </p:extLst>
          </p:nvPr>
        </p:nvGraphicFramePr>
        <p:xfrm>
          <a:off x="1154664" y="1993769"/>
          <a:ext cx="9799924" cy="4425696"/>
        </p:xfrm>
        <a:graphic>
          <a:graphicData uri="http://schemas.openxmlformats.org/drawingml/2006/table">
            <a:tbl>
              <a:tblPr firstRow="1" bandRow="1">
                <a:tableStyleId>{5C22544A-7EE6-4342-B048-85BDC9FD1C3A}</a:tableStyleId>
              </a:tblPr>
              <a:tblGrid>
                <a:gridCol w="9799924">
                  <a:extLst>
                    <a:ext uri="{9D8B030D-6E8A-4147-A177-3AD203B41FA5}">
                      <a16:colId xmlns:a16="http://schemas.microsoft.com/office/drawing/2014/main" val="1733097597"/>
                    </a:ext>
                  </a:extLst>
                </a:gridCol>
              </a:tblGrid>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Introduction to Career Guidance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27235507"/>
                  </a:ext>
                </a:extLst>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Why do we need Career guidance?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24889875"/>
                  </a:ext>
                </a:extLst>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Career Roadmap Planning</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03936945"/>
                  </a:ext>
                </a:extLst>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GOODLUCK :- A Career guidance website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14606188"/>
                  </a:ext>
                </a:extLst>
              </a:tr>
              <a:tr h="3688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Calibri" panose="020F0502020204030204" pitchFamily="34" charset="0"/>
                        </a:rPr>
                        <a:t>Main Features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34137608"/>
                  </a:ext>
                </a:extLst>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College and University Guidance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61131448"/>
                  </a:ext>
                </a:extLst>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Courses &amp; Video Resources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62767982"/>
                  </a:ext>
                </a:extLst>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Use case diagram</a:t>
                      </a:r>
                    </a:p>
                  </a:txBody>
                  <a:tcPr/>
                </a:tc>
                <a:extLst>
                  <a:ext uri="{0D108BD9-81ED-4DB2-BD59-A6C34878D82A}">
                    <a16:rowId xmlns:a16="http://schemas.microsoft.com/office/drawing/2014/main" val="247103846"/>
                  </a:ext>
                </a:extLst>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Sequence diagram</a:t>
                      </a:r>
                    </a:p>
                  </a:txBody>
                  <a:tcPr/>
                </a:tc>
                <a:extLst>
                  <a:ext uri="{0D108BD9-81ED-4DB2-BD59-A6C34878D82A}">
                    <a16:rowId xmlns:a16="http://schemas.microsoft.com/office/drawing/2014/main" val="3390594563"/>
                  </a:ext>
                </a:extLst>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Activity diagram</a:t>
                      </a:r>
                    </a:p>
                  </a:txBody>
                  <a:tcPr/>
                </a:tc>
                <a:extLst>
                  <a:ext uri="{0D108BD9-81ED-4DB2-BD59-A6C34878D82A}">
                    <a16:rowId xmlns:a16="http://schemas.microsoft.com/office/drawing/2014/main" val="3080473543"/>
                  </a:ext>
                </a:extLst>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Website Upgrade</a:t>
                      </a:r>
                    </a:p>
                  </a:txBody>
                  <a:tcPr/>
                </a:tc>
                <a:extLst>
                  <a:ext uri="{0D108BD9-81ED-4DB2-BD59-A6C34878D82A}">
                    <a16:rowId xmlns:a16="http://schemas.microsoft.com/office/drawing/2014/main" val="1411706410"/>
                  </a:ext>
                </a:extLst>
              </a:tr>
              <a:tr h="368808">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Conclusion</a:t>
                      </a:r>
                    </a:p>
                  </a:txBody>
                  <a:tcPr/>
                </a:tc>
                <a:extLst>
                  <a:ext uri="{0D108BD9-81ED-4DB2-BD59-A6C34878D82A}">
                    <a16:rowId xmlns:a16="http://schemas.microsoft.com/office/drawing/2014/main" val="2610909227"/>
                  </a:ext>
                </a:extLst>
              </a:tr>
            </a:tbl>
          </a:graphicData>
        </a:graphic>
      </p:graphicFrame>
    </p:spTree>
    <p:extLst>
      <p:ext uri="{BB962C8B-B14F-4D97-AF65-F5344CB8AC3E}">
        <p14:creationId xmlns:p14="http://schemas.microsoft.com/office/powerpoint/2010/main" val="136708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902D-3F4A-4FB8-8142-EBAD2CFDB99A}"/>
              </a:ext>
            </a:extLst>
          </p:cNvPr>
          <p:cNvSpPr>
            <a:spLocks noGrp="1"/>
          </p:cNvSpPr>
          <p:nvPr>
            <p:ph type="title"/>
          </p:nvPr>
        </p:nvSpPr>
        <p:spPr/>
        <p:txBody>
          <a:bodyPr/>
          <a:lstStyle/>
          <a:p>
            <a:r>
              <a:rPr lang="en-US" dirty="0"/>
              <a:t>WEBSITE UPGRADE</a:t>
            </a:r>
            <a:endParaRPr lang="en-IN" dirty="0"/>
          </a:p>
        </p:txBody>
      </p:sp>
      <p:sp>
        <p:nvSpPr>
          <p:cNvPr id="3" name="Content Placeholder 2">
            <a:extLst>
              <a:ext uri="{FF2B5EF4-FFF2-40B4-BE49-F238E27FC236}">
                <a16:creationId xmlns:a16="http://schemas.microsoft.com/office/drawing/2014/main" id="{F2C51BF9-34A4-C95F-2E2D-34DE9C907FAC}"/>
              </a:ext>
            </a:extLst>
          </p:cNvPr>
          <p:cNvSpPr>
            <a:spLocks noGrp="1"/>
          </p:cNvSpPr>
          <p:nvPr>
            <p:ph idx="1"/>
          </p:nvPr>
        </p:nvSpPr>
        <p:spPr/>
        <p:txBody>
          <a:bodyPr/>
          <a:lstStyle/>
          <a:p>
            <a:r>
              <a:rPr lang="en-US" dirty="0"/>
              <a:t>News Letter Subscription</a:t>
            </a:r>
          </a:p>
          <a:p>
            <a:r>
              <a:rPr lang="en-IN" dirty="0"/>
              <a:t>Vocation Section</a:t>
            </a:r>
          </a:p>
          <a:p>
            <a:r>
              <a:rPr lang="en-IN" dirty="0"/>
              <a:t>Self Assessment</a:t>
            </a:r>
          </a:p>
          <a:p>
            <a:r>
              <a:rPr lang="en-IN" dirty="0"/>
              <a:t>Job Search through </a:t>
            </a:r>
            <a:r>
              <a:rPr lang="en-IN" dirty="0" err="1"/>
              <a:t>Cources</a:t>
            </a:r>
            <a:endParaRPr lang="en-IN" dirty="0"/>
          </a:p>
          <a:p>
            <a:r>
              <a:rPr lang="en-IN" dirty="0"/>
              <a:t>AI Tools</a:t>
            </a:r>
          </a:p>
        </p:txBody>
      </p:sp>
    </p:spTree>
    <p:extLst>
      <p:ext uri="{BB962C8B-B14F-4D97-AF65-F5344CB8AC3E}">
        <p14:creationId xmlns:p14="http://schemas.microsoft.com/office/powerpoint/2010/main" val="172441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816E-FEE4-FE52-6D8A-54D12E8820B5}"/>
              </a:ext>
            </a:extLst>
          </p:cNvPr>
          <p:cNvSpPr>
            <a:spLocks noGrp="1"/>
          </p:cNvSpPr>
          <p:nvPr>
            <p:ph type="title"/>
          </p:nvPr>
        </p:nvSpPr>
        <p:spPr/>
        <p:txBody>
          <a:bodyPr/>
          <a:lstStyle/>
          <a:p>
            <a:r>
              <a:rPr lang="en-US" dirty="0"/>
              <a:t>CONCLUSION</a:t>
            </a:r>
            <a:endParaRPr lang="en-IN" dirty="0"/>
          </a:p>
        </p:txBody>
      </p:sp>
      <p:sp>
        <p:nvSpPr>
          <p:cNvPr id="4" name="Rectangle 1">
            <a:extLst>
              <a:ext uri="{FF2B5EF4-FFF2-40B4-BE49-F238E27FC236}">
                <a16:creationId xmlns:a16="http://schemas.microsoft.com/office/drawing/2014/main" id="{8E171402-A6BC-9EA2-C3F2-9CE512BD4F29}"/>
              </a:ext>
            </a:extLst>
          </p:cNvPr>
          <p:cNvSpPr>
            <a:spLocks noGrp="1" noChangeArrowheads="1"/>
          </p:cNvSpPr>
          <p:nvPr>
            <p:ph type="body" sz="half" idx="2"/>
          </p:nvPr>
        </p:nvSpPr>
        <p:spPr bwMode="auto">
          <a:xfrm>
            <a:off x="1154954" y="3765888"/>
            <a:ext cx="10101676"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conclusion , Our career guidance website has successfully provided accessible resources, engaged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and adapted to evolving needs. Despite challenges like technical constraints and user outreach,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we've persevered. Moving forward, we aim to expand partnerships, integrate emerging tech,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and optimize for mobile. We're committed to empowering individuals on their career journeys,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and we're grateful for the support of all stakeholders and users.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812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30D1-1400-9E64-0C53-66EB1B4C07A0}"/>
              </a:ext>
            </a:extLst>
          </p:cNvPr>
          <p:cNvSpPr>
            <a:spLocks noGrp="1"/>
          </p:cNvSpPr>
          <p:nvPr>
            <p:ph type="title"/>
          </p:nvPr>
        </p:nvSpPr>
        <p:spPr/>
        <p:txBody>
          <a:bodyPr/>
          <a:lstStyle/>
          <a:p>
            <a:r>
              <a:rPr lang="en-US" dirty="0"/>
              <a:t>INTRODUCTION TO CAREER GUIDANCE</a:t>
            </a:r>
            <a:endParaRPr lang="en-IN" dirty="0"/>
          </a:p>
        </p:txBody>
      </p:sp>
      <p:pic>
        <p:nvPicPr>
          <p:cNvPr id="8" name="Content Placeholder 7">
            <a:extLst>
              <a:ext uri="{FF2B5EF4-FFF2-40B4-BE49-F238E27FC236}">
                <a16:creationId xmlns:a16="http://schemas.microsoft.com/office/drawing/2014/main" id="{2FAA3D0D-FF0B-98FD-D147-2D35A96822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4" y="1764632"/>
            <a:ext cx="5447799" cy="3384884"/>
          </a:xfrm>
        </p:spPr>
      </p:pic>
      <p:sp>
        <p:nvSpPr>
          <p:cNvPr id="4" name="Text Placeholder 3">
            <a:extLst>
              <a:ext uri="{FF2B5EF4-FFF2-40B4-BE49-F238E27FC236}">
                <a16:creationId xmlns:a16="http://schemas.microsoft.com/office/drawing/2014/main" id="{A2DC7234-E175-186B-BB2D-CDAC58A14175}"/>
              </a:ext>
            </a:extLst>
          </p:cNvPr>
          <p:cNvSpPr>
            <a:spLocks noGrp="1"/>
          </p:cNvSpPr>
          <p:nvPr>
            <p:ph type="body" sz="half" idx="2"/>
          </p:nvPr>
        </p:nvSpPr>
        <p:spPr/>
        <p:txBody>
          <a:bodyPr/>
          <a:lstStyle/>
          <a:p>
            <a:r>
              <a:rPr lang="en-US" dirty="0"/>
              <a:t>Career guidance is a process that helps individuals make informed career decisions. It involves self-assessment, exploring career options, goal-setting, skill development, job search support, and assistance with career transitions. Career counselors and advisors provide guidance at various career stages.</a:t>
            </a:r>
            <a:endParaRPr lang="en-IN" dirty="0"/>
          </a:p>
        </p:txBody>
      </p:sp>
      <p:sp>
        <p:nvSpPr>
          <p:cNvPr id="6" name="TextBox 5">
            <a:extLst>
              <a:ext uri="{FF2B5EF4-FFF2-40B4-BE49-F238E27FC236}">
                <a16:creationId xmlns:a16="http://schemas.microsoft.com/office/drawing/2014/main" id="{E20B186F-8391-FDF5-1538-D6E4BC5AA5EA}"/>
              </a:ext>
            </a:extLst>
          </p:cNvPr>
          <p:cNvSpPr txBox="1"/>
          <p:nvPr/>
        </p:nvSpPr>
        <p:spPr>
          <a:xfrm>
            <a:off x="3048000" y="2547826"/>
            <a:ext cx="6096000" cy="369332"/>
          </a:xfrm>
          <a:prstGeom prst="rect">
            <a:avLst/>
          </a:prstGeom>
          <a:noFill/>
        </p:spPr>
        <p:txBody>
          <a:bodyPr wrap="square">
            <a:spAutoFit/>
          </a:bodyPr>
          <a:lstStyle/>
          <a:p>
            <a:r>
              <a:rPr lang="en-IN" dirty="0"/>
              <a:t>.</a:t>
            </a:r>
          </a:p>
        </p:txBody>
      </p:sp>
    </p:spTree>
    <p:extLst>
      <p:ext uri="{BB962C8B-B14F-4D97-AF65-F5344CB8AC3E}">
        <p14:creationId xmlns:p14="http://schemas.microsoft.com/office/powerpoint/2010/main" val="12664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0D69-B3A1-9E9F-42D6-E5191E1785B9}"/>
              </a:ext>
            </a:extLst>
          </p:cNvPr>
          <p:cNvSpPr>
            <a:spLocks noGrp="1"/>
          </p:cNvSpPr>
          <p:nvPr>
            <p:ph type="title"/>
          </p:nvPr>
        </p:nvSpPr>
        <p:spPr>
          <a:xfrm>
            <a:off x="1154955" y="0"/>
            <a:ext cx="2793158" cy="1726163"/>
          </a:xfrm>
        </p:spPr>
        <p:txBody>
          <a:bodyPr/>
          <a:lstStyle/>
          <a:p>
            <a:r>
              <a:rPr lang="en-US" dirty="0"/>
              <a:t>WHY DO WE NEED CAREER GUIDANCE ?</a:t>
            </a:r>
            <a:endParaRPr lang="en-IN" dirty="0"/>
          </a:p>
        </p:txBody>
      </p:sp>
      <p:sp>
        <p:nvSpPr>
          <p:cNvPr id="4" name="Text Placeholder 3">
            <a:extLst>
              <a:ext uri="{FF2B5EF4-FFF2-40B4-BE49-F238E27FC236}">
                <a16:creationId xmlns:a16="http://schemas.microsoft.com/office/drawing/2014/main" id="{54D568B2-5F75-9167-D6F6-9671B3E14003}"/>
              </a:ext>
            </a:extLst>
          </p:cNvPr>
          <p:cNvSpPr>
            <a:spLocks noGrp="1"/>
          </p:cNvSpPr>
          <p:nvPr>
            <p:ph type="body" sz="half" idx="2"/>
          </p:nvPr>
        </p:nvSpPr>
        <p:spPr>
          <a:xfrm>
            <a:off x="1154954" y="1660850"/>
            <a:ext cx="2793158" cy="4364030"/>
          </a:xfrm>
        </p:spPr>
        <p:txBody>
          <a:bodyPr>
            <a:noAutofit/>
          </a:bodyPr>
          <a:lstStyle/>
          <a:p>
            <a:r>
              <a:rPr lang="en-US" sz="1100" dirty="0"/>
              <a:t>We need career guidance for several reasons:</a:t>
            </a:r>
          </a:p>
          <a:p>
            <a:r>
              <a:rPr lang="en-US" sz="1100" dirty="0"/>
              <a:t>Informed decisions: Career guidance helps individuals make informed choices about their career path based on their strengths, interests, and goals.</a:t>
            </a:r>
          </a:p>
          <a:p>
            <a:r>
              <a:rPr lang="en-US" sz="1100" dirty="0"/>
              <a:t> Skill development: It assists in identifying and developing the necessary skills and qualifications for career success.</a:t>
            </a:r>
          </a:p>
          <a:p>
            <a:r>
              <a:rPr lang="en-US" sz="1100" dirty="0"/>
              <a:t> Job market awareness: It keeps individuals informed about the ever-changing job market and employment opportunities.</a:t>
            </a:r>
          </a:p>
          <a:p>
            <a:r>
              <a:rPr lang="en-US" sz="1100" dirty="0"/>
              <a:t>Career satisfaction: Proper guidance can lead to more satisfying and fulfilling careers by aligning personal values and interests with professional choices.</a:t>
            </a:r>
          </a:p>
          <a:p>
            <a:r>
              <a:rPr lang="en-US" sz="1100" dirty="0"/>
              <a:t>Efficiency: It can save time and effort by providing a structured approach to achieving career goals.</a:t>
            </a:r>
          </a:p>
        </p:txBody>
      </p:sp>
      <p:pic>
        <p:nvPicPr>
          <p:cNvPr id="10" name="Content Placeholder 9">
            <a:extLst>
              <a:ext uri="{FF2B5EF4-FFF2-40B4-BE49-F238E27FC236}">
                <a16:creationId xmlns:a16="http://schemas.microsoft.com/office/drawing/2014/main" id="{7AE504E4-DB3D-A4A5-5553-18109C794A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1556085"/>
            <a:ext cx="5383630" cy="4042610"/>
          </a:xfrm>
        </p:spPr>
      </p:pic>
    </p:spTree>
    <p:extLst>
      <p:ext uri="{BB962C8B-B14F-4D97-AF65-F5344CB8AC3E}">
        <p14:creationId xmlns:p14="http://schemas.microsoft.com/office/powerpoint/2010/main" val="3711050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1015</TotalTime>
  <Words>802</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Söhne</vt:lpstr>
      <vt:lpstr>Times New Roman</vt:lpstr>
      <vt:lpstr>Wingdings 3</vt:lpstr>
      <vt:lpstr>Ion Boardroom</vt:lpstr>
      <vt:lpstr>PowerPoint Presentation</vt:lpstr>
      <vt:lpstr>Good Luck</vt:lpstr>
      <vt:lpstr>Presented By</vt:lpstr>
      <vt:lpstr>Project Guide By</vt:lpstr>
      <vt:lpstr>PowerPoint Presentation</vt:lpstr>
      <vt:lpstr>WEBSITE UPGRADE</vt:lpstr>
      <vt:lpstr>CONCLUSION</vt:lpstr>
      <vt:lpstr>INTRODUCTION TO CAREER GUIDANCE</vt:lpstr>
      <vt:lpstr>WHY DO WE NEED CAREER GUIDANCE ?</vt:lpstr>
      <vt:lpstr>CAREER ROADMAP PLANNING</vt:lpstr>
      <vt:lpstr>GOOD LUCK :- A CAREER GUIDANCE WEBSITE</vt:lpstr>
      <vt:lpstr>MAIN FEATURES</vt:lpstr>
      <vt:lpstr>COLLEGE &amp; UNIVERSITY GUIDANCE</vt:lpstr>
      <vt:lpstr>COURSES &amp; VIDEO RESOURCES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Gouri Thakur</dc:creator>
  <cp:lastModifiedBy>Gouri Thakur</cp:lastModifiedBy>
  <cp:revision>6</cp:revision>
  <dcterms:created xsi:type="dcterms:W3CDTF">2023-11-07T14:50:33Z</dcterms:created>
  <dcterms:modified xsi:type="dcterms:W3CDTF">2024-03-14T18:03:30Z</dcterms:modified>
</cp:coreProperties>
</file>