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g9fAVy6nFbQLJU/f49L98PcKZXU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30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4" name="Google Shape;32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5" name="Google Shape;335;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2" name="Google Shape;352;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0" name="Google Shape;36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2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30"/>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0"/>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3" name="Google Shape;93;p3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31"/>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1"/>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9" name="Google Shape;99;p31"/>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0" name="Google Shape;100;p3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3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3" name="Google Shape;103;p31"/>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9EDFF5"/>
                </a:solidFill>
                <a:latin typeface="Arial"/>
                <a:ea typeface="Arial"/>
                <a:cs typeface="Arial"/>
                <a:sym typeface="Arial"/>
              </a:rPr>
              <a:t>“</a:t>
            </a:r>
            <a:endParaRPr/>
          </a:p>
        </p:txBody>
      </p:sp>
      <p:sp>
        <p:nvSpPr>
          <p:cNvPr id="104" name="Google Shape;104;p31"/>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32"/>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32"/>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8" name="Google Shape;108;p3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3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3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33"/>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3"/>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4" name="Google Shape;114;p33"/>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5" name="Google Shape;115;p3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3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3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8" name="Google Shape;118;p33"/>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9EDFF5"/>
                </a:solidFill>
                <a:latin typeface="Arial"/>
                <a:ea typeface="Arial"/>
                <a:cs typeface="Arial"/>
                <a:sym typeface="Arial"/>
              </a:rPr>
              <a:t>“</a:t>
            </a:r>
            <a:endParaRPr/>
          </a:p>
        </p:txBody>
      </p:sp>
      <p:sp>
        <p:nvSpPr>
          <p:cNvPr id="119" name="Google Shape;119;p33"/>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34"/>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34"/>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34"/>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4" name="Google Shape;124;p3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3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35"/>
          <p:cNvSpPr txBox="1">
            <a:spLocks noGrp="1"/>
          </p:cNvSpPr>
          <p:nvPr>
            <p:ph type="body" idx="1"/>
          </p:nvPr>
        </p:nvSpPr>
        <p:spPr>
          <a:xfrm rot="5400000">
            <a:off x="3035281"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3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3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36"/>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6"/>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6" name="Google Shape;136;p3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3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2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31"/>
        <p:cNvGrpSpPr/>
        <p:nvPr/>
      </p:nvGrpSpPr>
      <p:grpSpPr>
        <a:xfrm>
          <a:off x="0" y="0"/>
          <a:ext cx="0" cy="0"/>
          <a:chOff x="0" y="0"/>
          <a:chExt cx="0" cy="0"/>
        </a:xfrm>
      </p:grpSpPr>
      <p:grpSp>
        <p:nvGrpSpPr>
          <p:cNvPr id="32" name="Google Shape;32;p23"/>
          <p:cNvGrpSpPr/>
          <p:nvPr/>
        </p:nvGrpSpPr>
        <p:grpSpPr>
          <a:xfrm>
            <a:off x="0" y="-8467"/>
            <a:ext cx="12192000" cy="6866467"/>
            <a:chOff x="0" y="-8467"/>
            <a:chExt cx="12192000" cy="6866467"/>
          </a:xfrm>
        </p:grpSpPr>
        <p:sp>
          <p:nvSpPr>
            <p:cNvPr id="33" name="Google Shape;33;p23"/>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34" name="Google Shape;34;p23"/>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35" name="Google Shape;35;p23"/>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36" name="Google Shape;36;p23"/>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7" name="Google Shape;37;p23"/>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8" name="Google Shape;38;p23"/>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3"/>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40" name="Google Shape;40;p23"/>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41" name="Google Shape;41;p23"/>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42" name="Google Shape;42;p23"/>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23"/>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3"/>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45" name="Google Shape;45;p2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8"/>
        <p:cNvGrpSpPr/>
        <p:nvPr/>
      </p:nvGrpSpPr>
      <p:grpSpPr>
        <a:xfrm>
          <a:off x="0" y="0"/>
          <a:ext cx="0" cy="0"/>
          <a:chOff x="0" y="0"/>
          <a:chExt cx="0" cy="0"/>
        </a:xfrm>
      </p:grpSpPr>
      <p:sp>
        <p:nvSpPr>
          <p:cNvPr id="49" name="Google Shape;49;p2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4"/>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1" name="Google Shape;51;p2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4"/>
        <p:cNvGrpSpPr/>
        <p:nvPr/>
      </p:nvGrpSpPr>
      <p:grpSpPr>
        <a:xfrm>
          <a:off x="0" y="0"/>
          <a:ext cx="0" cy="0"/>
          <a:chOff x="0" y="0"/>
          <a:chExt cx="0" cy="0"/>
        </a:xfrm>
      </p:grpSpPr>
      <p:sp>
        <p:nvSpPr>
          <p:cNvPr id="55" name="Google Shape;55;p25"/>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5"/>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57" name="Google Shape;57;p2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0"/>
        <p:cNvGrpSpPr/>
        <p:nvPr/>
      </p:nvGrpSpPr>
      <p:grpSpPr>
        <a:xfrm>
          <a:off x="0" y="0"/>
          <a:ext cx="0" cy="0"/>
          <a:chOff x="0" y="0"/>
          <a:chExt cx="0" cy="0"/>
        </a:xfrm>
      </p:grpSpPr>
      <p:sp>
        <p:nvSpPr>
          <p:cNvPr id="61" name="Google Shape;61;p2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6"/>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3" name="Google Shape;63;p26"/>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4" name="Google Shape;64;p2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7"/>
        <p:cNvGrpSpPr/>
        <p:nvPr/>
      </p:nvGrpSpPr>
      <p:grpSpPr>
        <a:xfrm>
          <a:off x="0" y="0"/>
          <a:ext cx="0" cy="0"/>
          <a:chOff x="0" y="0"/>
          <a:chExt cx="0" cy="0"/>
        </a:xfrm>
      </p:grpSpPr>
      <p:sp>
        <p:nvSpPr>
          <p:cNvPr id="68" name="Google Shape;68;p2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7"/>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70" name="Google Shape;70;p27"/>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1" name="Google Shape;71;p27"/>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72" name="Google Shape;72;p27"/>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3" name="Google Shape;73;p2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28"/>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8"/>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28"/>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0" name="Google Shape;80;p2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29"/>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9"/>
          <p:cNvSpPr>
            <a:spLocks noGrp="1"/>
          </p:cNvSpPr>
          <p:nvPr>
            <p:ph type="pic" idx="2"/>
          </p:nvPr>
        </p:nvSpPr>
        <p:spPr>
          <a:xfrm>
            <a:off x="677334" y="609600"/>
            <a:ext cx="8596668" cy="3845718"/>
          </a:xfrm>
          <a:prstGeom prst="rect">
            <a:avLst/>
          </a:prstGeom>
          <a:noFill/>
          <a:ln>
            <a:noFill/>
          </a:ln>
        </p:spPr>
      </p:sp>
      <p:sp>
        <p:nvSpPr>
          <p:cNvPr id="86" name="Google Shape;86;p29"/>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7" name="Google Shape;87;p2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9" name="Google Shape;89;p2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20"/>
          <p:cNvGrpSpPr/>
          <p:nvPr/>
        </p:nvGrpSpPr>
        <p:grpSpPr>
          <a:xfrm>
            <a:off x="0" y="-8467"/>
            <a:ext cx="12192000" cy="6866467"/>
            <a:chOff x="0" y="-8467"/>
            <a:chExt cx="12192000" cy="6866467"/>
          </a:xfrm>
        </p:grpSpPr>
        <p:cxnSp>
          <p:nvCxnSpPr>
            <p:cNvPr id="7" name="Google Shape;7;p20"/>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8" name="Google Shape;8;p20"/>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9" name="Google Shape;9;p20"/>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0" name="Google Shape;10;p20"/>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20"/>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0"/>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3" name="Google Shape;13;p20"/>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4" name="Google Shape;14;p20"/>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20"/>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0"/>
            <p:cNvSpPr/>
            <p:nvPr/>
          </p:nvSpPr>
          <p:spPr>
            <a:xfrm>
              <a:off x="0" y="4013200"/>
              <a:ext cx="448733" cy="2844800"/>
            </a:xfrm>
            <a:prstGeom prst="triangle">
              <a:avLst>
                <a:gd name="adj" fmla="val 0"/>
              </a:avLst>
            </a:prstGeom>
            <a:solidFill>
              <a:schemeClr val="accent1">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20"/>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2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2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2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p:nvPr/>
        </p:nvSpPr>
        <p:spPr>
          <a:xfrm>
            <a:off x="5489257" y="755302"/>
            <a:ext cx="3323274" cy="1515548"/>
          </a:xfrm>
          <a:prstGeom prst="rect">
            <a:avLst/>
          </a:prstGeom>
          <a:noFill/>
          <a:ln>
            <a:noFill/>
          </a:ln>
        </p:spPr>
        <p:txBody>
          <a:bodyPr spcFirstLastPara="1" wrap="square" lIns="91425" tIns="45700" rIns="91425" bIns="45700" anchor="t" anchorCtr="0">
            <a:normAutofit lnSpcReduction="10000"/>
          </a:bodyPr>
          <a:lstStyle/>
          <a:p>
            <a:pPr marL="0" marR="0" lvl="0" indent="0" algn="l" rtl="0">
              <a:spcBef>
                <a:spcPts val="0"/>
              </a:spcBef>
              <a:spcAft>
                <a:spcPts val="0"/>
              </a:spcAft>
              <a:buClr>
                <a:schemeClr val="dk1"/>
              </a:buClr>
              <a:buSzPts val="3200"/>
              <a:buFont typeface="Arial"/>
              <a:buNone/>
            </a:pPr>
            <a:r>
              <a:rPr lang="en-US" sz="3200" b="1" i="0" u="none" strike="noStrike" cap="none" dirty="0">
                <a:solidFill>
                  <a:schemeClr val="dk1"/>
                </a:solidFill>
                <a:sym typeface="Arial"/>
              </a:rPr>
              <a:t>ARUN D</a:t>
            </a:r>
            <a:r>
              <a:rPr lang="en-US" sz="3200" b="1" i="0" u="none" strike="noStrike" cap="none" dirty="0" smtClean="0">
                <a:solidFill>
                  <a:schemeClr val="dk1"/>
                </a:solidFill>
                <a:sym typeface="Arial"/>
              </a:rPr>
              <a:t>.</a:t>
            </a:r>
          </a:p>
          <a:p>
            <a:pPr marL="0" marR="0" lvl="0" indent="0" algn="l" rtl="0">
              <a:spcBef>
                <a:spcPts val="0"/>
              </a:spcBef>
              <a:spcAft>
                <a:spcPts val="0"/>
              </a:spcAft>
              <a:buClr>
                <a:schemeClr val="dk1"/>
              </a:buClr>
              <a:buSzPts val="3200"/>
              <a:buFont typeface="Arial"/>
              <a:buNone/>
            </a:pPr>
            <a:endParaRPr lang="en-US" sz="3200" b="1" dirty="0">
              <a:solidFill>
                <a:schemeClr val="dk1"/>
              </a:solidFill>
            </a:endParaRPr>
          </a:p>
          <a:p>
            <a:pPr marL="0" marR="0" lvl="0" indent="0" algn="l" rtl="0">
              <a:spcBef>
                <a:spcPts val="0"/>
              </a:spcBef>
              <a:spcAft>
                <a:spcPts val="0"/>
              </a:spcAft>
              <a:buClr>
                <a:schemeClr val="dk1"/>
              </a:buClr>
              <a:buSzPts val="3200"/>
              <a:buFont typeface="Arial"/>
              <a:buNone/>
            </a:pPr>
            <a:r>
              <a:rPr lang="en-US" sz="3200" b="1" i="0" u="none" strike="noStrike" cap="none" dirty="0" smtClean="0">
                <a:solidFill>
                  <a:schemeClr val="dk1"/>
                </a:solidFill>
                <a:sym typeface="Arial"/>
              </a:rPr>
              <a:t>(</a:t>
            </a:r>
            <a:r>
              <a:rPr lang="en-US" sz="3200" b="1" i="0" u="none" strike="noStrike" cap="none" dirty="0">
                <a:solidFill>
                  <a:schemeClr val="dk1"/>
                </a:solidFill>
                <a:sym typeface="Arial"/>
              </a:rPr>
              <a:t>821721104007)</a:t>
            </a:r>
            <a:endParaRPr sz="3200" b="1" i="0" u="none" strike="noStrike" cap="none" dirty="0">
              <a:solidFill>
                <a:schemeClr val="dk1"/>
              </a:solidFill>
              <a:sym typeface="Arial"/>
            </a:endParaRPr>
          </a:p>
        </p:txBody>
      </p:sp>
      <p:sp>
        <p:nvSpPr>
          <p:cNvPr id="144" name="Google Shape;144;p1"/>
          <p:cNvSpPr txBox="1"/>
          <p:nvPr/>
        </p:nvSpPr>
        <p:spPr>
          <a:xfrm>
            <a:off x="4687729" y="2383135"/>
            <a:ext cx="4926300" cy="2062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92D050"/>
                </a:solidFill>
                <a:latin typeface="Arial"/>
                <a:ea typeface="Arial"/>
                <a:cs typeface="Arial"/>
                <a:sym typeface="Arial"/>
              </a:rPr>
              <a:t>B.E COMPUTER SCIENCE AND ENGINEERING 3</a:t>
            </a:r>
            <a:r>
              <a:rPr lang="en-US" sz="3200" b="0" i="0" u="none" strike="noStrike" cap="none" baseline="30000" dirty="0">
                <a:solidFill>
                  <a:srgbClr val="92D050"/>
                </a:solidFill>
                <a:latin typeface="Arial"/>
                <a:ea typeface="Arial"/>
                <a:cs typeface="Arial"/>
                <a:sym typeface="Arial"/>
              </a:rPr>
              <a:t>RD</a:t>
            </a:r>
            <a:r>
              <a:rPr lang="en-US" sz="3200" b="0" i="0" u="none" strike="noStrike" cap="none" dirty="0">
                <a:solidFill>
                  <a:srgbClr val="92D050"/>
                </a:solidFill>
                <a:latin typeface="Arial"/>
                <a:ea typeface="Arial"/>
                <a:cs typeface="Arial"/>
                <a:sym typeface="Arial"/>
              </a:rPr>
              <a:t> YEAR</a:t>
            </a:r>
            <a:endParaRPr dirty="0"/>
          </a:p>
        </p:txBody>
      </p:sp>
      <p:sp>
        <p:nvSpPr>
          <p:cNvPr id="145" name="Google Shape;145;p1"/>
          <p:cNvSpPr txBox="1"/>
          <p:nvPr/>
        </p:nvSpPr>
        <p:spPr>
          <a:xfrm>
            <a:off x="4687729" y="4557897"/>
            <a:ext cx="5783700" cy="1754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rgbClr val="92D050"/>
                </a:solidFill>
                <a:latin typeface="Arial"/>
                <a:ea typeface="Arial"/>
                <a:cs typeface="Arial"/>
                <a:sym typeface="Arial"/>
              </a:rPr>
              <a:t>Sir Issac Newton College of engineering and technology</a:t>
            </a:r>
            <a:endParaRPr/>
          </a:p>
        </p:txBody>
      </p:sp>
      <p:sp>
        <p:nvSpPr>
          <p:cNvPr id="146" name="Google Shape;146;p1"/>
          <p:cNvSpPr/>
          <p:nvPr/>
        </p:nvSpPr>
        <p:spPr>
          <a:xfrm>
            <a:off x="3634740" y="816307"/>
            <a:ext cx="1611630" cy="1393538"/>
          </a:xfrm>
          <a:prstGeom prst="hexagon">
            <a:avLst>
              <a:gd name="adj" fmla="val 25000"/>
              <a:gd name="vf" fmla="val 115470"/>
            </a:avLst>
          </a:prstGeom>
          <a:solidFill>
            <a:schemeClr val="accent3"/>
          </a:solidFill>
          <a:ln w="19050" cap="rnd" cmpd="sng">
            <a:solidFill>
              <a:srgbClr val="4594A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47" name="Google Shape;147;p1"/>
          <p:cNvSpPr/>
          <p:nvPr/>
        </p:nvSpPr>
        <p:spPr>
          <a:xfrm>
            <a:off x="3438525" y="4648156"/>
            <a:ext cx="819150" cy="745793"/>
          </a:xfrm>
          <a:prstGeom prst="hexagon">
            <a:avLst>
              <a:gd name="adj" fmla="val 25000"/>
              <a:gd name="vf" fmla="val 115470"/>
            </a:avLst>
          </a:prstGeom>
          <a:solidFill>
            <a:srgbClr val="40AA4F"/>
          </a:solidFill>
          <a:ln w="19050" cap="rnd" cmpd="sng">
            <a:solidFill>
              <a:srgbClr val="4594A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2D050"/>
              </a:solidFill>
              <a:latin typeface="Trebuchet MS"/>
              <a:ea typeface="Trebuchet MS"/>
              <a:cs typeface="Trebuchet MS"/>
              <a:sym typeface="Trebuchet MS"/>
            </a:endParaRPr>
          </a:p>
        </p:txBody>
      </p:sp>
      <p:sp>
        <p:nvSpPr>
          <p:cNvPr id="148" name="Google Shape;148;p1"/>
          <p:cNvSpPr/>
          <p:nvPr/>
        </p:nvSpPr>
        <p:spPr>
          <a:xfrm>
            <a:off x="281940" y="1284937"/>
            <a:ext cx="1409700" cy="1219155"/>
          </a:xfrm>
          <a:prstGeom prst="hexagon">
            <a:avLst>
              <a:gd name="adj" fmla="val 25000"/>
              <a:gd name="vf" fmla="val 115470"/>
            </a:avLst>
          </a:prstGeom>
          <a:solidFill>
            <a:schemeClr val="accent1"/>
          </a:solidFill>
          <a:ln w="19050" cap="rnd" cmpd="sng">
            <a:solidFill>
              <a:srgbClr val="4594A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49" name="Google Shape;149;p1"/>
          <p:cNvSpPr/>
          <p:nvPr/>
        </p:nvSpPr>
        <p:spPr>
          <a:xfrm>
            <a:off x="1524952" y="1017270"/>
            <a:ext cx="692468" cy="640563"/>
          </a:xfrm>
          <a:prstGeom prst="hexagon">
            <a:avLst>
              <a:gd name="adj" fmla="val 25000"/>
              <a:gd name="vf" fmla="val 115470"/>
            </a:avLst>
          </a:prstGeom>
          <a:solidFill>
            <a:schemeClr val="accent4"/>
          </a:solidFill>
          <a:ln w="19050" cap="rnd" cmpd="sng">
            <a:solidFill>
              <a:srgbClr val="4594A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50" name="Google Shape;150;p1"/>
          <p:cNvSpPr/>
          <p:nvPr/>
        </p:nvSpPr>
        <p:spPr>
          <a:xfrm>
            <a:off x="1163954" y="6040771"/>
            <a:ext cx="342900" cy="320040"/>
          </a:xfrm>
          <a:prstGeom prst="hexagon">
            <a:avLst>
              <a:gd name="adj" fmla="val 25000"/>
              <a:gd name="vf" fmla="val 115470"/>
            </a:avLst>
          </a:prstGeom>
          <a:solidFill>
            <a:srgbClr val="92D050"/>
          </a:solidFill>
          <a:ln w="19050" cap="rnd" cmpd="sng">
            <a:solidFill>
              <a:srgbClr val="4594A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0"/>
          <p:cNvSpPr txBox="1"/>
          <p:nvPr/>
        </p:nvSpPr>
        <p:spPr>
          <a:xfrm>
            <a:off x="708660" y="2754630"/>
            <a:ext cx="808101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a:solidFill>
                  <a:srgbClr val="0F7597"/>
                </a:solidFill>
                <a:latin typeface="Arial"/>
                <a:ea typeface="Arial"/>
                <a:cs typeface="Arial"/>
                <a:sym typeface="Arial"/>
              </a:rPr>
              <a:t>		Our solution empowers users to make strategic decisions that drive business growth. Whether it's optimizing inventory, adjusting pricing strategies, or identifying new market opportunities, our solution provides the insights needed to succeed.</a:t>
            </a:r>
            <a:endParaRPr/>
          </a:p>
          <a:p>
            <a:pPr marL="0" marR="0" lvl="0" indent="0" algn="l" rtl="0">
              <a:spcBef>
                <a:spcPts val="0"/>
              </a:spcBef>
              <a:spcAft>
                <a:spcPts val="0"/>
              </a:spcAft>
              <a:buNone/>
            </a:pPr>
            <a:r>
              <a:rPr lang="en-US" sz="2000" b="0" i="0">
                <a:solidFill>
                  <a:srgbClr val="0F7597"/>
                </a:solidFill>
                <a:latin typeface="Arial"/>
                <a:ea typeface="Arial"/>
                <a:cs typeface="Arial"/>
                <a:sym typeface="Arial"/>
              </a:rPr>
              <a:t>In summary, our solution is not just a tool for predicting car sales prices; it's a game-changer that revolutionizes the way the industry operates. With its advanced technology, real-time insights, seamless integration, and strategic capabilities, our solution sets a new standard for excellence in the automotive market.</a:t>
            </a:r>
            <a:endParaRPr/>
          </a:p>
          <a:p>
            <a:pPr marL="0" marR="0" lvl="0" indent="0" algn="l" rtl="0">
              <a:spcBef>
                <a:spcPts val="0"/>
              </a:spcBef>
              <a:spcAft>
                <a:spcPts val="0"/>
              </a:spcAft>
              <a:buNone/>
            </a:pPr>
            <a:endParaRPr sz="2000">
              <a:solidFill>
                <a:srgbClr val="0F7597"/>
              </a:solidFill>
              <a:latin typeface="Trebuchet MS"/>
              <a:ea typeface="Trebuchet MS"/>
              <a:cs typeface="Trebuchet MS"/>
              <a:sym typeface="Trebuchet MS"/>
            </a:endParaRPr>
          </a:p>
        </p:txBody>
      </p:sp>
      <p:sp>
        <p:nvSpPr>
          <p:cNvPr id="211" name="Google Shape;211;p10"/>
          <p:cNvSpPr txBox="1"/>
          <p:nvPr/>
        </p:nvSpPr>
        <p:spPr>
          <a:xfrm>
            <a:off x="708660" y="795278"/>
            <a:ext cx="8321040"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a:solidFill>
                  <a:srgbClr val="0F7597"/>
                </a:solidFill>
                <a:latin typeface="Arial"/>
                <a:ea typeface="Arial"/>
                <a:cs typeface="Arial"/>
                <a:sym typeface="Arial"/>
              </a:rPr>
              <a:t>		By providing accurate price predictions based on objective data analysis, our solution promotes transparency and fairness in the car sales process. This builds trust with customers and enhances the reputation of businesses using our solution.</a:t>
            </a:r>
            <a:endParaRPr sz="2000">
              <a:solidFill>
                <a:srgbClr val="0F7597"/>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p:nvPr/>
        </p:nvSpPr>
        <p:spPr>
          <a:xfrm>
            <a:off x="377190" y="205740"/>
            <a:ext cx="291465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Arial"/>
                <a:ea typeface="Arial"/>
                <a:cs typeface="Arial"/>
                <a:sym typeface="Arial"/>
              </a:rPr>
              <a:t>Modelling</a:t>
            </a:r>
            <a:endParaRPr/>
          </a:p>
        </p:txBody>
      </p:sp>
      <p:sp>
        <p:nvSpPr>
          <p:cNvPr id="217" name="Google Shape;217;p11"/>
          <p:cNvSpPr txBox="1"/>
          <p:nvPr/>
        </p:nvSpPr>
        <p:spPr>
          <a:xfrm>
            <a:off x="742950" y="1167780"/>
            <a:ext cx="8321040"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a:solidFill>
                  <a:srgbClr val="0F7597"/>
                </a:solidFill>
                <a:latin typeface="Arial"/>
                <a:ea typeface="Arial"/>
                <a:cs typeface="Arial"/>
                <a:sym typeface="Arial"/>
              </a:rPr>
              <a:t>		Design a suitable architecture for the Artificial Neural Network (ANN) to predict car sales prices. This includes determining the number of layers, neurons per layer, activation functions, and any regularization techniques to be employed.</a:t>
            </a:r>
            <a:endParaRPr/>
          </a:p>
          <a:p>
            <a:pPr marL="0" marR="0" lvl="0" indent="0" algn="l" rtl="0">
              <a:spcBef>
                <a:spcPts val="0"/>
              </a:spcBef>
              <a:spcAft>
                <a:spcPts val="0"/>
              </a:spcAft>
              <a:buNone/>
            </a:pPr>
            <a:endParaRPr sz="2000">
              <a:solidFill>
                <a:srgbClr val="0F7597"/>
              </a:solidFill>
              <a:latin typeface="Trebuchet MS"/>
              <a:ea typeface="Trebuchet MS"/>
              <a:cs typeface="Trebuchet MS"/>
              <a:sym typeface="Trebuchet MS"/>
            </a:endParaRPr>
          </a:p>
        </p:txBody>
      </p:sp>
      <p:sp>
        <p:nvSpPr>
          <p:cNvPr id="218" name="Google Shape;218;p11"/>
          <p:cNvSpPr txBox="1"/>
          <p:nvPr/>
        </p:nvSpPr>
        <p:spPr>
          <a:xfrm>
            <a:off x="742950" y="2798996"/>
            <a:ext cx="7909560"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a:solidFill>
                  <a:srgbClr val="0F7597"/>
                </a:solidFill>
                <a:latin typeface="Arial"/>
                <a:ea typeface="Arial"/>
                <a:cs typeface="Arial"/>
                <a:sym typeface="Arial"/>
              </a:rPr>
              <a:t>		Create wireframes for the ANN architecture, depicting the layout and connections between layers. The wireframes should visually represent the structure of the neural network, including input, hidden, and output layers.</a:t>
            </a:r>
            <a:endParaRPr/>
          </a:p>
          <a:p>
            <a:pPr marL="0" marR="0" lvl="0" indent="0" algn="l" rtl="0">
              <a:spcBef>
                <a:spcPts val="0"/>
              </a:spcBef>
              <a:spcAft>
                <a:spcPts val="0"/>
              </a:spcAft>
              <a:buNone/>
            </a:pPr>
            <a:endParaRPr sz="2000">
              <a:solidFill>
                <a:srgbClr val="0F7597"/>
              </a:solidFill>
              <a:latin typeface="Trebuchet MS"/>
              <a:ea typeface="Trebuchet MS"/>
              <a:cs typeface="Trebuchet MS"/>
              <a:sym typeface="Trebuchet MS"/>
            </a:endParaRPr>
          </a:p>
        </p:txBody>
      </p:sp>
      <p:sp>
        <p:nvSpPr>
          <p:cNvPr id="219" name="Google Shape;219;p11"/>
          <p:cNvSpPr txBox="1"/>
          <p:nvPr/>
        </p:nvSpPr>
        <p:spPr>
          <a:xfrm>
            <a:off x="742950" y="4430212"/>
            <a:ext cx="8675370"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a:solidFill>
                  <a:srgbClr val="0F7597"/>
                </a:solidFill>
                <a:latin typeface="Arial"/>
                <a:ea typeface="Arial"/>
                <a:cs typeface="Arial"/>
                <a:sym typeface="Arial"/>
              </a:rPr>
              <a:t>		This modelling plan outlines the steps involved in designing, training, evaluating, and optimizing the Artificial Neural Network (ANN) for car sales price prediction. By incorporating wireframes, stakeholders gain visual representations of the model architecture, training process, and interpretation of results, enhancing understanding and facilitating decision-making.</a:t>
            </a:r>
            <a:endParaRPr sz="2000">
              <a:solidFill>
                <a:srgbClr val="0F7597"/>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grpSp>
        <p:nvGrpSpPr>
          <p:cNvPr id="224" name="Google Shape;224;p12"/>
          <p:cNvGrpSpPr/>
          <p:nvPr/>
        </p:nvGrpSpPr>
        <p:grpSpPr>
          <a:xfrm>
            <a:off x="133814" y="89210"/>
            <a:ext cx="12058185" cy="6768789"/>
            <a:chOff x="204299" y="183420"/>
            <a:chExt cx="11695962" cy="6558668"/>
          </a:xfrm>
        </p:grpSpPr>
        <p:grpSp>
          <p:nvGrpSpPr>
            <p:cNvPr id="225" name="Google Shape;225;p12"/>
            <p:cNvGrpSpPr/>
            <p:nvPr/>
          </p:nvGrpSpPr>
          <p:grpSpPr>
            <a:xfrm>
              <a:off x="204299" y="1312569"/>
              <a:ext cx="1043965" cy="575843"/>
              <a:chOff x="245745" y="671244"/>
              <a:chExt cx="2423160" cy="1143000"/>
            </a:xfrm>
          </p:grpSpPr>
          <p:sp>
            <p:nvSpPr>
              <p:cNvPr id="226" name="Google Shape;226;p12"/>
              <p:cNvSpPr/>
              <p:nvPr/>
            </p:nvSpPr>
            <p:spPr>
              <a:xfrm>
                <a:off x="245745" y="671244"/>
                <a:ext cx="2423160" cy="1143000"/>
              </a:xfrm>
              <a:prstGeom prst="rect">
                <a:avLst/>
              </a:prstGeom>
              <a:solidFill>
                <a:schemeClr val="accent5"/>
              </a:solidFill>
              <a:ln w="19050" cap="rnd" cmpd="sng">
                <a:solidFill>
                  <a:srgbClr val="4594A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27" name="Google Shape;227;p12"/>
              <p:cNvSpPr txBox="1"/>
              <p:nvPr/>
            </p:nvSpPr>
            <p:spPr>
              <a:xfrm>
                <a:off x="245745" y="953054"/>
                <a:ext cx="2423160" cy="549820"/>
              </a:xfrm>
              <a:prstGeom prst="rect">
                <a:avLst/>
              </a:prstGeom>
              <a:solidFill>
                <a:schemeClr val="accent5"/>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i="0">
                    <a:solidFill>
                      <a:srgbClr val="0D0D0D"/>
                    </a:solidFill>
                    <a:latin typeface="Arial"/>
                    <a:ea typeface="Arial"/>
                    <a:cs typeface="Arial"/>
                    <a:sym typeface="Arial"/>
                  </a:rPr>
                  <a:t>Data Loading </a:t>
                </a:r>
                <a:endParaRPr sz="1200" b="1">
                  <a:solidFill>
                    <a:schemeClr val="dk1"/>
                  </a:solidFill>
                  <a:latin typeface="Trebuchet MS"/>
                  <a:ea typeface="Trebuchet MS"/>
                  <a:cs typeface="Trebuchet MS"/>
                  <a:sym typeface="Trebuchet MS"/>
                </a:endParaRPr>
              </a:p>
            </p:txBody>
          </p:sp>
        </p:grpSp>
        <p:grpSp>
          <p:nvGrpSpPr>
            <p:cNvPr id="228" name="Google Shape;228;p12"/>
            <p:cNvGrpSpPr/>
            <p:nvPr/>
          </p:nvGrpSpPr>
          <p:grpSpPr>
            <a:xfrm>
              <a:off x="3505742" y="1208800"/>
              <a:ext cx="1231722" cy="491490"/>
              <a:chOff x="3191676" y="671244"/>
              <a:chExt cx="2617562" cy="1143000"/>
            </a:xfrm>
          </p:grpSpPr>
          <p:sp>
            <p:nvSpPr>
              <p:cNvPr id="229" name="Google Shape;229;p12"/>
              <p:cNvSpPr/>
              <p:nvPr/>
            </p:nvSpPr>
            <p:spPr>
              <a:xfrm>
                <a:off x="3289935" y="671244"/>
                <a:ext cx="2423160" cy="1143000"/>
              </a:xfrm>
              <a:prstGeom prst="rect">
                <a:avLst/>
              </a:prstGeom>
              <a:solidFill>
                <a:schemeClr val="accent5"/>
              </a:solidFill>
              <a:ln w="19050" cap="rnd" cmpd="sng">
                <a:solidFill>
                  <a:srgbClr val="4594A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30" name="Google Shape;230;p12"/>
              <p:cNvSpPr txBox="1"/>
              <p:nvPr/>
            </p:nvSpPr>
            <p:spPr>
              <a:xfrm>
                <a:off x="3191676" y="893334"/>
                <a:ext cx="2617562" cy="644183"/>
              </a:xfrm>
              <a:prstGeom prst="rect">
                <a:avLst/>
              </a:prstGeom>
              <a:solidFill>
                <a:schemeClr val="accent5"/>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i="0" dirty="0">
                    <a:solidFill>
                      <a:srgbClr val="0D0D0D"/>
                    </a:solidFill>
                    <a:latin typeface="Arial"/>
                    <a:ea typeface="Arial"/>
                    <a:cs typeface="Arial"/>
                    <a:sym typeface="Arial"/>
                  </a:rPr>
                  <a:t>Preprocessing </a:t>
                </a:r>
                <a:endParaRPr sz="1200" dirty="0">
                  <a:solidFill>
                    <a:schemeClr val="dk1"/>
                  </a:solidFill>
                  <a:latin typeface="Trebuchet MS"/>
                  <a:ea typeface="Trebuchet MS"/>
                  <a:cs typeface="Trebuchet MS"/>
                  <a:sym typeface="Trebuchet MS"/>
                </a:endParaRPr>
              </a:p>
            </p:txBody>
          </p:sp>
        </p:grpSp>
        <p:grpSp>
          <p:nvGrpSpPr>
            <p:cNvPr id="231" name="Google Shape;231;p12"/>
            <p:cNvGrpSpPr/>
            <p:nvPr/>
          </p:nvGrpSpPr>
          <p:grpSpPr>
            <a:xfrm>
              <a:off x="6319834" y="1134245"/>
              <a:ext cx="1395428" cy="486910"/>
              <a:chOff x="6478907" y="671244"/>
              <a:chExt cx="2425454" cy="1143000"/>
            </a:xfrm>
          </p:grpSpPr>
          <p:sp>
            <p:nvSpPr>
              <p:cNvPr id="232" name="Google Shape;232;p12"/>
              <p:cNvSpPr/>
              <p:nvPr/>
            </p:nvSpPr>
            <p:spPr>
              <a:xfrm>
                <a:off x="6478907" y="671244"/>
                <a:ext cx="2423160" cy="1143000"/>
              </a:xfrm>
              <a:prstGeom prst="rect">
                <a:avLst/>
              </a:prstGeom>
              <a:solidFill>
                <a:schemeClr val="accent5"/>
              </a:solidFill>
              <a:ln w="19050" cap="rnd" cmpd="sng">
                <a:solidFill>
                  <a:srgbClr val="4594A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33" name="Google Shape;233;p12"/>
              <p:cNvSpPr txBox="1"/>
              <p:nvPr/>
            </p:nvSpPr>
            <p:spPr>
              <a:xfrm>
                <a:off x="6481203" y="917621"/>
                <a:ext cx="2423158" cy="650243"/>
              </a:xfrm>
              <a:prstGeom prst="rect">
                <a:avLst/>
              </a:prstGeom>
              <a:solidFill>
                <a:schemeClr val="accent5"/>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i="0">
                    <a:solidFill>
                      <a:srgbClr val="0D0D0D"/>
                    </a:solidFill>
                    <a:latin typeface="Arial"/>
                    <a:ea typeface="Arial"/>
                    <a:cs typeface="Arial"/>
                    <a:sym typeface="Arial"/>
                  </a:rPr>
                  <a:t>Data Visualization </a:t>
                </a:r>
                <a:endParaRPr sz="1200">
                  <a:solidFill>
                    <a:schemeClr val="dk1"/>
                  </a:solidFill>
                  <a:latin typeface="Trebuchet MS"/>
                  <a:ea typeface="Trebuchet MS"/>
                  <a:cs typeface="Trebuchet MS"/>
                  <a:sym typeface="Trebuchet MS"/>
                </a:endParaRPr>
              </a:p>
            </p:txBody>
          </p:sp>
        </p:grpSp>
        <p:grpSp>
          <p:nvGrpSpPr>
            <p:cNvPr id="234" name="Google Shape;234;p12"/>
            <p:cNvGrpSpPr/>
            <p:nvPr/>
          </p:nvGrpSpPr>
          <p:grpSpPr>
            <a:xfrm>
              <a:off x="7565531" y="2056379"/>
              <a:ext cx="1550094" cy="587373"/>
              <a:chOff x="6478907" y="671244"/>
              <a:chExt cx="2423160" cy="1143000"/>
            </a:xfrm>
          </p:grpSpPr>
          <p:sp>
            <p:nvSpPr>
              <p:cNvPr id="235" name="Google Shape;235;p12"/>
              <p:cNvSpPr/>
              <p:nvPr/>
            </p:nvSpPr>
            <p:spPr>
              <a:xfrm>
                <a:off x="6478907" y="671244"/>
                <a:ext cx="2423160" cy="1143000"/>
              </a:xfrm>
              <a:prstGeom prst="rect">
                <a:avLst/>
              </a:prstGeom>
              <a:solidFill>
                <a:schemeClr val="accent5"/>
              </a:solidFill>
              <a:ln w="19050" cap="rnd" cmpd="sng">
                <a:solidFill>
                  <a:srgbClr val="4594A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36" name="Google Shape;236;p12"/>
              <p:cNvSpPr txBox="1"/>
              <p:nvPr/>
            </p:nvSpPr>
            <p:spPr>
              <a:xfrm>
                <a:off x="6894127" y="712339"/>
                <a:ext cx="1874518" cy="597594"/>
              </a:xfrm>
              <a:prstGeom prst="rect">
                <a:avLst/>
              </a:prstGeom>
              <a:solidFill>
                <a:schemeClr val="accent5"/>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i="0">
                    <a:solidFill>
                      <a:srgbClr val="0D0D0D"/>
                    </a:solidFill>
                    <a:latin typeface="Arial"/>
                    <a:ea typeface="Arial"/>
                    <a:cs typeface="Arial"/>
                    <a:sym typeface="Arial"/>
                  </a:rPr>
                  <a:t>Data Scaling and Splitting</a:t>
                </a:r>
                <a:endParaRPr sz="1200">
                  <a:solidFill>
                    <a:schemeClr val="dk1"/>
                  </a:solidFill>
                  <a:latin typeface="Trebuchet MS"/>
                  <a:ea typeface="Trebuchet MS"/>
                  <a:cs typeface="Trebuchet MS"/>
                  <a:sym typeface="Trebuchet MS"/>
                </a:endParaRPr>
              </a:p>
            </p:txBody>
          </p:sp>
        </p:grpSp>
        <p:grpSp>
          <p:nvGrpSpPr>
            <p:cNvPr id="237" name="Google Shape;237;p12"/>
            <p:cNvGrpSpPr/>
            <p:nvPr/>
          </p:nvGrpSpPr>
          <p:grpSpPr>
            <a:xfrm>
              <a:off x="4764587" y="210491"/>
              <a:ext cx="1365663" cy="646331"/>
              <a:chOff x="6478907" y="671244"/>
              <a:chExt cx="2423160" cy="1246331"/>
            </a:xfrm>
          </p:grpSpPr>
          <p:sp>
            <p:nvSpPr>
              <p:cNvPr id="238" name="Google Shape;238;p12"/>
              <p:cNvSpPr/>
              <p:nvPr/>
            </p:nvSpPr>
            <p:spPr>
              <a:xfrm>
                <a:off x="6478907" y="671244"/>
                <a:ext cx="2423160" cy="1143000"/>
              </a:xfrm>
              <a:prstGeom prst="rect">
                <a:avLst/>
              </a:prstGeom>
              <a:solidFill>
                <a:srgbClr val="92D050"/>
              </a:solidFill>
              <a:ln w="19050" cap="rnd" cmpd="sng">
                <a:solidFill>
                  <a:srgbClr val="4594A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39" name="Google Shape;239;p12"/>
              <p:cNvSpPr txBox="1"/>
              <p:nvPr/>
            </p:nvSpPr>
            <p:spPr>
              <a:xfrm>
                <a:off x="6550083" y="671244"/>
                <a:ext cx="2291211" cy="1246331"/>
              </a:xfrm>
              <a:prstGeom prst="rect">
                <a:avLst/>
              </a:prstGeom>
              <a:solidFill>
                <a:srgbClr val="92D05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D0D0D"/>
                    </a:solidFill>
                    <a:latin typeface="Arial"/>
                    <a:ea typeface="Arial"/>
                    <a:cs typeface="Arial"/>
                    <a:sym typeface="Arial"/>
                  </a:rPr>
                  <a:t>D</a:t>
                </a:r>
                <a:r>
                  <a:rPr lang="en-US" sz="1200" b="1" i="0">
                    <a:solidFill>
                      <a:srgbClr val="0D0D0D"/>
                    </a:solidFill>
                    <a:latin typeface="Arial"/>
                    <a:ea typeface="Arial"/>
                    <a:cs typeface="Arial"/>
                    <a:sym typeface="Arial"/>
                  </a:rPr>
                  <a:t>ropping unnecessary columns</a:t>
                </a:r>
                <a:endParaRPr sz="1200" b="1">
                  <a:solidFill>
                    <a:schemeClr val="dk1"/>
                  </a:solidFill>
                  <a:latin typeface="Trebuchet MS"/>
                  <a:ea typeface="Trebuchet MS"/>
                  <a:cs typeface="Trebuchet MS"/>
                  <a:sym typeface="Trebuchet MS"/>
                </a:endParaRPr>
              </a:p>
            </p:txBody>
          </p:sp>
        </p:grpSp>
        <p:grpSp>
          <p:nvGrpSpPr>
            <p:cNvPr id="240" name="Google Shape;240;p12"/>
            <p:cNvGrpSpPr/>
            <p:nvPr/>
          </p:nvGrpSpPr>
          <p:grpSpPr>
            <a:xfrm>
              <a:off x="8340578" y="1239200"/>
              <a:ext cx="1209372" cy="312922"/>
              <a:chOff x="6478907" y="671244"/>
              <a:chExt cx="2435515" cy="1143000"/>
            </a:xfrm>
          </p:grpSpPr>
          <p:sp>
            <p:nvSpPr>
              <p:cNvPr id="241" name="Google Shape;241;p12"/>
              <p:cNvSpPr/>
              <p:nvPr/>
            </p:nvSpPr>
            <p:spPr>
              <a:xfrm>
                <a:off x="6478907" y="671244"/>
                <a:ext cx="2423160" cy="1143000"/>
              </a:xfrm>
              <a:prstGeom prst="rect">
                <a:avLst/>
              </a:prstGeom>
              <a:solidFill>
                <a:srgbClr val="92D050"/>
              </a:solidFill>
              <a:ln w="19050" cap="rnd" cmpd="sng">
                <a:solidFill>
                  <a:srgbClr val="4594A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42" name="Google Shape;242;p12"/>
              <p:cNvSpPr txBox="1"/>
              <p:nvPr/>
            </p:nvSpPr>
            <p:spPr>
              <a:xfrm>
                <a:off x="6584864" y="671244"/>
                <a:ext cx="2329558" cy="1011785"/>
              </a:xfrm>
              <a:prstGeom prst="rect">
                <a:avLst/>
              </a:prstGeom>
              <a:solidFill>
                <a:srgbClr val="92D05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dirty="0">
                    <a:solidFill>
                      <a:srgbClr val="0D0D0D"/>
                    </a:solidFill>
                    <a:latin typeface="Arial"/>
                    <a:ea typeface="Arial"/>
                    <a:cs typeface="Arial"/>
                    <a:sym typeface="Arial"/>
                  </a:rPr>
                  <a:t>S</a:t>
                </a:r>
                <a:r>
                  <a:rPr lang="en-US" sz="1200" b="1" i="0" dirty="0">
                    <a:solidFill>
                      <a:srgbClr val="0D0D0D"/>
                    </a:solidFill>
                    <a:latin typeface="Arial"/>
                    <a:ea typeface="Arial"/>
                    <a:cs typeface="Arial"/>
                    <a:sym typeface="Arial"/>
                  </a:rPr>
                  <a:t>catter plots</a:t>
                </a:r>
                <a:endParaRPr sz="1200" b="1" dirty="0">
                  <a:solidFill>
                    <a:schemeClr val="dk1"/>
                  </a:solidFill>
                  <a:latin typeface="Trebuchet MS"/>
                  <a:ea typeface="Trebuchet MS"/>
                  <a:cs typeface="Trebuchet MS"/>
                  <a:sym typeface="Trebuchet MS"/>
                </a:endParaRPr>
              </a:p>
            </p:txBody>
          </p:sp>
        </p:grpSp>
        <p:grpSp>
          <p:nvGrpSpPr>
            <p:cNvPr id="243" name="Google Shape;243;p12"/>
            <p:cNvGrpSpPr/>
            <p:nvPr/>
          </p:nvGrpSpPr>
          <p:grpSpPr>
            <a:xfrm>
              <a:off x="4883392" y="1892356"/>
              <a:ext cx="1246859" cy="646331"/>
              <a:chOff x="6478907" y="671244"/>
              <a:chExt cx="2423160" cy="1143000"/>
            </a:xfrm>
          </p:grpSpPr>
          <p:sp>
            <p:nvSpPr>
              <p:cNvPr id="244" name="Google Shape;244;p12"/>
              <p:cNvSpPr/>
              <p:nvPr/>
            </p:nvSpPr>
            <p:spPr>
              <a:xfrm>
                <a:off x="6478907" y="671244"/>
                <a:ext cx="2423160" cy="1143000"/>
              </a:xfrm>
              <a:prstGeom prst="rect">
                <a:avLst/>
              </a:prstGeom>
              <a:solidFill>
                <a:srgbClr val="92D050"/>
              </a:solidFill>
              <a:ln w="19050" cap="rnd" cmpd="sng">
                <a:solidFill>
                  <a:srgbClr val="4594A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45" name="Google Shape;245;p12"/>
              <p:cNvSpPr txBox="1"/>
              <p:nvPr/>
            </p:nvSpPr>
            <p:spPr>
              <a:xfrm>
                <a:off x="6616631" y="756884"/>
                <a:ext cx="2138750" cy="816429"/>
              </a:xfrm>
              <a:prstGeom prst="rect">
                <a:avLst/>
              </a:prstGeom>
              <a:solidFill>
                <a:srgbClr val="92D05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dirty="0">
                    <a:solidFill>
                      <a:srgbClr val="0D0D0D"/>
                    </a:solidFill>
                    <a:latin typeface="Arial"/>
                    <a:ea typeface="Arial"/>
                    <a:cs typeface="Arial"/>
                    <a:sym typeface="Arial"/>
                  </a:rPr>
                  <a:t>H</a:t>
                </a:r>
                <a:r>
                  <a:rPr lang="en-US" sz="1200" b="1" i="0" dirty="0">
                    <a:solidFill>
                      <a:srgbClr val="0D0D0D"/>
                    </a:solidFill>
                    <a:latin typeface="Arial"/>
                    <a:ea typeface="Arial"/>
                    <a:cs typeface="Arial"/>
                    <a:sym typeface="Arial"/>
                  </a:rPr>
                  <a:t>andling missing values</a:t>
                </a:r>
                <a:endParaRPr sz="1200" b="1" dirty="0">
                  <a:solidFill>
                    <a:schemeClr val="dk1"/>
                  </a:solidFill>
                  <a:latin typeface="Trebuchet MS"/>
                  <a:ea typeface="Trebuchet MS"/>
                  <a:cs typeface="Trebuchet MS"/>
                  <a:sym typeface="Trebuchet MS"/>
                </a:endParaRPr>
              </a:p>
            </p:txBody>
          </p:sp>
        </p:grpSp>
        <p:grpSp>
          <p:nvGrpSpPr>
            <p:cNvPr id="246" name="Google Shape;246;p12"/>
            <p:cNvGrpSpPr/>
            <p:nvPr/>
          </p:nvGrpSpPr>
          <p:grpSpPr>
            <a:xfrm>
              <a:off x="5413168" y="3514648"/>
              <a:ext cx="1365663" cy="461665"/>
              <a:chOff x="6478907" y="671244"/>
              <a:chExt cx="2423160" cy="1195192"/>
            </a:xfrm>
          </p:grpSpPr>
          <p:sp>
            <p:nvSpPr>
              <p:cNvPr id="247" name="Google Shape;247;p12"/>
              <p:cNvSpPr/>
              <p:nvPr/>
            </p:nvSpPr>
            <p:spPr>
              <a:xfrm>
                <a:off x="6478907" y="671244"/>
                <a:ext cx="2423160" cy="1143000"/>
              </a:xfrm>
              <a:prstGeom prst="rect">
                <a:avLst/>
              </a:prstGeom>
              <a:solidFill>
                <a:srgbClr val="92D050"/>
              </a:solidFill>
              <a:ln w="19050" cap="rnd" cmpd="sng">
                <a:solidFill>
                  <a:srgbClr val="4594A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48" name="Google Shape;248;p12"/>
              <p:cNvSpPr txBox="1"/>
              <p:nvPr/>
            </p:nvSpPr>
            <p:spPr>
              <a:xfrm>
                <a:off x="6801787" y="671244"/>
                <a:ext cx="1874518" cy="1195192"/>
              </a:xfrm>
              <a:prstGeom prst="rect">
                <a:avLst/>
              </a:prstGeom>
              <a:solidFill>
                <a:srgbClr val="92D05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dirty="0">
                    <a:solidFill>
                      <a:srgbClr val="0D0D0D"/>
                    </a:solidFill>
                    <a:latin typeface="Arial"/>
                    <a:ea typeface="Arial"/>
                    <a:cs typeface="Arial"/>
                    <a:sym typeface="Arial"/>
                  </a:rPr>
                  <a:t>A</a:t>
                </a:r>
                <a:r>
                  <a:rPr lang="en-US" sz="1200" b="1" i="0" dirty="0">
                    <a:solidFill>
                      <a:srgbClr val="0D0D0D"/>
                    </a:solidFill>
                    <a:latin typeface="Arial"/>
                    <a:ea typeface="Arial"/>
                    <a:cs typeface="Arial"/>
                    <a:sym typeface="Arial"/>
                  </a:rPr>
                  <a:t>ctivation function</a:t>
                </a:r>
                <a:endParaRPr sz="1200" b="1" dirty="0">
                  <a:solidFill>
                    <a:schemeClr val="dk1"/>
                  </a:solidFill>
                  <a:latin typeface="Trebuchet MS"/>
                  <a:ea typeface="Trebuchet MS"/>
                  <a:cs typeface="Trebuchet MS"/>
                  <a:sym typeface="Trebuchet MS"/>
                </a:endParaRPr>
              </a:p>
            </p:txBody>
          </p:sp>
        </p:grpSp>
        <p:grpSp>
          <p:nvGrpSpPr>
            <p:cNvPr id="249" name="Google Shape;249;p12"/>
            <p:cNvGrpSpPr/>
            <p:nvPr/>
          </p:nvGrpSpPr>
          <p:grpSpPr>
            <a:xfrm>
              <a:off x="1539463" y="354301"/>
              <a:ext cx="1928132" cy="592745"/>
              <a:chOff x="6520194" y="706326"/>
              <a:chExt cx="2423160" cy="1143000"/>
            </a:xfrm>
          </p:grpSpPr>
          <p:sp>
            <p:nvSpPr>
              <p:cNvPr id="250" name="Google Shape;250;p12"/>
              <p:cNvSpPr/>
              <p:nvPr/>
            </p:nvSpPr>
            <p:spPr>
              <a:xfrm>
                <a:off x="6520194" y="706326"/>
                <a:ext cx="2423160" cy="1143000"/>
              </a:xfrm>
              <a:prstGeom prst="rect">
                <a:avLst/>
              </a:prstGeom>
              <a:solidFill>
                <a:srgbClr val="92D050"/>
              </a:solidFill>
              <a:ln w="19050" cap="rnd" cmpd="sng">
                <a:solidFill>
                  <a:srgbClr val="4594A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51" name="Google Shape;251;p12"/>
              <p:cNvSpPr txBox="1"/>
              <p:nvPr/>
            </p:nvSpPr>
            <p:spPr>
              <a:xfrm>
                <a:off x="6520194" y="947792"/>
                <a:ext cx="2423160" cy="890236"/>
              </a:xfrm>
              <a:prstGeom prst="rect">
                <a:avLst/>
              </a:prstGeom>
              <a:solidFill>
                <a:srgbClr val="92D05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Trebuchet MS"/>
                    <a:ea typeface="Trebuchet MS"/>
                    <a:cs typeface="Trebuchet MS"/>
                    <a:sym typeface="Trebuchet MS"/>
                  </a:rPr>
                  <a:t>Load car_purchase .csv</a:t>
                </a:r>
                <a:endParaRPr/>
              </a:p>
            </p:txBody>
          </p:sp>
        </p:grpSp>
        <p:grpSp>
          <p:nvGrpSpPr>
            <p:cNvPr id="252" name="Google Shape;252;p12"/>
            <p:cNvGrpSpPr/>
            <p:nvPr/>
          </p:nvGrpSpPr>
          <p:grpSpPr>
            <a:xfrm>
              <a:off x="7229405" y="183420"/>
              <a:ext cx="1566223" cy="501092"/>
              <a:chOff x="6478907" y="671244"/>
              <a:chExt cx="2423161" cy="1143000"/>
            </a:xfrm>
          </p:grpSpPr>
          <p:sp>
            <p:nvSpPr>
              <p:cNvPr id="253" name="Google Shape;253;p12"/>
              <p:cNvSpPr/>
              <p:nvPr/>
            </p:nvSpPr>
            <p:spPr>
              <a:xfrm>
                <a:off x="6478907" y="671244"/>
                <a:ext cx="2423160" cy="1143000"/>
              </a:xfrm>
              <a:prstGeom prst="rect">
                <a:avLst/>
              </a:prstGeom>
              <a:solidFill>
                <a:srgbClr val="92D050"/>
              </a:solidFill>
              <a:ln w="19050" cap="rnd" cmpd="sng">
                <a:solidFill>
                  <a:srgbClr val="4594A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54" name="Google Shape;254;p12"/>
              <p:cNvSpPr txBox="1"/>
              <p:nvPr/>
            </p:nvSpPr>
            <p:spPr>
              <a:xfrm>
                <a:off x="6624988" y="671244"/>
                <a:ext cx="2277080" cy="1053066"/>
              </a:xfrm>
              <a:prstGeom prst="rect">
                <a:avLst/>
              </a:prstGeom>
              <a:solidFill>
                <a:srgbClr val="92D05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D0D0D"/>
                    </a:solidFill>
                    <a:latin typeface="Arial"/>
                    <a:ea typeface="Arial"/>
                    <a:cs typeface="Arial"/>
                    <a:sym typeface="Arial"/>
                  </a:rPr>
                  <a:t>A</a:t>
                </a:r>
                <a:r>
                  <a:rPr lang="en-US" sz="1200" b="1" i="0">
                    <a:solidFill>
                      <a:srgbClr val="0D0D0D"/>
                    </a:solidFill>
                    <a:latin typeface="Arial"/>
                    <a:ea typeface="Arial"/>
                    <a:cs typeface="Arial"/>
                    <a:sym typeface="Arial"/>
                  </a:rPr>
                  <a:t>nnual salary vs. Purchase amount</a:t>
                </a:r>
                <a:endParaRPr sz="1200" b="1">
                  <a:solidFill>
                    <a:schemeClr val="dk1"/>
                  </a:solidFill>
                  <a:latin typeface="Trebuchet MS"/>
                  <a:ea typeface="Trebuchet MS"/>
                  <a:cs typeface="Trebuchet MS"/>
                  <a:sym typeface="Trebuchet MS"/>
                </a:endParaRPr>
              </a:p>
            </p:txBody>
          </p:sp>
        </p:grpSp>
        <p:grpSp>
          <p:nvGrpSpPr>
            <p:cNvPr id="255" name="Google Shape;255;p12"/>
            <p:cNvGrpSpPr/>
            <p:nvPr/>
          </p:nvGrpSpPr>
          <p:grpSpPr>
            <a:xfrm>
              <a:off x="10130838" y="1138120"/>
              <a:ext cx="1769423" cy="479158"/>
              <a:chOff x="6462645" y="805200"/>
              <a:chExt cx="2423160" cy="1143000"/>
            </a:xfrm>
          </p:grpSpPr>
          <p:sp>
            <p:nvSpPr>
              <p:cNvPr id="256" name="Google Shape;256;p12"/>
              <p:cNvSpPr/>
              <p:nvPr/>
            </p:nvSpPr>
            <p:spPr>
              <a:xfrm>
                <a:off x="6462645" y="805200"/>
                <a:ext cx="2423160" cy="1143000"/>
              </a:xfrm>
              <a:prstGeom prst="rect">
                <a:avLst/>
              </a:prstGeom>
              <a:solidFill>
                <a:srgbClr val="92D050"/>
              </a:solidFill>
              <a:ln w="19050" cap="rnd" cmpd="sng">
                <a:solidFill>
                  <a:srgbClr val="4594A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57" name="Google Shape;257;p12"/>
              <p:cNvSpPr txBox="1"/>
              <p:nvPr/>
            </p:nvSpPr>
            <p:spPr>
              <a:xfrm>
                <a:off x="6515086" y="806883"/>
                <a:ext cx="2148840" cy="1101272"/>
              </a:xfrm>
              <a:prstGeom prst="rect">
                <a:avLst/>
              </a:prstGeom>
              <a:solidFill>
                <a:srgbClr val="92D05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i="0" dirty="0">
                    <a:solidFill>
                      <a:srgbClr val="0D0D0D"/>
                    </a:solidFill>
                    <a:latin typeface="Arial"/>
                    <a:ea typeface="Arial"/>
                    <a:cs typeface="Arial"/>
                    <a:sym typeface="Arial"/>
                  </a:rPr>
                  <a:t>net worth vs. purchase amount</a:t>
                </a:r>
                <a:endParaRPr dirty="0"/>
              </a:p>
            </p:txBody>
          </p:sp>
        </p:grpSp>
        <p:grpSp>
          <p:nvGrpSpPr>
            <p:cNvPr id="258" name="Google Shape;258;p12"/>
            <p:cNvGrpSpPr/>
            <p:nvPr/>
          </p:nvGrpSpPr>
          <p:grpSpPr>
            <a:xfrm>
              <a:off x="8984469" y="183420"/>
              <a:ext cx="1770429" cy="519226"/>
              <a:chOff x="6478907" y="671244"/>
              <a:chExt cx="2423160" cy="1184364"/>
            </a:xfrm>
          </p:grpSpPr>
          <p:sp>
            <p:nvSpPr>
              <p:cNvPr id="259" name="Google Shape;259;p12"/>
              <p:cNvSpPr/>
              <p:nvPr/>
            </p:nvSpPr>
            <p:spPr>
              <a:xfrm>
                <a:off x="6478907" y="671244"/>
                <a:ext cx="2423160" cy="1143000"/>
              </a:xfrm>
              <a:prstGeom prst="rect">
                <a:avLst/>
              </a:prstGeom>
              <a:solidFill>
                <a:srgbClr val="92D050"/>
              </a:solidFill>
              <a:ln w="19050" cap="rnd" cmpd="sng">
                <a:solidFill>
                  <a:srgbClr val="4594A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60" name="Google Shape;260;p12"/>
              <p:cNvSpPr txBox="1"/>
              <p:nvPr/>
            </p:nvSpPr>
            <p:spPr>
              <a:xfrm>
                <a:off x="6635474" y="802541"/>
                <a:ext cx="2266592" cy="1053067"/>
              </a:xfrm>
              <a:prstGeom prst="rect">
                <a:avLst/>
              </a:prstGeom>
              <a:solidFill>
                <a:srgbClr val="92D05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dirty="0">
                    <a:solidFill>
                      <a:srgbClr val="0D0D0D"/>
                    </a:solidFill>
                    <a:latin typeface="Arial"/>
                    <a:ea typeface="Arial"/>
                    <a:cs typeface="Arial"/>
                    <a:sym typeface="Arial"/>
                  </a:rPr>
                  <a:t>C</a:t>
                </a:r>
                <a:r>
                  <a:rPr lang="en-US" sz="1200" b="1" i="0" dirty="0">
                    <a:solidFill>
                      <a:srgbClr val="0D0D0D"/>
                    </a:solidFill>
                    <a:latin typeface="Arial"/>
                    <a:ea typeface="Arial"/>
                    <a:cs typeface="Arial"/>
                    <a:sym typeface="Arial"/>
                  </a:rPr>
                  <a:t>redit card debt vs. purchase amount</a:t>
                </a:r>
                <a:endParaRPr sz="1200" b="1" dirty="0">
                  <a:solidFill>
                    <a:schemeClr val="dk1"/>
                  </a:solidFill>
                  <a:latin typeface="Trebuchet MS"/>
                  <a:ea typeface="Trebuchet MS"/>
                  <a:cs typeface="Trebuchet MS"/>
                  <a:sym typeface="Trebuchet MS"/>
                </a:endParaRPr>
              </a:p>
            </p:txBody>
          </p:sp>
        </p:grpSp>
        <p:grpSp>
          <p:nvGrpSpPr>
            <p:cNvPr id="261" name="Google Shape;261;p12"/>
            <p:cNvGrpSpPr/>
            <p:nvPr/>
          </p:nvGrpSpPr>
          <p:grpSpPr>
            <a:xfrm>
              <a:off x="7831147" y="3298708"/>
              <a:ext cx="1704847" cy="760021"/>
              <a:chOff x="6478907" y="671244"/>
              <a:chExt cx="2423160" cy="1143000"/>
            </a:xfrm>
          </p:grpSpPr>
          <p:sp>
            <p:nvSpPr>
              <p:cNvPr id="262" name="Google Shape;262;p12"/>
              <p:cNvSpPr/>
              <p:nvPr/>
            </p:nvSpPr>
            <p:spPr>
              <a:xfrm>
                <a:off x="6478907" y="671244"/>
                <a:ext cx="2423160" cy="1143000"/>
              </a:xfrm>
              <a:prstGeom prst="rect">
                <a:avLst/>
              </a:prstGeom>
              <a:solidFill>
                <a:schemeClr val="accent5"/>
              </a:solidFill>
              <a:ln w="19050" cap="rnd" cmpd="sng">
                <a:solidFill>
                  <a:srgbClr val="4594A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63" name="Google Shape;263;p12"/>
              <p:cNvSpPr txBox="1"/>
              <p:nvPr/>
            </p:nvSpPr>
            <p:spPr>
              <a:xfrm>
                <a:off x="6754773" y="1014507"/>
                <a:ext cx="1872972" cy="416580"/>
              </a:xfrm>
              <a:prstGeom prst="rect">
                <a:avLst/>
              </a:prstGeom>
              <a:solidFill>
                <a:schemeClr val="accent5"/>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i="0">
                    <a:solidFill>
                      <a:srgbClr val="0D0D0D"/>
                    </a:solidFill>
                    <a:latin typeface="Arial"/>
                    <a:ea typeface="Arial"/>
                    <a:cs typeface="Arial"/>
                    <a:sym typeface="Arial"/>
                  </a:rPr>
                  <a:t>Build ANN Model </a:t>
                </a:r>
                <a:endParaRPr sz="1200">
                  <a:solidFill>
                    <a:schemeClr val="dk1"/>
                  </a:solidFill>
                  <a:latin typeface="Trebuchet MS"/>
                  <a:ea typeface="Trebuchet MS"/>
                  <a:cs typeface="Trebuchet MS"/>
                  <a:sym typeface="Trebuchet MS"/>
                </a:endParaRPr>
              </a:p>
            </p:txBody>
          </p:sp>
        </p:grpSp>
        <p:grpSp>
          <p:nvGrpSpPr>
            <p:cNvPr id="264" name="Google Shape;264;p12"/>
            <p:cNvGrpSpPr/>
            <p:nvPr/>
          </p:nvGrpSpPr>
          <p:grpSpPr>
            <a:xfrm>
              <a:off x="9930523" y="2003692"/>
              <a:ext cx="1769424" cy="728917"/>
              <a:chOff x="6457600" y="835994"/>
              <a:chExt cx="2423160" cy="1143000"/>
            </a:xfrm>
          </p:grpSpPr>
          <p:sp>
            <p:nvSpPr>
              <p:cNvPr id="265" name="Google Shape;265;p12"/>
              <p:cNvSpPr/>
              <p:nvPr/>
            </p:nvSpPr>
            <p:spPr>
              <a:xfrm>
                <a:off x="6457600" y="835994"/>
                <a:ext cx="2423160" cy="1143000"/>
              </a:xfrm>
              <a:prstGeom prst="rect">
                <a:avLst/>
              </a:prstGeom>
              <a:solidFill>
                <a:srgbClr val="92D050"/>
              </a:solidFill>
              <a:ln w="19050" cap="rnd" cmpd="sng">
                <a:solidFill>
                  <a:srgbClr val="4594A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66" name="Google Shape;266;p12"/>
              <p:cNvSpPr txBox="1"/>
              <p:nvPr/>
            </p:nvSpPr>
            <p:spPr>
              <a:xfrm>
                <a:off x="6731923" y="919577"/>
                <a:ext cx="2023458" cy="1013499"/>
              </a:xfrm>
              <a:prstGeom prst="rect">
                <a:avLst/>
              </a:prstGeom>
              <a:solidFill>
                <a:srgbClr val="92D05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i="0">
                    <a:solidFill>
                      <a:srgbClr val="0D0D0D"/>
                    </a:solidFill>
                    <a:latin typeface="Arial"/>
                    <a:ea typeface="Arial"/>
                    <a:cs typeface="Arial"/>
                    <a:sym typeface="Arial"/>
                  </a:rPr>
                  <a:t>MinMaxScaler and train_test_split functions</a:t>
                </a:r>
                <a:endParaRPr sz="1200" b="1">
                  <a:solidFill>
                    <a:schemeClr val="dk1"/>
                  </a:solidFill>
                  <a:latin typeface="Trebuchet MS"/>
                  <a:ea typeface="Trebuchet MS"/>
                  <a:cs typeface="Trebuchet MS"/>
                  <a:sym typeface="Trebuchet MS"/>
                </a:endParaRPr>
              </a:p>
            </p:txBody>
          </p:sp>
        </p:grpSp>
        <p:grpSp>
          <p:nvGrpSpPr>
            <p:cNvPr id="267" name="Google Shape;267;p12"/>
            <p:cNvGrpSpPr/>
            <p:nvPr/>
          </p:nvGrpSpPr>
          <p:grpSpPr>
            <a:xfrm>
              <a:off x="3013287" y="3335354"/>
              <a:ext cx="1704847" cy="760021"/>
              <a:chOff x="6478907" y="671244"/>
              <a:chExt cx="2423160" cy="1143000"/>
            </a:xfrm>
          </p:grpSpPr>
          <p:sp>
            <p:nvSpPr>
              <p:cNvPr id="268" name="Google Shape;268;p12"/>
              <p:cNvSpPr/>
              <p:nvPr/>
            </p:nvSpPr>
            <p:spPr>
              <a:xfrm>
                <a:off x="6478907" y="671244"/>
                <a:ext cx="2423160" cy="1143000"/>
              </a:xfrm>
              <a:prstGeom prst="rect">
                <a:avLst/>
              </a:prstGeom>
              <a:solidFill>
                <a:schemeClr val="accent5"/>
              </a:solidFill>
              <a:ln w="19050" cap="rnd" cmpd="sng">
                <a:solidFill>
                  <a:srgbClr val="4594A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69" name="Google Shape;269;p12"/>
              <p:cNvSpPr txBox="1"/>
              <p:nvPr/>
            </p:nvSpPr>
            <p:spPr>
              <a:xfrm>
                <a:off x="6754773" y="1014507"/>
                <a:ext cx="1872972" cy="416580"/>
              </a:xfrm>
              <a:prstGeom prst="rect">
                <a:avLst/>
              </a:prstGeom>
              <a:solidFill>
                <a:schemeClr val="accent5"/>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i="0">
                    <a:solidFill>
                      <a:srgbClr val="0D0D0D"/>
                    </a:solidFill>
                    <a:latin typeface="Arial"/>
                    <a:ea typeface="Arial"/>
                    <a:cs typeface="Arial"/>
                    <a:sym typeface="Arial"/>
                  </a:rPr>
                  <a:t>Model Training</a:t>
                </a:r>
                <a:endParaRPr sz="1200">
                  <a:solidFill>
                    <a:schemeClr val="dk1"/>
                  </a:solidFill>
                  <a:latin typeface="Trebuchet MS"/>
                  <a:ea typeface="Trebuchet MS"/>
                  <a:cs typeface="Trebuchet MS"/>
                  <a:sym typeface="Trebuchet MS"/>
                </a:endParaRPr>
              </a:p>
            </p:txBody>
          </p:sp>
        </p:grpSp>
        <p:grpSp>
          <p:nvGrpSpPr>
            <p:cNvPr id="270" name="Google Shape;270;p12"/>
            <p:cNvGrpSpPr/>
            <p:nvPr/>
          </p:nvGrpSpPr>
          <p:grpSpPr>
            <a:xfrm>
              <a:off x="2547441" y="2376633"/>
              <a:ext cx="1767080" cy="760021"/>
              <a:chOff x="6116131" y="711472"/>
              <a:chExt cx="2511614" cy="1143000"/>
            </a:xfrm>
          </p:grpSpPr>
          <p:sp>
            <p:nvSpPr>
              <p:cNvPr id="271" name="Google Shape;271;p12"/>
              <p:cNvSpPr/>
              <p:nvPr/>
            </p:nvSpPr>
            <p:spPr>
              <a:xfrm>
                <a:off x="6116131" y="711472"/>
                <a:ext cx="2423160" cy="1143000"/>
              </a:xfrm>
              <a:prstGeom prst="rect">
                <a:avLst/>
              </a:prstGeom>
              <a:solidFill>
                <a:srgbClr val="92D050"/>
              </a:solidFill>
              <a:ln w="19050" cap="rnd" cmpd="sng">
                <a:solidFill>
                  <a:srgbClr val="4594A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72" name="Google Shape;272;p12"/>
              <p:cNvSpPr txBox="1"/>
              <p:nvPr/>
            </p:nvSpPr>
            <p:spPr>
              <a:xfrm>
                <a:off x="6754773" y="1014507"/>
                <a:ext cx="1872972" cy="416580"/>
              </a:xfrm>
              <a:prstGeom prst="rect">
                <a:avLst/>
              </a:prstGeom>
              <a:solidFill>
                <a:srgbClr val="92D05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i="0">
                    <a:solidFill>
                      <a:srgbClr val="0D0D0D"/>
                    </a:solidFill>
                    <a:latin typeface="Arial"/>
                    <a:ea typeface="Arial"/>
                    <a:cs typeface="Arial"/>
                    <a:sym typeface="Arial"/>
                  </a:rPr>
                  <a:t>adam</a:t>
                </a:r>
                <a:endParaRPr sz="1200" b="1">
                  <a:solidFill>
                    <a:schemeClr val="dk1"/>
                  </a:solidFill>
                  <a:latin typeface="Trebuchet MS"/>
                  <a:ea typeface="Trebuchet MS"/>
                  <a:cs typeface="Trebuchet MS"/>
                  <a:sym typeface="Trebuchet MS"/>
                </a:endParaRPr>
              </a:p>
            </p:txBody>
          </p:sp>
        </p:grpSp>
        <p:grpSp>
          <p:nvGrpSpPr>
            <p:cNvPr id="273" name="Google Shape;273;p12"/>
            <p:cNvGrpSpPr/>
            <p:nvPr/>
          </p:nvGrpSpPr>
          <p:grpSpPr>
            <a:xfrm>
              <a:off x="230696" y="2353777"/>
              <a:ext cx="1704847" cy="760021"/>
              <a:chOff x="6478907" y="671244"/>
              <a:chExt cx="2423160" cy="1143000"/>
            </a:xfrm>
          </p:grpSpPr>
          <p:sp>
            <p:nvSpPr>
              <p:cNvPr id="274" name="Google Shape;274;p12"/>
              <p:cNvSpPr/>
              <p:nvPr/>
            </p:nvSpPr>
            <p:spPr>
              <a:xfrm>
                <a:off x="6478907" y="671244"/>
                <a:ext cx="2423160" cy="1143000"/>
              </a:xfrm>
              <a:prstGeom prst="rect">
                <a:avLst/>
              </a:prstGeom>
              <a:solidFill>
                <a:srgbClr val="92D050"/>
              </a:solidFill>
              <a:ln w="19050" cap="rnd" cmpd="sng">
                <a:solidFill>
                  <a:srgbClr val="4594A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75" name="Google Shape;275;p12"/>
              <p:cNvSpPr txBox="1"/>
              <p:nvPr/>
            </p:nvSpPr>
            <p:spPr>
              <a:xfrm>
                <a:off x="6754773" y="1014507"/>
                <a:ext cx="1872972" cy="694301"/>
              </a:xfrm>
              <a:prstGeom prst="rect">
                <a:avLst/>
              </a:prstGeom>
              <a:solidFill>
                <a:srgbClr val="92D05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i="0">
                    <a:solidFill>
                      <a:srgbClr val="0D0D0D"/>
                    </a:solidFill>
                    <a:latin typeface="Arial"/>
                    <a:ea typeface="Arial"/>
                    <a:cs typeface="Arial"/>
                    <a:sym typeface="Arial"/>
                  </a:rPr>
                  <a:t>mean squared error</a:t>
                </a:r>
                <a:endParaRPr sz="1200" b="1">
                  <a:solidFill>
                    <a:schemeClr val="dk1"/>
                  </a:solidFill>
                  <a:latin typeface="Trebuchet MS"/>
                  <a:ea typeface="Trebuchet MS"/>
                  <a:cs typeface="Trebuchet MS"/>
                  <a:sym typeface="Trebuchet MS"/>
                </a:endParaRPr>
              </a:p>
            </p:txBody>
          </p:sp>
        </p:grpSp>
        <p:grpSp>
          <p:nvGrpSpPr>
            <p:cNvPr id="276" name="Google Shape;276;p12"/>
            <p:cNvGrpSpPr/>
            <p:nvPr/>
          </p:nvGrpSpPr>
          <p:grpSpPr>
            <a:xfrm>
              <a:off x="309230" y="4545568"/>
              <a:ext cx="1433310" cy="575844"/>
              <a:chOff x="6478907" y="671244"/>
              <a:chExt cx="2423160" cy="1143000"/>
            </a:xfrm>
          </p:grpSpPr>
          <p:sp>
            <p:nvSpPr>
              <p:cNvPr id="277" name="Google Shape;277;p12"/>
              <p:cNvSpPr/>
              <p:nvPr/>
            </p:nvSpPr>
            <p:spPr>
              <a:xfrm>
                <a:off x="6478907" y="671244"/>
                <a:ext cx="2423160" cy="1143000"/>
              </a:xfrm>
              <a:prstGeom prst="rect">
                <a:avLst/>
              </a:prstGeom>
              <a:solidFill>
                <a:srgbClr val="92D050"/>
              </a:solidFill>
              <a:ln w="19050" cap="rnd" cmpd="sng">
                <a:solidFill>
                  <a:srgbClr val="4594A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78" name="Google Shape;278;p12"/>
              <p:cNvSpPr txBox="1"/>
              <p:nvPr/>
            </p:nvSpPr>
            <p:spPr>
              <a:xfrm>
                <a:off x="6787823" y="869938"/>
                <a:ext cx="2092497" cy="916364"/>
              </a:xfrm>
              <a:prstGeom prst="rect">
                <a:avLst/>
              </a:prstGeom>
              <a:solidFill>
                <a:srgbClr val="92D05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dirty="0">
                    <a:solidFill>
                      <a:srgbClr val="0D0D0D"/>
                    </a:solidFill>
                    <a:latin typeface="Arial"/>
                    <a:ea typeface="Arial"/>
                    <a:cs typeface="Arial"/>
                    <a:sym typeface="Arial"/>
                  </a:rPr>
                  <a:t>M</a:t>
                </a:r>
                <a:r>
                  <a:rPr lang="en-US" sz="1200" b="1" i="0" dirty="0">
                    <a:solidFill>
                      <a:srgbClr val="0D0D0D"/>
                    </a:solidFill>
                    <a:latin typeface="Arial"/>
                    <a:ea typeface="Arial"/>
                    <a:cs typeface="Arial"/>
                    <a:sym typeface="Arial"/>
                  </a:rPr>
                  <a:t>ean absolute error</a:t>
                </a:r>
                <a:endParaRPr sz="1200" b="1" dirty="0">
                  <a:solidFill>
                    <a:schemeClr val="dk1"/>
                  </a:solidFill>
                  <a:latin typeface="Trebuchet MS"/>
                  <a:ea typeface="Trebuchet MS"/>
                  <a:cs typeface="Trebuchet MS"/>
                  <a:sym typeface="Trebuchet MS"/>
                </a:endParaRPr>
              </a:p>
            </p:txBody>
          </p:sp>
        </p:grpSp>
        <p:grpSp>
          <p:nvGrpSpPr>
            <p:cNvPr id="279" name="Google Shape;279;p12"/>
            <p:cNvGrpSpPr/>
            <p:nvPr/>
          </p:nvGrpSpPr>
          <p:grpSpPr>
            <a:xfrm>
              <a:off x="290715" y="3444509"/>
              <a:ext cx="1704847" cy="760021"/>
              <a:chOff x="6478907" y="671244"/>
              <a:chExt cx="2423160" cy="1143000"/>
            </a:xfrm>
          </p:grpSpPr>
          <p:sp>
            <p:nvSpPr>
              <p:cNvPr id="280" name="Google Shape;280;p12"/>
              <p:cNvSpPr/>
              <p:nvPr/>
            </p:nvSpPr>
            <p:spPr>
              <a:xfrm>
                <a:off x="6478907" y="671244"/>
                <a:ext cx="2423160" cy="1143000"/>
              </a:xfrm>
              <a:prstGeom prst="rect">
                <a:avLst/>
              </a:prstGeom>
              <a:solidFill>
                <a:srgbClr val="92D050"/>
              </a:solidFill>
              <a:ln w="19050" cap="rnd" cmpd="sng">
                <a:solidFill>
                  <a:srgbClr val="4594A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81" name="Google Shape;281;p12"/>
              <p:cNvSpPr txBox="1"/>
              <p:nvPr/>
            </p:nvSpPr>
            <p:spPr>
              <a:xfrm>
                <a:off x="6732885" y="833846"/>
                <a:ext cx="1872972" cy="972021"/>
              </a:xfrm>
              <a:prstGeom prst="rect">
                <a:avLst/>
              </a:prstGeom>
              <a:solidFill>
                <a:srgbClr val="92D05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i="0">
                    <a:solidFill>
                      <a:srgbClr val="0D0D0D"/>
                    </a:solidFill>
                    <a:latin typeface="Arial"/>
                    <a:ea typeface="Arial"/>
                    <a:cs typeface="Arial"/>
                    <a:sym typeface="Arial"/>
                  </a:rPr>
                  <a:t>epochs, batch size, and validation split</a:t>
                </a:r>
                <a:endParaRPr sz="1200" b="1">
                  <a:solidFill>
                    <a:schemeClr val="dk1"/>
                  </a:solidFill>
                  <a:latin typeface="Trebuchet MS"/>
                  <a:ea typeface="Trebuchet MS"/>
                  <a:cs typeface="Trebuchet MS"/>
                  <a:sym typeface="Trebuchet MS"/>
                </a:endParaRPr>
              </a:p>
            </p:txBody>
          </p:sp>
        </p:grpSp>
        <p:grpSp>
          <p:nvGrpSpPr>
            <p:cNvPr id="282" name="Google Shape;282;p12"/>
            <p:cNvGrpSpPr/>
            <p:nvPr/>
          </p:nvGrpSpPr>
          <p:grpSpPr>
            <a:xfrm>
              <a:off x="4078672" y="6093824"/>
              <a:ext cx="1365663" cy="648264"/>
              <a:chOff x="6478907" y="671244"/>
              <a:chExt cx="2423160" cy="1143000"/>
            </a:xfrm>
          </p:grpSpPr>
          <p:sp>
            <p:nvSpPr>
              <p:cNvPr id="283" name="Google Shape;283;p12"/>
              <p:cNvSpPr/>
              <p:nvPr/>
            </p:nvSpPr>
            <p:spPr>
              <a:xfrm>
                <a:off x="6478907" y="671244"/>
                <a:ext cx="2423160" cy="1143000"/>
              </a:xfrm>
              <a:prstGeom prst="rect">
                <a:avLst/>
              </a:prstGeom>
              <a:solidFill>
                <a:srgbClr val="92D050"/>
              </a:solidFill>
              <a:ln w="19050" cap="rnd" cmpd="sng">
                <a:solidFill>
                  <a:srgbClr val="4594A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84" name="Google Shape;284;p12"/>
              <p:cNvSpPr txBox="1"/>
              <p:nvPr/>
            </p:nvSpPr>
            <p:spPr>
              <a:xfrm>
                <a:off x="6754774" y="1014507"/>
                <a:ext cx="1961168" cy="488396"/>
              </a:xfrm>
              <a:prstGeom prst="rect">
                <a:avLst/>
              </a:prstGeom>
              <a:solidFill>
                <a:srgbClr val="92D05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i="0">
                    <a:solidFill>
                      <a:srgbClr val="0D0D0D"/>
                    </a:solidFill>
                    <a:latin typeface="Arial"/>
                    <a:ea typeface="Arial"/>
                    <a:cs typeface="Arial"/>
                    <a:sym typeface="Arial"/>
                  </a:rPr>
                  <a:t>validation loss</a:t>
                </a:r>
                <a:endParaRPr sz="1200" b="1">
                  <a:solidFill>
                    <a:schemeClr val="dk1"/>
                  </a:solidFill>
                  <a:latin typeface="Trebuchet MS"/>
                  <a:ea typeface="Trebuchet MS"/>
                  <a:cs typeface="Trebuchet MS"/>
                  <a:sym typeface="Trebuchet MS"/>
                </a:endParaRPr>
              </a:p>
            </p:txBody>
          </p:sp>
        </p:grpSp>
        <p:grpSp>
          <p:nvGrpSpPr>
            <p:cNvPr id="285" name="Google Shape;285;p12"/>
            <p:cNvGrpSpPr/>
            <p:nvPr/>
          </p:nvGrpSpPr>
          <p:grpSpPr>
            <a:xfrm>
              <a:off x="2802677" y="4844120"/>
              <a:ext cx="1704847" cy="760021"/>
              <a:chOff x="6478907" y="671244"/>
              <a:chExt cx="2423160" cy="1143000"/>
            </a:xfrm>
          </p:grpSpPr>
          <p:sp>
            <p:nvSpPr>
              <p:cNvPr id="286" name="Google Shape;286;p12"/>
              <p:cNvSpPr/>
              <p:nvPr/>
            </p:nvSpPr>
            <p:spPr>
              <a:xfrm>
                <a:off x="6478907" y="671244"/>
                <a:ext cx="2423160" cy="1143000"/>
              </a:xfrm>
              <a:prstGeom prst="rect">
                <a:avLst/>
              </a:prstGeom>
              <a:solidFill>
                <a:schemeClr val="accent5"/>
              </a:solidFill>
              <a:ln w="19050" cap="rnd" cmpd="sng">
                <a:solidFill>
                  <a:srgbClr val="4594A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87" name="Google Shape;287;p12"/>
              <p:cNvSpPr txBox="1"/>
              <p:nvPr/>
            </p:nvSpPr>
            <p:spPr>
              <a:xfrm>
                <a:off x="6754773" y="1014507"/>
                <a:ext cx="1872972" cy="694301"/>
              </a:xfrm>
              <a:prstGeom prst="rect">
                <a:avLst/>
              </a:prstGeom>
              <a:solidFill>
                <a:schemeClr val="accent5"/>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i="0">
                    <a:solidFill>
                      <a:srgbClr val="0D0D0D"/>
                    </a:solidFill>
                    <a:latin typeface="Arial"/>
                    <a:ea typeface="Arial"/>
                    <a:cs typeface="Arial"/>
                    <a:sym typeface="Arial"/>
                  </a:rPr>
                  <a:t>Training History Visualization</a:t>
                </a:r>
                <a:endParaRPr sz="1200">
                  <a:solidFill>
                    <a:schemeClr val="dk1"/>
                  </a:solidFill>
                  <a:latin typeface="Trebuchet MS"/>
                  <a:ea typeface="Trebuchet MS"/>
                  <a:cs typeface="Trebuchet MS"/>
                  <a:sym typeface="Trebuchet MS"/>
                </a:endParaRPr>
              </a:p>
            </p:txBody>
          </p:sp>
        </p:grpSp>
        <p:grpSp>
          <p:nvGrpSpPr>
            <p:cNvPr id="288" name="Google Shape;288;p12"/>
            <p:cNvGrpSpPr/>
            <p:nvPr/>
          </p:nvGrpSpPr>
          <p:grpSpPr>
            <a:xfrm>
              <a:off x="1389774" y="6149343"/>
              <a:ext cx="1433311" cy="592745"/>
              <a:chOff x="6478907" y="671244"/>
              <a:chExt cx="2423160" cy="1143000"/>
            </a:xfrm>
          </p:grpSpPr>
          <p:sp>
            <p:nvSpPr>
              <p:cNvPr id="289" name="Google Shape;289;p12"/>
              <p:cNvSpPr/>
              <p:nvPr/>
            </p:nvSpPr>
            <p:spPr>
              <a:xfrm>
                <a:off x="6478907" y="671244"/>
                <a:ext cx="2423160" cy="1143000"/>
              </a:xfrm>
              <a:prstGeom prst="rect">
                <a:avLst/>
              </a:prstGeom>
              <a:solidFill>
                <a:srgbClr val="92D050"/>
              </a:solidFill>
              <a:ln w="19050" cap="rnd" cmpd="sng">
                <a:solidFill>
                  <a:srgbClr val="4594A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90" name="Google Shape;290;p12"/>
              <p:cNvSpPr txBox="1"/>
              <p:nvPr/>
            </p:nvSpPr>
            <p:spPr>
              <a:xfrm>
                <a:off x="6754773" y="1014507"/>
                <a:ext cx="1872972" cy="416580"/>
              </a:xfrm>
              <a:prstGeom prst="rect">
                <a:avLst/>
              </a:prstGeom>
              <a:solidFill>
                <a:srgbClr val="92D05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D0D0D"/>
                    </a:solidFill>
                    <a:latin typeface="Arial"/>
                    <a:ea typeface="Arial"/>
                    <a:cs typeface="Arial"/>
                    <a:sym typeface="Arial"/>
                  </a:rPr>
                  <a:t>Training</a:t>
                </a:r>
                <a:r>
                  <a:rPr lang="en-US" sz="1200" b="1" i="0">
                    <a:solidFill>
                      <a:srgbClr val="0D0D0D"/>
                    </a:solidFill>
                    <a:latin typeface="Arial"/>
                    <a:ea typeface="Arial"/>
                    <a:cs typeface="Arial"/>
                    <a:sym typeface="Arial"/>
                  </a:rPr>
                  <a:t> loss</a:t>
                </a:r>
                <a:endParaRPr sz="1200" b="1">
                  <a:solidFill>
                    <a:schemeClr val="dk1"/>
                  </a:solidFill>
                  <a:latin typeface="Trebuchet MS"/>
                  <a:ea typeface="Trebuchet MS"/>
                  <a:cs typeface="Trebuchet MS"/>
                  <a:sym typeface="Trebuchet MS"/>
                </a:endParaRPr>
              </a:p>
            </p:txBody>
          </p:sp>
        </p:grpSp>
        <p:grpSp>
          <p:nvGrpSpPr>
            <p:cNvPr id="291" name="Google Shape;291;p12"/>
            <p:cNvGrpSpPr/>
            <p:nvPr/>
          </p:nvGrpSpPr>
          <p:grpSpPr>
            <a:xfrm>
              <a:off x="7943205" y="4795884"/>
              <a:ext cx="1704847" cy="760021"/>
              <a:chOff x="6478907" y="671244"/>
              <a:chExt cx="2423160" cy="1143000"/>
            </a:xfrm>
          </p:grpSpPr>
          <p:sp>
            <p:nvSpPr>
              <p:cNvPr id="292" name="Google Shape;292;p12"/>
              <p:cNvSpPr/>
              <p:nvPr/>
            </p:nvSpPr>
            <p:spPr>
              <a:xfrm>
                <a:off x="6478907" y="671244"/>
                <a:ext cx="2423160" cy="1143000"/>
              </a:xfrm>
              <a:prstGeom prst="rect">
                <a:avLst/>
              </a:prstGeom>
              <a:solidFill>
                <a:schemeClr val="accent5"/>
              </a:solidFill>
              <a:ln w="19050" cap="rnd" cmpd="sng">
                <a:solidFill>
                  <a:srgbClr val="4594A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93" name="Google Shape;293;p12"/>
              <p:cNvSpPr txBox="1"/>
              <p:nvPr/>
            </p:nvSpPr>
            <p:spPr>
              <a:xfrm>
                <a:off x="6779202" y="795747"/>
                <a:ext cx="2122863" cy="972021"/>
              </a:xfrm>
              <a:prstGeom prst="rect">
                <a:avLst/>
              </a:prstGeom>
              <a:solidFill>
                <a:schemeClr val="accent5"/>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i="0" dirty="0">
                    <a:solidFill>
                      <a:srgbClr val="0D0D0D"/>
                    </a:solidFill>
                    <a:latin typeface="Arial"/>
                    <a:ea typeface="Arial"/>
                    <a:cs typeface="Arial"/>
                    <a:sym typeface="Arial"/>
                  </a:rPr>
                  <a:t>R2 score to assess prediction accuracy</a:t>
                </a:r>
                <a:endParaRPr sz="1200" b="1" dirty="0">
                  <a:solidFill>
                    <a:schemeClr val="dk1"/>
                  </a:solidFill>
                  <a:latin typeface="Trebuchet MS"/>
                  <a:ea typeface="Trebuchet MS"/>
                  <a:cs typeface="Trebuchet MS"/>
                  <a:sym typeface="Trebuchet MS"/>
                </a:endParaRPr>
              </a:p>
            </p:txBody>
          </p:sp>
        </p:grpSp>
        <p:grpSp>
          <p:nvGrpSpPr>
            <p:cNvPr id="294" name="Google Shape;294;p12"/>
            <p:cNvGrpSpPr/>
            <p:nvPr/>
          </p:nvGrpSpPr>
          <p:grpSpPr>
            <a:xfrm>
              <a:off x="5618979" y="4808398"/>
              <a:ext cx="1704847" cy="760021"/>
              <a:chOff x="6222795" y="651296"/>
              <a:chExt cx="2423160" cy="1143000"/>
            </a:xfrm>
          </p:grpSpPr>
          <p:sp>
            <p:nvSpPr>
              <p:cNvPr id="295" name="Google Shape;295;p12"/>
              <p:cNvSpPr/>
              <p:nvPr/>
            </p:nvSpPr>
            <p:spPr>
              <a:xfrm>
                <a:off x="6222795" y="651296"/>
                <a:ext cx="2423160" cy="1143000"/>
              </a:xfrm>
              <a:prstGeom prst="rect">
                <a:avLst/>
              </a:prstGeom>
              <a:solidFill>
                <a:schemeClr val="accent5"/>
              </a:solidFill>
              <a:ln w="19050" cap="rnd" cmpd="sng">
                <a:solidFill>
                  <a:srgbClr val="4594A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96" name="Google Shape;296;p12"/>
              <p:cNvSpPr txBox="1"/>
              <p:nvPr/>
            </p:nvSpPr>
            <p:spPr>
              <a:xfrm>
                <a:off x="6754773" y="1014507"/>
                <a:ext cx="1872972" cy="416580"/>
              </a:xfrm>
              <a:prstGeom prst="rect">
                <a:avLst/>
              </a:prstGeom>
              <a:solidFill>
                <a:schemeClr val="accent5"/>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D0D0D"/>
                    </a:solidFill>
                    <a:latin typeface="Arial"/>
                    <a:ea typeface="Arial"/>
                    <a:cs typeface="Arial"/>
                    <a:sym typeface="Arial"/>
                  </a:rPr>
                  <a:t>Prediction</a:t>
                </a:r>
                <a:endParaRPr/>
              </a:p>
            </p:txBody>
          </p:sp>
        </p:grpSp>
        <p:cxnSp>
          <p:nvCxnSpPr>
            <p:cNvPr id="297" name="Google Shape;297;p12"/>
            <p:cNvCxnSpPr>
              <a:stCxn id="226" idx="0"/>
              <a:endCxn id="251" idx="1"/>
            </p:cNvCxnSpPr>
            <p:nvPr/>
          </p:nvCxnSpPr>
          <p:spPr>
            <a:xfrm rot="-5400000">
              <a:off x="831881" y="604869"/>
              <a:ext cx="602100" cy="813300"/>
            </a:xfrm>
            <a:prstGeom prst="bentConnector2">
              <a:avLst/>
            </a:prstGeom>
            <a:noFill/>
            <a:ln w="25400" cap="rnd" cmpd="sng">
              <a:solidFill>
                <a:schemeClr val="accent2"/>
              </a:solidFill>
              <a:prstDash val="solid"/>
              <a:round/>
              <a:headEnd type="none" w="sm" len="sm"/>
              <a:tailEnd type="triangle" w="med" len="med"/>
            </a:ln>
            <a:effectLst>
              <a:outerShdw blurRad="38100" dist="25400" dir="5400000" rotWithShape="0">
                <a:srgbClr val="000000">
                  <a:alpha val="34901"/>
                </a:srgbClr>
              </a:outerShdw>
            </a:effectLst>
          </p:spPr>
        </p:cxnSp>
        <p:cxnSp>
          <p:nvCxnSpPr>
            <p:cNvPr id="298" name="Google Shape;298;p12"/>
            <p:cNvCxnSpPr>
              <a:endCxn id="229" idx="0"/>
            </p:cNvCxnSpPr>
            <p:nvPr/>
          </p:nvCxnSpPr>
          <p:spPr>
            <a:xfrm>
              <a:off x="3496900" y="662500"/>
              <a:ext cx="625200" cy="546300"/>
            </a:xfrm>
            <a:prstGeom prst="bentConnector2">
              <a:avLst/>
            </a:prstGeom>
            <a:noFill/>
            <a:ln w="25400" cap="rnd" cmpd="sng">
              <a:solidFill>
                <a:schemeClr val="accent2"/>
              </a:solidFill>
              <a:prstDash val="solid"/>
              <a:round/>
              <a:headEnd type="none" w="sm" len="sm"/>
              <a:tailEnd type="triangle" w="med" len="med"/>
            </a:ln>
            <a:effectLst>
              <a:outerShdw blurRad="38100" dist="25400" dir="5400000" rotWithShape="0">
                <a:srgbClr val="000000">
                  <a:alpha val="34901"/>
                </a:srgbClr>
              </a:outerShdw>
            </a:effectLst>
          </p:spPr>
        </p:cxnSp>
        <p:cxnSp>
          <p:nvCxnSpPr>
            <p:cNvPr id="299" name="Google Shape;299;p12"/>
            <p:cNvCxnSpPr>
              <a:stCxn id="230" idx="3"/>
              <a:endCxn id="239" idx="2"/>
            </p:cNvCxnSpPr>
            <p:nvPr/>
          </p:nvCxnSpPr>
          <p:spPr>
            <a:xfrm flipV="1">
              <a:off x="4737463" y="856822"/>
              <a:ext cx="712887" cy="585976"/>
            </a:xfrm>
            <a:prstGeom prst="bentConnector2">
              <a:avLst/>
            </a:prstGeom>
            <a:noFill/>
            <a:ln w="25400" cap="rnd" cmpd="sng">
              <a:solidFill>
                <a:schemeClr val="accent2"/>
              </a:solidFill>
              <a:prstDash val="solid"/>
              <a:round/>
              <a:headEnd type="none" w="sm" len="sm"/>
              <a:tailEnd type="triangle" w="med" len="med"/>
            </a:ln>
            <a:effectLst>
              <a:outerShdw blurRad="38100" dist="25400" dir="5400000" rotWithShape="0">
                <a:srgbClr val="000000">
                  <a:alpha val="34901"/>
                </a:srgbClr>
              </a:outerShdw>
            </a:effectLst>
          </p:spPr>
        </p:cxnSp>
        <p:cxnSp>
          <p:nvCxnSpPr>
            <p:cNvPr id="300" name="Google Shape;300;p12"/>
            <p:cNvCxnSpPr>
              <a:stCxn id="229" idx="2"/>
              <a:endCxn id="244" idx="1"/>
            </p:cNvCxnSpPr>
            <p:nvPr/>
          </p:nvCxnSpPr>
          <p:spPr>
            <a:xfrm rot="-5400000" flipH="1">
              <a:off x="4245250" y="1577140"/>
              <a:ext cx="515100" cy="761400"/>
            </a:xfrm>
            <a:prstGeom prst="bentConnector2">
              <a:avLst/>
            </a:prstGeom>
            <a:noFill/>
            <a:ln w="25400" cap="rnd" cmpd="sng">
              <a:solidFill>
                <a:schemeClr val="accent2"/>
              </a:solidFill>
              <a:prstDash val="solid"/>
              <a:round/>
              <a:headEnd type="none" w="sm" len="sm"/>
              <a:tailEnd type="triangle" w="med" len="med"/>
            </a:ln>
            <a:effectLst>
              <a:outerShdw blurRad="38100" dist="25400" dir="5400000" rotWithShape="0">
                <a:srgbClr val="000000">
                  <a:alpha val="34901"/>
                </a:srgbClr>
              </a:outerShdw>
            </a:effectLst>
          </p:spPr>
        </p:cxnSp>
        <p:cxnSp>
          <p:nvCxnSpPr>
            <p:cNvPr id="301" name="Google Shape;301;p12"/>
            <p:cNvCxnSpPr>
              <a:stCxn id="239" idx="3"/>
              <a:endCxn id="232" idx="0"/>
            </p:cNvCxnSpPr>
            <p:nvPr/>
          </p:nvCxnSpPr>
          <p:spPr>
            <a:xfrm>
              <a:off x="6095999" y="533656"/>
              <a:ext cx="921000" cy="600600"/>
            </a:xfrm>
            <a:prstGeom prst="bentConnector2">
              <a:avLst/>
            </a:prstGeom>
            <a:noFill/>
            <a:ln w="25400" cap="rnd" cmpd="sng">
              <a:solidFill>
                <a:schemeClr val="accent2"/>
              </a:solidFill>
              <a:prstDash val="solid"/>
              <a:round/>
              <a:headEnd type="none" w="sm" len="sm"/>
              <a:tailEnd type="triangle" w="med" len="med"/>
            </a:ln>
            <a:effectLst>
              <a:outerShdw blurRad="38100" dist="25400" dir="5400000" rotWithShape="0">
                <a:srgbClr val="000000">
                  <a:alpha val="34901"/>
                </a:srgbClr>
              </a:outerShdw>
            </a:effectLst>
          </p:spPr>
        </p:cxnSp>
        <p:cxnSp>
          <p:nvCxnSpPr>
            <p:cNvPr id="302" name="Google Shape;302;p12"/>
            <p:cNvCxnSpPr>
              <a:stCxn id="244" idx="3"/>
              <a:endCxn id="232" idx="2"/>
            </p:cNvCxnSpPr>
            <p:nvPr/>
          </p:nvCxnSpPr>
          <p:spPr>
            <a:xfrm rot="10800000" flipH="1">
              <a:off x="6130251" y="1621222"/>
              <a:ext cx="886500" cy="594300"/>
            </a:xfrm>
            <a:prstGeom prst="bentConnector2">
              <a:avLst/>
            </a:prstGeom>
            <a:noFill/>
            <a:ln w="25400" cap="rnd" cmpd="sng">
              <a:solidFill>
                <a:schemeClr val="accent2"/>
              </a:solidFill>
              <a:prstDash val="solid"/>
              <a:round/>
              <a:headEnd type="none" w="sm" len="sm"/>
              <a:tailEnd type="triangle" w="med" len="med"/>
            </a:ln>
            <a:effectLst>
              <a:outerShdw blurRad="38100" dist="25400" dir="5400000" rotWithShape="0">
                <a:srgbClr val="000000">
                  <a:alpha val="34901"/>
                </a:srgbClr>
              </a:outerShdw>
            </a:effectLst>
          </p:spPr>
        </p:cxnSp>
        <p:cxnSp>
          <p:nvCxnSpPr>
            <p:cNvPr id="303" name="Google Shape;303;p12"/>
            <p:cNvCxnSpPr>
              <a:stCxn id="233" idx="3"/>
              <a:endCxn id="241" idx="1"/>
            </p:cNvCxnSpPr>
            <p:nvPr/>
          </p:nvCxnSpPr>
          <p:spPr>
            <a:xfrm>
              <a:off x="7715262" y="1377699"/>
              <a:ext cx="625200" cy="18000"/>
            </a:xfrm>
            <a:prstGeom prst="straightConnector1">
              <a:avLst/>
            </a:prstGeom>
            <a:noFill/>
            <a:ln w="25400" cap="rnd" cmpd="sng">
              <a:solidFill>
                <a:schemeClr val="accent2"/>
              </a:solidFill>
              <a:prstDash val="solid"/>
              <a:round/>
              <a:headEnd type="none" w="sm" len="sm"/>
              <a:tailEnd type="triangle" w="med" len="med"/>
            </a:ln>
            <a:effectLst>
              <a:outerShdw blurRad="38100" dist="25400" dir="5400000" rotWithShape="0">
                <a:srgbClr val="000000">
                  <a:alpha val="34901"/>
                </a:srgbClr>
              </a:outerShdw>
            </a:effectLst>
          </p:spPr>
        </p:cxnSp>
        <p:cxnSp>
          <p:nvCxnSpPr>
            <p:cNvPr id="304" name="Google Shape;304;p12"/>
            <p:cNvCxnSpPr>
              <a:stCxn id="229" idx="3"/>
              <a:endCxn id="232" idx="1"/>
            </p:cNvCxnSpPr>
            <p:nvPr/>
          </p:nvCxnSpPr>
          <p:spPr>
            <a:xfrm rot="10800000" flipH="1">
              <a:off x="4692222" y="1377745"/>
              <a:ext cx="1627500" cy="76800"/>
            </a:xfrm>
            <a:prstGeom prst="bentConnector3">
              <a:avLst>
                <a:gd name="adj1" fmla="val 50000"/>
              </a:avLst>
            </a:prstGeom>
            <a:noFill/>
            <a:ln w="25400" cap="rnd" cmpd="sng">
              <a:solidFill>
                <a:schemeClr val="accent2"/>
              </a:solidFill>
              <a:prstDash val="solid"/>
              <a:round/>
              <a:headEnd type="none" w="sm" len="sm"/>
              <a:tailEnd type="triangle" w="med" len="med"/>
            </a:ln>
            <a:effectLst>
              <a:outerShdw blurRad="38100" dist="25400" dir="5400000" rotWithShape="0">
                <a:srgbClr val="000000">
                  <a:alpha val="34901"/>
                </a:srgbClr>
              </a:outerShdw>
            </a:effectLst>
          </p:spPr>
        </p:cxnSp>
        <p:cxnSp>
          <p:nvCxnSpPr>
            <p:cNvPr id="305" name="Google Shape;305;p12"/>
            <p:cNvCxnSpPr>
              <a:stCxn id="242" idx="3"/>
              <a:endCxn id="256" idx="1"/>
            </p:cNvCxnSpPr>
            <p:nvPr/>
          </p:nvCxnSpPr>
          <p:spPr>
            <a:xfrm flipV="1">
              <a:off x="9549950" y="1377699"/>
              <a:ext cx="580888" cy="1"/>
            </a:xfrm>
            <a:prstGeom prst="straightConnector1">
              <a:avLst/>
            </a:prstGeom>
            <a:noFill/>
            <a:ln w="25400" cap="rnd" cmpd="sng">
              <a:solidFill>
                <a:schemeClr val="accent2"/>
              </a:solidFill>
              <a:prstDash val="solid"/>
              <a:round/>
              <a:headEnd type="none" w="sm" len="sm"/>
              <a:tailEnd type="triangle" w="med" len="med"/>
            </a:ln>
            <a:effectLst>
              <a:outerShdw blurRad="38100" dist="25400" dir="5400000" rotWithShape="0">
                <a:srgbClr val="000000">
                  <a:alpha val="34901"/>
                </a:srgbClr>
              </a:outerShdw>
            </a:effectLst>
          </p:spPr>
        </p:cxnSp>
        <p:cxnSp>
          <p:nvCxnSpPr>
            <p:cNvPr id="306" name="Google Shape;306;p12"/>
            <p:cNvCxnSpPr>
              <a:stCxn id="242" idx="0"/>
              <a:endCxn id="260" idx="2"/>
            </p:cNvCxnSpPr>
            <p:nvPr/>
          </p:nvCxnSpPr>
          <p:spPr>
            <a:xfrm rot="5400000" flipH="1" flipV="1">
              <a:off x="9180949" y="493270"/>
              <a:ext cx="536553" cy="955308"/>
            </a:xfrm>
            <a:prstGeom prst="bentConnector3">
              <a:avLst>
                <a:gd name="adj1" fmla="val 50000"/>
              </a:avLst>
            </a:prstGeom>
            <a:noFill/>
            <a:ln w="25400" cap="rnd" cmpd="sng">
              <a:solidFill>
                <a:schemeClr val="accent2"/>
              </a:solidFill>
              <a:prstDash val="solid"/>
              <a:round/>
              <a:headEnd type="none" w="sm" len="sm"/>
              <a:tailEnd type="triangle" w="med" len="med"/>
            </a:ln>
            <a:effectLst>
              <a:outerShdw blurRad="38100" dist="25400" dir="5400000" rotWithShape="0">
                <a:srgbClr val="000000">
                  <a:alpha val="34901"/>
                </a:srgbClr>
              </a:outerShdw>
            </a:effectLst>
          </p:spPr>
        </p:cxnSp>
        <p:cxnSp>
          <p:nvCxnSpPr>
            <p:cNvPr id="307" name="Google Shape;307;p12"/>
            <p:cNvCxnSpPr>
              <a:stCxn id="242" idx="0"/>
              <a:endCxn id="253" idx="2"/>
            </p:cNvCxnSpPr>
            <p:nvPr/>
          </p:nvCxnSpPr>
          <p:spPr>
            <a:xfrm rot="16200000" flipV="1">
              <a:off x="8214700" y="482328"/>
              <a:ext cx="554687" cy="959055"/>
            </a:xfrm>
            <a:prstGeom prst="bentConnector3">
              <a:avLst>
                <a:gd name="adj1" fmla="val 50000"/>
              </a:avLst>
            </a:prstGeom>
            <a:noFill/>
            <a:ln w="25400" cap="rnd" cmpd="sng">
              <a:solidFill>
                <a:schemeClr val="accent2"/>
              </a:solidFill>
              <a:prstDash val="solid"/>
              <a:round/>
              <a:headEnd type="none" w="sm" len="sm"/>
              <a:tailEnd type="triangle" w="med" len="med"/>
            </a:ln>
            <a:effectLst>
              <a:outerShdw blurRad="38100" dist="25400" dir="5400000" rotWithShape="0">
                <a:srgbClr val="000000">
                  <a:alpha val="34901"/>
                </a:srgbClr>
              </a:outerShdw>
            </a:effectLst>
          </p:spPr>
        </p:cxnSp>
        <p:cxnSp>
          <p:nvCxnSpPr>
            <p:cNvPr id="308" name="Google Shape;308;p12"/>
            <p:cNvCxnSpPr>
              <a:stCxn id="233" idx="3"/>
              <a:endCxn id="235" idx="1"/>
            </p:cNvCxnSpPr>
            <p:nvPr/>
          </p:nvCxnSpPr>
          <p:spPr>
            <a:xfrm flipH="1">
              <a:off x="7565562" y="1377699"/>
              <a:ext cx="149700" cy="972300"/>
            </a:xfrm>
            <a:prstGeom prst="bentConnector5">
              <a:avLst>
                <a:gd name="adj1" fmla="val -73264"/>
                <a:gd name="adj2" fmla="val 45858"/>
                <a:gd name="adj3" fmla="val 315592"/>
              </a:avLst>
            </a:prstGeom>
            <a:noFill/>
            <a:ln w="25400" cap="rnd" cmpd="sng">
              <a:solidFill>
                <a:schemeClr val="accent2"/>
              </a:solidFill>
              <a:prstDash val="solid"/>
              <a:round/>
              <a:headEnd type="none" w="sm" len="sm"/>
              <a:tailEnd type="triangle" w="med" len="med"/>
            </a:ln>
            <a:effectLst>
              <a:outerShdw blurRad="38100" dist="25400" dir="5400000" rotWithShape="0">
                <a:srgbClr val="000000">
                  <a:alpha val="34901"/>
                </a:srgbClr>
              </a:outerShdw>
            </a:effectLst>
          </p:spPr>
        </p:cxnSp>
        <p:cxnSp>
          <p:nvCxnSpPr>
            <p:cNvPr id="309" name="Google Shape;309;p12"/>
            <p:cNvCxnSpPr>
              <a:stCxn id="235" idx="2"/>
              <a:endCxn id="262" idx="0"/>
            </p:cNvCxnSpPr>
            <p:nvPr/>
          </p:nvCxnSpPr>
          <p:spPr>
            <a:xfrm rot="-5400000" flipH="1">
              <a:off x="8184578" y="2799752"/>
              <a:ext cx="654900" cy="342900"/>
            </a:xfrm>
            <a:prstGeom prst="bentConnector3">
              <a:avLst>
                <a:gd name="adj1" fmla="val 50232"/>
              </a:avLst>
            </a:prstGeom>
            <a:noFill/>
            <a:ln w="25400" cap="rnd" cmpd="sng">
              <a:solidFill>
                <a:schemeClr val="accent2"/>
              </a:solidFill>
              <a:prstDash val="solid"/>
              <a:round/>
              <a:headEnd type="none" w="sm" len="sm"/>
              <a:tailEnd type="triangle" w="med" len="med"/>
            </a:ln>
            <a:effectLst>
              <a:outerShdw blurRad="38100" dist="25400" dir="5400000" rotWithShape="0">
                <a:srgbClr val="000000">
                  <a:alpha val="34901"/>
                </a:srgbClr>
              </a:outerShdw>
            </a:effectLst>
          </p:spPr>
        </p:cxnSp>
        <p:cxnSp>
          <p:nvCxnSpPr>
            <p:cNvPr id="310" name="Google Shape;310;p12"/>
            <p:cNvCxnSpPr>
              <a:stCxn id="235" idx="3"/>
              <a:endCxn id="265" idx="1"/>
            </p:cNvCxnSpPr>
            <p:nvPr/>
          </p:nvCxnSpPr>
          <p:spPr>
            <a:xfrm>
              <a:off x="9115625" y="2350066"/>
              <a:ext cx="814800" cy="18000"/>
            </a:xfrm>
            <a:prstGeom prst="straightConnector1">
              <a:avLst/>
            </a:prstGeom>
            <a:noFill/>
            <a:ln w="25400" cap="rnd" cmpd="sng">
              <a:solidFill>
                <a:schemeClr val="accent2"/>
              </a:solidFill>
              <a:prstDash val="solid"/>
              <a:round/>
              <a:headEnd type="none" w="sm" len="sm"/>
              <a:tailEnd type="triangle" w="med" len="med"/>
            </a:ln>
            <a:effectLst>
              <a:outerShdw blurRad="38100" dist="25400" dir="5400000" rotWithShape="0">
                <a:srgbClr val="000000">
                  <a:alpha val="34901"/>
                </a:srgbClr>
              </a:outerShdw>
            </a:effectLst>
          </p:spPr>
        </p:cxnSp>
        <p:cxnSp>
          <p:nvCxnSpPr>
            <p:cNvPr id="311" name="Google Shape;311;p12"/>
            <p:cNvCxnSpPr>
              <a:stCxn id="262" idx="1"/>
              <a:endCxn id="247" idx="3"/>
            </p:cNvCxnSpPr>
            <p:nvPr/>
          </p:nvCxnSpPr>
          <p:spPr>
            <a:xfrm flipH="1">
              <a:off x="6778747" y="3678718"/>
              <a:ext cx="1052400" cy="56700"/>
            </a:xfrm>
            <a:prstGeom prst="straightConnector1">
              <a:avLst/>
            </a:prstGeom>
            <a:noFill/>
            <a:ln w="25400" cap="rnd" cmpd="sng">
              <a:solidFill>
                <a:schemeClr val="accent2"/>
              </a:solidFill>
              <a:prstDash val="solid"/>
              <a:round/>
              <a:headEnd type="none" w="sm" len="sm"/>
              <a:tailEnd type="triangle" w="med" len="med"/>
            </a:ln>
            <a:effectLst>
              <a:outerShdw blurRad="38100" dist="25400" dir="5400000" rotWithShape="0">
                <a:srgbClr val="000000">
                  <a:alpha val="34901"/>
                </a:srgbClr>
              </a:outerShdw>
            </a:effectLst>
          </p:spPr>
        </p:cxnSp>
        <p:cxnSp>
          <p:nvCxnSpPr>
            <p:cNvPr id="312" name="Google Shape;312;p12"/>
            <p:cNvCxnSpPr>
              <a:stCxn id="247" idx="1"/>
              <a:endCxn id="268" idx="3"/>
            </p:cNvCxnSpPr>
            <p:nvPr/>
          </p:nvCxnSpPr>
          <p:spPr>
            <a:xfrm rot="10800000">
              <a:off x="4718068" y="3715300"/>
              <a:ext cx="695100" cy="20100"/>
            </a:xfrm>
            <a:prstGeom prst="straightConnector1">
              <a:avLst/>
            </a:prstGeom>
            <a:noFill/>
            <a:ln w="25400" cap="rnd" cmpd="sng">
              <a:solidFill>
                <a:schemeClr val="accent2"/>
              </a:solidFill>
              <a:prstDash val="solid"/>
              <a:round/>
              <a:headEnd type="none" w="sm" len="sm"/>
              <a:tailEnd type="triangle" w="med" len="med"/>
            </a:ln>
            <a:effectLst>
              <a:outerShdw blurRad="38100" dist="25400" dir="5400000" rotWithShape="0">
                <a:srgbClr val="000000">
                  <a:alpha val="34901"/>
                </a:srgbClr>
              </a:outerShdw>
            </a:effectLst>
          </p:spPr>
        </p:cxnSp>
        <p:cxnSp>
          <p:nvCxnSpPr>
            <p:cNvPr id="313" name="Google Shape;313;p12"/>
            <p:cNvCxnSpPr>
              <a:stCxn id="268" idx="1"/>
              <a:endCxn id="274" idx="3"/>
            </p:cNvCxnSpPr>
            <p:nvPr/>
          </p:nvCxnSpPr>
          <p:spPr>
            <a:xfrm rot="10800000">
              <a:off x="1935687" y="2733764"/>
              <a:ext cx="1077600" cy="981600"/>
            </a:xfrm>
            <a:prstGeom prst="bentConnector3">
              <a:avLst>
                <a:gd name="adj1" fmla="val 40385"/>
              </a:avLst>
            </a:prstGeom>
            <a:noFill/>
            <a:ln w="25400" cap="rnd" cmpd="sng">
              <a:solidFill>
                <a:schemeClr val="accent2"/>
              </a:solidFill>
              <a:prstDash val="solid"/>
              <a:round/>
              <a:headEnd type="none" w="sm" len="sm"/>
              <a:tailEnd type="triangle" w="med" len="med"/>
            </a:ln>
            <a:effectLst>
              <a:outerShdw blurRad="38100" dist="25400" dir="5400000" rotWithShape="0">
                <a:srgbClr val="000000">
                  <a:alpha val="34901"/>
                </a:srgbClr>
              </a:outerShdw>
            </a:effectLst>
          </p:spPr>
        </p:cxnSp>
        <p:cxnSp>
          <p:nvCxnSpPr>
            <p:cNvPr id="314" name="Google Shape;314;p12"/>
            <p:cNvCxnSpPr>
              <a:stCxn id="268" idx="0"/>
              <a:endCxn id="271" idx="2"/>
            </p:cNvCxnSpPr>
            <p:nvPr/>
          </p:nvCxnSpPr>
          <p:spPr>
            <a:xfrm rot="5400000" flipH="1">
              <a:off x="3533461" y="3003104"/>
              <a:ext cx="198600" cy="465900"/>
            </a:xfrm>
            <a:prstGeom prst="bentConnector3">
              <a:avLst>
                <a:gd name="adj1" fmla="val 53261"/>
              </a:avLst>
            </a:prstGeom>
            <a:noFill/>
            <a:ln w="25400" cap="rnd" cmpd="sng">
              <a:solidFill>
                <a:schemeClr val="accent2"/>
              </a:solidFill>
              <a:prstDash val="solid"/>
              <a:round/>
              <a:headEnd type="none" w="sm" len="sm"/>
              <a:tailEnd type="triangle" w="med" len="med"/>
            </a:ln>
            <a:effectLst>
              <a:outerShdw blurRad="38100" dist="25400" dir="5400000" rotWithShape="0">
                <a:srgbClr val="000000">
                  <a:alpha val="34901"/>
                </a:srgbClr>
              </a:outerShdw>
            </a:effectLst>
          </p:spPr>
        </p:cxnSp>
        <p:cxnSp>
          <p:nvCxnSpPr>
            <p:cNvPr id="315" name="Google Shape;315;p12"/>
            <p:cNvCxnSpPr>
              <a:stCxn id="268" idx="1"/>
              <a:endCxn id="280" idx="3"/>
            </p:cNvCxnSpPr>
            <p:nvPr/>
          </p:nvCxnSpPr>
          <p:spPr>
            <a:xfrm flipH="1">
              <a:off x="1995687" y="3715364"/>
              <a:ext cx="1017600" cy="109200"/>
            </a:xfrm>
            <a:prstGeom prst="bentConnector3">
              <a:avLst>
                <a:gd name="adj1" fmla="val 39938"/>
              </a:avLst>
            </a:prstGeom>
            <a:noFill/>
            <a:ln w="25400" cap="rnd" cmpd="sng">
              <a:solidFill>
                <a:schemeClr val="accent2"/>
              </a:solidFill>
              <a:prstDash val="solid"/>
              <a:round/>
              <a:headEnd type="none" w="sm" len="sm"/>
              <a:tailEnd type="triangle" w="med" len="med"/>
            </a:ln>
            <a:effectLst>
              <a:outerShdw blurRad="38100" dist="25400" dir="5400000" rotWithShape="0">
                <a:srgbClr val="000000">
                  <a:alpha val="34901"/>
                </a:srgbClr>
              </a:outerShdw>
            </a:effectLst>
          </p:spPr>
        </p:cxnSp>
        <p:cxnSp>
          <p:nvCxnSpPr>
            <p:cNvPr id="316" name="Google Shape;316;p12"/>
            <p:cNvCxnSpPr>
              <a:stCxn id="268" idx="1"/>
              <a:endCxn id="277" idx="3"/>
            </p:cNvCxnSpPr>
            <p:nvPr/>
          </p:nvCxnSpPr>
          <p:spPr>
            <a:xfrm flipH="1">
              <a:off x="1742487" y="3715364"/>
              <a:ext cx="1270800" cy="1118100"/>
            </a:xfrm>
            <a:prstGeom prst="bentConnector3">
              <a:avLst>
                <a:gd name="adj1" fmla="val 41536"/>
              </a:avLst>
            </a:prstGeom>
            <a:noFill/>
            <a:ln w="25400" cap="rnd" cmpd="sng">
              <a:solidFill>
                <a:schemeClr val="accent2"/>
              </a:solidFill>
              <a:prstDash val="solid"/>
              <a:round/>
              <a:headEnd type="none" w="sm" len="sm"/>
              <a:tailEnd type="triangle" w="med" len="med"/>
            </a:ln>
            <a:effectLst>
              <a:outerShdw blurRad="38100" dist="25400" dir="5400000" rotWithShape="0">
                <a:srgbClr val="000000">
                  <a:alpha val="34901"/>
                </a:srgbClr>
              </a:outerShdw>
            </a:effectLst>
          </p:spPr>
        </p:cxnSp>
        <p:cxnSp>
          <p:nvCxnSpPr>
            <p:cNvPr id="317" name="Google Shape;317;p12"/>
            <p:cNvCxnSpPr>
              <a:stCxn id="268" idx="2"/>
              <a:endCxn id="286" idx="1"/>
            </p:cNvCxnSpPr>
            <p:nvPr/>
          </p:nvCxnSpPr>
          <p:spPr>
            <a:xfrm rot="5400000">
              <a:off x="2769811" y="4128375"/>
              <a:ext cx="1128900" cy="1062900"/>
            </a:xfrm>
            <a:prstGeom prst="bentConnector4">
              <a:avLst>
                <a:gd name="adj1" fmla="val 29291"/>
                <a:gd name="adj2" fmla="val 112137"/>
              </a:avLst>
            </a:prstGeom>
            <a:noFill/>
            <a:ln w="25400" cap="rnd" cmpd="sng">
              <a:solidFill>
                <a:schemeClr val="accent2"/>
              </a:solidFill>
              <a:prstDash val="solid"/>
              <a:round/>
              <a:headEnd type="none" w="sm" len="sm"/>
              <a:tailEnd type="triangle" w="med" len="med"/>
            </a:ln>
            <a:effectLst>
              <a:outerShdw blurRad="38100" dist="25400" dir="5400000" rotWithShape="0">
                <a:srgbClr val="000000">
                  <a:alpha val="34901"/>
                </a:srgbClr>
              </a:outerShdw>
            </a:effectLst>
          </p:spPr>
        </p:cxnSp>
        <p:cxnSp>
          <p:nvCxnSpPr>
            <p:cNvPr id="318" name="Google Shape;318;p12"/>
            <p:cNvCxnSpPr>
              <a:stCxn id="286" idx="2"/>
              <a:endCxn id="289" idx="0"/>
            </p:cNvCxnSpPr>
            <p:nvPr/>
          </p:nvCxnSpPr>
          <p:spPr>
            <a:xfrm rot="5400000">
              <a:off x="2608250" y="5102391"/>
              <a:ext cx="545100" cy="1548600"/>
            </a:xfrm>
            <a:prstGeom prst="bentConnector3">
              <a:avLst>
                <a:gd name="adj1" fmla="val 34178"/>
              </a:avLst>
            </a:prstGeom>
            <a:noFill/>
            <a:ln w="25400" cap="rnd" cmpd="sng">
              <a:solidFill>
                <a:schemeClr val="accent2"/>
              </a:solidFill>
              <a:prstDash val="solid"/>
              <a:round/>
              <a:headEnd type="none" w="sm" len="sm"/>
              <a:tailEnd type="triangle" w="med" len="med"/>
            </a:ln>
            <a:effectLst>
              <a:outerShdw blurRad="38100" dist="25400" dir="5400000" rotWithShape="0">
                <a:srgbClr val="000000">
                  <a:alpha val="34901"/>
                </a:srgbClr>
              </a:outerShdw>
            </a:effectLst>
          </p:spPr>
        </p:cxnSp>
        <p:cxnSp>
          <p:nvCxnSpPr>
            <p:cNvPr id="319" name="Google Shape;319;p12"/>
            <p:cNvCxnSpPr>
              <a:stCxn id="286" idx="2"/>
              <a:endCxn id="283" idx="0"/>
            </p:cNvCxnSpPr>
            <p:nvPr/>
          </p:nvCxnSpPr>
          <p:spPr>
            <a:xfrm rot="-5400000" flipH="1">
              <a:off x="3963501" y="5295741"/>
              <a:ext cx="489600" cy="1106400"/>
            </a:xfrm>
            <a:prstGeom prst="bentConnector3">
              <a:avLst>
                <a:gd name="adj1" fmla="val 32555"/>
              </a:avLst>
            </a:prstGeom>
            <a:noFill/>
            <a:ln w="25400" cap="rnd" cmpd="sng">
              <a:solidFill>
                <a:schemeClr val="accent2"/>
              </a:solidFill>
              <a:prstDash val="solid"/>
              <a:round/>
              <a:headEnd type="none" w="sm" len="sm"/>
              <a:tailEnd type="triangle" w="med" len="med"/>
            </a:ln>
            <a:effectLst>
              <a:outerShdw blurRad="38100" dist="25400" dir="5400000" rotWithShape="0">
                <a:srgbClr val="000000">
                  <a:alpha val="34901"/>
                </a:srgbClr>
              </a:outerShdw>
            </a:effectLst>
          </p:spPr>
        </p:cxnSp>
        <p:cxnSp>
          <p:nvCxnSpPr>
            <p:cNvPr id="320" name="Google Shape;320;p12"/>
            <p:cNvCxnSpPr>
              <a:stCxn id="296" idx="3"/>
              <a:endCxn id="292" idx="1"/>
            </p:cNvCxnSpPr>
            <p:nvPr/>
          </p:nvCxnSpPr>
          <p:spPr>
            <a:xfrm rot="10800000" flipH="1">
              <a:off x="7311014" y="5175809"/>
              <a:ext cx="632100" cy="12600"/>
            </a:xfrm>
            <a:prstGeom prst="straightConnector1">
              <a:avLst/>
            </a:prstGeom>
            <a:noFill/>
            <a:ln w="25400" cap="rnd" cmpd="sng">
              <a:solidFill>
                <a:schemeClr val="accent2"/>
              </a:solidFill>
              <a:prstDash val="solid"/>
              <a:round/>
              <a:headEnd type="none" w="sm" len="sm"/>
              <a:tailEnd type="triangle" w="med" len="med"/>
            </a:ln>
            <a:effectLst>
              <a:outerShdw blurRad="38100" dist="25400" dir="5400000" rotWithShape="0">
                <a:srgbClr val="000000">
                  <a:alpha val="34901"/>
                </a:srgbClr>
              </a:outerShdw>
            </a:effectLst>
          </p:spPr>
        </p:cxnSp>
        <p:cxnSp>
          <p:nvCxnSpPr>
            <p:cNvPr id="321" name="Google Shape;321;p12"/>
            <p:cNvCxnSpPr>
              <a:stCxn id="286" idx="3"/>
              <a:endCxn id="295" idx="1"/>
            </p:cNvCxnSpPr>
            <p:nvPr/>
          </p:nvCxnSpPr>
          <p:spPr>
            <a:xfrm rot="10800000" flipH="1">
              <a:off x="4507524" y="5188431"/>
              <a:ext cx="1111500" cy="35700"/>
            </a:xfrm>
            <a:prstGeom prst="straightConnector1">
              <a:avLst/>
            </a:prstGeom>
            <a:noFill/>
            <a:ln w="25400" cap="rnd" cmpd="sng">
              <a:solidFill>
                <a:schemeClr val="accent2"/>
              </a:solidFill>
              <a:prstDash val="solid"/>
              <a:round/>
              <a:headEnd type="none" w="sm" len="sm"/>
              <a:tailEnd type="triangle" w="med" len="med"/>
            </a:ln>
            <a:effectLst>
              <a:outerShdw blurRad="38100" dist="25400" dir="5400000" rotWithShape="0">
                <a:srgbClr val="000000">
                  <a:alpha val="34901"/>
                </a:srgbClr>
              </a:outerShdw>
            </a:effectLst>
          </p:spPr>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13"/>
          <p:cNvSpPr txBox="1"/>
          <p:nvPr/>
        </p:nvSpPr>
        <p:spPr>
          <a:xfrm>
            <a:off x="148589" y="114300"/>
            <a:ext cx="5270903"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Arial"/>
                <a:ea typeface="Arial"/>
                <a:cs typeface="Arial"/>
                <a:sym typeface="Arial"/>
              </a:rPr>
              <a:t>DATA VIRTUALIZATION</a:t>
            </a:r>
            <a:endParaRPr/>
          </a:p>
        </p:txBody>
      </p:sp>
      <p:pic>
        <p:nvPicPr>
          <p:cNvPr id="327" name="Google Shape;327;p13"/>
          <p:cNvPicPr preferRelativeResize="0"/>
          <p:nvPr/>
        </p:nvPicPr>
        <p:blipFill rotWithShape="1">
          <a:blip r:embed="rId3">
            <a:alphaModFix/>
          </a:blip>
          <a:srcRect/>
          <a:stretch/>
        </p:blipFill>
        <p:spPr>
          <a:xfrm>
            <a:off x="320039" y="845443"/>
            <a:ext cx="10984231" cy="5898257"/>
          </a:xfrm>
          <a:prstGeom prst="rect">
            <a:avLst/>
          </a:prstGeom>
          <a:noFill/>
          <a:ln>
            <a:noFill/>
          </a:ln>
          <a:effectLst>
            <a:outerShdw blurRad="292100" dist="139700" dir="2700000" algn="tl" rotWithShape="0">
              <a:srgbClr val="333333">
                <a:alpha val="64705"/>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pic>
        <p:nvPicPr>
          <p:cNvPr id="332" name="Google Shape;332;p14"/>
          <p:cNvPicPr preferRelativeResize="0"/>
          <p:nvPr/>
        </p:nvPicPr>
        <p:blipFill rotWithShape="1">
          <a:blip r:embed="rId3">
            <a:alphaModFix/>
          </a:blip>
          <a:srcRect/>
          <a:stretch/>
        </p:blipFill>
        <p:spPr>
          <a:xfrm>
            <a:off x="89649" y="114300"/>
            <a:ext cx="12012701" cy="661797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pic>
        <p:nvPicPr>
          <p:cNvPr id="337" name="Google Shape;337;p15"/>
          <p:cNvPicPr preferRelativeResize="0"/>
          <p:nvPr/>
        </p:nvPicPr>
        <p:blipFill rotWithShape="1">
          <a:blip r:embed="rId3">
            <a:alphaModFix/>
          </a:blip>
          <a:srcRect/>
          <a:stretch/>
        </p:blipFill>
        <p:spPr>
          <a:xfrm>
            <a:off x="91441" y="80010"/>
            <a:ext cx="12001500" cy="677799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pic>
        <p:nvPicPr>
          <p:cNvPr id="342" name="Google Shape;342;p16"/>
          <p:cNvPicPr preferRelativeResize="0"/>
          <p:nvPr/>
        </p:nvPicPr>
        <p:blipFill rotWithShape="1">
          <a:blip r:embed="rId3">
            <a:alphaModFix/>
          </a:blip>
          <a:srcRect/>
          <a:stretch/>
        </p:blipFill>
        <p:spPr>
          <a:xfrm>
            <a:off x="0" y="0"/>
            <a:ext cx="12191999" cy="685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17"/>
          <p:cNvSpPr txBox="1"/>
          <p:nvPr/>
        </p:nvSpPr>
        <p:spPr>
          <a:xfrm>
            <a:off x="251460" y="171450"/>
            <a:ext cx="235458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Arial"/>
                <a:ea typeface="Arial"/>
                <a:cs typeface="Arial"/>
                <a:sym typeface="Arial"/>
              </a:rPr>
              <a:t>RESULTS</a:t>
            </a:r>
            <a:endParaRPr/>
          </a:p>
        </p:txBody>
      </p:sp>
      <p:sp>
        <p:nvSpPr>
          <p:cNvPr id="348" name="Google Shape;348;p17"/>
          <p:cNvSpPr txBox="1"/>
          <p:nvPr/>
        </p:nvSpPr>
        <p:spPr>
          <a:xfrm>
            <a:off x="251460" y="817781"/>
            <a:ext cx="618363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164161"/>
                </a:solidFill>
                <a:latin typeface="Arial"/>
                <a:ea typeface="Arial"/>
                <a:cs typeface="Arial"/>
                <a:sym typeface="Arial"/>
              </a:rPr>
              <a:t>Training &amp; validation loss and accuracy :</a:t>
            </a:r>
            <a:endParaRPr/>
          </a:p>
        </p:txBody>
      </p:sp>
      <p:pic>
        <p:nvPicPr>
          <p:cNvPr id="349" name="Google Shape;349;p17"/>
          <p:cNvPicPr preferRelativeResize="0"/>
          <p:nvPr/>
        </p:nvPicPr>
        <p:blipFill rotWithShape="1">
          <a:blip r:embed="rId3">
            <a:alphaModFix/>
          </a:blip>
          <a:srcRect/>
          <a:stretch/>
        </p:blipFill>
        <p:spPr>
          <a:xfrm>
            <a:off x="0" y="1464112"/>
            <a:ext cx="12192000" cy="539388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18"/>
          <p:cNvSpPr txBox="1"/>
          <p:nvPr/>
        </p:nvSpPr>
        <p:spPr>
          <a:xfrm>
            <a:off x="251460" y="251460"/>
            <a:ext cx="347472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rgbClr val="164161"/>
                </a:solidFill>
                <a:latin typeface="Arial"/>
                <a:ea typeface="Arial"/>
                <a:cs typeface="Arial"/>
                <a:sym typeface="Arial"/>
              </a:rPr>
              <a:t>Prediction R2 score:</a:t>
            </a:r>
            <a:endParaRPr dirty="0"/>
          </a:p>
        </p:txBody>
      </p:sp>
      <p:pic>
        <p:nvPicPr>
          <p:cNvPr id="355" name="Google Shape;355;p18"/>
          <p:cNvPicPr preferRelativeResize="0"/>
          <p:nvPr/>
        </p:nvPicPr>
        <p:blipFill rotWithShape="1">
          <a:blip r:embed="rId3">
            <a:alphaModFix/>
          </a:blip>
          <a:srcRect/>
          <a:stretch/>
        </p:blipFill>
        <p:spPr>
          <a:xfrm>
            <a:off x="594359" y="1087342"/>
            <a:ext cx="6698139" cy="1667288"/>
          </a:xfrm>
          <a:prstGeom prst="rect">
            <a:avLst/>
          </a:prstGeom>
          <a:noFill/>
          <a:ln>
            <a:noFill/>
          </a:ln>
        </p:spPr>
      </p:pic>
      <p:sp>
        <p:nvSpPr>
          <p:cNvPr id="356" name="Google Shape;356;p18"/>
          <p:cNvSpPr txBox="1"/>
          <p:nvPr/>
        </p:nvSpPr>
        <p:spPr>
          <a:xfrm>
            <a:off x="377189" y="2914650"/>
            <a:ext cx="4914901"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dirty="0">
                <a:solidFill>
                  <a:srgbClr val="008000"/>
                </a:solidFill>
                <a:latin typeface="Courier New"/>
                <a:ea typeface="Courier New"/>
                <a:cs typeface="Courier New"/>
                <a:sym typeface="Courier New"/>
              </a:rPr>
              <a:t> </a:t>
            </a:r>
            <a:r>
              <a:rPr lang="en-US" sz="2000" b="0" dirty="0">
                <a:solidFill>
                  <a:srgbClr val="164161"/>
                </a:solidFill>
                <a:latin typeface="Arial"/>
                <a:ea typeface="Arial"/>
                <a:cs typeface="Arial"/>
                <a:sym typeface="Arial"/>
              </a:rPr>
              <a:t>sample data point for prediction:</a:t>
            </a:r>
            <a:endParaRPr dirty="0"/>
          </a:p>
          <a:p>
            <a:pPr marL="0" marR="0" lvl="0" indent="0" algn="l" rtl="0">
              <a:spcBef>
                <a:spcPts val="0"/>
              </a:spcBef>
              <a:spcAft>
                <a:spcPts val="0"/>
              </a:spcAft>
              <a:buNone/>
            </a:pPr>
            <a:endParaRPr sz="1800" dirty="0">
              <a:solidFill>
                <a:schemeClr val="dk1"/>
              </a:solidFill>
              <a:latin typeface="Trebuchet MS"/>
              <a:ea typeface="Trebuchet MS"/>
              <a:cs typeface="Trebuchet MS"/>
              <a:sym typeface="Trebuchet MS"/>
            </a:endParaRPr>
          </a:p>
        </p:txBody>
      </p:sp>
      <p:pic>
        <p:nvPicPr>
          <p:cNvPr id="357" name="Google Shape;357;p18"/>
          <p:cNvPicPr preferRelativeResize="0"/>
          <p:nvPr/>
        </p:nvPicPr>
        <p:blipFill rotWithShape="1">
          <a:blip r:embed="rId4">
            <a:alphaModFix/>
          </a:blip>
          <a:srcRect/>
          <a:stretch/>
        </p:blipFill>
        <p:spPr>
          <a:xfrm>
            <a:off x="594359" y="3591758"/>
            <a:ext cx="6412231" cy="270617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19"/>
          <p:cNvSpPr txBox="1"/>
          <p:nvPr/>
        </p:nvSpPr>
        <p:spPr>
          <a:xfrm>
            <a:off x="3049905" y="2880360"/>
            <a:ext cx="4676775"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a:solidFill>
                  <a:srgbClr val="226292"/>
                </a:solidFill>
                <a:latin typeface="Algerian"/>
                <a:ea typeface="Algerian"/>
                <a:cs typeface="Algerian"/>
                <a:sym typeface="Algeri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
          <p:cNvSpPr txBox="1"/>
          <p:nvPr/>
        </p:nvSpPr>
        <p:spPr>
          <a:xfrm>
            <a:off x="118481" y="491596"/>
            <a:ext cx="11110797" cy="15696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dirty="0">
                <a:solidFill>
                  <a:srgbClr val="164161"/>
                </a:solidFill>
                <a:effectLst>
                  <a:outerShdw blurRad="38100" dist="38100" dir="2700000" algn="tl">
                    <a:srgbClr val="000000">
                      <a:alpha val="43137"/>
                    </a:srgbClr>
                  </a:outerShdw>
                </a:effectLst>
                <a:latin typeface="Britannic Bold" panose="020B0903060703020204" pitchFamily="34" charset="0"/>
                <a:sym typeface="Arial"/>
              </a:rPr>
              <a:t>CAR SALES PRICE PREDICTION USING ARTIFICIAL NEURAL NETWORKS</a:t>
            </a:r>
            <a:r>
              <a:rPr lang="en-US" sz="4800" dirty="0">
                <a:solidFill>
                  <a:srgbClr val="16B0E3"/>
                </a:solidFill>
                <a:effectLst>
                  <a:outerShdw blurRad="38100" dist="38100" dir="2700000" algn="tl">
                    <a:srgbClr val="000000">
                      <a:alpha val="43137"/>
                    </a:srgbClr>
                  </a:outerShdw>
                </a:effectLst>
                <a:latin typeface="Britannic Bold" panose="020B0903060703020204" pitchFamily="34" charset="0"/>
                <a:sym typeface="Arial"/>
              </a:rPr>
              <a:t>(ANN)</a:t>
            </a:r>
            <a:endParaRPr dirty="0">
              <a:effectLst>
                <a:outerShdw blurRad="38100" dist="38100" dir="2700000" algn="tl">
                  <a:srgbClr val="000000">
                    <a:alpha val="43137"/>
                  </a:srgbClr>
                </a:outerShdw>
              </a:effectLst>
              <a:latin typeface="Britannic Bold" panose="020B0903060703020204" pitchFamily="34" charset="0"/>
            </a:endParaRPr>
          </a:p>
        </p:txBody>
      </p:sp>
      <p:sp>
        <p:nvSpPr>
          <p:cNvPr id="156" name="Google Shape;156;p2"/>
          <p:cNvSpPr txBox="1"/>
          <p:nvPr/>
        </p:nvSpPr>
        <p:spPr>
          <a:xfrm>
            <a:off x="1557338" y="1614488"/>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pic>
        <p:nvPicPr>
          <p:cNvPr id="1028" name="Picture 4" descr="https://cdn.gencraft.com/prod/user/74a5d879-0bb3-41ed-a299-f48006c5eca9/d846a3a7-0dbe-4827-9d37-e71a4eb3890e/image/image1_0.jpg?Expires=1712309274&amp;Signature=PYQg697LlBGCOl~VJkhH6xfOxCLBYIKesEZIIBB2pjOw5AAJWYmzCFlHNQqpfzu5~DEqNEf01Rxrup751Thul13OvDJA1ihyXk6uiO6sYZwW2MUvA-EW4y73LL3QuAPCTsy5KjitSvAiOefQ7q4Oz0lpM3WEyxwP6mTCJbfO8iA52rPK8n-hccQQ2IQ5MOovAE7sMLROLZDrNQURyEtS2ejUctY3AxVH6fYKtokm3ruUCdwzWXF11IRfWkx5T~FHosesW9Whloo4s-vwtKYFdVIgnAZBMHedt942HlVFm59wREBHJbomNNyYYG~KBcPcOATOnRE9HxESC0ysBcCXQA__&amp;Key-Pair-Id=K3RDDB1TZ8BHT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4010" y="2319453"/>
            <a:ext cx="5069624" cy="3891775"/>
          </a:xfrm>
          <a:prstGeom prst="rect">
            <a:avLst/>
          </a:prstGeom>
          <a:ln>
            <a:noFill/>
          </a:ln>
          <a:effectLst>
            <a:softEdge rad="317500"/>
          </a:effectLst>
          <a:extLst>
            <a:ext uri="{909E8E84-426E-40DD-AFC4-6F175D3DCCD1}">
              <a14:hiddenFill xmlns:a14="http://schemas.microsoft.com/office/drawing/2010/main">
                <a:solidFill>
                  <a:srgbClr val="FFFFFF"/>
                </a:solidFill>
              </a14:hiddenFill>
            </a:ext>
          </a:extLst>
        </p:spPr>
      </p:pic>
      <p:pic>
        <p:nvPicPr>
          <p:cNvPr id="1030" name="Picture 6" descr="Stock market or forex trading graph 683459 Vector Art at Vecteez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544" y="3300761"/>
            <a:ext cx="4843496" cy="3345365"/>
          </a:xfrm>
          <a:prstGeom prst="rect">
            <a:avLst/>
          </a:prstGeom>
          <a:ln>
            <a:noFill/>
          </a:ln>
          <a:effectLst>
            <a:softEdge rad="317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
          <p:cNvSpPr txBox="1"/>
          <p:nvPr/>
        </p:nvSpPr>
        <p:spPr>
          <a:xfrm>
            <a:off x="137160" y="297180"/>
            <a:ext cx="2115386"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dk1"/>
                </a:solidFill>
                <a:latin typeface="Arial"/>
                <a:ea typeface="Arial"/>
                <a:cs typeface="Arial"/>
                <a:sym typeface="Arial"/>
              </a:rPr>
              <a:t>AGENDA</a:t>
            </a:r>
            <a:endParaRPr dirty="0"/>
          </a:p>
        </p:txBody>
      </p:sp>
      <p:sp>
        <p:nvSpPr>
          <p:cNvPr id="162" name="Google Shape;162;p3"/>
          <p:cNvSpPr txBox="1"/>
          <p:nvPr/>
        </p:nvSpPr>
        <p:spPr>
          <a:xfrm>
            <a:off x="902970" y="1053822"/>
            <a:ext cx="8732400" cy="5941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0F7597"/>
                </a:solidFill>
                <a:latin typeface="Arial"/>
                <a:ea typeface="Arial"/>
                <a:cs typeface="Arial"/>
                <a:sym typeface="Arial"/>
              </a:rPr>
              <a:t>	The agenda of car sales price prediction using Artificial neural network(ANN) Provide a structured approach to guide the car sales price prediction project from data preprocessing to model deployment and beyond Adjustments can be made based on specific project requirements and </a:t>
            </a:r>
            <a:r>
              <a:rPr lang="en-US" sz="2000">
                <a:solidFill>
                  <a:srgbClr val="0F7597"/>
                </a:solidFill>
              </a:rPr>
              <a:t>constraints</a:t>
            </a:r>
            <a:r>
              <a:rPr lang="en-US" sz="2000">
                <a:solidFill>
                  <a:srgbClr val="0F7597"/>
                </a:solidFill>
                <a:latin typeface="Arial"/>
                <a:ea typeface="Arial"/>
                <a:cs typeface="Arial"/>
                <a:sym typeface="Arial"/>
              </a:rPr>
              <a:t>. Distribution of categories</a:t>
            </a:r>
            <a:endParaRPr/>
          </a:p>
          <a:p>
            <a:pPr marL="0" marR="0" lvl="0" indent="0" algn="l" rtl="0">
              <a:spcBef>
                <a:spcPts val="0"/>
              </a:spcBef>
              <a:spcAft>
                <a:spcPts val="0"/>
              </a:spcAft>
              <a:buNone/>
            </a:pPr>
            <a:endParaRPr sz="2000">
              <a:solidFill>
                <a:srgbClr val="0F7597"/>
              </a:solidFill>
              <a:latin typeface="Arial"/>
              <a:ea typeface="Arial"/>
              <a:cs typeface="Arial"/>
              <a:sym typeface="Arial"/>
            </a:endParaRPr>
          </a:p>
          <a:p>
            <a:pPr marL="742950" marR="0" lvl="1" indent="-285750" algn="l" rtl="0">
              <a:spcBef>
                <a:spcPts val="0"/>
              </a:spcBef>
              <a:spcAft>
                <a:spcPts val="0"/>
              </a:spcAft>
              <a:buClr>
                <a:srgbClr val="164161"/>
              </a:buClr>
              <a:buSzPts val="2000"/>
              <a:buFont typeface="Arial"/>
              <a:buChar char="•"/>
            </a:pPr>
            <a:r>
              <a:rPr lang="en-US" sz="2000" b="0" i="0" u="none" strike="noStrike" cap="none">
                <a:solidFill>
                  <a:srgbClr val="164161"/>
                </a:solidFill>
                <a:latin typeface="Arial"/>
                <a:ea typeface="Arial"/>
                <a:cs typeface="Arial"/>
                <a:sym typeface="Arial"/>
              </a:rPr>
              <a:t>Data Exploration and Preprocessing</a:t>
            </a:r>
            <a:endParaRPr/>
          </a:p>
          <a:p>
            <a:pPr marL="742950" marR="0" lvl="1" indent="-285750" algn="l" rtl="0">
              <a:spcBef>
                <a:spcPts val="0"/>
              </a:spcBef>
              <a:spcAft>
                <a:spcPts val="0"/>
              </a:spcAft>
              <a:buClr>
                <a:srgbClr val="164161"/>
              </a:buClr>
              <a:buSzPts val="2000"/>
              <a:buFont typeface="Arial"/>
              <a:buChar char="•"/>
            </a:pPr>
            <a:r>
              <a:rPr lang="en-US" sz="2000" b="0" i="0" u="none" strike="noStrike" cap="none">
                <a:solidFill>
                  <a:srgbClr val="164161"/>
                </a:solidFill>
                <a:latin typeface="Arial"/>
                <a:ea typeface="Arial"/>
                <a:cs typeface="Arial"/>
                <a:sym typeface="Arial"/>
              </a:rPr>
              <a:t>Data Information and Data Cleaning</a:t>
            </a:r>
            <a:endParaRPr sz="2000" b="0" i="0" u="none" strike="noStrike" cap="none">
              <a:solidFill>
                <a:srgbClr val="164161"/>
              </a:solidFill>
              <a:latin typeface="Arial"/>
              <a:ea typeface="Arial"/>
              <a:cs typeface="Arial"/>
              <a:sym typeface="Arial"/>
            </a:endParaRPr>
          </a:p>
          <a:p>
            <a:pPr marL="742950" marR="0" lvl="1" indent="-285750" algn="l" rtl="0">
              <a:spcBef>
                <a:spcPts val="0"/>
              </a:spcBef>
              <a:spcAft>
                <a:spcPts val="0"/>
              </a:spcAft>
              <a:buClr>
                <a:srgbClr val="164161"/>
              </a:buClr>
              <a:buSzPts val="2000"/>
              <a:buFont typeface="Arial"/>
              <a:buChar char="•"/>
            </a:pPr>
            <a:r>
              <a:rPr lang="en-US" sz="2000" b="0" i="0" u="none" strike="noStrike" cap="none">
                <a:solidFill>
                  <a:srgbClr val="164161"/>
                </a:solidFill>
                <a:latin typeface="Arial"/>
                <a:ea typeface="Arial"/>
                <a:cs typeface="Arial"/>
                <a:sym typeface="Arial"/>
              </a:rPr>
              <a:t>Data Visualization</a:t>
            </a:r>
            <a:endParaRPr/>
          </a:p>
          <a:p>
            <a:pPr marL="742950" marR="0" lvl="1" indent="-285750" algn="l" rtl="0">
              <a:spcBef>
                <a:spcPts val="0"/>
              </a:spcBef>
              <a:spcAft>
                <a:spcPts val="0"/>
              </a:spcAft>
              <a:buClr>
                <a:srgbClr val="164161"/>
              </a:buClr>
              <a:buSzPts val="2000"/>
              <a:buFont typeface="Arial"/>
              <a:buChar char="•"/>
            </a:pPr>
            <a:r>
              <a:rPr lang="en-US" sz="2000" b="0" i="0" u="none" strike="noStrike" cap="none">
                <a:solidFill>
                  <a:srgbClr val="164161"/>
                </a:solidFill>
                <a:latin typeface="Arial"/>
                <a:ea typeface="Arial"/>
                <a:cs typeface="Arial"/>
                <a:sym typeface="Arial"/>
              </a:rPr>
              <a:t>Feature Engineering and Scaling</a:t>
            </a:r>
            <a:endParaRPr sz="2000" b="0" i="0" u="none" strike="noStrike" cap="none">
              <a:solidFill>
                <a:srgbClr val="164161"/>
              </a:solidFill>
              <a:latin typeface="Arial"/>
              <a:ea typeface="Arial"/>
              <a:cs typeface="Arial"/>
              <a:sym typeface="Arial"/>
            </a:endParaRPr>
          </a:p>
          <a:p>
            <a:pPr marL="742950" marR="0" lvl="1" indent="-285750" algn="l" rtl="0">
              <a:spcBef>
                <a:spcPts val="0"/>
              </a:spcBef>
              <a:spcAft>
                <a:spcPts val="0"/>
              </a:spcAft>
              <a:buClr>
                <a:srgbClr val="164161"/>
              </a:buClr>
              <a:buSzPts val="2000"/>
              <a:buFont typeface="Arial"/>
              <a:buChar char="•"/>
            </a:pPr>
            <a:r>
              <a:rPr lang="en-US" sz="2000" b="0" i="0" u="none" strike="noStrike" cap="none">
                <a:solidFill>
                  <a:srgbClr val="164161"/>
                </a:solidFill>
                <a:latin typeface="Arial"/>
                <a:ea typeface="Arial"/>
                <a:cs typeface="Arial"/>
                <a:sym typeface="Arial"/>
              </a:rPr>
              <a:t>Building Artificial Neural Network</a:t>
            </a:r>
            <a:endParaRPr/>
          </a:p>
          <a:p>
            <a:pPr marL="742950" marR="0" lvl="1" indent="-285750" algn="l" rtl="0">
              <a:spcBef>
                <a:spcPts val="0"/>
              </a:spcBef>
              <a:spcAft>
                <a:spcPts val="0"/>
              </a:spcAft>
              <a:buClr>
                <a:srgbClr val="164161"/>
              </a:buClr>
              <a:buSzPts val="2000"/>
              <a:buFont typeface="Arial"/>
              <a:buChar char="•"/>
            </a:pPr>
            <a:r>
              <a:rPr lang="en-US" sz="2000" b="0" i="0" u="none" strike="noStrike" cap="none">
                <a:solidFill>
                  <a:srgbClr val="164161"/>
                </a:solidFill>
                <a:latin typeface="Arial"/>
                <a:ea typeface="Arial"/>
                <a:cs typeface="Arial"/>
                <a:sym typeface="Arial"/>
              </a:rPr>
              <a:t>Training the ANN Model</a:t>
            </a:r>
            <a:endParaRPr sz="2000" b="0" i="0" u="none" strike="noStrike" cap="none">
              <a:solidFill>
                <a:srgbClr val="164161"/>
              </a:solidFill>
              <a:latin typeface="Arial"/>
              <a:ea typeface="Arial"/>
              <a:cs typeface="Arial"/>
              <a:sym typeface="Arial"/>
            </a:endParaRPr>
          </a:p>
          <a:p>
            <a:pPr marL="742950" marR="0" lvl="1" indent="-285750" algn="l" rtl="0">
              <a:spcBef>
                <a:spcPts val="0"/>
              </a:spcBef>
              <a:spcAft>
                <a:spcPts val="0"/>
              </a:spcAft>
              <a:buClr>
                <a:srgbClr val="164161"/>
              </a:buClr>
              <a:buSzPts val="2000"/>
              <a:buFont typeface="Arial"/>
              <a:buChar char="•"/>
            </a:pPr>
            <a:r>
              <a:rPr lang="en-US" sz="2000" b="0" i="0" u="none" strike="noStrike" cap="none">
                <a:solidFill>
                  <a:srgbClr val="164161"/>
                </a:solidFill>
                <a:latin typeface="Arial"/>
                <a:ea typeface="Arial"/>
                <a:cs typeface="Arial"/>
                <a:sym typeface="Arial"/>
              </a:rPr>
              <a:t>Random prediction</a:t>
            </a:r>
            <a:endParaRPr/>
          </a:p>
          <a:p>
            <a:pPr marL="0" marR="0" lvl="0" indent="0" algn="l" rtl="0">
              <a:spcBef>
                <a:spcPts val="0"/>
              </a:spcBef>
              <a:spcAft>
                <a:spcPts val="0"/>
              </a:spcAft>
              <a:buNone/>
            </a:pPr>
            <a:r>
              <a:rPr lang="en-US" sz="2000">
                <a:solidFill>
                  <a:srgbClr val="0F7597"/>
                </a:solidFill>
                <a:latin typeface="Arial"/>
                <a:ea typeface="Arial"/>
                <a:cs typeface="Arial"/>
                <a:sym typeface="Arial"/>
              </a:rPr>
              <a:t> </a:t>
            </a:r>
            <a:endParaRPr/>
          </a:p>
          <a:p>
            <a:pPr marL="0" marR="0" lvl="0" indent="0" algn="l" rtl="0">
              <a:spcBef>
                <a:spcPts val="0"/>
              </a:spcBef>
              <a:spcAft>
                <a:spcPts val="0"/>
              </a:spcAft>
              <a:buNone/>
            </a:pPr>
            <a:r>
              <a:rPr lang="en-US" sz="2000">
                <a:solidFill>
                  <a:srgbClr val="0F7597"/>
                </a:solidFill>
                <a:latin typeface="Arial"/>
                <a:ea typeface="Arial"/>
                <a:cs typeface="Arial"/>
                <a:sym typeface="Arial"/>
              </a:rPr>
              <a:t>	This process techniques are used  to make enhanced sales price prediction algorithm. Deep learning models are often employed to build effective sales price prediction system.</a:t>
            </a:r>
            <a:endParaRPr sz="2000">
              <a:solidFill>
                <a:srgbClr val="0F7597"/>
              </a:solidFill>
              <a:latin typeface="Arial"/>
              <a:ea typeface="Arial"/>
              <a:cs typeface="Arial"/>
              <a:sym typeface="Arial"/>
            </a:endParaRPr>
          </a:p>
          <a:p>
            <a:pPr marL="0" marR="0" lvl="0" indent="0" algn="l" rtl="0">
              <a:spcBef>
                <a:spcPts val="0"/>
              </a:spcBef>
              <a:spcAft>
                <a:spcPts val="0"/>
              </a:spcAft>
              <a:buNone/>
            </a:pPr>
            <a:endParaRPr sz="2000">
              <a:solidFill>
                <a:srgbClr val="0F7597"/>
              </a:solidFill>
              <a:latin typeface="Arial"/>
              <a:ea typeface="Arial"/>
              <a:cs typeface="Arial"/>
              <a:sym typeface="Arial"/>
            </a:endParaRPr>
          </a:p>
          <a:p>
            <a:pPr marL="0" marR="0" lvl="0" indent="0" algn="l" rtl="0">
              <a:spcBef>
                <a:spcPts val="0"/>
              </a:spcBef>
              <a:spcAft>
                <a:spcPts val="0"/>
              </a:spcAft>
              <a:buNone/>
            </a:pPr>
            <a:endParaRPr sz="2000">
              <a:solidFill>
                <a:srgbClr val="0F7597"/>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4"/>
          <p:cNvSpPr txBox="1"/>
          <p:nvPr/>
        </p:nvSpPr>
        <p:spPr>
          <a:xfrm>
            <a:off x="320632" y="403761"/>
            <a:ext cx="487583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Arial"/>
                <a:ea typeface="Arial"/>
                <a:cs typeface="Arial"/>
                <a:sym typeface="Arial"/>
              </a:rPr>
              <a:t>PROBLEM STATEMENT</a:t>
            </a:r>
            <a:endParaRPr dirty="0"/>
          </a:p>
        </p:txBody>
      </p:sp>
      <p:sp>
        <p:nvSpPr>
          <p:cNvPr id="168" name="Google Shape;168;p4"/>
          <p:cNvSpPr txBox="1"/>
          <p:nvPr/>
        </p:nvSpPr>
        <p:spPr>
          <a:xfrm>
            <a:off x="1097280" y="1228462"/>
            <a:ext cx="8441724" cy="178510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a:solidFill>
                  <a:srgbClr val="0F7597"/>
                </a:solidFill>
                <a:latin typeface="Arial"/>
                <a:ea typeface="Arial"/>
                <a:cs typeface="Arial"/>
                <a:sym typeface="Arial"/>
              </a:rPr>
              <a:t>		</a:t>
            </a:r>
            <a:r>
              <a:rPr lang="en-US" sz="2200" b="0" i="0">
                <a:solidFill>
                  <a:srgbClr val="0F7597"/>
                </a:solidFill>
                <a:latin typeface="Arial"/>
                <a:ea typeface="Arial"/>
                <a:cs typeface="Arial"/>
                <a:sym typeface="Arial"/>
              </a:rPr>
              <a:t>We've implemented a sophisticated deep learning approach utilizing an Artificial Neural Network (ANN) architecture developed with TensorFlow/Keras. This ANN has been meticulously trained on our comprehensive dataset to predict car sales prices accurately by leveraging a multitude of influential features. </a:t>
            </a:r>
            <a:endParaRPr sz="2200">
              <a:solidFill>
                <a:srgbClr val="0F7597"/>
              </a:solidFill>
              <a:latin typeface="Trebuchet MS"/>
              <a:ea typeface="Trebuchet MS"/>
              <a:cs typeface="Trebuchet MS"/>
              <a:sym typeface="Trebuchet MS"/>
            </a:endParaRPr>
          </a:p>
        </p:txBody>
      </p:sp>
      <p:sp>
        <p:nvSpPr>
          <p:cNvPr id="169" name="Google Shape;169;p4"/>
          <p:cNvSpPr txBox="1"/>
          <p:nvPr/>
        </p:nvSpPr>
        <p:spPr>
          <a:xfrm>
            <a:off x="1097280" y="3350547"/>
            <a:ext cx="8441724" cy="24622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a:solidFill>
                  <a:srgbClr val="0F7597"/>
                </a:solidFill>
                <a:latin typeface="Arial"/>
                <a:ea typeface="Arial"/>
                <a:cs typeface="Arial"/>
                <a:sym typeface="Arial"/>
              </a:rPr>
              <a:t>	</a:t>
            </a:r>
            <a:r>
              <a:rPr lang="en-US" sz="2200" b="0" i="0">
                <a:solidFill>
                  <a:srgbClr val="0F7597"/>
                </a:solidFill>
                <a:latin typeface="Arial"/>
                <a:ea typeface="Arial"/>
                <a:cs typeface="Arial"/>
                <a:sym typeface="Arial"/>
              </a:rPr>
              <a:t>Through rigorous optimization and fine-tuning, our model harnesses the power of deep learning to deliver precise regression-based predictions, offering valuable insights into the complex dynamics of the automotive market. With this advanced methodology, we aim to significantly enhance the accuracy and reliability of our sales price forecasts, empowering stakeholders to make informed decisions and drive business growth effectively.</a:t>
            </a:r>
            <a:endParaRPr sz="2200">
              <a:solidFill>
                <a:srgbClr val="0F7597"/>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5"/>
          <p:cNvSpPr txBox="1"/>
          <p:nvPr/>
        </p:nvSpPr>
        <p:spPr>
          <a:xfrm>
            <a:off x="91440" y="402610"/>
            <a:ext cx="445825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Arial"/>
                <a:ea typeface="Arial"/>
                <a:cs typeface="Arial"/>
                <a:sym typeface="Arial"/>
              </a:rPr>
              <a:t>PROJECT OVERVIEW</a:t>
            </a:r>
            <a:endParaRPr dirty="0"/>
          </a:p>
        </p:txBody>
      </p:sp>
      <p:sp>
        <p:nvSpPr>
          <p:cNvPr id="175" name="Google Shape;175;p5"/>
          <p:cNvSpPr txBox="1"/>
          <p:nvPr/>
        </p:nvSpPr>
        <p:spPr>
          <a:xfrm>
            <a:off x="948690" y="1225063"/>
            <a:ext cx="8926830" cy="24622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0" i="0">
                <a:solidFill>
                  <a:srgbClr val="0F7597"/>
                </a:solidFill>
                <a:latin typeface="Arial"/>
                <a:ea typeface="Arial"/>
                <a:cs typeface="Arial"/>
                <a:sym typeface="Arial"/>
              </a:rPr>
              <a:t>		In today's competitive automotive market, accurately predicting car sales prices is crucial for both buyers and sellers. This project aims to leverage the power of Artificial Neural Networks (ANNs) to predict car sales prices with high precision and reliability. By utilizing advanced machine learning techniques, we seek to empower stakeholders in the automotive industry with actionable insights to make informed decisions and optimize business strategies.</a:t>
            </a:r>
            <a:endParaRPr sz="2200">
              <a:solidFill>
                <a:srgbClr val="0F7597"/>
              </a:solidFill>
              <a:latin typeface="Trebuchet MS"/>
              <a:ea typeface="Trebuchet MS"/>
              <a:cs typeface="Trebuchet MS"/>
              <a:sym typeface="Trebuchet MS"/>
            </a:endParaRPr>
          </a:p>
        </p:txBody>
      </p:sp>
      <p:sp>
        <p:nvSpPr>
          <p:cNvPr id="176" name="Google Shape;176;p5"/>
          <p:cNvSpPr txBox="1"/>
          <p:nvPr/>
        </p:nvSpPr>
        <p:spPr>
          <a:xfrm>
            <a:off x="948690" y="3986510"/>
            <a:ext cx="8572500" cy="24622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0" i="0">
                <a:solidFill>
                  <a:srgbClr val="0F7597"/>
                </a:solidFill>
                <a:latin typeface="Arial"/>
                <a:ea typeface="Arial"/>
                <a:cs typeface="Arial"/>
                <a:sym typeface="Arial"/>
              </a:rPr>
              <a:t>	The project will follow a systematic approach, starting with data collection and preprocessing, followed by model development, training, and evaluation. We will employ artificial neural networks, a powerful class of machine learning algorithms inspired by the human brain, to learn complex patterns and relationships within the car sales dataset. Through iterative experimentation and optimization, we will fine-tune the model to achieve optimal performance and generalization ability.</a:t>
            </a:r>
            <a:endParaRPr sz="2200">
              <a:solidFill>
                <a:srgbClr val="0F7597"/>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6"/>
          <p:cNvSpPr txBox="1"/>
          <p:nvPr/>
        </p:nvSpPr>
        <p:spPr>
          <a:xfrm>
            <a:off x="171450" y="205740"/>
            <a:ext cx="49149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Arial"/>
                <a:ea typeface="Arial"/>
                <a:cs typeface="Arial"/>
                <a:sym typeface="Arial"/>
              </a:rPr>
              <a:t>Who are the end users?</a:t>
            </a:r>
            <a:endParaRPr/>
          </a:p>
        </p:txBody>
      </p:sp>
      <p:sp>
        <p:nvSpPr>
          <p:cNvPr id="182" name="Google Shape;182;p6"/>
          <p:cNvSpPr txBox="1"/>
          <p:nvPr/>
        </p:nvSpPr>
        <p:spPr>
          <a:xfrm>
            <a:off x="857250" y="1080016"/>
            <a:ext cx="774954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a:solidFill>
                  <a:srgbClr val="0F7597"/>
                </a:solidFill>
                <a:latin typeface="Arial"/>
                <a:ea typeface="Arial"/>
                <a:cs typeface="Arial"/>
                <a:sym typeface="Arial"/>
              </a:rPr>
              <a:t>	In the context of car sales price prediction using Artificial Neural Networks (ANNs), the end users can be diverse and may include:</a:t>
            </a:r>
            <a:endParaRPr sz="2000">
              <a:solidFill>
                <a:srgbClr val="0F7597"/>
              </a:solidFill>
              <a:latin typeface="Trebuchet MS"/>
              <a:ea typeface="Trebuchet MS"/>
              <a:cs typeface="Trebuchet MS"/>
              <a:sym typeface="Trebuchet MS"/>
            </a:endParaRPr>
          </a:p>
        </p:txBody>
      </p:sp>
      <p:sp>
        <p:nvSpPr>
          <p:cNvPr id="183" name="Google Shape;183;p6"/>
          <p:cNvSpPr txBox="1"/>
          <p:nvPr/>
        </p:nvSpPr>
        <p:spPr>
          <a:xfrm>
            <a:off x="1743075" y="1997839"/>
            <a:ext cx="4703445" cy="286232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164161"/>
              </a:buClr>
              <a:buSzPts val="2000"/>
              <a:buFont typeface="Arial"/>
              <a:buChar char="•"/>
            </a:pPr>
            <a:r>
              <a:rPr lang="en-US" sz="2000" i="0">
                <a:solidFill>
                  <a:srgbClr val="164161"/>
                </a:solidFill>
                <a:latin typeface="Arial"/>
                <a:ea typeface="Arial"/>
                <a:cs typeface="Arial"/>
                <a:sym typeface="Arial"/>
              </a:rPr>
              <a:t>Automobile Dealerships</a:t>
            </a:r>
            <a:endParaRPr/>
          </a:p>
          <a:p>
            <a:pPr marL="285750" marR="0" lvl="0" indent="-285750" algn="l" rtl="0">
              <a:spcBef>
                <a:spcPts val="0"/>
              </a:spcBef>
              <a:spcAft>
                <a:spcPts val="0"/>
              </a:spcAft>
              <a:buClr>
                <a:srgbClr val="164161"/>
              </a:buClr>
              <a:buSzPts val="2000"/>
              <a:buFont typeface="Arial"/>
              <a:buChar char="•"/>
            </a:pPr>
            <a:r>
              <a:rPr lang="en-US" sz="2000" i="0">
                <a:solidFill>
                  <a:srgbClr val="164161"/>
                </a:solidFill>
                <a:latin typeface="Arial"/>
                <a:ea typeface="Arial"/>
                <a:cs typeface="Arial"/>
                <a:sym typeface="Arial"/>
              </a:rPr>
              <a:t>Car Buyers</a:t>
            </a:r>
            <a:endParaRPr/>
          </a:p>
          <a:p>
            <a:pPr marL="285750" marR="0" lvl="0" indent="-285750" algn="l" rtl="0">
              <a:spcBef>
                <a:spcPts val="0"/>
              </a:spcBef>
              <a:spcAft>
                <a:spcPts val="0"/>
              </a:spcAft>
              <a:buClr>
                <a:srgbClr val="164161"/>
              </a:buClr>
              <a:buSzPts val="2000"/>
              <a:buFont typeface="Arial"/>
              <a:buChar char="•"/>
            </a:pPr>
            <a:r>
              <a:rPr lang="en-US" sz="2000" i="0">
                <a:solidFill>
                  <a:srgbClr val="164161"/>
                </a:solidFill>
                <a:latin typeface="Arial"/>
                <a:ea typeface="Arial"/>
                <a:cs typeface="Arial"/>
                <a:sym typeface="Arial"/>
              </a:rPr>
              <a:t>Financial Institutions</a:t>
            </a:r>
            <a:endParaRPr sz="2000">
              <a:solidFill>
                <a:srgbClr val="164161"/>
              </a:solidFill>
              <a:latin typeface="Arial"/>
              <a:ea typeface="Arial"/>
              <a:cs typeface="Arial"/>
              <a:sym typeface="Arial"/>
            </a:endParaRPr>
          </a:p>
          <a:p>
            <a:pPr marL="285750" marR="0" lvl="0" indent="-285750" algn="l" rtl="0">
              <a:spcBef>
                <a:spcPts val="0"/>
              </a:spcBef>
              <a:spcAft>
                <a:spcPts val="0"/>
              </a:spcAft>
              <a:buClr>
                <a:srgbClr val="164161"/>
              </a:buClr>
              <a:buSzPts val="2000"/>
              <a:buFont typeface="Arial"/>
              <a:buChar char="•"/>
            </a:pPr>
            <a:r>
              <a:rPr lang="en-US" sz="2000" i="0">
                <a:solidFill>
                  <a:srgbClr val="164161"/>
                </a:solidFill>
                <a:latin typeface="Arial"/>
                <a:ea typeface="Arial"/>
                <a:cs typeface="Arial"/>
                <a:sym typeface="Arial"/>
              </a:rPr>
              <a:t>Insurance Companies</a:t>
            </a:r>
            <a:endParaRPr/>
          </a:p>
          <a:p>
            <a:pPr marL="285750" marR="0" lvl="0" indent="-285750" algn="l" rtl="0">
              <a:spcBef>
                <a:spcPts val="0"/>
              </a:spcBef>
              <a:spcAft>
                <a:spcPts val="0"/>
              </a:spcAft>
              <a:buClr>
                <a:srgbClr val="164161"/>
              </a:buClr>
              <a:buSzPts val="2000"/>
              <a:buFont typeface="Arial"/>
              <a:buChar char="•"/>
            </a:pPr>
            <a:r>
              <a:rPr lang="en-US" sz="2000" i="0">
                <a:solidFill>
                  <a:srgbClr val="164161"/>
                </a:solidFill>
                <a:latin typeface="Arial"/>
                <a:ea typeface="Arial"/>
                <a:cs typeface="Arial"/>
                <a:sym typeface="Arial"/>
              </a:rPr>
              <a:t>Automobile Manufacturers</a:t>
            </a:r>
            <a:endParaRPr sz="2000">
              <a:solidFill>
                <a:srgbClr val="164161"/>
              </a:solidFill>
              <a:latin typeface="Arial"/>
              <a:ea typeface="Arial"/>
              <a:cs typeface="Arial"/>
              <a:sym typeface="Arial"/>
            </a:endParaRPr>
          </a:p>
          <a:p>
            <a:pPr marL="285750" marR="0" lvl="0" indent="-285750" algn="l" rtl="0">
              <a:spcBef>
                <a:spcPts val="0"/>
              </a:spcBef>
              <a:spcAft>
                <a:spcPts val="0"/>
              </a:spcAft>
              <a:buClr>
                <a:srgbClr val="164161"/>
              </a:buClr>
              <a:buSzPts val="2000"/>
              <a:buFont typeface="Arial"/>
              <a:buChar char="•"/>
            </a:pPr>
            <a:r>
              <a:rPr lang="en-US" sz="2000" i="0">
                <a:solidFill>
                  <a:srgbClr val="164161"/>
                </a:solidFill>
                <a:latin typeface="Arial"/>
                <a:ea typeface="Arial"/>
                <a:cs typeface="Arial"/>
                <a:sym typeface="Arial"/>
              </a:rPr>
              <a:t>Market Analysts and Researchers</a:t>
            </a:r>
            <a:endParaRPr/>
          </a:p>
          <a:p>
            <a:pPr marL="285750" marR="0" lvl="0" indent="-285750" algn="l" rtl="0">
              <a:spcBef>
                <a:spcPts val="0"/>
              </a:spcBef>
              <a:spcAft>
                <a:spcPts val="0"/>
              </a:spcAft>
              <a:buClr>
                <a:srgbClr val="164161"/>
              </a:buClr>
              <a:buSzPts val="2000"/>
              <a:buFont typeface="Arial"/>
              <a:buChar char="•"/>
            </a:pPr>
            <a:r>
              <a:rPr lang="en-US" sz="2000" i="0">
                <a:solidFill>
                  <a:srgbClr val="164161"/>
                </a:solidFill>
                <a:latin typeface="Arial"/>
                <a:ea typeface="Arial"/>
                <a:cs typeface="Arial"/>
                <a:sym typeface="Arial"/>
              </a:rPr>
              <a:t>Government Agencies</a:t>
            </a:r>
            <a:endParaRPr/>
          </a:p>
          <a:p>
            <a:pPr marL="285750" marR="0" lvl="0" indent="-285750" algn="l" rtl="0">
              <a:spcBef>
                <a:spcPts val="0"/>
              </a:spcBef>
              <a:spcAft>
                <a:spcPts val="0"/>
              </a:spcAft>
              <a:buClr>
                <a:srgbClr val="164161"/>
              </a:buClr>
              <a:buSzPts val="2000"/>
              <a:buFont typeface="Arial"/>
              <a:buChar char="•"/>
            </a:pPr>
            <a:r>
              <a:rPr lang="en-US" sz="2000" i="0">
                <a:solidFill>
                  <a:srgbClr val="164161"/>
                </a:solidFill>
                <a:latin typeface="Arial"/>
                <a:ea typeface="Arial"/>
                <a:cs typeface="Arial"/>
                <a:sym typeface="Arial"/>
              </a:rPr>
              <a:t>Automotive Service Providers</a:t>
            </a:r>
            <a:endParaRPr sz="2000">
              <a:solidFill>
                <a:srgbClr val="164161"/>
              </a:solidFill>
              <a:latin typeface="Arial"/>
              <a:ea typeface="Arial"/>
              <a:cs typeface="Arial"/>
              <a:sym typeface="Arial"/>
            </a:endParaRPr>
          </a:p>
          <a:p>
            <a:pPr marL="285750" marR="0" lvl="0" indent="-285750" algn="l" rtl="0">
              <a:spcBef>
                <a:spcPts val="0"/>
              </a:spcBef>
              <a:spcAft>
                <a:spcPts val="0"/>
              </a:spcAft>
              <a:buClr>
                <a:srgbClr val="164161"/>
              </a:buClr>
              <a:buSzPts val="2000"/>
              <a:buFont typeface="Arial"/>
              <a:buChar char="•"/>
            </a:pPr>
            <a:r>
              <a:rPr lang="en-US" sz="2000" i="0">
                <a:solidFill>
                  <a:srgbClr val="164161"/>
                </a:solidFill>
                <a:latin typeface="Arial"/>
                <a:ea typeface="Arial"/>
                <a:cs typeface="Arial"/>
                <a:sym typeface="Arial"/>
              </a:rPr>
              <a:t>Investors and Speculators</a:t>
            </a:r>
            <a:endParaRPr sz="2000">
              <a:solidFill>
                <a:srgbClr val="164161"/>
              </a:solidFill>
              <a:latin typeface="Arial"/>
              <a:ea typeface="Arial"/>
              <a:cs typeface="Arial"/>
              <a:sym typeface="Arial"/>
            </a:endParaRPr>
          </a:p>
        </p:txBody>
      </p:sp>
      <p:sp>
        <p:nvSpPr>
          <p:cNvPr id="184" name="Google Shape;184;p6"/>
          <p:cNvSpPr txBox="1"/>
          <p:nvPr/>
        </p:nvSpPr>
        <p:spPr>
          <a:xfrm>
            <a:off x="857250" y="5070098"/>
            <a:ext cx="7898130"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a:solidFill>
                  <a:srgbClr val="0F7597"/>
                </a:solidFill>
                <a:latin typeface="Arial"/>
                <a:ea typeface="Arial"/>
                <a:cs typeface="Arial"/>
                <a:sym typeface="Arial"/>
              </a:rPr>
              <a:t>	These end users represent a wide range of stakeholders in the automotive ecosystem, each benefiting from the insights provided by car sales price predictions powered by ANN technology.</a:t>
            </a:r>
            <a:endParaRPr sz="2000">
              <a:solidFill>
                <a:srgbClr val="0F7597"/>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7"/>
          <p:cNvSpPr txBox="1"/>
          <p:nvPr/>
        </p:nvSpPr>
        <p:spPr>
          <a:xfrm>
            <a:off x="125730" y="251460"/>
            <a:ext cx="829818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Arial"/>
                <a:ea typeface="Arial"/>
                <a:cs typeface="Arial"/>
                <a:sym typeface="Arial"/>
              </a:rPr>
              <a:t>Your solution and its value proposition</a:t>
            </a:r>
            <a:endParaRPr/>
          </a:p>
        </p:txBody>
      </p:sp>
      <p:sp>
        <p:nvSpPr>
          <p:cNvPr id="190" name="Google Shape;190;p7"/>
          <p:cNvSpPr txBox="1"/>
          <p:nvPr/>
        </p:nvSpPr>
        <p:spPr>
          <a:xfrm>
            <a:off x="800100" y="1141094"/>
            <a:ext cx="8298180"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a:solidFill>
                  <a:srgbClr val="0F7597"/>
                </a:solidFill>
                <a:latin typeface="Arial"/>
                <a:ea typeface="Arial"/>
                <a:cs typeface="Arial"/>
                <a:sym typeface="Arial"/>
              </a:rPr>
              <a:t>		Car sales price prediction leverages state-of-the-art Artificial Neural Networks (ANNs) to accurately forecast the prices of vehicles in the automotive market. The value proposition of our solution lies in its ability to provide reliable and precise predictions, enabling various stakeholders in the automotive industry to make informed decisions and optimize their operations.</a:t>
            </a:r>
            <a:endParaRPr sz="2000">
              <a:solidFill>
                <a:srgbClr val="0F7597"/>
              </a:solidFill>
              <a:latin typeface="Trebuchet MS"/>
              <a:ea typeface="Trebuchet MS"/>
              <a:cs typeface="Trebuchet MS"/>
              <a:sym typeface="Trebuchet MS"/>
            </a:endParaRPr>
          </a:p>
        </p:txBody>
      </p:sp>
      <p:sp>
        <p:nvSpPr>
          <p:cNvPr id="191" name="Google Shape;191;p7"/>
          <p:cNvSpPr txBox="1"/>
          <p:nvPr/>
        </p:nvSpPr>
        <p:spPr>
          <a:xfrm>
            <a:off x="800100" y="3180039"/>
            <a:ext cx="8549640"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a:solidFill>
                  <a:srgbClr val="0F7597"/>
                </a:solidFill>
                <a:latin typeface="Arial"/>
                <a:ea typeface="Arial"/>
                <a:cs typeface="Arial"/>
                <a:sym typeface="Arial"/>
              </a:rPr>
              <a:t>	We design and fine-tune the architecture of the ANN model specifically for car sales price prediction. This customization ensures that the model is optimized for the task at hand, resulting in improved accuracy and efficiency.</a:t>
            </a:r>
            <a:endParaRPr/>
          </a:p>
        </p:txBody>
      </p:sp>
      <p:sp>
        <p:nvSpPr>
          <p:cNvPr id="192" name="Google Shape;192;p7"/>
          <p:cNvSpPr txBox="1"/>
          <p:nvPr/>
        </p:nvSpPr>
        <p:spPr>
          <a:xfrm>
            <a:off x="800100" y="4508329"/>
            <a:ext cx="8298180"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a:solidFill>
                  <a:srgbClr val="0F7597"/>
                </a:solidFill>
                <a:latin typeface="Arial"/>
                <a:ea typeface="Arial"/>
                <a:cs typeface="Arial"/>
                <a:sym typeface="Arial"/>
              </a:rPr>
              <a:t>	We prioritize continuous model monitoring and updates to adapt to changing market dynamics and evolving consumer preferences. This ensures that the predictive model remains relevant and effective over time.</a:t>
            </a:r>
            <a:endParaRPr sz="2000">
              <a:solidFill>
                <a:srgbClr val="0F7597"/>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8"/>
          <p:cNvSpPr txBox="1"/>
          <p:nvPr/>
        </p:nvSpPr>
        <p:spPr>
          <a:xfrm>
            <a:off x="148590" y="45899"/>
            <a:ext cx="10012680" cy="47089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a:solidFill>
                  <a:srgbClr val="0D0D0D"/>
                </a:solidFill>
                <a:latin typeface="Arial"/>
                <a:ea typeface="Arial"/>
                <a:cs typeface="Arial"/>
                <a:sym typeface="Arial"/>
              </a:rPr>
              <a:t>Precision and Accuracy:</a:t>
            </a:r>
            <a:r>
              <a:rPr lang="en-US" sz="2000" b="0" i="0">
                <a:solidFill>
                  <a:srgbClr val="0D0D0D"/>
                </a:solidFill>
                <a:latin typeface="Arial"/>
                <a:ea typeface="Arial"/>
                <a:cs typeface="Arial"/>
                <a:sym typeface="Arial"/>
              </a:rPr>
              <a:t> </a:t>
            </a:r>
            <a:endParaRPr/>
          </a:p>
          <a:p>
            <a:pPr marL="0" marR="0" lvl="0" indent="0" algn="l" rtl="0">
              <a:spcBef>
                <a:spcPts val="0"/>
              </a:spcBef>
              <a:spcAft>
                <a:spcPts val="0"/>
              </a:spcAft>
              <a:buNone/>
            </a:pPr>
            <a:r>
              <a:rPr lang="en-US" sz="2000">
                <a:solidFill>
                  <a:srgbClr val="0D0D0D"/>
                </a:solidFill>
                <a:latin typeface="Arial"/>
                <a:ea typeface="Arial"/>
                <a:cs typeface="Arial"/>
                <a:sym typeface="Arial"/>
              </a:rPr>
              <a:t>		</a:t>
            </a:r>
            <a:r>
              <a:rPr lang="en-US" sz="2000" b="0" i="0">
                <a:solidFill>
                  <a:srgbClr val="0F7597"/>
                </a:solidFill>
                <a:latin typeface="Arial"/>
                <a:ea typeface="Arial"/>
                <a:cs typeface="Arial"/>
                <a:sym typeface="Arial"/>
              </a:rPr>
              <a:t>Our solution delivers highly accurate predictions of car sales prices, providing stakeholders with confidence in their decision-making processes. This precision enables them to optimize pricing strategies, negotiate better deals, and minimize financial risks.</a:t>
            </a:r>
            <a:endParaRPr/>
          </a:p>
          <a:p>
            <a:pPr marL="0" marR="0" lvl="0" indent="0" algn="l" rtl="0">
              <a:spcBef>
                <a:spcPts val="0"/>
              </a:spcBef>
              <a:spcAft>
                <a:spcPts val="0"/>
              </a:spcAft>
              <a:buNone/>
            </a:pPr>
            <a:endParaRPr sz="2000" b="0" i="0">
              <a:solidFill>
                <a:srgbClr val="0D0D0D"/>
              </a:solidFill>
              <a:latin typeface="Arial"/>
              <a:ea typeface="Arial"/>
              <a:cs typeface="Arial"/>
              <a:sym typeface="Arial"/>
            </a:endParaRPr>
          </a:p>
          <a:p>
            <a:pPr marL="0" marR="0" lvl="0" indent="0" algn="l" rtl="0">
              <a:spcBef>
                <a:spcPts val="0"/>
              </a:spcBef>
              <a:spcAft>
                <a:spcPts val="0"/>
              </a:spcAft>
              <a:buNone/>
            </a:pPr>
            <a:r>
              <a:rPr lang="en-US" sz="2000" b="1" i="0">
                <a:solidFill>
                  <a:srgbClr val="0D0D0D"/>
                </a:solidFill>
                <a:latin typeface="Arial"/>
                <a:ea typeface="Arial"/>
                <a:cs typeface="Arial"/>
                <a:sym typeface="Arial"/>
              </a:rPr>
              <a:t>Efficiency and Automation:</a:t>
            </a:r>
            <a:r>
              <a:rPr lang="en-US" sz="2000" b="0" i="0">
                <a:solidFill>
                  <a:srgbClr val="0D0D0D"/>
                </a:solidFill>
                <a:latin typeface="Arial"/>
                <a:ea typeface="Arial"/>
                <a:cs typeface="Arial"/>
                <a:sym typeface="Arial"/>
              </a:rPr>
              <a:t> </a:t>
            </a:r>
            <a:endParaRPr/>
          </a:p>
          <a:p>
            <a:pPr marL="0" marR="0" lvl="0" indent="0" algn="l" rtl="0">
              <a:spcBef>
                <a:spcPts val="0"/>
              </a:spcBef>
              <a:spcAft>
                <a:spcPts val="0"/>
              </a:spcAft>
              <a:buNone/>
            </a:pPr>
            <a:r>
              <a:rPr lang="en-US" sz="2000">
                <a:solidFill>
                  <a:srgbClr val="0D0D0D"/>
                </a:solidFill>
                <a:latin typeface="Arial"/>
                <a:ea typeface="Arial"/>
                <a:cs typeface="Arial"/>
                <a:sym typeface="Arial"/>
              </a:rPr>
              <a:t>		</a:t>
            </a:r>
            <a:r>
              <a:rPr lang="en-US" sz="2000" b="0" i="0">
                <a:solidFill>
                  <a:srgbClr val="0F7597"/>
                </a:solidFill>
                <a:latin typeface="Arial"/>
                <a:ea typeface="Arial"/>
                <a:cs typeface="Arial"/>
                <a:sym typeface="Arial"/>
              </a:rPr>
              <a:t>By automating the price prediction process, our solution streamlines operations for automotive dealerships, financial institutions, and other stakeholders. This efficiency translates into time and cost savings, allowing organizations to focus on core business activities.</a:t>
            </a:r>
            <a:endParaRPr/>
          </a:p>
          <a:p>
            <a:pPr marL="0" marR="0" lvl="0" indent="0" algn="l" rtl="0">
              <a:spcBef>
                <a:spcPts val="0"/>
              </a:spcBef>
              <a:spcAft>
                <a:spcPts val="0"/>
              </a:spcAft>
              <a:buNone/>
            </a:pPr>
            <a:endParaRPr sz="2000" b="0" i="0">
              <a:solidFill>
                <a:srgbClr val="0D0D0D"/>
              </a:solidFill>
              <a:latin typeface="Arial"/>
              <a:ea typeface="Arial"/>
              <a:cs typeface="Arial"/>
              <a:sym typeface="Arial"/>
            </a:endParaRPr>
          </a:p>
          <a:p>
            <a:pPr marL="0" marR="0" lvl="0" indent="0" algn="l" rtl="0">
              <a:spcBef>
                <a:spcPts val="0"/>
              </a:spcBef>
              <a:spcAft>
                <a:spcPts val="0"/>
              </a:spcAft>
              <a:buNone/>
            </a:pPr>
            <a:r>
              <a:rPr lang="en-US" sz="2000" b="1" i="0">
                <a:solidFill>
                  <a:srgbClr val="0D0D0D"/>
                </a:solidFill>
                <a:latin typeface="Arial"/>
                <a:ea typeface="Arial"/>
                <a:cs typeface="Arial"/>
                <a:sym typeface="Arial"/>
              </a:rPr>
              <a:t>Insightful Analysis:</a:t>
            </a:r>
            <a:endParaRPr/>
          </a:p>
          <a:p>
            <a:pPr marL="0" marR="0" lvl="0" indent="0" algn="l" rtl="0">
              <a:spcBef>
                <a:spcPts val="0"/>
              </a:spcBef>
              <a:spcAft>
                <a:spcPts val="0"/>
              </a:spcAft>
              <a:buNone/>
            </a:pPr>
            <a:r>
              <a:rPr lang="en-US" sz="2000" b="1">
                <a:solidFill>
                  <a:srgbClr val="0D0D0D"/>
                </a:solidFill>
                <a:latin typeface="Arial"/>
                <a:ea typeface="Arial"/>
                <a:cs typeface="Arial"/>
                <a:sym typeface="Arial"/>
              </a:rPr>
              <a:t>		</a:t>
            </a:r>
            <a:r>
              <a:rPr lang="en-US" sz="2000" b="0" i="0">
                <a:solidFill>
                  <a:srgbClr val="0D0D0D"/>
                </a:solidFill>
                <a:latin typeface="Arial"/>
                <a:ea typeface="Arial"/>
                <a:cs typeface="Arial"/>
                <a:sym typeface="Arial"/>
              </a:rPr>
              <a:t> </a:t>
            </a:r>
            <a:r>
              <a:rPr lang="en-US" sz="2000" b="0" i="0">
                <a:solidFill>
                  <a:srgbClr val="0F7597"/>
                </a:solidFill>
                <a:latin typeface="Arial"/>
                <a:ea typeface="Arial"/>
                <a:cs typeface="Arial"/>
                <a:sym typeface="Arial"/>
              </a:rPr>
              <a:t>In addition to predicting prices, our solution provides valuable insights into market trends, consumer behavior, and other factors influencing car sales. This analysis enables stakeholders to gain a deeper understanding of the automotive market and make strategic decisions accordingly.</a:t>
            </a:r>
            <a:endParaRPr/>
          </a:p>
        </p:txBody>
      </p:sp>
      <p:sp>
        <p:nvSpPr>
          <p:cNvPr id="198" name="Google Shape;198;p8"/>
          <p:cNvSpPr txBox="1"/>
          <p:nvPr/>
        </p:nvSpPr>
        <p:spPr>
          <a:xfrm>
            <a:off x="274320" y="5135165"/>
            <a:ext cx="9761220"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a:solidFill>
                  <a:srgbClr val="0D0D0D"/>
                </a:solidFill>
                <a:latin typeface="Arial"/>
                <a:ea typeface="Arial"/>
                <a:cs typeface="Arial"/>
                <a:sym typeface="Arial"/>
              </a:rPr>
              <a:t>		</a:t>
            </a:r>
            <a:r>
              <a:rPr lang="en-US" sz="2000" b="0" i="0">
                <a:solidFill>
                  <a:srgbClr val="0F7597"/>
                </a:solidFill>
                <a:latin typeface="Arial"/>
                <a:ea typeface="Arial"/>
                <a:cs typeface="Arial"/>
                <a:sym typeface="Arial"/>
              </a:rPr>
              <a:t>In summary, our solution for car sales price prediction using Artificial Neural Networks offers precision, efficiency, insightful analysis, and a competitive advantage to stakeholders in the automotive industry. By harnessing the power of advanced machine learning techniques, we empower organizations to make informed decisions and achieve their business objectives with confidence.</a:t>
            </a:r>
            <a:endParaRPr sz="2000">
              <a:solidFill>
                <a:srgbClr val="0F7597"/>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9"/>
          <p:cNvSpPr txBox="1"/>
          <p:nvPr/>
        </p:nvSpPr>
        <p:spPr>
          <a:xfrm>
            <a:off x="297180" y="282178"/>
            <a:ext cx="530352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Arial"/>
                <a:ea typeface="Arial"/>
                <a:cs typeface="Arial"/>
                <a:sym typeface="Arial"/>
              </a:rPr>
              <a:t>The wow in your solution</a:t>
            </a:r>
            <a:endParaRPr/>
          </a:p>
        </p:txBody>
      </p:sp>
      <p:sp>
        <p:nvSpPr>
          <p:cNvPr id="204" name="Google Shape;204;p9"/>
          <p:cNvSpPr txBox="1"/>
          <p:nvPr/>
        </p:nvSpPr>
        <p:spPr>
          <a:xfrm>
            <a:off x="902970" y="1178480"/>
            <a:ext cx="8561070"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0F7597"/>
                </a:solidFill>
                <a:latin typeface="Arial"/>
                <a:ea typeface="Arial"/>
                <a:cs typeface="Arial"/>
                <a:sym typeface="Arial"/>
              </a:rPr>
              <a:t>		T</a:t>
            </a:r>
            <a:r>
              <a:rPr lang="en-US" sz="2000" b="0" i="0">
                <a:solidFill>
                  <a:srgbClr val="0F7597"/>
                </a:solidFill>
                <a:latin typeface="Arial"/>
                <a:ea typeface="Arial"/>
                <a:cs typeface="Arial"/>
                <a:sym typeface="Arial"/>
              </a:rPr>
              <a:t>he car sales industry by leveraging cutting-edge technology to predict prices with unprecedented accuracy and efficiency. Our solution utilizes state-of-the-art Artificial Neural Networks (ANNs), a form of artificial intelligence inspired by the human brain, to analyze vast amounts of data and identify complex patterns. This allows us to make highly accurate predictions that outperform traditional methods.</a:t>
            </a:r>
            <a:endParaRPr sz="2000">
              <a:solidFill>
                <a:srgbClr val="0F7597"/>
              </a:solidFill>
              <a:latin typeface="Trebuchet MS"/>
              <a:ea typeface="Trebuchet MS"/>
              <a:cs typeface="Trebuchet MS"/>
              <a:sym typeface="Trebuchet MS"/>
            </a:endParaRPr>
          </a:p>
        </p:txBody>
      </p:sp>
      <p:sp>
        <p:nvSpPr>
          <p:cNvPr id="205" name="Google Shape;205;p9"/>
          <p:cNvSpPr txBox="1"/>
          <p:nvPr/>
        </p:nvSpPr>
        <p:spPr>
          <a:xfrm>
            <a:off x="794385" y="3428999"/>
            <a:ext cx="8778240" cy="22467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a:solidFill>
                  <a:srgbClr val="0F7597"/>
                </a:solidFill>
                <a:latin typeface="Arial"/>
                <a:ea typeface="Arial"/>
                <a:cs typeface="Arial"/>
                <a:sym typeface="Arial"/>
              </a:rPr>
              <a:t>		Our predictive model continuously learns and adapts to changing market dynamics, ensuring that it stays relevant and effective over time. By incorporating real-time data and feedback, the model evolves to reflect the latest trends and consumer preferences. With our solution, users gain instantaneous insights into market trends, competitor pricing strategies, and customer behavior. This enables them to make data-driven decisions in real-time, giving them a competitive edge in a fast-paced industry.</a:t>
            </a:r>
            <a:endParaRPr sz="2000">
              <a:solidFill>
                <a:srgbClr val="0F7597"/>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176</Words>
  <Application>Microsoft Office PowerPoint</Application>
  <PresentationFormat>Widescreen</PresentationFormat>
  <Paragraphs>89</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Algerian</vt:lpstr>
      <vt:lpstr>Arial</vt:lpstr>
      <vt:lpstr>Britannic Bold</vt:lpstr>
      <vt:lpstr>Courier New</vt:lpstr>
      <vt:lpstr>Noto Sans Symbols</vt:lpstr>
      <vt:lpstr>Trebuchet MS</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anu arun</dc:creator>
  <cp:lastModifiedBy>Admin</cp:lastModifiedBy>
  <cp:revision>5</cp:revision>
  <dcterms:created xsi:type="dcterms:W3CDTF">2024-03-31T14:52:07Z</dcterms:created>
  <dcterms:modified xsi:type="dcterms:W3CDTF">2024-04-04T09:43:48Z</dcterms:modified>
</cp:coreProperties>
</file>