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9"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60"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f5d6dc17e3_3_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f5d6dc17e3_3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f5d6dc17e3_3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1971674" y="1638624"/>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4126500" y="2287075"/>
            <a:ext cx="938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67" name="Google Shape;67;p7"/>
          <p:cNvSpPr txBox="1"/>
          <p:nvPr/>
        </p:nvSpPr>
        <p:spPr>
          <a:xfrm flipH="1">
            <a:off x="-34900" y="55425"/>
            <a:ext cx="118944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8" name="Google Shape;68;p7"/>
          <p:cNvSpPr txBox="1"/>
          <p:nvPr/>
        </p:nvSpPr>
        <p:spPr>
          <a:xfrm rot="10800000">
            <a:off x="25125" y="4182728"/>
            <a:ext cx="118845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9" name="Google Shape;69;p7"/>
          <p:cNvSpPr txBox="1"/>
          <p:nvPr/>
        </p:nvSpPr>
        <p:spPr>
          <a:xfrm>
            <a:off x="164610" y="3629813"/>
            <a:ext cx="12192000" cy="1846629"/>
          </a:xfrm>
          <a:prstGeom prst="rect">
            <a:avLst/>
          </a:prstGeom>
          <a:noFill/>
          <a:ln>
            <a:noFill/>
          </a:ln>
        </p:spPr>
        <p:txBody>
          <a:bodyPr spcFirstLastPara="1" wrap="square" lIns="91425" tIns="91425" rIns="91425" bIns="91425" anchor="t" anchorCtr="0">
            <a:spAutoFit/>
          </a:bodyPr>
          <a:lstStyle/>
          <a:p>
            <a:pPr lvl="0"/>
            <a:r>
              <a:rPr lang="en-US" sz="1800" dirty="0">
                <a:latin typeface="Calibri"/>
                <a:ea typeface="Calibri"/>
                <a:cs typeface="Calibri"/>
                <a:sym typeface="Calibri"/>
              </a:rPr>
              <a:t>STUDENT NAME:   </a:t>
            </a:r>
            <a:r>
              <a:rPr lang="en-US" sz="1800" dirty="0" err="1">
                <a:latin typeface="Calibri"/>
                <a:ea typeface="Calibri"/>
                <a:cs typeface="Calibri"/>
                <a:sym typeface="Calibri"/>
              </a:rPr>
              <a:t>Arunesh</a:t>
            </a:r>
            <a:r>
              <a:rPr lang="en-US" sz="1800" dirty="0">
                <a:latin typeface="Calibri"/>
                <a:ea typeface="Calibri"/>
                <a:cs typeface="Calibri"/>
                <a:sym typeface="Calibri"/>
              </a:rPr>
              <a:t> </a:t>
            </a:r>
            <a:r>
              <a:rPr lang="en-US" sz="1800" dirty="0" err="1">
                <a:latin typeface="Calibri"/>
                <a:ea typeface="Calibri"/>
                <a:cs typeface="Calibri"/>
                <a:sym typeface="Calibri"/>
              </a:rPr>
              <a:t>Seelan</a:t>
            </a:r>
            <a:r>
              <a:rPr lang="en-US" sz="1800" dirty="0">
                <a:latin typeface="Calibri"/>
                <a:ea typeface="Calibri"/>
                <a:cs typeface="Calibri"/>
                <a:sym typeface="Calibri"/>
              </a:rPr>
              <a:t> G A</a:t>
            </a:r>
          </a:p>
          <a:p>
            <a:pPr lvl="0"/>
            <a:r>
              <a:rPr lang="en-US" sz="1800" dirty="0">
                <a:latin typeface="Calibri"/>
                <a:ea typeface="Calibri"/>
                <a:cs typeface="Calibri"/>
                <a:sym typeface="Calibri"/>
              </a:rPr>
              <a:t>REGISTER NO     :    422200634</a:t>
            </a:r>
          </a:p>
          <a:p>
            <a:pPr lvl="0"/>
            <a:r>
              <a:rPr lang="en-US" sz="1800" dirty="0">
                <a:solidFill>
                  <a:schemeClr val="dk1"/>
                </a:solidFill>
                <a:latin typeface="Calibri"/>
                <a:ea typeface="Calibri"/>
                <a:cs typeface="Calibri"/>
                <a:sym typeface="Calibri"/>
              </a:rPr>
              <a:t>NM I’D.               :</a:t>
            </a:r>
            <a:r>
              <a:rPr lang="en-US" sz="1800" dirty="0">
                <a:latin typeface="Calibri"/>
                <a:ea typeface="Calibri"/>
                <a:cs typeface="Calibri"/>
                <a:sym typeface="Calibri"/>
              </a:rPr>
              <a:t>    asunm1429422200634</a:t>
            </a:r>
          </a:p>
          <a:p>
            <a:pPr lvl="0"/>
            <a:r>
              <a:rPr lang="en-US" sz="1800" dirty="0">
                <a:latin typeface="Calibri"/>
                <a:ea typeface="Calibri"/>
                <a:cs typeface="Calibri"/>
                <a:sym typeface="Calibri"/>
              </a:rPr>
              <a:t>DEPARTMENT    :   B.com (ISM)</a:t>
            </a:r>
          </a:p>
          <a:p>
            <a:pPr lvl="0"/>
            <a:r>
              <a:rPr lang="en-US" sz="1800" dirty="0">
                <a:latin typeface="Calibri"/>
                <a:ea typeface="Calibri"/>
                <a:cs typeface="Calibri"/>
                <a:sym typeface="Calibri"/>
              </a:rPr>
              <a:t>COLLEGE             :   ALPHA ARTS AND SCIENCE  COLLEGE</a:t>
            </a: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4" name="Google Shape;18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8" name="Google Shape;188;p15"/>
          <p:cNvSpPr txBox="1">
            <a:spLocks noGrp="1"/>
          </p:cNvSpPr>
          <p:nvPr>
            <p:ph type="title"/>
          </p:nvPr>
        </p:nvSpPr>
        <p:spPr>
          <a:xfrm>
            <a:off x="755332" y="385444"/>
            <a:ext cx="106812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THE “WOW” IN OUR SOLUTION</a:t>
            </a:r>
            <a:endParaRPr sz="4250"/>
          </a:p>
        </p:txBody>
      </p:sp>
      <p:sp>
        <p:nvSpPr>
          <p:cNvPr id="189" name="Google Shape;189;p15"/>
          <p:cNvSpPr txBox="1"/>
          <p:nvPr/>
        </p:nvSpPr>
        <p:spPr>
          <a:xfrm>
            <a:off x="11277218" y="6473337"/>
            <a:ext cx="228600" cy="1763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endParaRPr sz="1100" dirty="0">
              <a:solidFill>
                <a:schemeClr val="dk1"/>
              </a:solidFill>
              <a:latin typeface="Trebuchet MS"/>
              <a:ea typeface="Trebuchet MS"/>
              <a:cs typeface="Trebuchet MS"/>
              <a:sym typeface="Trebuchet MS"/>
            </a:endParaRPr>
          </a:p>
        </p:txBody>
      </p:sp>
      <p:sp>
        <p:nvSpPr>
          <p:cNvPr id="190" name="Google Shape;190;p15"/>
          <p:cNvSpPr txBox="1"/>
          <p:nvPr/>
        </p:nvSpPr>
        <p:spPr>
          <a:xfrm>
            <a:off x="1914650" y="3775516"/>
            <a:ext cx="85341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91" name="Google Shape;191;p15"/>
          <p:cNvSpPr txBox="1"/>
          <p:nvPr/>
        </p:nvSpPr>
        <p:spPr>
          <a:xfrm>
            <a:off x="2134000" y="1506438"/>
            <a:ext cx="8714400" cy="3047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dirty="0">
                <a:latin typeface="Calibri"/>
                <a:ea typeface="Calibri"/>
                <a:cs typeface="Calibri"/>
                <a:sym typeface="Calibri"/>
              </a:rPr>
              <a:t>1.    Effective data visualization makes it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easier to present complex data ion an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engaging and understandable way.</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2.    Well-presented impact on  data have a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significant impact on decision-makers,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helping to drive change and innovation.      </a:t>
            </a:r>
            <a:endParaRPr sz="3100" b="1"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6"/>
          <p:cNvSpPr txBox="1"/>
          <p:nvPr/>
        </p:nvSpPr>
        <p:spPr>
          <a:xfrm>
            <a:off x="620325" y="1182925"/>
            <a:ext cx="891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2" name="Google Shape;202;p16"/>
          <p:cNvSpPr txBox="1"/>
          <p:nvPr/>
        </p:nvSpPr>
        <p:spPr>
          <a:xfrm>
            <a:off x="1586325" y="177822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rgbClr val="0D0D0D"/>
              </a:highlight>
              <a:latin typeface="Calibri"/>
              <a:ea typeface="Calibri"/>
              <a:cs typeface="Calibri"/>
              <a:sym typeface="Calibri"/>
            </a:endParaRPr>
          </a:p>
        </p:txBody>
      </p:sp>
      <p:sp>
        <p:nvSpPr>
          <p:cNvPr id="203" name="Google Shape;203;p16"/>
          <p:cNvSpPr txBox="1"/>
          <p:nvPr/>
        </p:nvSpPr>
        <p:spPr>
          <a:xfrm>
            <a:off x="1244650"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chemeClr val="dk1"/>
              </a:highlight>
              <a:latin typeface="Calibri"/>
              <a:ea typeface="Calibri"/>
              <a:cs typeface="Calibri"/>
              <a:sym typeface="Calibri"/>
            </a:endParaRPr>
          </a:p>
        </p:txBody>
      </p:sp>
      <p:sp>
        <p:nvSpPr>
          <p:cNvPr id="204" name="Google Shape;204;p16"/>
          <p:cNvSpPr txBox="1"/>
          <p:nvPr/>
        </p:nvSpPr>
        <p:spPr>
          <a:xfrm>
            <a:off x="1424025" y="137160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5" name="Google Shape;205;p16"/>
          <p:cNvSpPr txBox="1"/>
          <p:nvPr/>
        </p:nvSpPr>
        <p:spPr>
          <a:xfrm rot="-1170">
            <a:off x="739773" y="1325405"/>
            <a:ext cx="8817601" cy="546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STEP-1</a:t>
            </a:r>
            <a:r>
              <a:rPr lang="en-US"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a:t>
            </a:r>
            <a:r>
              <a:rPr lang="en-US" sz="2500" b="1">
                <a:latin typeface="Calibri"/>
                <a:ea typeface="Calibri"/>
                <a:cs typeface="Calibri"/>
                <a:sym typeface="Calibri"/>
              </a:rPr>
              <a:t>DOWNLOAD THE EMPLOYEE DATASET AND OPEN THE EMPLOYEE DATASET IN EXCEL.</a:t>
            </a:r>
            <a:endParaRPr sz="25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STEP-2</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THE ENTIRE DATA AND CLICK ON DATA AND CLICK ON FILTER OPTION.</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STEP-3</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FILTER THE EMPLOYEE DATASET FROM A TO Z ORDERS</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STEP-4</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ENTIRE DATA AND CLICK ON INSERT AND CLICK ON PIVOT TABLE TO CREATE PIVOT TABLE.</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endParaRPr sz="3000"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p:nvPr>
        </p:nvSpPr>
        <p:spPr>
          <a:xfrm>
            <a:off x="963957" y="1053144"/>
            <a:ext cx="10681200" cy="4032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a:t>STEP-5</a:t>
            </a:r>
            <a:endParaRPr sz="3000"/>
          </a:p>
          <a:p>
            <a:pPr marL="0" lvl="0" indent="0" algn="l" rtl="0">
              <a:spcBef>
                <a:spcPts val="0"/>
              </a:spcBef>
              <a:spcAft>
                <a:spcPts val="0"/>
              </a:spcAft>
              <a:buNone/>
            </a:pPr>
            <a:r>
              <a:rPr lang="en-US" sz="3000"/>
              <a:t>         </a:t>
            </a:r>
            <a:r>
              <a:rPr lang="en-US" sz="2600"/>
              <a:t>DRAG THE NEEDED DATA AND CREATE A PIVOT TABLE.</a:t>
            </a:r>
            <a:endParaRPr sz="2600"/>
          </a:p>
          <a:p>
            <a:pPr marL="0" lvl="0" indent="0" algn="l" rtl="0">
              <a:spcBef>
                <a:spcPts val="0"/>
              </a:spcBef>
              <a:spcAft>
                <a:spcPts val="0"/>
              </a:spcAft>
              <a:buNone/>
            </a:pPr>
            <a:r>
              <a:rPr lang="en-US" sz="3000"/>
              <a:t>STEP-6</a:t>
            </a:r>
            <a:endParaRPr sz="3000"/>
          </a:p>
          <a:p>
            <a:pPr marL="0" lvl="0" indent="0" algn="l" rtl="0">
              <a:spcBef>
                <a:spcPts val="0"/>
              </a:spcBef>
              <a:spcAft>
                <a:spcPts val="0"/>
              </a:spcAft>
              <a:buNone/>
            </a:pPr>
            <a:r>
              <a:rPr lang="en-US" sz="3000"/>
              <a:t>         </a:t>
            </a:r>
            <a:r>
              <a:rPr lang="en-US" sz="2600"/>
              <a:t>SELECT THE PIVOT TABLE AND CLICK ON INSERT.</a:t>
            </a:r>
            <a:endParaRPr sz="2600"/>
          </a:p>
          <a:p>
            <a:pPr marL="0" lvl="0" indent="0" algn="l" rtl="0">
              <a:spcBef>
                <a:spcPts val="0"/>
              </a:spcBef>
              <a:spcAft>
                <a:spcPts val="0"/>
              </a:spcAft>
              <a:buNone/>
            </a:pPr>
            <a:r>
              <a:rPr lang="en-US" sz="3000"/>
              <a:t>STEP-7</a:t>
            </a:r>
            <a:endParaRPr sz="3000"/>
          </a:p>
          <a:p>
            <a:pPr marL="0" lvl="0" indent="0" algn="l" rtl="0">
              <a:spcBef>
                <a:spcPts val="0"/>
              </a:spcBef>
              <a:spcAft>
                <a:spcPts val="0"/>
              </a:spcAft>
              <a:buNone/>
            </a:pPr>
            <a:r>
              <a:rPr lang="en-US" sz="3000"/>
              <a:t>         </a:t>
            </a:r>
            <a:r>
              <a:rPr lang="en-US" sz="2600"/>
              <a:t>NOW CLICK ON THE CHART THAT YOU WANT.</a:t>
            </a:r>
            <a:endParaRPr sz="2600"/>
          </a:p>
          <a:p>
            <a:pPr marL="0" lvl="0" indent="0" algn="l" rtl="0">
              <a:spcBef>
                <a:spcPts val="0"/>
              </a:spcBef>
              <a:spcAft>
                <a:spcPts val="0"/>
              </a:spcAft>
              <a:buNone/>
            </a:pPr>
            <a:r>
              <a:rPr lang="en-US" sz="3000"/>
              <a:t>STEP-8 </a:t>
            </a:r>
            <a:endParaRPr sz="3000"/>
          </a:p>
          <a:p>
            <a:pPr marL="0" lvl="0" indent="0" algn="l" rtl="0">
              <a:spcBef>
                <a:spcPts val="0"/>
              </a:spcBef>
              <a:spcAft>
                <a:spcPts val="0"/>
              </a:spcAft>
              <a:buNone/>
            </a:pPr>
            <a:r>
              <a:rPr lang="en-US" sz="2600"/>
              <a:t>           THE CHART IS CREATED.</a:t>
            </a:r>
            <a:endParaRPr sz="2600"/>
          </a:p>
          <a:p>
            <a:pPr marL="0" lvl="0" indent="0" algn="l" rtl="0">
              <a:spcBef>
                <a:spcPts val="0"/>
              </a:spcBef>
              <a:spcAft>
                <a:spcPts val="0"/>
              </a:spcAft>
              <a:buNone/>
            </a:pP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8" name="Google Shape;238;p20"/>
          <p:cNvSpPr txBox="1">
            <a:spLocks noGrp="1"/>
          </p:cNvSpPr>
          <p:nvPr>
            <p:ph type="sldNum" idx="12"/>
          </p:nvPr>
        </p:nvSpPr>
        <p:spPr>
          <a:xfrm>
            <a:off x="11353418" y="6473337"/>
            <a:ext cx="151200" cy="1692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13</a:t>
            </a:fld>
            <a:endParaRPr/>
          </a:p>
        </p:txBody>
      </p:sp>
      <p:sp>
        <p:nvSpPr>
          <p:cNvPr id="239" name="Google Shape;239;p20"/>
          <p:cNvSpPr txBox="1"/>
          <p:nvPr/>
        </p:nvSpPr>
        <p:spPr>
          <a:xfrm>
            <a:off x="1101725" y="1605300"/>
            <a:ext cx="801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240" name="Google Shape;240;p20"/>
          <p:cNvSpPr txBox="1"/>
          <p:nvPr/>
        </p:nvSpPr>
        <p:spPr>
          <a:xfrm>
            <a:off x="755325" y="1318150"/>
            <a:ext cx="8999100" cy="517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sz="31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5" name="Google Shape;75;p8"/>
          <p:cNvGrpSpPr/>
          <p:nvPr/>
        </p:nvGrpSpPr>
        <p:grpSpPr>
          <a:xfrm>
            <a:off x="7448612" y="0"/>
            <a:ext cx="4743796" cy="6858466"/>
            <a:chOff x="7448612" y="0"/>
            <a:chExt cx="4743796" cy="6858466"/>
          </a:xfrm>
        </p:grpSpPr>
        <p:sp>
          <p:nvSpPr>
            <p:cNvPr id="76" name="Google Shape;76;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5" name="Google Shape;85;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90" name="Google Shape;90;p8"/>
          <p:cNvGrpSpPr/>
          <p:nvPr/>
        </p:nvGrpSpPr>
        <p:grpSpPr>
          <a:xfrm>
            <a:off x="466725" y="6410325"/>
            <a:ext cx="3705225" cy="295275"/>
            <a:chOff x="466725" y="6410325"/>
            <a:chExt cx="3705225" cy="295275"/>
          </a:xfrm>
        </p:grpSpPr>
        <p:pic>
          <p:nvPicPr>
            <p:cNvPr id="91" name="Google Shape;91;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2" name="Google Shape;92;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3" name="Google Shape;93;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4" name="Google Shape;94;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0" name="Google Shape;100;p9"/>
          <p:cNvGrpSpPr/>
          <p:nvPr/>
        </p:nvGrpSpPr>
        <p:grpSpPr>
          <a:xfrm>
            <a:off x="7448612" y="0"/>
            <a:ext cx="4743796" cy="6858466"/>
            <a:chOff x="7448612" y="0"/>
            <a:chExt cx="4743796" cy="6858466"/>
          </a:xfrm>
        </p:grpSpPr>
        <p:sp>
          <p:nvSpPr>
            <p:cNvPr id="101" name="Google Shape;10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2" name="Google Shape;11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 name="Google Shape;114;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5" name="Google Shape;115;p9"/>
          <p:cNvGrpSpPr/>
          <p:nvPr/>
        </p:nvGrpSpPr>
        <p:grpSpPr>
          <a:xfrm>
            <a:off x="47625" y="3819523"/>
            <a:ext cx="4124325" cy="3009898"/>
            <a:chOff x="47625" y="3819523"/>
            <a:chExt cx="4124325" cy="3009898"/>
          </a:xfrm>
        </p:grpSpPr>
        <p:pic>
          <p:nvPicPr>
            <p:cNvPr id="116" name="Google Shape;116;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7" name="Google Shape;117;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8" name="Google Shape;118;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9" name="Google Shape;11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20" name="Google Shape;120;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10"/>
          <p:cNvGrpSpPr/>
          <p:nvPr/>
        </p:nvGrpSpPr>
        <p:grpSpPr>
          <a:xfrm>
            <a:off x="7991475" y="2933700"/>
            <a:ext cx="2762250" cy="3257550"/>
            <a:chOff x="7991475" y="2933700"/>
            <a:chExt cx="2762250" cy="3257550"/>
          </a:xfrm>
        </p:grpSpPr>
        <p:sp>
          <p:nvSpPr>
            <p:cNvPr id="126" name="Google Shape;12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30" name="Google Shape;130;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31" name="Google Shape;131;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2" name="Google Shape;132;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4" name="Google Shape;134;p10"/>
          <p:cNvSpPr txBox="1"/>
          <p:nvPr/>
        </p:nvSpPr>
        <p:spPr>
          <a:xfrm>
            <a:off x="964350" y="4841963"/>
            <a:ext cx="835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35" name="Google Shape;135;p10"/>
          <p:cNvSpPr txBox="1"/>
          <p:nvPr/>
        </p:nvSpPr>
        <p:spPr>
          <a:xfrm>
            <a:off x="449700" y="2081775"/>
            <a:ext cx="9382800" cy="3509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2700" dirty="0">
                <a:latin typeface="Calibri"/>
                <a:ea typeface="Calibri"/>
                <a:cs typeface="Calibri"/>
                <a:sym typeface="Calibri"/>
              </a:rPr>
              <a:t> </a:t>
            </a:r>
            <a:r>
              <a:rPr lang="en-US" sz="2700" b="1" dirty="0">
                <a:solidFill>
                  <a:schemeClr val="dk1"/>
                </a:solidFill>
                <a:latin typeface="Calibri"/>
                <a:ea typeface="Calibri"/>
                <a:cs typeface="Calibri"/>
                <a:sym typeface="Calibri"/>
              </a:rPr>
              <a:t>It  helps  identify strength and weaknesses in employees work.</a:t>
            </a:r>
            <a:endParaRPr sz="2700" b="1" dirty="0">
              <a:solidFill>
                <a:schemeClr val="dk1"/>
              </a:solidFill>
              <a:latin typeface="Calibri"/>
              <a:ea typeface="Calibri"/>
              <a:cs typeface="Calibri"/>
              <a:sym typeface="Calibri"/>
            </a:endParaRPr>
          </a:p>
          <a:p>
            <a:pPr marL="0" lvl="0" indent="0" rtl="0">
              <a:spcBef>
                <a:spcPts val="0"/>
              </a:spcBef>
              <a:spcAft>
                <a:spcPts val="0"/>
              </a:spcAft>
              <a:buNone/>
            </a:pPr>
            <a:r>
              <a:rPr lang="en-US" sz="2700" b="1" dirty="0">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sz="2700" b="1" dirty="0">
              <a:solidFill>
                <a:schemeClr val="dk1"/>
              </a:solidFill>
              <a:latin typeface="Calibri"/>
              <a:ea typeface="Calibri"/>
              <a:cs typeface="Calibri"/>
              <a:sym typeface="Calibri"/>
            </a:endParaRPr>
          </a:p>
          <a:p>
            <a:pPr marL="0" lvl="0" indent="0" algn="l" rtl="0">
              <a:spcBef>
                <a:spcPts val="0"/>
              </a:spcBef>
              <a:spcAft>
                <a:spcPts val="0"/>
              </a:spcAft>
              <a:buNone/>
            </a:pPr>
            <a:r>
              <a:rPr lang="en-US" sz="2700" b="1" dirty="0">
                <a:solidFill>
                  <a:schemeClr val="dk1"/>
                </a:solidFill>
                <a:latin typeface="Calibri"/>
                <a:ea typeface="Calibri"/>
                <a:cs typeface="Calibri"/>
                <a:sym typeface="Calibri"/>
              </a:rPr>
              <a:t> feedback and recognition can increase employee</a:t>
            </a:r>
            <a:endParaRPr sz="2700" b="1" dirty="0">
              <a:solidFill>
                <a:schemeClr val="dk1"/>
              </a:solidFill>
              <a:latin typeface="Calibri"/>
              <a:ea typeface="Calibri"/>
              <a:cs typeface="Calibri"/>
              <a:sym typeface="Calibri"/>
            </a:endParaRPr>
          </a:p>
          <a:p>
            <a:pPr marL="0" lvl="0" indent="0" algn="l" rtl="0">
              <a:spcBef>
                <a:spcPts val="0"/>
              </a:spcBef>
              <a:spcAft>
                <a:spcPts val="0"/>
              </a:spcAft>
              <a:buNone/>
            </a:pPr>
            <a:r>
              <a:rPr lang="en-US" sz="2700" b="1" dirty="0">
                <a:solidFill>
                  <a:schemeClr val="dk1"/>
                </a:solidFill>
                <a:latin typeface="Calibri"/>
                <a:ea typeface="Calibri"/>
                <a:cs typeface="Calibri"/>
                <a:sym typeface="Calibri"/>
              </a:rPr>
              <a:t> motivations and satisfaction.  Ensures that individual performance is in line with the company’s objectives.</a:t>
            </a:r>
            <a:endParaRPr sz="2700" b="1" dirty="0">
              <a:solidFill>
                <a:schemeClr val="dk1"/>
              </a:solidFill>
              <a:latin typeface="Calibri"/>
              <a:ea typeface="Calibri"/>
              <a:cs typeface="Calibri"/>
              <a:sym typeface="Calibri"/>
            </a:endParaRPr>
          </a:p>
          <a:p>
            <a:pPr marL="0" lvl="0" indent="0" algn="l" rtl="0">
              <a:spcBef>
                <a:spcPts val="0"/>
              </a:spcBef>
              <a:spcAft>
                <a:spcPts val="0"/>
              </a:spcAft>
              <a:buNone/>
            </a:pPr>
            <a:endParaRPr sz="27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1"/>
          <p:cNvGrpSpPr/>
          <p:nvPr/>
        </p:nvGrpSpPr>
        <p:grpSpPr>
          <a:xfrm>
            <a:off x="8658225" y="2419875"/>
            <a:ext cx="3533775" cy="3810000"/>
            <a:chOff x="8658225" y="2647950"/>
            <a:chExt cx="3533775" cy="3810000"/>
          </a:xfrm>
        </p:grpSpPr>
        <p:sp>
          <p:nvSpPr>
            <p:cNvPr id="141" name="Google Shape;14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3" name="Google Shape;143;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5" name="Google Shape;145;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6" name="Google Shape;146;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7" name="Google Shape;147;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8" name="Google Shape;148;p11"/>
          <p:cNvSpPr txBox="1"/>
          <p:nvPr/>
        </p:nvSpPr>
        <p:spPr>
          <a:xfrm>
            <a:off x="881800" y="2070750"/>
            <a:ext cx="7924800" cy="5002500"/>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r>
              <a:rPr lang="en-US" sz="2700" b="1">
                <a:solidFill>
                  <a:srgbClr val="0D0D0D"/>
                </a:solidFill>
                <a:latin typeface="Times New Roman"/>
                <a:ea typeface="Times New Roman"/>
                <a:cs typeface="Times New Roman"/>
                <a:sym typeface="Times New Roman"/>
              </a:rPr>
              <a:t>This involves </a:t>
            </a:r>
            <a:r>
              <a:rPr lang="en-US" sz="2900" b="1">
                <a:solidFill>
                  <a:srgbClr val="0D0D0D"/>
                </a:solidFill>
                <a:latin typeface="Times New Roman"/>
                <a:ea typeface="Times New Roman"/>
                <a:cs typeface="Times New Roman"/>
                <a:sym typeface="Times New Roman"/>
              </a:rPr>
              <a:t>setting specific, measurable goods and key performance indicators.  collect relevant data on the employee’s performance.  Compare the collected data against the predefined objectives and KPIs.  Share the analysis with the employee in a constructive manner.  Work with the employee to create action plans or development programs to address weaknesses and build on strengths.</a:t>
            </a:r>
            <a:endParaRPr sz="2900" b="1"/>
          </a:p>
          <a:p>
            <a:pPr marL="0" marR="0" lvl="0" indent="0" algn="l" rtl="0">
              <a:spcBef>
                <a:spcPts val="0"/>
              </a:spcBef>
              <a:spcAft>
                <a:spcPts val="0"/>
              </a:spcAft>
              <a:buNone/>
            </a:pPr>
            <a:endParaRPr sz="29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7" name="Google Shape;157;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8" name="Google Shape;158;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9" name="Google Shape;159;p12"/>
          <p:cNvSpPr txBox="1"/>
          <p:nvPr/>
        </p:nvSpPr>
        <p:spPr>
          <a:xfrm>
            <a:off x="723900" y="2272238"/>
            <a:ext cx="9533700" cy="3294000"/>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Managers and supervisors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HR professionals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Executives and Leadership</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Employees Themselves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Team Leaders</a:t>
            </a:r>
            <a:endParaRPr sz="3400" b="1">
              <a:latin typeface="Calibri"/>
              <a:ea typeface="Calibri"/>
              <a:cs typeface="Calibri"/>
              <a:sym typeface="Calibri"/>
            </a:endParaRPr>
          </a:p>
          <a:p>
            <a:pPr marL="0" lvl="0" indent="0" algn="l" rtl="0">
              <a:spcBef>
                <a:spcPts val="0"/>
              </a:spcBef>
              <a:spcAft>
                <a:spcPts val="0"/>
              </a:spcAft>
              <a:buNone/>
            </a:pPr>
            <a:endParaRPr sz="32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5" name="Google Shape;16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9" name="Google Shape;169;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0" name="Google Shape;17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1" name="Google Shape;171;p13"/>
          <p:cNvSpPr txBox="1"/>
          <p:nvPr/>
        </p:nvSpPr>
        <p:spPr>
          <a:xfrm>
            <a:off x="4743575" y="1945000"/>
            <a:ext cx="7473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72" name="Google Shape;172;p13"/>
          <p:cNvSpPr txBox="1"/>
          <p:nvPr/>
        </p:nvSpPr>
        <p:spPr>
          <a:xfrm>
            <a:off x="3053950" y="1945000"/>
            <a:ext cx="93309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latin typeface="Calibri"/>
                <a:ea typeface="Calibri"/>
                <a:cs typeface="Calibri"/>
                <a:sym typeface="Calibri"/>
              </a:rPr>
              <a:t>FILTERING - REMOVE VALUES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PIVOT TABLE - SUMMARY OF EMPLOYEE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                           PERFORMANCE</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FLOW CHART - FINAL REPORT</a:t>
            </a:r>
            <a:endParaRPr sz="29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755325" y="-5"/>
            <a:ext cx="10681500" cy="523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400"/>
              <a:t>Dataset Description</a:t>
            </a:r>
            <a:endParaRPr sz="3400"/>
          </a:p>
        </p:txBody>
      </p:sp>
      <p:sp>
        <p:nvSpPr>
          <p:cNvPr id="178" name="Google Shape;178;p14"/>
          <p:cNvSpPr txBox="1"/>
          <p:nvPr/>
        </p:nvSpPr>
        <p:spPr>
          <a:xfrm>
            <a:off x="755325" y="523200"/>
            <a:ext cx="9382800" cy="646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EMPLOYEE  DATA SET - </a:t>
            </a:r>
            <a:r>
              <a:rPr lang="en-US" sz="2400">
                <a:latin typeface="Calibri"/>
                <a:ea typeface="Calibri"/>
                <a:cs typeface="Calibri"/>
                <a:sym typeface="Calibri"/>
              </a:rPr>
              <a:t>KAGGLE</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9 FEATURES IN EXCEL:</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EMPLOYEE ID - </a:t>
            </a:r>
            <a:r>
              <a:rPr lang="en-US" sz="2400">
                <a:latin typeface="Calibri"/>
                <a:ea typeface="Calibri"/>
                <a:cs typeface="Calibri"/>
                <a:sym typeface="Calibri"/>
              </a:rPr>
              <a:t>ALPHANUMERIC(TEXT)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NAME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GENDER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SALARY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ROLE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FTE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MARITAL</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STATUS           -   </a:t>
            </a:r>
            <a:r>
              <a:rPr lang="en-US" sz="2400">
                <a:latin typeface="Calibri"/>
                <a:ea typeface="Calibri"/>
                <a:cs typeface="Calibri"/>
                <a:sym typeface="Calibri"/>
              </a:rPr>
              <a:t>ALPHABETICAL(TEXT)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REMOTE WORK -  </a:t>
            </a:r>
            <a:r>
              <a:rPr lang="en-US" sz="2400">
                <a:latin typeface="Calibri"/>
                <a:ea typeface="Calibri"/>
                <a:cs typeface="Calibri"/>
                <a:sym typeface="Calibri"/>
              </a:rPr>
              <a:t>ALPHABETICAL(TEXT)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3 FEATURES USED:</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LEVEL                 - </a:t>
            </a:r>
            <a:r>
              <a:rPr lang="en-US" sz="2400">
                <a:latin typeface="Calibri"/>
                <a:ea typeface="Calibri"/>
                <a:cs typeface="Calibri"/>
                <a:sym typeface="Calibri"/>
              </a:rPr>
              <a:t> 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WORK LIFE BALANCE - </a:t>
            </a:r>
            <a:r>
              <a:rPr lang="en-US" sz="2400">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CB252-446C-A9DB-7C5C-59FE3E997209}"/>
              </a:ext>
            </a:extLst>
          </p:cNvPr>
          <p:cNvSpPr>
            <a:spLocks noGrp="1"/>
          </p:cNvSpPr>
          <p:nvPr>
            <p:ph type="ctrTitle"/>
          </p:nvPr>
        </p:nvSpPr>
        <p:spPr>
          <a:xfrm>
            <a:off x="407404" y="223515"/>
            <a:ext cx="5800851" cy="492443"/>
          </a:xfrm>
        </p:spPr>
        <p:txBody>
          <a:bodyPr/>
          <a:lstStyle/>
          <a:p>
            <a:r>
              <a:rPr lang="en-US" sz="3200" dirty="0"/>
              <a:t>PROJECT FOCUS :</a:t>
            </a:r>
            <a:endParaRPr lang="en-IN" dirty="0"/>
          </a:p>
        </p:txBody>
      </p:sp>
      <p:sp>
        <p:nvSpPr>
          <p:cNvPr id="4" name="Subtitle 3">
            <a:extLst>
              <a:ext uri="{FF2B5EF4-FFF2-40B4-BE49-F238E27FC236}">
                <a16:creationId xmlns:a16="http://schemas.microsoft.com/office/drawing/2014/main" id="{70610E4B-E848-E1DB-4DB4-3E5B90D2CDFA}"/>
              </a:ext>
            </a:extLst>
          </p:cNvPr>
          <p:cNvSpPr>
            <a:spLocks noGrp="1"/>
          </p:cNvSpPr>
          <p:nvPr>
            <p:ph type="subTitle" idx="1"/>
          </p:nvPr>
        </p:nvSpPr>
        <p:spPr>
          <a:xfrm>
            <a:off x="407404" y="869430"/>
            <a:ext cx="8876504" cy="3600986"/>
          </a:xfrm>
        </p:spPr>
        <p:txBody>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This project focuses on leveraging Excel to analyze employee data. Key tasks include;</a:t>
            </a:r>
            <a:endParaRPr lang="en-US" b="1" dirty="0"/>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1800" b="1" dirty="0">
                <a:solidFill>
                  <a:schemeClr val="dk1"/>
                </a:solidFill>
                <a:latin typeface="Calibri"/>
                <a:ea typeface="Calibri"/>
                <a:cs typeface="Calibri"/>
                <a:sym typeface="Calibri"/>
              </a:rPr>
              <a:t>**Data Organization:** Importing, cleaning, and structuring employee data for clarity and consistency.</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2. **Analysis:** Applying Excel functions and formulas to assess performance metrics, filling missing values , and other key indicators.</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3. **Visualization:** Creating charts, graphs, and pivot tables to visualize trends and patterns.</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4. **Reporting:** Summarizing findings to inform HR strategies and decision-making.</a:t>
            </a:r>
          </a:p>
          <a:p>
            <a:endParaRPr lang="en-IN" b="1" dirty="0"/>
          </a:p>
        </p:txBody>
      </p:sp>
    </p:spTree>
    <p:extLst>
      <p:ext uri="{BB962C8B-B14F-4D97-AF65-F5344CB8AC3E}">
        <p14:creationId xmlns:p14="http://schemas.microsoft.com/office/powerpoint/2010/main" val="3957665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675</Words>
  <Application>Microsoft Office PowerPoint</Application>
  <PresentationFormat>Widescreen</PresentationFormat>
  <Paragraphs>104</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Trebuchet MS</vt:lpstr>
      <vt:lpstr>Arial</vt:lpstr>
      <vt:lpstr>Calibri</vt:lpstr>
      <vt:lpstr>Roboto</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PROJECT FOCUS :</vt:lpstr>
      <vt:lpstr>THE “WOW” IN OUR SOLUTION</vt:lpstr>
      <vt:lpstr>PowerPoint Presentation</vt:lpstr>
      <vt:lpstr>STEP-5          DRAG THE NEEDED DATA AND CREATE A PIVOT TABLE. STEP-6          SELECT THE PIVOT TABLE AND CLICK ON INSERT. STEP-7          NOW CLICK ON THE CHART THAT YOU WANT. STEP-8             THE CHART IS CREATED.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user11</dc:creator>
  <cp:lastModifiedBy>user10</cp:lastModifiedBy>
  <cp:revision>8</cp:revision>
  <dcterms:modified xsi:type="dcterms:W3CDTF">2024-09-16T06:14:14Z</dcterms:modified>
</cp:coreProperties>
</file>