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7ABD-57B1-4C56-9A71-4AE615C286B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C15D-1E42-4B9F-810E-3ED8FDFE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complete-guide-grid/#prop-grid-column-row" TargetMode="External"/><Relationship Id="rId2" Type="http://schemas.openxmlformats.org/officeDocument/2006/relationships/hyperlink" Target="https://css-tricks.com/snippets/css/complete-guide-grid/#prop-grid-column-row-start-en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ss-tricks.com/snippets/css/complete-guide-grid/#prop-align-self" TargetMode="External"/><Relationship Id="rId5" Type="http://schemas.openxmlformats.org/officeDocument/2006/relationships/hyperlink" Target="https://css-tricks.com/snippets/css/complete-guide-grid/#prop-justify-self" TargetMode="External"/><Relationship Id="rId4" Type="http://schemas.openxmlformats.org/officeDocument/2006/relationships/hyperlink" Target="https://css-tricks.com/snippets/css/complete-guide-grid/#prop-grid-are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hyperlink" Target="https://css-tricks.com/snippets/css/complete-guide-grid/#prop-grid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11" Type="http://schemas.openxmlformats.org/officeDocument/2006/relationships/hyperlink" Target="https://css-tricks.com/snippets/css/complete-guide-grid/#prop-grid-auto-flow" TargetMode="External"/><Relationship Id="rId5" Type="http://schemas.openxmlformats.org/officeDocument/2006/relationships/slide" Target="slide10.xml"/><Relationship Id="rId10" Type="http://schemas.openxmlformats.org/officeDocument/2006/relationships/hyperlink" Target="https://css-tricks.com/snippets/css/complete-guide-grid/#prop-grid-auto-columns-rows" TargetMode="Externa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>
                <a:solidFill>
                  <a:srgbClr val="4A0402"/>
                </a:solidFill>
              </a:rPr>
              <a:t>GRID CSS</a:t>
            </a:r>
          </a:p>
        </p:txBody>
      </p:sp>
    </p:spTree>
    <p:extLst>
      <p:ext uri="{BB962C8B-B14F-4D97-AF65-F5344CB8AC3E}">
        <p14:creationId xmlns:p14="http://schemas.microsoft.com/office/powerpoint/2010/main" val="21394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2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	A shorthand for setting grid-template-rows, grid-template-columns, and grid-template-areas in a single declaration.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 smtClean="0"/>
              <a:t>none</a:t>
            </a:r>
            <a:r>
              <a:rPr lang="en-US" sz="2000" dirty="0" smtClean="0"/>
              <a:t> - sets all three properties to their initial values</a:t>
            </a:r>
          </a:p>
          <a:p>
            <a:pPr lvl="1"/>
            <a:r>
              <a:rPr lang="en-US" sz="2000" b="1" dirty="0" err="1" smtClean="0"/>
              <a:t>subgrid</a:t>
            </a:r>
            <a:r>
              <a:rPr lang="en-US" sz="2000" dirty="0" smtClean="0"/>
              <a:t> - sets grid-template-rows and grid-template-columns to </a:t>
            </a:r>
            <a:r>
              <a:rPr lang="en-US" sz="2000" dirty="0" err="1" smtClean="0"/>
              <a:t>subgrid</a:t>
            </a:r>
            <a:r>
              <a:rPr lang="en-US" sz="2000" dirty="0" smtClean="0"/>
              <a:t>, and grid-template-areas to its initial value</a:t>
            </a:r>
          </a:p>
          <a:p>
            <a:pPr lvl="1"/>
            <a:r>
              <a:rPr lang="en-US" sz="2000" b="1" dirty="0" smtClean="0"/>
              <a:t>&lt;grid-template-rows&gt; / &lt;grid-template-columns&gt; </a:t>
            </a:r>
            <a:r>
              <a:rPr lang="en-US" sz="2000" dirty="0" smtClean="0"/>
              <a:t>- sets grid-template-columns and grid-template-rows to the specified values, respectively, and sets grid-template-areas to none</a:t>
            </a:r>
          </a:p>
          <a:p>
            <a:pPr lvl="1"/>
            <a:endParaRPr lang="en-US" sz="2000" dirty="0" smtClean="0"/>
          </a:p>
          <a:p>
            <a:pPr marL="457200" lvl="1" indent="-457200">
              <a:buNone/>
            </a:pPr>
            <a:r>
              <a:rPr lang="en-US" sz="2000" b="1" dirty="0" smtClean="0"/>
              <a:t>Example:</a:t>
            </a:r>
          </a:p>
          <a:p>
            <a:pPr marL="457200" lvl="1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{</a:t>
            </a:r>
            <a:r>
              <a:rPr lang="en-US" sz="2000" dirty="0" smtClean="0"/>
              <a:t>	grid-template</a:t>
            </a:r>
            <a:r>
              <a:rPr lang="en-US" sz="2000" dirty="0"/>
              <a:t>: </a:t>
            </a:r>
            <a:r>
              <a:rPr lang="en-US" sz="2000" dirty="0" smtClean="0"/>
              <a:t>	[</a:t>
            </a:r>
            <a:r>
              <a:rPr lang="en-US" sz="2000" dirty="0"/>
              <a:t>row1-start] 25px "header </a:t>
            </a:r>
            <a:r>
              <a:rPr lang="en-US" sz="2000" dirty="0" err="1"/>
              <a:t>header</a:t>
            </a:r>
            <a:r>
              <a:rPr lang="en-US" sz="2000" dirty="0"/>
              <a:t> </a:t>
            </a:r>
            <a:r>
              <a:rPr lang="en-US" sz="2000" dirty="0" err="1"/>
              <a:t>header</a:t>
            </a:r>
            <a:r>
              <a:rPr lang="en-US" sz="2000" dirty="0"/>
              <a:t>" [row1-end] </a:t>
            </a:r>
            <a:endParaRPr lang="en-US" sz="2000" dirty="0" smtClean="0"/>
          </a:p>
          <a:p>
            <a:pPr marL="457200" lvl="1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[</a:t>
            </a:r>
            <a:r>
              <a:rPr lang="en-US" sz="2000" dirty="0"/>
              <a:t>row2-start] "footer </a:t>
            </a:r>
            <a:r>
              <a:rPr lang="en-US" sz="2000" dirty="0" err="1"/>
              <a:t>footer</a:t>
            </a:r>
            <a:r>
              <a:rPr lang="en-US" sz="2000" dirty="0"/>
              <a:t> </a:t>
            </a:r>
            <a:r>
              <a:rPr lang="en-US" sz="2000" dirty="0" err="1"/>
              <a:t>footer</a:t>
            </a:r>
            <a:r>
              <a:rPr lang="en-US" sz="2000" dirty="0"/>
              <a:t>" 25px [row2-end] / auto 50px auto; </a:t>
            </a:r>
            <a:endParaRPr lang="en-US" sz="2000" dirty="0" smtClean="0"/>
          </a:p>
          <a:p>
            <a:pPr marL="457200" lvl="1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37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Column / Row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Specifies </a:t>
            </a:r>
            <a:r>
              <a:rPr lang="en-US" sz="2000" dirty="0"/>
              <a:t>the size of the grid lines. You can think of it like setting the width of the gutters between the columns/rows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/>
              <a:t>&lt;line-size&gt;</a:t>
            </a:r>
            <a:r>
              <a:rPr lang="en-US" sz="2000" dirty="0"/>
              <a:t> - a length </a:t>
            </a:r>
            <a:r>
              <a:rPr lang="en-US" sz="2000" dirty="0" smtClean="0"/>
              <a:t>value</a:t>
            </a:r>
          </a:p>
          <a:p>
            <a:pPr lvl="1"/>
            <a:endParaRPr lang="en-US" sz="2000" dirty="0"/>
          </a:p>
          <a:p>
            <a:pPr marL="0" lvl="1" indent="0">
              <a:buNone/>
            </a:pPr>
            <a:r>
              <a:rPr lang="en-US" sz="2000" b="1" dirty="0" smtClean="0"/>
              <a:t>Example:</a:t>
            </a:r>
          </a:p>
          <a:p>
            <a:pPr marL="457200" lvl="2" indent="0">
              <a:buNone/>
            </a:pPr>
            <a:r>
              <a:rPr lang="en-US" sz="1600" b="1" dirty="0"/>
              <a:t>	</a:t>
            </a:r>
            <a:r>
              <a:rPr lang="en-US" b="1" dirty="0" smtClean="0"/>
              <a:t>{	</a:t>
            </a:r>
            <a:r>
              <a:rPr lang="en-US" dirty="0" smtClean="0"/>
              <a:t>grid-column-gap</a:t>
            </a:r>
            <a:r>
              <a:rPr lang="en-US" dirty="0"/>
              <a:t>: 10px; </a:t>
            </a:r>
            <a:endParaRPr lang="en-US" dirty="0" smtClean="0"/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	grid-row-gap</a:t>
            </a:r>
            <a:r>
              <a:rPr lang="en-US" dirty="0"/>
              <a:t>: 15px</a:t>
            </a:r>
            <a:r>
              <a:rPr lang="en-US" dirty="0" smtClean="0"/>
              <a:t>;</a:t>
            </a:r>
          </a:p>
          <a:p>
            <a:pPr marL="4572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}</a:t>
            </a:r>
            <a:endParaRPr lang="en-US" b="1" dirty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78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A shorthand for grid-row-gap and grid-column-gap.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 smtClean="0"/>
              <a:t>&lt;grid-row-gap</a:t>
            </a:r>
            <a:r>
              <a:rPr lang="en-US" sz="2000" b="1" dirty="0"/>
              <a:t>&gt; &lt;grid-column-gap&gt;</a:t>
            </a:r>
            <a:r>
              <a:rPr lang="en-US" sz="2000" dirty="0"/>
              <a:t> - length values</a:t>
            </a:r>
          </a:p>
          <a:p>
            <a:pPr lvl="1"/>
            <a:endParaRPr lang="en-US" sz="2000" dirty="0"/>
          </a:p>
          <a:p>
            <a:pPr marL="0" lvl="1" indent="0">
              <a:buNone/>
            </a:pPr>
            <a:r>
              <a:rPr lang="en-US" sz="2000" b="1" dirty="0" smtClean="0"/>
              <a:t>Example:</a:t>
            </a:r>
          </a:p>
          <a:p>
            <a:pPr marL="457200" lvl="2" indent="0">
              <a:buNone/>
            </a:pPr>
            <a:r>
              <a:rPr lang="en-US" sz="1600" b="1" dirty="0"/>
              <a:t>	</a:t>
            </a:r>
            <a:r>
              <a:rPr lang="en-US" b="1" dirty="0" smtClean="0"/>
              <a:t>{	</a:t>
            </a:r>
          </a:p>
          <a:p>
            <a:pPr marL="4572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grid-gap</a:t>
            </a:r>
            <a:r>
              <a:rPr lang="en-US" dirty="0"/>
              <a:t>: 10px 15px;</a:t>
            </a:r>
            <a:r>
              <a:rPr lang="en-US" b="1" dirty="0"/>
              <a:t>	</a:t>
            </a:r>
            <a:endParaRPr lang="en-US" b="1" dirty="0" smtClean="0"/>
          </a:p>
          <a:p>
            <a:pPr marL="4572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}</a:t>
            </a:r>
            <a:endParaRPr lang="en-US" b="1" dirty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8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Justify	/ Align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Justify/Align</a:t>
            </a:r>
            <a:r>
              <a:rPr lang="en-US" sz="2000" dirty="0" smtClean="0"/>
              <a:t> - Aligns the content inside a grid item along the row/column axis. This value applies to all grid items inside the container.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 smtClean="0"/>
              <a:t>start</a:t>
            </a:r>
            <a:r>
              <a:rPr lang="en-US" sz="2000" dirty="0" smtClean="0"/>
              <a:t> - aligns the content to the Left/Top of the grid area</a:t>
            </a:r>
          </a:p>
          <a:p>
            <a:pPr lvl="1"/>
            <a:r>
              <a:rPr lang="en-US" sz="2000" b="1" dirty="0" smtClean="0"/>
              <a:t>end</a:t>
            </a:r>
            <a:r>
              <a:rPr lang="en-US" sz="2000" dirty="0" smtClean="0"/>
              <a:t> - aligns the content to the Right/Bottom of the grid area</a:t>
            </a:r>
          </a:p>
          <a:p>
            <a:pPr lvl="1"/>
            <a:r>
              <a:rPr lang="en-US" sz="2000" b="1" dirty="0" smtClean="0"/>
              <a:t>center</a:t>
            </a:r>
            <a:r>
              <a:rPr lang="en-US" sz="2000" dirty="0" smtClean="0"/>
              <a:t> - aligns the content in the center of the grid area</a:t>
            </a:r>
          </a:p>
          <a:p>
            <a:pPr lvl="1"/>
            <a:r>
              <a:rPr lang="en-US" sz="2000" b="1" dirty="0" smtClean="0"/>
              <a:t>stretch</a:t>
            </a:r>
            <a:r>
              <a:rPr lang="en-US" sz="2000" dirty="0" smtClean="0"/>
              <a:t> - fills the whole height of the grid area (this is the default)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Justify	/ Align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Justify/Align</a:t>
            </a:r>
            <a:r>
              <a:rPr lang="en-US" sz="2000" dirty="0" smtClean="0"/>
              <a:t> - Sometimes the total size of your grid might be less than the size of its grid container. This could happen if all of your grid items are sized with non-flexible units like </a:t>
            </a:r>
            <a:r>
              <a:rPr lang="en-US" sz="2000" dirty="0" err="1" smtClean="0"/>
              <a:t>px</a:t>
            </a:r>
            <a:r>
              <a:rPr lang="en-US" sz="2000" dirty="0" smtClean="0"/>
              <a:t>. In this case you can set the alignment of the grid within the grid container. This property aligns the grid along the row/column axis.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 smtClean="0"/>
              <a:t>start </a:t>
            </a:r>
            <a:r>
              <a:rPr lang="en-US" sz="2000" dirty="0" smtClean="0"/>
              <a:t>- aligns the grid to the left/top end of the grid container</a:t>
            </a:r>
          </a:p>
          <a:p>
            <a:pPr lvl="1"/>
            <a:r>
              <a:rPr lang="en-US" sz="2000" b="1" dirty="0" smtClean="0"/>
              <a:t>end </a:t>
            </a:r>
            <a:r>
              <a:rPr lang="en-US" sz="2000" dirty="0" smtClean="0"/>
              <a:t>- aligns the grid to the right/bottom end of the grid container</a:t>
            </a:r>
          </a:p>
          <a:p>
            <a:pPr lvl="1"/>
            <a:r>
              <a:rPr lang="en-US" sz="2000" b="1" dirty="0" smtClean="0"/>
              <a:t>center </a:t>
            </a:r>
            <a:r>
              <a:rPr lang="en-US" sz="2000" dirty="0" smtClean="0"/>
              <a:t>- aligns the grid in the center of the grid container</a:t>
            </a:r>
          </a:p>
          <a:p>
            <a:pPr lvl="1"/>
            <a:r>
              <a:rPr lang="en-US" sz="2000" b="1" dirty="0" smtClean="0"/>
              <a:t>stretch </a:t>
            </a:r>
            <a:r>
              <a:rPr lang="en-US" sz="2000" dirty="0" smtClean="0"/>
              <a:t>- resizes the grid items to allow the grid to fill the full width of the grid container</a:t>
            </a:r>
          </a:p>
          <a:p>
            <a:pPr lvl="1"/>
            <a:r>
              <a:rPr lang="en-US" sz="2000" b="1" dirty="0" smtClean="0"/>
              <a:t>space-around </a:t>
            </a:r>
            <a:r>
              <a:rPr lang="en-US" sz="2000" dirty="0" smtClean="0"/>
              <a:t>- places an even amount of space between each grid item, with half-sized spaces on the far ends</a:t>
            </a:r>
          </a:p>
          <a:p>
            <a:pPr lvl="1"/>
            <a:r>
              <a:rPr lang="en-US" sz="2000" b="1" dirty="0" smtClean="0"/>
              <a:t>space-between </a:t>
            </a:r>
            <a:r>
              <a:rPr lang="en-US" sz="2000" dirty="0" smtClean="0"/>
              <a:t>- places an even amount of space between each grid item, with no space at the far ends</a:t>
            </a:r>
          </a:p>
          <a:p>
            <a:pPr lvl="1"/>
            <a:r>
              <a:rPr lang="en-US" sz="2000" b="1" dirty="0" smtClean="0"/>
              <a:t>space-evenly </a:t>
            </a:r>
            <a:r>
              <a:rPr lang="en-US" sz="2000" dirty="0" smtClean="0"/>
              <a:t>- places an even amount of space between each grid item, including the far ends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59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Auto Column /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	Specifies the size of any auto-generated grid tracks (aka implicit grid tracks). Implicit grid tracks get created when you explicitly position rows or columns (via grid-template-rows/grid-template-columns) that are out of range of the defined grid.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 smtClean="0"/>
              <a:t>&lt;track-size&gt; </a:t>
            </a:r>
            <a:r>
              <a:rPr lang="en-US" sz="2000" dirty="0" smtClean="0"/>
              <a:t>- can be a length, a percentage, or a fraction of the free space in the grid (using the </a:t>
            </a:r>
            <a:r>
              <a:rPr lang="en-US" sz="2000" dirty="0" err="1" smtClean="0"/>
              <a:t>fr</a:t>
            </a:r>
            <a:r>
              <a:rPr lang="en-US" sz="2000" dirty="0" smtClean="0"/>
              <a:t> unit)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-457200">
              <a:buNone/>
            </a:pPr>
            <a:r>
              <a:rPr lang="en-US" sz="2000" b="1" dirty="0" smtClean="0"/>
              <a:t>Examples:</a:t>
            </a:r>
          </a:p>
          <a:p>
            <a:pPr marL="457200" lvl="1" indent="-45720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{</a:t>
            </a:r>
          </a:p>
          <a:p>
            <a:pPr marL="457200" lvl="1" indent="-45720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dirty="0" smtClean="0"/>
              <a:t>grid-auto-columns</a:t>
            </a:r>
            <a:r>
              <a:rPr lang="en-US" sz="2000" dirty="0"/>
              <a:t>: &lt;track-size&gt; ...; </a:t>
            </a:r>
            <a:endParaRPr lang="en-US" sz="2000" dirty="0" smtClean="0"/>
          </a:p>
          <a:p>
            <a:pPr marL="457200" lvl="1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	grid-auto-rows</a:t>
            </a:r>
            <a:r>
              <a:rPr lang="en-US" sz="2000" dirty="0"/>
              <a:t>: &lt;track-size&gt; </a:t>
            </a:r>
            <a:r>
              <a:rPr lang="en-US" sz="2000" dirty="0" smtClean="0"/>
              <a:t>...;</a:t>
            </a:r>
          </a:p>
          <a:p>
            <a:pPr marL="457200" lvl="1" indent="-45720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42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– Items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17148"/>
            <a:ext cx="5157787" cy="3684588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grid-column-start</a:t>
            </a:r>
            <a:endParaRPr lang="en-US" sz="2400" dirty="0"/>
          </a:p>
          <a:p>
            <a:r>
              <a:rPr lang="en-US" sz="2400" dirty="0">
                <a:hlinkClick r:id="rId2"/>
              </a:rPr>
              <a:t>grid-column-end</a:t>
            </a:r>
            <a:endParaRPr lang="en-US" sz="2400" dirty="0"/>
          </a:p>
          <a:p>
            <a:r>
              <a:rPr lang="en-US" sz="2400" dirty="0">
                <a:hlinkClick r:id="rId2"/>
              </a:rPr>
              <a:t>grid-row-start</a:t>
            </a:r>
            <a:endParaRPr lang="en-US" sz="2400" dirty="0"/>
          </a:p>
          <a:p>
            <a:r>
              <a:rPr lang="en-US" sz="2400" dirty="0">
                <a:hlinkClick r:id="rId2"/>
              </a:rPr>
              <a:t>grid-row-end</a:t>
            </a:r>
            <a:endParaRPr lang="en-US" sz="2400" dirty="0"/>
          </a:p>
          <a:p>
            <a:r>
              <a:rPr lang="en-US" sz="2400" dirty="0" smtClean="0">
                <a:hlinkClick r:id="rId3"/>
              </a:rPr>
              <a:t>grid-column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117148"/>
            <a:ext cx="5183188" cy="3684588"/>
          </a:xfrm>
        </p:spPr>
        <p:txBody>
          <a:bodyPr>
            <a:noAutofit/>
          </a:bodyPr>
          <a:lstStyle/>
          <a:p>
            <a:r>
              <a:rPr lang="en-US" sz="2400" dirty="0" smtClean="0">
                <a:hlinkClick r:id="rId3"/>
              </a:rPr>
              <a:t>grid-row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grid-area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justify-self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align-self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CSS </a:t>
            </a:r>
            <a:r>
              <a:rPr lang="en-US" dirty="0"/>
              <a:t>Grid </a:t>
            </a:r>
            <a:r>
              <a:rPr lang="en-US" dirty="0" smtClean="0"/>
              <a:t>is </a:t>
            </a:r>
            <a:r>
              <a:rPr lang="en-US" dirty="0"/>
              <a:t>a two-dimensional </a:t>
            </a:r>
            <a:r>
              <a:rPr lang="en-US" dirty="0" smtClean="0"/>
              <a:t>layout system, where as FLEX is one-dimensional.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CSS GRID – </a:t>
            </a:r>
            <a:r>
              <a:rPr lang="en-US" dirty="0" smtClean="0">
                <a:hlinkClick r:id="rId2"/>
              </a:rPr>
              <a:t>Guide &amp; example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CSS FLEX –  </a:t>
            </a:r>
            <a:r>
              <a:rPr lang="en-US" dirty="0" smtClean="0">
                <a:hlinkClick r:id="rId3"/>
              </a:rPr>
              <a:t>Guide &amp;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Browser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2124"/>
            <a:ext cx="10515600" cy="3458339"/>
          </a:xfrm>
        </p:spPr>
      </p:pic>
    </p:spTree>
    <p:extLst>
      <p:ext uri="{BB962C8B-B14F-4D97-AF65-F5344CB8AC3E}">
        <p14:creationId xmlns:p14="http://schemas.microsoft.com/office/powerpoint/2010/main" val="10879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52"/>
          <a:stretch/>
        </p:blipFill>
        <p:spPr>
          <a:xfrm>
            <a:off x="655492" y="1898507"/>
            <a:ext cx="10552835" cy="3861973"/>
          </a:xfrm>
        </p:spPr>
      </p:pic>
    </p:spTree>
    <p:extLst>
      <p:ext uri="{BB962C8B-B14F-4D97-AF65-F5344CB8AC3E}">
        <p14:creationId xmlns:p14="http://schemas.microsoft.com/office/powerpoint/2010/main" val="940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6"/>
          <a:stretch/>
        </p:blipFill>
        <p:spPr>
          <a:xfrm>
            <a:off x="838200" y="2142917"/>
            <a:ext cx="10287000" cy="2968319"/>
          </a:xfrm>
        </p:spPr>
      </p:pic>
    </p:spTree>
    <p:extLst>
      <p:ext uri="{BB962C8B-B14F-4D97-AF65-F5344CB8AC3E}">
        <p14:creationId xmlns:p14="http://schemas.microsoft.com/office/powerpoint/2010/main" val="24366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– Container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17148"/>
            <a:ext cx="5157787" cy="3684588"/>
          </a:xfrm>
        </p:spPr>
        <p:txBody>
          <a:bodyPr>
            <a:noAutofit/>
          </a:bodyPr>
          <a:lstStyle/>
          <a:p>
            <a:r>
              <a:rPr lang="en-US" sz="2400" dirty="0" smtClean="0">
                <a:hlinkClick r:id="rId2" action="ppaction://hlinksldjump"/>
              </a:rPr>
              <a:t>display</a:t>
            </a:r>
            <a:endParaRPr lang="en-US" sz="2400" dirty="0"/>
          </a:p>
          <a:p>
            <a:r>
              <a:rPr lang="en-US" sz="2400" dirty="0">
                <a:hlinkClick r:id="rId3" action="ppaction://hlinksldjump"/>
              </a:rPr>
              <a:t>grid-template-columns</a:t>
            </a:r>
            <a:endParaRPr lang="en-US" sz="2400" dirty="0"/>
          </a:p>
          <a:p>
            <a:r>
              <a:rPr lang="en-US" sz="2400" dirty="0">
                <a:hlinkClick r:id="rId3" action="ppaction://hlinksldjump"/>
              </a:rPr>
              <a:t>grid-template-rows</a:t>
            </a:r>
            <a:endParaRPr lang="en-US" sz="2400" dirty="0"/>
          </a:p>
          <a:p>
            <a:r>
              <a:rPr lang="en-US" sz="2400" dirty="0">
                <a:hlinkClick r:id="rId4" action="ppaction://hlinksldjump"/>
              </a:rPr>
              <a:t>grid-template-areas</a:t>
            </a:r>
            <a:endParaRPr lang="en-US" sz="2400" dirty="0"/>
          </a:p>
          <a:p>
            <a:r>
              <a:rPr lang="en-US" sz="2400" dirty="0">
                <a:hlinkClick r:id="rId5" action="ppaction://hlinksldjump"/>
              </a:rPr>
              <a:t>grid-template</a:t>
            </a:r>
            <a:endParaRPr lang="en-US" sz="2400" dirty="0"/>
          </a:p>
          <a:p>
            <a:r>
              <a:rPr lang="en-US" sz="2400" dirty="0">
                <a:hlinkClick r:id="rId6" action="ppaction://hlinksldjump"/>
              </a:rPr>
              <a:t>grid-column-gap</a:t>
            </a:r>
            <a:endParaRPr lang="en-US" sz="2400" dirty="0"/>
          </a:p>
          <a:p>
            <a:r>
              <a:rPr lang="en-US" sz="2400" dirty="0">
                <a:hlinkClick r:id="rId6" action="ppaction://hlinksldjump"/>
              </a:rPr>
              <a:t>grid-row-gap</a:t>
            </a:r>
            <a:endParaRPr lang="en-US" sz="2400" dirty="0"/>
          </a:p>
          <a:p>
            <a:r>
              <a:rPr lang="en-US" sz="2400" dirty="0" smtClean="0">
                <a:hlinkClick r:id="rId7" action="ppaction://hlinksldjump"/>
              </a:rPr>
              <a:t>grid-gap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117148"/>
            <a:ext cx="5183188" cy="3684588"/>
          </a:xfrm>
        </p:spPr>
        <p:txBody>
          <a:bodyPr>
            <a:noAutofit/>
          </a:bodyPr>
          <a:lstStyle/>
          <a:p>
            <a:r>
              <a:rPr lang="en-US" sz="2400" dirty="0" smtClean="0">
                <a:hlinkClick r:id="rId8" action="ppaction://hlinksldjump"/>
              </a:rPr>
              <a:t>justify-items</a:t>
            </a:r>
            <a:endParaRPr lang="en-US" sz="2400" dirty="0" smtClean="0"/>
          </a:p>
          <a:p>
            <a:r>
              <a:rPr lang="en-US" sz="2400" dirty="0" smtClean="0">
                <a:hlinkClick r:id="rId8" action="ppaction://hlinksldjump"/>
              </a:rPr>
              <a:t>align-items</a:t>
            </a:r>
            <a:endParaRPr lang="en-US" sz="2400" dirty="0" smtClean="0"/>
          </a:p>
          <a:p>
            <a:r>
              <a:rPr lang="en-US" sz="2400" dirty="0" smtClean="0">
                <a:hlinkClick r:id="rId9" action="ppaction://hlinksldjump"/>
              </a:rPr>
              <a:t>justify-content</a:t>
            </a:r>
            <a:endParaRPr lang="en-US" sz="2400" dirty="0" smtClean="0"/>
          </a:p>
          <a:p>
            <a:r>
              <a:rPr lang="en-US" sz="2400" dirty="0" smtClean="0">
                <a:hlinkClick r:id="rId9" action="ppaction://hlinksldjump"/>
              </a:rPr>
              <a:t>align-content</a:t>
            </a:r>
            <a:endParaRPr lang="en-US" sz="2400" dirty="0" smtClean="0"/>
          </a:p>
          <a:p>
            <a:r>
              <a:rPr lang="en-US" sz="2400" dirty="0" smtClean="0">
                <a:hlinkClick r:id="rId10"/>
              </a:rPr>
              <a:t>grid-auto-columns</a:t>
            </a:r>
            <a:endParaRPr lang="en-US" sz="2400" dirty="0" smtClean="0"/>
          </a:p>
          <a:p>
            <a:r>
              <a:rPr lang="en-US" sz="2400" dirty="0" smtClean="0">
                <a:hlinkClick r:id="rId10"/>
              </a:rPr>
              <a:t>grid-auto-rows</a:t>
            </a:r>
            <a:endParaRPr lang="en-US" sz="2400" dirty="0" smtClean="0"/>
          </a:p>
          <a:p>
            <a:r>
              <a:rPr lang="en-US" sz="2400" dirty="0" smtClean="0">
                <a:hlinkClick r:id="rId11"/>
              </a:rPr>
              <a:t>grid-auto-flow</a:t>
            </a:r>
            <a:endParaRPr lang="en-US" sz="2400" dirty="0" smtClean="0"/>
          </a:p>
          <a:p>
            <a:r>
              <a:rPr lang="en-US" sz="2400" dirty="0" smtClean="0">
                <a:hlinkClick r:id="rId12"/>
              </a:rPr>
              <a:t>grid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1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Defines </a:t>
            </a:r>
            <a:r>
              <a:rPr lang="en-US" sz="2000" dirty="0"/>
              <a:t>the element as a grid container and establishes a new </a:t>
            </a:r>
            <a:r>
              <a:rPr lang="en-US" sz="2000" i="1" dirty="0"/>
              <a:t>grid formatting context</a:t>
            </a:r>
            <a:r>
              <a:rPr lang="en-US" sz="2000" dirty="0"/>
              <a:t> for its </a:t>
            </a:r>
            <a:r>
              <a:rPr lang="en-US" sz="2000" dirty="0" smtClean="0"/>
              <a:t>contents.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 smtClean="0"/>
              <a:t>grid</a:t>
            </a:r>
            <a:r>
              <a:rPr lang="en-US" sz="2000" dirty="0" smtClean="0"/>
              <a:t> - generates a block-level grid</a:t>
            </a:r>
          </a:p>
          <a:p>
            <a:pPr lvl="1"/>
            <a:r>
              <a:rPr lang="en-US" sz="2000" b="1" dirty="0" smtClean="0"/>
              <a:t>inline-grid</a:t>
            </a:r>
            <a:r>
              <a:rPr lang="en-US" sz="2000" dirty="0" smtClean="0"/>
              <a:t> - generates an inline-level grid</a:t>
            </a:r>
          </a:p>
          <a:p>
            <a:pPr lvl="1"/>
            <a:r>
              <a:rPr lang="en-US" sz="2000" b="1" dirty="0" err="1" smtClean="0"/>
              <a:t>subgrid</a:t>
            </a:r>
            <a:r>
              <a:rPr lang="en-US" sz="2000" dirty="0" smtClean="0"/>
              <a:t> - if your grid container is itself a grid item (i.e. nested grids), you can use this property to indicate that you want the sizes of its rows/columns to be taken from its parent rather than specifying its own.</a:t>
            </a:r>
          </a:p>
        </p:txBody>
      </p:sp>
    </p:spTree>
    <p:extLst>
      <p:ext uri="{BB962C8B-B14F-4D97-AF65-F5344CB8AC3E}">
        <p14:creationId xmlns:p14="http://schemas.microsoft.com/office/powerpoint/2010/main" val="18609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Template Columns / Rows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Defines the columns and rows of the grid with a space-separated list of values. The values represent the track size, and the space between them represents the grid line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 smtClean="0"/>
              <a:t>&lt;track-size&gt; </a:t>
            </a:r>
            <a:r>
              <a:rPr lang="en-US" sz="2000" dirty="0" smtClean="0"/>
              <a:t>- can be a length, a percentage, or a fraction of the free space in the grid (using the </a:t>
            </a:r>
            <a:r>
              <a:rPr lang="en-US" sz="2000" dirty="0" err="1" smtClean="0"/>
              <a:t>fr</a:t>
            </a:r>
            <a:r>
              <a:rPr lang="en-US" sz="2000" dirty="0" smtClean="0"/>
              <a:t> unit)</a:t>
            </a:r>
          </a:p>
          <a:p>
            <a:pPr lvl="1"/>
            <a:r>
              <a:rPr lang="en-US" sz="2000" b="1" dirty="0" smtClean="0"/>
              <a:t>&lt;line-name&gt; </a:t>
            </a:r>
            <a:r>
              <a:rPr lang="en-US" sz="2000" dirty="0" smtClean="0"/>
              <a:t>- an arbitrary name of your choosing</a:t>
            </a:r>
          </a:p>
        </p:txBody>
      </p:sp>
    </p:spTree>
    <p:extLst>
      <p:ext uri="{BB962C8B-B14F-4D97-AF65-F5344CB8AC3E}">
        <p14:creationId xmlns:p14="http://schemas.microsoft.com/office/powerpoint/2010/main" val="2387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Template Area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	Defines a grid template by referencing the names of the grid areas which are specified with the grid-area property. Repeating the name of a grid area causes the content to span those cells. A period signifies an empty cell. The syntax itself provides a visualization of the structure of the grid.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Values:</a:t>
            </a:r>
          </a:p>
          <a:p>
            <a:pPr lvl="1"/>
            <a:r>
              <a:rPr lang="en-US" sz="2000" b="1" dirty="0" smtClean="0"/>
              <a:t>&lt;grid-area-name&gt; </a:t>
            </a:r>
            <a:r>
              <a:rPr lang="en-US" sz="2000" dirty="0" smtClean="0"/>
              <a:t>- the name of a grid area specified with grid-area</a:t>
            </a:r>
          </a:p>
          <a:p>
            <a:pPr lvl="1"/>
            <a:r>
              <a:rPr lang="en-US" sz="2000" b="1" dirty="0" smtClean="0"/>
              <a:t>. </a:t>
            </a:r>
            <a:r>
              <a:rPr lang="en-US" sz="2000" dirty="0" smtClean="0"/>
              <a:t>- a period signifies an empty grid cell</a:t>
            </a:r>
          </a:p>
          <a:p>
            <a:pPr lvl="1"/>
            <a:r>
              <a:rPr lang="en-US" sz="2000" b="1" dirty="0" smtClean="0"/>
              <a:t>none </a:t>
            </a:r>
            <a:r>
              <a:rPr lang="en-US" sz="2000" dirty="0" smtClean="0"/>
              <a:t>- no grid areas are defined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lvl="1" indent="0">
              <a:buNone/>
            </a:pPr>
            <a:r>
              <a:rPr lang="en-US" sz="2000" b="1" dirty="0" smtClean="0"/>
              <a:t>Example:</a:t>
            </a:r>
          </a:p>
          <a:p>
            <a:pPr marL="0" lvl="1" indent="0">
              <a:buNone/>
            </a:pPr>
            <a:r>
              <a:rPr lang="en-US" sz="2000" b="1" dirty="0" smtClean="0"/>
              <a:t>	{ 	</a:t>
            </a:r>
            <a:r>
              <a:rPr lang="en-US" sz="2000" dirty="0" smtClean="0"/>
              <a:t>grid-template-areas: 	"header </a:t>
            </a:r>
            <a:r>
              <a:rPr lang="en-US" sz="2000" dirty="0" err="1" smtClean="0"/>
              <a:t>header</a:t>
            </a:r>
            <a:r>
              <a:rPr lang="en-US" sz="2000" dirty="0" smtClean="0"/>
              <a:t> </a:t>
            </a:r>
            <a:r>
              <a:rPr lang="en-US" sz="2000" dirty="0" err="1" smtClean="0"/>
              <a:t>header</a:t>
            </a:r>
            <a:r>
              <a:rPr lang="en-US" sz="2000" dirty="0" smtClean="0"/>
              <a:t> </a:t>
            </a:r>
            <a:r>
              <a:rPr lang="en-US" sz="2000" dirty="0" err="1" smtClean="0"/>
              <a:t>header</a:t>
            </a:r>
            <a:r>
              <a:rPr lang="en-US" sz="2000" dirty="0" smtClean="0"/>
              <a:t>"</a:t>
            </a:r>
          </a:p>
          <a:p>
            <a:pPr marL="0" lvl="1" indent="0">
              <a:buNone/>
            </a:pPr>
            <a:r>
              <a:rPr lang="en-US" sz="2000" dirty="0" smtClean="0"/>
              <a:t>    					"main </a:t>
            </a:r>
            <a:r>
              <a:rPr lang="en-US" sz="2000" dirty="0" err="1" smtClean="0"/>
              <a:t>main</a:t>
            </a:r>
            <a:r>
              <a:rPr lang="en-US" sz="2000" dirty="0" smtClean="0"/>
              <a:t> . sidebar"</a:t>
            </a:r>
          </a:p>
          <a:p>
            <a:pPr marL="0" lvl="1" indent="0">
              <a:buNone/>
            </a:pPr>
            <a:r>
              <a:rPr lang="en-US" sz="2000" dirty="0" smtClean="0"/>
              <a:t>    					"footer </a:t>
            </a:r>
            <a:r>
              <a:rPr lang="en-US" sz="2000" dirty="0" err="1" smtClean="0"/>
              <a:t>footer</a:t>
            </a:r>
            <a:r>
              <a:rPr lang="en-US" sz="2000" dirty="0" smtClean="0"/>
              <a:t> </a:t>
            </a:r>
            <a:r>
              <a:rPr lang="en-US" sz="2000" dirty="0" err="1" smtClean="0"/>
              <a:t>footer</a:t>
            </a:r>
            <a:r>
              <a:rPr lang="en-US" sz="2000" dirty="0" smtClean="0"/>
              <a:t> </a:t>
            </a:r>
            <a:r>
              <a:rPr lang="en-US" sz="2000" dirty="0" err="1" smtClean="0"/>
              <a:t>footer</a:t>
            </a:r>
            <a:r>
              <a:rPr lang="en-US" sz="2000" dirty="0" smtClean="0"/>
              <a:t>";</a:t>
            </a:r>
          </a:p>
          <a:p>
            <a:pPr marL="0" lvl="1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1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95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GRID CSS</vt:lpstr>
      <vt:lpstr>INTRODUCTION</vt:lpstr>
      <vt:lpstr>Browser Support</vt:lpstr>
      <vt:lpstr>GRID Terminology</vt:lpstr>
      <vt:lpstr>GRID Area</vt:lpstr>
      <vt:lpstr>GRID – Container Property</vt:lpstr>
      <vt:lpstr>Display</vt:lpstr>
      <vt:lpstr>Grid Template Columns / Rows</vt:lpstr>
      <vt:lpstr>Grid Template Area</vt:lpstr>
      <vt:lpstr>Grid Template</vt:lpstr>
      <vt:lpstr>Grid Column / Row Gap</vt:lpstr>
      <vt:lpstr>Grid Gap</vt:lpstr>
      <vt:lpstr>GRID Justify / Align Items</vt:lpstr>
      <vt:lpstr>GRID Justify / Align Content</vt:lpstr>
      <vt:lpstr>GRID Auto Column / Row</vt:lpstr>
      <vt:lpstr>GRID – Items Property</vt:lpstr>
    </vt:vector>
  </TitlesOfParts>
  <Company>Sapient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CSS</dc:title>
  <dc:creator>Arun Krishnasamy</dc:creator>
  <cp:lastModifiedBy>Arun Krishnasamy</cp:lastModifiedBy>
  <cp:revision>20</cp:revision>
  <dcterms:created xsi:type="dcterms:W3CDTF">2017-05-09T06:33:12Z</dcterms:created>
  <dcterms:modified xsi:type="dcterms:W3CDTF">2017-05-09T09:13:33Z</dcterms:modified>
</cp:coreProperties>
</file>