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4"/>
  </p:sldMasterIdLst>
  <p:notesMasterIdLst>
    <p:notesMasterId r:id="rId30"/>
  </p:notesMasterIdLst>
  <p:sldIdLst>
    <p:sldId id="258" r:id="rId5"/>
    <p:sldId id="257" r:id="rId6"/>
    <p:sldId id="261" r:id="rId7"/>
    <p:sldId id="276" r:id="rId8"/>
    <p:sldId id="277" r:id="rId9"/>
    <p:sldId id="266" r:id="rId10"/>
    <p:sldId id="269" r:id="rId11"/>
    <p:sldId id="270" r:id="rId12"/>
    <p:sldId id="271" r:id="rId13"/>
    <p:sldId id="272" r:id="rId14"/>
    <p:sldId id="274" r:id="rId15"/>
    <p:sldId id="263" r:id="rId16"/>
    <p:sldId id="278" r:id="rId17"/>
    <p:sldId id="279" r:id="rId18"/>
    <p:sldId id="280" r:id="rId19"/>
    <p:sldId id="281" r:id="rId20"/>
    <p:sldId id="282" r:id="rId21"/>
    <p:sldId id="264" r:id="rId22"/>
    <p:sldId id="284" r:id="rId23"/>
    <p:sldId id="285" r:id="rId24"/>
    <p:sldId id="265" r:id="rId25"/>
    <p:sldId id="267" r:id="rId26"/>
    <p:sldId id="287" r:id="rId27"/>
    <p:sldId id="288" r:id="rId28"/>
    <p:sldId id="286"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2700D8-E7BF-8286-0952-F422D91DFE82}" v="1111" dt="2022-07-24T17:18:47.075"/>
    <p1510:client id="{0D39C767-FA2C-1191-48B9-23B300740161}" v="1016" dt="2022-07-24T05:16:27.015"/>
    <p1510:client id="{0DAC8C2D-2AEC-69D0-7D2F-1C987D797A6D}" v="2866" dt="2022-08-25T23:47:36.343"/>
    <p1510:client id="{388C660E-7506-1903-B5AA-DE044B5CE5ED}" v="12" dt="2022-07-23T03:08:30.810"/>
    <p1510:client id="{49488DB9-4D22-8CF1-024E-891F881A6011}" v="665" dt="2022-07-22T18:28:26.396"/>
    <p1510:client id="{54E2D2DE-5C3A-E239-682E-314C8E6926B9}" v="650" dt="2022-07-24T17:12:27.184"/>
    <p1510:client id="{62822C14-7972-1A84-C884-4E047AEA419E}" v="109" dt="2022-08-25T23:21:43.694"/>
    <p1510:client id="{66FF00C8-F4DC-F988-1152-AD4F87526961}" v="245" dt="2022-08-25T10:09:35.531"/>
    <p1510:client id="{7613BFBC-ACFD-A5B3-7A31-6B0E14D389FB}" v="3" dt="2022-08-25T23:44:12.998"/>
    <p1510:client id="{9938127E-F47F-48EA-AF3A-0876E5CF23CF}" v="79" dt="2022-07-19T01:53:22.190"/>
    <p1510:client id="{DF84774F-6EE8-58F6-1C31-76B6CC6A8942}" v="1183" dt="2022-08-24T05:42:10.1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32"/>
  </p:normalViewPr>
  <p:slideViewPr>
    <p:cSldViewPr snapToGrid="0">
      <p:cViewPr>
        <p:scale>
          <a:sx n="110" d="100"/>
          <a:sy n="110" d="100"/>
        </p:scale>
        <p:origin x="632"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40D41D-24FC-442A-8E3D-CCAD51053D8C}" type="doc">
      <dgm:prSet loTypeId="urn:microsoft.com/office/officeart/2005/8/layout/hProcess3" loCatId="process" qsTypeId="urn:microsoft.com/office/officeart/2005/8/quickstyle/simple1" qsCatId="simple" csTypeId="urn:microsoft.com/office/officeart/2005/8/colors/accent1_2" csCatId="accent1" phldr="1"/>
      <dgm:spPr/>
    </dgm:pt>
    <dgm:pt modelId="{E404D753-291B-4A53-80B0-67E4C83949EB}">
      <dgm:prSet phldrT="[Text]" phldr="0"/>
      <dgm:spPr/>
      <dgm:t>
        <a:bodyPr/>
        <a:lstStyle/>
        <a:p>
          <a:pPr rtl="0"/>
          <a:r>
            <a:rPr lang="en-US" dirty="0">
              <a:latin typeface="Sagona Book"/>
            </a:rPr>
            <a:t>Check for seasonality/</a:t>
          </a:r>
        </a:p>
        <a:p>
          <a:pPr rtl="0"/>
          <a:r>
            <a:rPr lang="en-US" dirty="0">
              <a:latin typeface="Sagona Book"/>
            </a:rPr>
            <a:t> if stationary</a:t>
          </a:r>
          <a:endParaRPr lang="en-US" dirty="0"/>
        </a:p>
      </dgm:t>
    </dgm:pt>
    <dgm:pt modelId="{C930AD8A-D7E3-428B-9F68-82D36780FDE5}" type="parTrans" cxnId="{9741FC4E-B2F8-4565-B135-CFAF3C6DBA18}">
      <dgm:prSet/>
      <dgm:spPr/>
      <dgm:t>
        <a:bodyPr/>
        <a:lstStyle/>
        <a:p>
          <a:endParaRPr lang="en-US"/>
        </a:p>
      </dgm:t>
    </dgm:pt>
    <dgm:pt modelId="{E0EAD003-283C-4EB6-9639-29CCCDC0AB1F}" type="sibTrans" cxnId="{9741FC4E-B2F8-4565-B135-CFAF3C6DBA18}">
      <dgm:prSet/>
      <dgm:spPr/>
      <dgm:t>
        <a:bodyPr/>
        <a:lstStyle/>
        <a:p>
          <a:endParaRPr lang="en-US"/>
        </a:p>
      </dgm:t>
    </dgm:pt>
    <dgm:pt modelId="{4673D07A-F328-4C2D-80AF-1A445E75BFBF}" type="pres">
      <dgm:prSet presAssocID="{8E40D41D-24FC-442A-8E3D-CCAD51053D8C}" presName="Name0" presStyleCnt="0">
        <dgm:presLayoutVars>
          <dgm:dir/>
          <dgm:animLvl val="lvl"/>
          <dgm:resizeHandles val="exact"/>
        </dgm:presLayoutVars>
      </dgm:prSet>
      <dgm:spPr/>
    </dgm:pt>
    <dgm:pt modelId="{226CA098-8505-4329-9EFA-34FC2642939F}" type="pres">
      <dgm:prSet presAssocID="{8E40D41D-24FC-442A-8E3D-CCAD51053D8C}" presName="dummy" presStyleCnt="0"/>
      <dgm:spPr/>
    </dgm:pt>
    <dgm:pt modelId="{3908E1A1-7020-4945-8F40-F7DD3A826C07}" type="pres">
      <dgm:prSet presAssocID="{8E40D41D-24FC-442A-8E3D-CCAD51053D8C}" presName="linH" presStyleCnt="0"/>
      <dgm:spPr/>
    </dgm:pt>
    <dgm:pt modelId="{5B537829-BA96-4844-8B37-D5C0E7A1F5E6}" type="pres">
      <dgm:prSet presAssocID="{8E40D41D-24FC-442A-8E3D-CCAD51053D8C}" presName="padding1" presStyleCnt="0"/>
      <dgm:spPr/>
    </dgm:pt>
    <dgm:pt modelId="{09D79E25-0791-4F81-BD9F-4F6B24D8B74E}" type="pres">
      <dgm:prSet presAssocID="{E404D753-291B-4A53-80B0-67E4C83949EB}" presName="linV" presStyleCnt="0"/>
      <dgm:spPr/>
    </dgm:pt>
    <dgm:pt modelId="{AF4E2945-802F-4F3E-9EF7-6A5C51AC07FF}" type="pres">
      <dgm:prSet presAssocID="{E404D753-291B-4A53-80B0-67E4C83949EB}" presName="spVertical1" presStyleCnt="0"/>
      <dgm:spPr/>
    </dgm:pt>
    <dgm:pt modelId="{CA5AB0BB-1C1B-4146-9B13-593642A85049}" type="pres">
      <dgm:prSet presAssocID="{E404D753-291B-4A53-80B0-67E4C83949EB}" presName="parTx" presStyleLbl="revTx" presStyleIdx="0" presStyleCnt="1">
        <dgm:presLayoutVars>
          <dgm:chMax val="0"/>
          <dgm:chPref val="0"/>
          <dgm:bulletEnabled val="1"/>
        </dgm:presLayoutVars>
      </dgm:prSet>
      <dgm:spPr/>
    </dgm:pt>
    <dgm:pt modelId="{7DC1AEA1-68BE-4B76-9FE9-E3159AF33510}" type="pres">
      <dgm:prSet presAssocID="{E404D753-291B-4A53-80B0-67E4C83949EB}" presName="spVertical2" presStyleCnt="0"/>
      <dgm:spPr/>
    </dgm:pt>
    <dgm:pt modelId="{D7B9015E-E48E-48B6-994B-B44FEAE7B139}" type="pres">
      <dgm:prSet presAssocID="{E404D753-291B-4A53-80B0-67E4C83949EB}" presName="spVertical3" presStyleCnt="0"/>
      <dgm:spPr/>
    </dgm:pt>
    <dgm:pt modelId="{DCBAA459-6876-4319-8EFD-D69FCD62E989}" type="pres">
      <dgm:prSet presAssocID="{8E40D41D-24FC-442A-8E3D-CCAD51053D8C}" presName="padding2" presStyleCnt="0"/>
      <dgm:spPr/>
    </dgm:pt>
    <dgm:pt modelId="{954ACD3A-C9A0-48A9-A77B-75549D793712}" type="pres">
      <dgm:prSet presAssocID="{8E40D41D-24FC-442A-8E3D-CCAD51053D8C}" presName="negArrow" presStyleCnt="0"/>
      <dgm:spPr/>
    </dgm:pt>
    <dgm:pt modelId="{60CA502E-361C-438D-8836-D1935B07B60E}" type="pres">
      <dgm:prSet presAssocID="{8E40D41D-24FC-442A-8E3D-CCAD51053D8C}" presName="backgroundArrow" presStyleLbl="node1" presStyleIdx="0" presStyleCnt="1"/>
      <dgm:spPr/>
    </dgm:pt>
  </dgm:ptLst>
  <dgm:cxnLst>
    <dgm:cxn modelId="{9741FC4E-B2F8-4565-B135-CFAF3C6DBA18}" srcId="{8E40D41D-24FC-442A-8E3D-CCAD51053D8C}" destId="{E404D753-291B-4A53-80B0-67E4C83949EB}" srcOrd="0" destOrd="0" parTransId="{C930AD8A-D7E3-428B-9F68-82D36780FDE5}" sibTransId="{E0EAD003-283C-4EB6-9639-29CCCDC0AB1F}"/>
    <dgm:cxn modelId="{2257D1AB-AD66-4DAA-B0E7-1141792C43C6}" type="presOf" srcId="{8E40D41D-24FC-442A-8E3D-CCAD51053D8C}" destId="{4673D07A-F328-4C2D-80AF-1A445E75BFBF}" srcOrd="0" destOrd="0" presId="urn:microsoft.com/office/officeart/2005/8/layout/hProcess3"/>
    <dgm:cxn modelId="{A8DAACF1-1FB0-46F5-BAC0-DEC6264C4C2A}" type="presOf" srcId="{E404D753-291B-4A53-80B0-67E4C83949EB}" destId="{CA5AB0BB-1C1B-4146-9B13-593642A85049}" srcOrd="0" destOrd="0" presId="urn:microsoft.com/office/officeart/2005/8/layout/hProcess3"/>
    <dgm:cxn modelId="{00D27504-4A1F-4568-BBAD-9A9FC0866F24}" type="presParOf" srcId="{4673D07A-F328-4C2D-80AF-1A445E75BFBF}" destId="{226CA098-8505-4329-9EFA-34FC2642939F}" srcOrd="0" destOrd="0" presId="urn:microsoft.com/office/officeart/2005/8/layout/hProcess3"/>
    <dgm:cxn modelId="{3018A018-B7F9-4775-B503-0A8F313C44D6}" type="presParOf" srcId="{4673D07A-F328-4C2D-80AF-1A445E75BFBF}" destId="{3908E1A1-7020-4945-8F40-F7DD3A826C07}" srcOrd="1" destOrd="0" presId="urn:microsoft.com/office/officeart/2005/8/layout/hProcess3"/>
    <dgm:cxn modelId="{F1126295-5246-4803-8801-4B7EEFBBDD8F}" type="presParOf" srcId="{3908E1A1-7020-4945-8F40-F7DD3A826C07}" destId="{5B537829-BA96-4844-8B37-D5C0E7A1F5E6}" srcOrd="0" destOrd="0" presId="urn:microsoft.com/office/officeart/2005/8/layout/hProcess3"/>
    <dgm:cxn modelId="{B17A8893-E8D3-45BE-A6B4-7CF4AD1C9FCC}" type="presParOf" srcId="{3908E1A1-7020-4945-8F40-F7DD3A826C07}" destId="{09D79E25-0791-4F81-BD9F-4F6B24D8B74E}" srcOrd="1" destOrd="0" presId="urn:microsoft.com/office/officeart/2005/8/layout/hProcess3"/>
    <dgm:cxn modelId="{B6FE7703-2CDA-4C37-AF27-4E9B528C2FA3}" type="presParOf" srcId="{09D79E25-0791-4F81-BD9F-4F6B24D8B74E}" destId="{AF4E2945-802F-4F3E-9EF7-6A5C51AC07FF}" srcOrd="0" destOrd="0" presId="urn:microsoft.com/office/officeart/2005/8/layout/hProcess3"/>
    <dgm:cxn modelId="{11CE702A-6468-45EA-9A00-21F8CAAA1C44}" type="presParOf" srcId="{09D79E25-0791-4F81-BD9F-4F6B24D8B74E}" destId="{CA5AB0BB-1C1B-4146-9B13-593642A85049}" srcOrd="1" destOrd="0" presId="urn:microsoft.com/office/officeart/2005/8/layout/hProcess3"/>
    <dgm:cxn modelId="{5FADA1A2-0A4E-4E7D-9BDC-A210D52D1818}" type="presParOf" srcId="{09D79E25-0791-4F81-BD9F-4F6B24D8B74E}" destId="{7DC1AEA1-68BE-4B76-9FE9-E3159AF33510}" srcOrd="2" destOrd="0" presId="urn:microsoft.com/office/officeart/2005/8/layout/hProcess3"/>
    <dgm:cxn modelId="{C1B67C54-53DE-4599-8E38-03DF658CC6DD}" type="presParOf" srcId="{09D79E25-0791-4F81-BD9F-4F6B24D8B74E}" destId="{D7B9015E-E48E-48B6-994B-B44FEAE7B139}" srcOrd="3" destOrd="0" presId="urn:microsoft.com/office/officeart/2005/8/layout/hProcess3"/>
    <dgm:cxn modelId="{F573233B-CEB5-404D-B7FD-E4716429D473}" type="presParOf" srcId="{3908E1A1-7020-4945-8F40-F7DD3A826C07}" destId="{DCBAA459-6876-4319-8EFD-D69FCD62E989}" srcOrd="2" destOrd="0" presId="urn:microsoft.com/office/officeart/2005/8/layout/hProcess3"/>
    <dgm:cxn modelId="{1CAE3DCA-130B-4460-BD3B-D9140D2F71C2}" type="presParOf" srcId="{3908E1A1-7020-4945-8F40-F7DD3A826C07}" destId="{954ACD3A-C9A0-48A9-A77B-75549D793712}" srcOrd="3" destOrd="0" presId="urn:microsoft.com/office/officeart/2005/8/layout/hProcess3"/>
    <dgm:cxn modelId="{481950A6-4E23-489B-9B9E-F624EAF53DB8}" type="presParOf" srcId="{3908E1A1-7020-4945-8F40-F7DD3A826C07}" destId="{60CA502E-361C-438D-8836-D1935B07B60E}" srcOrd="4" destOrd="0" presId="urn:microsoft.com/office/officeart/2005/8/layout/h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40D41D-24FC-442A-8E3D-CCAD51053D8C}" type="doc">
      <dgm:prSet loTypeId="urn:microsoft.com/office/officeart/2005/8/layout/hProcess3" loCatId="process" qsTypeId="urn:microsoft.com/office/officeart/2005/8/quickstyle/simple1" qsCatId="simple" csTypeId="urn:microsoft.com/office/officeart/2005/8/colors/accent1_2" csCatId="accent1" phldr="1"/>
      <dgm:spPr/>
    </dgm:pt>
    <dgm:pt modelId="{E404D753-291B-4A53-80B0-67E4C83949EB}">
      <dgm:prSet phldrT="[Text]" phldr="0"/>
      <dgm:spPr/>
      <dgm:t>
        <a:bodyPr/>
        <a:lstStyle/>
        <a:p>
          <a:pPr rtl="0"/>
          <a:r>
            <a:rPr lang="en-US" dirty="0">
              <a:latin typeface="Sagona Book"/>
            </a:rPr>
            <a:t>Check for seasonality/</a:t>
          </a:r>
        </a:p>
        <a:p>
          <a:r>
            <a:rPr lang="en-US" dirty="0">
              <a:latin typeface="Sagona Book"/>
            </a:rPr>
            <a:t>if stationary again</a:t>
          </a:r>
          <a:endParaRPr lang="en-US" dirty="0"/>
        </a:p>
      </dgm:t>
    </dgm:pt>
    <dgm:pt modelId="{C930AD8A-D7E3-428B-9F68-82D36780FDE5}" type="parTrans" cxnId="{9741FC4E-B2F8-4565-B135-CFAF3C6DBA18}">
      <dgm:prSet/>
      <dgm:spPr/>
      <dgm:t>
        <a:bodyPr/>
        <a:lstStyle/>
        <a:p>
          <a:endParaRPr lang="en-US"/>
        </a:p>
      </dgm:t>
    </dgm:pt>
    <dgm:pt modelId="{E0EAD003-283C-4EB6-9639-29CCCDC0AB1F}" type="sibTrans" cxnId="{9741FC4E-B2F8-4565-B135-CFAF3C6DBA18}">
      <dgm:prSet/>
      <dgm:spPr/>
      <dgm:t>
        <a:bodyPr/>
        <a:lstStyle/>
        <a:p>
          <a:endParaRPr lang="en-US"/>
        </a:p>
      </dgm:t>
    </dgm:pt>
    <dgm:pt modelId="{4673D07A-F328-4C2D-80AF-1A445E75BFBF}" type="pres">
      <dgm:prSet presAssocID="{8E40D41D-24FC-442A-8E3D-CCAD51053D8C}" presName="Name0" presStyleCnt="0">
        <dgm:presLayoutVars>
          <dgm:dir/>
          <dgm:animLvl val="lvl"/>
          <dgm:resizeHandles val="exact"/>
        </dgm:presLayoutVars>
      </dgm:prSet>
      <dgm:spPr/>
    </dgm:pt>
    <dgm:pt modelId="{226CA098-8505-4329-9EFA-34FC2642939F}" type="pres">
      <dgm:prSet presAssocID="{8E40D41D-24FC-442A-8E3D-CCAD51053D8C}" presName="dummy" presStyleCnt="0"/>
      <dgm:spPr/>
    </dgm:pt>
    <dgm:pt modelId="{3908E1A1-7020-4945-8F40-F7DD3A826C07}" type="pres">
      <dgm:prSet presAssocID="{8E40D41D-24FC-442A-8E3D-CCAD51053D8C}" presName="linH" presStyleCnt="0"/>
      <dgm:spPr/>
    </dgm:pt>
    <dgm:pt modelId="{5B537829-BA96-4844-8B37-D5C0E7A1F5E6}" type="pres">
      <dgm:prSet presAssocID="{8E40D41D-24FC-442A-8E3D-CCAD51053D8C}" presName="padding1" presStyleCnt="0"/>
      <dgm:spPr/>
    </dgm:pt>
    <dgm:pt modelId="{09D79E25-0791-4F81-BD9F-4F6B24D8B74E}" type="pres">
      <dgm:prSet presAssocID="{E404D753-291B-4A53-80B0-67E4C83949EB}" presName="linV" presStyleCnt="0"/>
      <dgm:spPr/>
    </dgm:pt>
    <dgm:pt modelId="{AF4E2945-802F-4F3E-9EF7-6A5C51AC07FF}" type="pres">
      <dgm:prSet presAssocID="{E404D753-291B-4A53-80B0-67E4C83949EB}" presName="spVertical1" presStyleCnt="0"/>
      <dgm:spPr/>
    </dgm:pt>
    <dgm:pt modelId="{CA5AB0BB-1C1B-4146-9B13-593642A85049}" type="pres">
      <dgm:prSet presAssocID="{E404D753-291B-4A53-80B0-67E4C83949EB}" presName="parTx" presStyleLbl="revTx" presStyleIdx="0" presStyleCnt="1">
        <dgm:presLayoutVars>
          <dgm:chMax val="0"/>
          <dgm:chPref val="0"/>
          <dgm:bulletEnabled val="1"/>
        </dgm:presLayoutVars>
      </dgm:prSet>
      <dgm:spPr/>
    </dgm:pt>
    <dgm:pt modelId="{7DC1AEA1-68BE-4B76-9FE9-E3159AF33510}" type="pres">
      <dgm:prSet presAssocID="{E404D753-291B-4A53-80B0-67E4C83949EB}" presName="spVertical2" presStyleCnt="0"/>
      <dgm:spPr/>
    </dgm:pt>
    <dgm:pt modelId="{D7B9015E-E48E-48B6-994B-B44FEAE7B139}" type="pres">
      <dgm:prSet presAssocID="{E404D753-291B-4A53-80B0-67E4C83949EB}" presName="spVertical3" presStyleCnt="0"/>
      <dgm:spPr/>
    </dgm:pt>
    <dgm:pt modelId="{DCBAA459-6876-4319-8EFD-D69FCD62E989}" type="pres">
      <dgm:prSet presAssocID="{8E40D41D-24FC-442A-8E3D-CCAD51053D8C}" presName="padding2" presStyleCnt="0"/>
      <dgm:spPr/>
    </dgm:pt>
    <dgm:pt modelId="{954ACD3A-C9A0-48A9-A77B-75549D793712}" type="pres">
      <dgm:prSet presAssocID="{8E40D41D-24FC-442A-8E3D-CCAD51053D8C}" presName="negArrow" presStyleCnt="0"/>
      <dgm:spPr/>
    </dgm:pt>
    <dgm:pt modelId="{60CA502E-361C-438D-8836-D1935B07B60E}" type="pres">
      <dgm:prSet presAssocID="{8E40D41D-24FC-442A-8E3D-CCAD51053D8C}" presName="backgroundArrow" presStyleLbl="node1" presStyleIdx="0" presStyleCnt="1"/>
      <dgm:spPr/>
    </dgm:pt>
  </dgm:ptLst>
  <dgm:cxnLst>
    <dgm:cxn modelId="{9741FC4E-B2F8-4565-B135-CFAF3C6DBA18}" srcId="{8E40D41D-24FC-442A-8E3D-CCAD51053D8C}" destId="{E404D753-291B-4A53-80B0-67E4C83949EB}" srcOrd="0" destOrd="0" parTransId="{C930AD8A-D7E3-428B-9F68-82D36780FDE5}" sibTransId="{E0EAD003-283C-4EB6-9639-29CCCDC0AB1F}"/>
    <dgm:cxn modelId="{2257D1AB-AD66-4DAA-B0E7-1141792C43C6}" type="presOf" srcId="{8E40D41D-24FC-442A-8E3D-CCAD51053D8C}" destId="{4673D07A-F328-4C2D-80AF-1A445E75BFBF}" srcOrd="0" destOrd="0" presId="urn:microsoft.com/office/officeart/2005/8/layout/hProcess3"/>
    <dgm:cxn modelId="{A8DAACF1-1FB0-46F5-BAC0-DEC6264C4C2A}" type="presOf" srcId="{E404D753-291B-4A53-80B0-67E4C83949EB}" destId="{CA5AB0BB-1C1B-4146-9B13-593642A85049}" srcOrd="0" destOrd="0" presId="urn:microsoft.com/office/officeart/2005/8/layout/hProcess3"/>
    <dgm:cxn modelId="{00D27504-4A1F-4568-BBAD-9A9FC0866F24}" type="presParOf" srcId="{4673D07A-F328-4C2D-80AF-1A445E75BFBF}" destId="{226CA098-8505-4329-9EFA-34FC2642939F}" srcOrd="0" destOrd="0" presId="urn:microsoft.com/office/officeart/2005/8/layout/hProcess3"/>
    <dgm:cxn modelId="{3018A018-B7F9-4775-B503-0A8F313C44D6}" type="presParOf" srcId="{4673D07A-F328-4C2D-80AF-1A445E75BFBF}" destId="{3908E1A1-7020-4945-8F40-F7DD3A826C07}" srcOrd="1" destOrd="0" presId="urn:microsoft.com/office/officeart/2005/8/layout/hProcess3"/>
    <dgm:cxn modelId="{F1126295-5246-4803-8801-4B7EEFBBDD8F}" type="presParOf" srcId="{3908E1A1-7020-4945-8F40-F7DD3A826C07}" destId="{5B537829-BA96-4844-8B37-D5C0E7A1F5E6}" srcOrd="0" destOrd="0" presId="urn:microsoft.com/office/officeart/2005/8/layout/hProcess3"/>
    <dgm:cxn modelId="{B17A8893-E8D3-45BE-A6B4-7CF4AD1C9FCC}" type="presParOf" srcId="{3908E1A1-7020-4945-8F40-F7DD3A826C07}" destId="{09D79E25-0791-4F81-BD9F-4F6B24D8B74E}" srcOrd="1" destOrd="0" presId="urn:microsoft.com/office/officeart/2005/8/layout/hProcess3"/>
    <dgm:cxn modelId="{B6FE7703-2CDA-4C37-AF27-4E9B528C2FA3}" type="presParOf" srcId="{09D79E25-0791-4F81-BD9F-4F6B24D8B74E}" destId="{AF4E2945-802F-4F3E-9EF7-6A5C51AC07FF}" srcOrd="0" destOrd="0" presId="urn:microsoft.com/office/officeart/2005/8/layout/hProcess3"/>
    <dgm:cxn modelId="{11CE702A-6468-45EA-9A00-21F8CAAA1C44}" type="presParOf" srcId="{09D79E25-0791-4F81-BD9F-4F6B24D8B74E}" destId="{CA5AB0BB-1C1B-4146-9B13-593642A85049}" srcOrd="1" destOrd="0" presId="urn:microsoft.com/office/officeart/2005/8/layout/hProcess3"/>
    <dgm:cxn modelId="{5FADA1A2-0A4E-4E7D-9BDC-A210D52D1818}" type="presParOf" srcId="{09D79E25-0791-4F81-BD9F-4F6B24D8B74E}" destId="{7DC1AEA1-68BE-4B76-9FE9-E3159AF33510}" srcOrd="2" destOrd="0" presId="urn:microsoft.com/office/officeart/2005/8/layout/hProcess3"/>
    <dgm:cxn modelId="{C1B67C54-53DE-4599-8E38-03DF658CC6DD}" type="presParOf" srcId="{09D79E25-0791-4F81-BD9F-4F6B24D8B74E}" destId="{D7B9015E-E48E-48B6-994B-B44FEAE7B139}" srcOrd="3" destOrd="0" presId="urn:microsoft.com/office/officeart/2005/8/layout/hProcess3"/>
    <dgm:cxn modelId="{F573233B-CEB5-404D-B7FD-E4716429D473}" type="presParOf" srcId="{3908E1A1-7020-4945-8F40-F7DD3A826C07}" destId="{DCBAA459-6876-4319-8EFD-D69FCD62E989}" srcOrd="2" destOrd="0" presId="urn:microsoft.com/office/officeart/2005/8/layout/hProcess3"/>
    <dgm:cxn modelId="{1CAE3DCA-130B-4460-BD3B-D9140D2F71C2}" type="presParOf" srcId="{3908E1A1-7020-4945-8F40-F7DD3A826C07}" destId="{954ACD3A-C9A0-48A9-A77B-75549D793712}" srcOrd="3" destOrd="0" presId="urn:microsoft.com/office/officeart/2005/8/layout/hProcess3"/>
    <dgm:cxn modelId="{481950A6-4E23-489B-9B9E-F624EAF53DB8}" type="presParOf" srcId="{3908E1A1-7020-4945-8F40-F7DD3A826C07}" destId="{60CA502E-361C-438D-8836-D1935B07B60E}" srcOrd="4"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CA502E-361C-438D-8836-D1935B07B60E}">
      <dsp:nvSpPr>
        <dsp:cNvPr id="0" name=""/>
        <dsp:cNvSpPr/>
      </dsp:nvSpPr>
      <dsp:spPr>
        <a:xfrm>
          <a:off x="0" y="493163"/>
          <a:ext cx="3130827" cy="1180404"/>
        </a:xfrm>
        <a:prstGeom prst="right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5AB0BB-1C1B-4146-9B13-593642A85049}">
      <dsp:nvSpPr>
        <dsp:cNvPr id="0" name=""/>
        <dsp:cNvSpPr/>
      </dsp:nvSpPr>
      <dsp:spPr>
        <a:xfrm>
          <a:off x="252545" y="788264"/>
          <a:ext cx="2565199" cy="590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1760" rIns="0" bIns="111760"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Sagona Book"/>
            </a:rPr>
            <a:t>Check for seasonality/</a:t>
          </a:r>
        </a:p>
        <a:p>
          <a:pPr marL="0" lvl="0" indent="0" algn="ctr" defTabSz="488950" rtl="0">
            <a:lnSpc>
              <a:spcPct val="90000"/>
            </a:lnSpc>
            <a:spcBef>
              <a:spcPct val="0"/>
            </a:spcBef>
            <a:spcAft>
              <a:spcPct val="35000"/>
            </a:spcAft>
            <a:buNone/>
          </a:pPr>
          <a:r>
            <a:rPr lang="en-US" sz="1100" kern="1200" dirty="0">
              <a:latin typeface="Sagona Book"/>
            </a:rPr>
            <a:t> if stationary</a:t>
          </a:r>
          <a:endParaRPr lang="en-US" sz="1100" kern="1200" dirty="0"/>
        </a:p>
      </dsp:txBody>
      <dsp:txXfrm>
        <a:off x="252545" y="788264"/>
        <a:ext cx="2565199" cy="5902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CA502E-361C-438D-8836-D1935B07B60E}">
      <dsp:nvSpPr>
        <dsp:cNvPr id="0" name=""/>
        <dsp:cNvSpPr/>
      </dsp:nvSpPr>
      <dsp:spPr>
        <a:xfrm>
          <a:off x="0" y="493163"/>
          <a:ext cx="3130827" cy="1180404"/>
        </a:xfrm>
        <a:prstGeom prst="right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5AB0BB-1C1B-4146-9B13-593642A85049}">
      <dsp:nvSpPr>
        <dsp:cNvPr id="0" name=""/>
        <dsp:cNvSpPr/>
      </dsp:nvSpPr>
      <dsp:spPr>
        <a:xfrm>
          <a:off x="252545" y="788264"/>
          <a:ext cx="2565199" cy="590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11760" rIns="0" bIns="111760"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Sagona Book"/>
            </a:rPr>
            <a:t>Check for seasonality/</a:t>
          </a:r>
        </a:p>
        <a:p>
          <a:pPr marL="0" lvl="0" indent="0" algn="ctr" defTabSz="488950">
            <a:lnSpc>
              <a:spcPct val="90000"/>
            </a:lnSpc>
            <a:spcBef>
              <a:spcPct val="0"/>
            </a:spcBef>
            <a:spcAft>
              <a:spcPct val="35000"/>
            </a:spcAft>
            <a:buNone/>
          </a:pPr>
          <a:r>
            <a:rPr lang="en-US" sz="1100" kern="1200" dirty="0">
              <a:latin typeface="Sagona Book"/>
            </a:rPr>
            <a:t>if stationary again</a:t>
          </a:r>
          <a:endParaRPr lang="en-US" sz="1100" kern="1200" dirty="0"/>
        </a:p>
      </dsp:txBody>
      <dsp:txXfrm>
        <a:off x="252545" y="788264"/>
        <a:ext cx="2565199" cy="59020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ED0AA0-AEDB-42D1-800B-87EDA7C42194}" type="datetimeFigureOut">
              <a:t>8/25/22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D293DE-7B4C-49A0-8575-410A8D03EB3D}" type="slidenum">
              <a:t>‹#›</a:t>
            </a:fld>
            <a:endParaRPr lang="en-US"/>
          </a:p>
        </p:txBody>
      </p:sp>
    </p:spTree>
    <p:extLst>
      <p:ext uri="{BB962C8B-B14F-4D97-AF65-F5344CB8AC3E}">
        <p14:creationId xmlns:p14="http://schemas.microsoft.com/office/powerpoint/2010/main" val="1683378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Tamlyn</a:t>
            </a:r>
          </a:p>
        </p:txBody>
      </p:sp>
      <p:sp>
        <p:nvSpPr>
          <p:cNvPr id="4" name="Slide Number Placeholder 3"/>
          <p:cNvSpPr>
            <a:spLocks noGrp="1"/>
          </p:cNvSpPr>
          <p:nvPr>
            <p:ph type="sldNum" sz="quarter" idx="5"/>
          </p:nvPr>
        </p:nvSpPr>
        <p:spPr/>
        <p:txBody>
          <a:bodyPr/>
          <a:lstStyle/>
          <a:p>
            <a:fld id="{9BD293DE-7B4C-49A0-8575-410A8D03EB3D}" type="slidenum">
              <a:t>1</a:t>
            </a:fld>
            <a:endParaRPr lang="en-US"/>
          </a:p>
        </p:txBody>
      </p:sp>
    </p:spTree>
    <p:extLst>
      <p:ext uri="{BB962C8B-B14F-4D97-AF65-F5344CB8AC3E}">
        <p14:creationId xmlns:p14="http://schemas.microsoft.com/office/powerpoint/2010/main" val="2598273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Arunima</a:t>
            </a:r>
          </a:p>
        </p:txBody>
      </p:sp>
      <p:sp>
        <p:nvSpPr>
          <p:cNvPr id="4" name="Slide Number Placeholder 3"/>
          <p:cNvSpPr>
            <a:spLocks noGrp="1"/>
          </p:cNvSpPr>
          <p:nvPr>
            <p:ph type="sldNum" sz="quarter" idx="5"/>
          </p:nvPr>
        </p:nvSpPr>
        <p:spPr/>
        <p:txBody>
          <a:bodyPr/>
          <a:lstStyle/>
          <a:p>
            <a:fld id="{9BD293DE-7B4C-49A0-8575-410A8D03EB3D}" type="slidenum">
              <a:t>11</a:t>
            </a:fld>
            <a:endParaRPr lang="en-US"/>
          </a:p>
        </p:txBody>
      </p:sp>
    </p:spTree>
    <p:extLst>
      <p:ext uri="{BB962C8B-B14F-4D97-AF65-F5344CB8AC3E}">
        <p14:creationId xmlns:p14="http://schemas.microsoft.com/office/powerpoint/2010/main" val="16779082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Sohrab</a:t>
            </a:r>
          </a:p>
        </p:txBody>
      </p:sp>
      <p:sp>
        <p:nvSpPr>
          <p:cNvPr id="4" name="Slide Number Placeholder 3"/>
          <p:cNvSpPr>
            <a:spLocks noGrp="1"/>
          </p:cNvSpPr>
          <p:nvPr>
            <p:ph type="sldNum" sz="quarter" idx="5"/>
          </p:nvPr>
        </p:nvSpPr>
        <p:spPr/>
        <p:txBody>
          <a:bodyPr/>
          <a:lstStyle/>
          <a:p>
            <a:fld id="{9BD293DE-7B4C-49A0-8575-410A8D03EB3D}" type="slidenum">
              <a:t>12</a:t>
            </a:fld>
            <a:endParaRPr lang="en-US"/>
          </a:p>
        </p:txBody>
      </p:sp>
    </p:spTree>
    <p:extLst>
      <p:ext uri="{BB962C8B-B14F-4D97-AF65-F5344CB8AC3E}">
        <p14:creationId xmlns:p14="http://schemas.microsoft.com/office/powerpoint/2010/main" val="28151033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Sohrab</a:t>
            </a:r>
          </a:p>
        </p:txBody>
      </p:sp>
      <p:sp>
        <p:nvSpPr>
          <p:cNvPr id="4" name="Slide Number Placeholder 3"/>
          <p:cNvSpPr>
            <a:spLocks noGrp="1"/>
          </p:cNvSpPr>
          <p:nvPr>
            <p:ph type="sldNum" sz="quarter" idx="5"/>
          </p:nvPr>
        </p:nvSpPr>
        <p:spPr/>
        <p:txBody>
          <a:bodyPr/>
          <a:lstStyle/>
          <a:p>
            <a:fld id="{9BD293DE-7B4C-49A0-8575-410A8D03EB3D}" type="slidenum">
              <a:t>13</a:t>
            </a:fld>
            <a:endParaRPr lang="en-US"/>
          </a:p>
        </p:txBody>
      </p:sp>
    </p:spTree>
    <p:extLst>
      <p:ext uri="{BB962C8B-B14F-4D97-AF65-F5344CB8AC3E}">
        <p14:creationId xmlns:p14="http://schemas.microsoft.com/office/powerpoint/2010/main" val="40621741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Sohrab</a:t>
            </a:r>
          </a:p>
        </p:txBody>
      </p:sp>
      <p:sp>
        <p:nvSpPr>
          <p:cNvPr id="4" name="Slide Number Placeholder 3"/>
          <p:cNvSpPr>
            <a:spLocks noGrp="1"/>
          </p:cNvSpPr>
          <p:nvPr>
            <p:ph type="sldNum" sz="quarter" idx="5"/>
          </p:nvPr>
        </p:nvSpPr>
        <p:spPr/>
        <p:txBody>
          <a:bodyPr/>
          <a:lstStyle/>
          <a:p>
            <a:fld id="{9BD293DE-7B4C-49A0-8575-410A8D03EB3D}" type="slidenum">
              <a:t>14</a:t>
            </a:fld>
            <a:endParaRPr lang="en-US"/>
          </a:p>
        </p:txBody>
      </p:sp>
    </p:spTree>
    <p:extLst>
      <p:ext uri="{BB962C8B-B14F-4D97-AF65-F5344CB8AC3E}">
        <p14:creationId xmlns:p14="http://schemas.microsoft.com/office/powerpoint/2010/main" val="3035710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Sohrab</a:t>
            </a:r>
          </a:p>
        </p:txBody>
      </p:sp>
      <p:sp>
        <p:nvSpPr>
          <p:cNvPr id="4" name="Slide Number Placeholder 3"/>
          <p:cNvSpPr>
            <a:spLocks noGrp="1"/>
          </p:cNvSpPr>
          <p:nvPr>
            <p:ph type="sldNum" sz="quarter" idx="5"/>
          </p:nvPr>
        </p:nvSpPr>
        <p:spPr/>
        <p:txBody>
          <a:bodyPr/>
          <a:lstStyle/>
          <a:p>
            <a:fld id="{9BD293DE-7B4C-49A0-8575-410A8D03EB3D}" type="slidenum">
              <a:t>15</a:t>
            </a:fld>
            <a:endParaRPr lang="en-US"/>
          </a:p>
        </p:txBody>
      </p:sp>
    </p:spTree>
    <p:extLst>
      <p:ext uri="{BB962C8B-B14F-4D97-AF65-F5344CB8AC3E}">
        <p14:creationId xmlns:p14="http://schemas.microsoft.com/office/powerpoint/2010/main" val="3286157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Sohrab</a:t>
            </a:r>
          </a:p>
        </p:txBody>
      </p:sp>
      <p:sp>
        <p:nvSpPr>
          <p:cNvPr id="4" name="Slide Number Placeholder 3"/>
          <p:cNvSpPr>
            <a:spLocks noGrp="1"/>
          </p:cNvSpPr>
          <p:nvPr>
            <p:ph type="sldNum" sz="quarter" idx="5"/>
          </p:nvPr>
        </p:nvSpPr>
        <p:spPr/>
        <p:txBody>
          <a:bodyPr/>
          <a:lstStyle/>
          <a:p>
            <a:fld id="{9BD293DE-7B4C-49A0-8575-410A8D03EB3D}" type="slidenum">
              <a:t>16</a:t>
            </a:fld>
            <a:endParaRPr lang="en-US"/>
          </a:p>
        </p:txBody>
      </p:sp>
    </p:spTree>
    <p:extLst>
      <p:ext uri="{BB962C8B-B14F-4D97-AF65-F5344CB8AC3E}">
        <p14:creationId xmlns:p14="http://schemas.microsoft.com/office/powerpoint/2010/main" val="39548943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Sohrab</a:t>
            </a:r>
          </a:p>
        </p:txBody>
      </p:sp>
      <p:sp>
        <p:nvSpPr>
          <p:cNvPr id="4" name="Slide Number Placeholder 3"/>
          <p:cNvSpPr>
            <a:spLocks noGrp="1"/>
          </p:cNvSpPr>
          <p:nvPr>
            <p:ph type="sldNum" sz="quarter" idx="5"/>
          </p:nvPr>
        </p:nvSpPr>
        <p:spPr/>
        <p:txBody>
          <a:bodyPr/>
          <a:lstStyle/>
          <a:p>
            <a:fld id="{9BD293DE-7B4C-49A0-8575-410A8D03EB3D}" type="slidenum">
              <a:t>17</a:t>
            </a:fld>
            <a:endParaRPr lang="en-US"/>
          </a:p>
        </p:txBody>
      </p:sp>
    </p:spTree>
    <p:extLst>
      <p:ext uri="{BB962C8B-B14F-4D97-AF65-F5344CB8AC3E}">
        <p14:creationId xmlns:p14="http://schemas.microsoft.com/office/powerpoint/2010/main" val="7746207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Sohrab</a:t>
            </a:r>
          </a:p>
        </p:txBody>
      </p:sp>
      <p:sp>
        <p:nvSpPr>
          <p:cNvPr id="4" name="Slide Number Placeholder 3"/>
          <p:cNvSpPr>
            <a:spLocks noGrp="1"/>
          </p:cNvSpPr>
          <p:nvPr>
            <p:ph type="sldNum" sz="quarter" idx="5"/>
          </p:nvPr>
        </p:nvSpPr>
        <p:spPr/>
        <p:txBody>
          <a:bodyPr/>
          <a:lstStyle/>
          <a:p>
            <a:fld id="{9BD293DE-7B4C-49A0-8575-410A8D03EB3D}" type="slidenum">
              <a:t>18</a:t>
            </a:fld>
            <a:endParaRPr lang="en-US"/>
          </a:p>
        </p:txBody>
      </p:sp>
    </p:spTree>
    <p:extLst>
      <p:ext uri="{BB962C8B-B14F-4D97-AF65-F5344CB8AC3E}">
        <p14:creationId xmlns:p14="http://schemas.microsoft.com/office/powerpoint/2010/main" val="34736646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Sohrab</a:t>
            </a:r>
          </a:p>
        </p:txBody>
      </p:sp>
      <p:sp>
        <p:nvSpPr>
          <p:cNvPr id="4" name="Slide Number Placeholder 3"/>
          <p:cNvSpPr>
            <a:spLocks noGrp="1"/>
          </p:cNvSpPr>
          <p:nvPr>
            <p:ph type="sldNum" sz="quarter" idx="5"/>
          </p:nvPr>
        </p:nvSpPr>
        <p:spPr/>
        <p:txBody>
          <a:bodyPr/>
          <a:lstStyle/>
          <a:p>
            <a:fld id="{9BD293DE-7B4C-49A0-8575-410A8D03EB3D}" type="slidenum">
              <a:t>19</a:t>
            </a:fld>
            <a:endParaRPr lang="en-US"/>
          </a:p>
        </p:txBody>
      </p:sp>
    </p:spTree>
    <p:extLst>
      <p:ext uri="{BB962C8B-B14F-4D97-AF65-F5344CB8AC3E}">
        <p14:creationId xmlns:p14="http://schemas.microsoft.com/office/powerpoint/2010/main" val="24496826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Arunima</a:t>
            </a:r>
          </a:p>
        </p:txBody>
      </p:sp>
      <p:sp>
        <p:nvSpPr>
          <p:cNvPr id="4" name="Slide Number Placeholder 3"/>
          <p:cNvSpPr>
            <a:spLocks noGrp="1"/>
          </p:cNvSpPr>
          <p:nvPr>
            <p:ph type="sldNum" sz="quarter" idx="5"/>
          </p:nvPr>
        </p:nvSpPr>
        <p:spPr/>
        <p:txBody>
          <a:bodyPr/>
          <a:lstStyle/>
          <a:p>
            <a:fld id="{9BD293DE-7B4C-49A0-8575-410A8D03EB3D}" type="slidenum">
              <a:t>21</a:t>
            </a:fld>
            <a:endParaRPr lang="en-US"/>
          </a:p>
        </p:txBody>
      </p:sp>
    </p:spTree>
    <p:extLst>
      <p:ext uri="{BB962C8B-B14F-4D97-AF65-F5344CB8AC3E}">
        <p14:creationId xmlns:p14="http://schemas.microsoft.com/office/powerpoint/2010/main" val="4203248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Tamlyn</a:t>
            </a:r>
          </a:p>
        </p:txBody>
      </p:sp>
      <p:sp>
        <p:nvSpPr>
          <p:cNvPr id="4" name="Slide Number Placeholder 3"/>
          <p:cNvSpPr>
            <a:spLocks noGrp="1"/>
          </p:cNvSpPr>
          <p:nvPr>
            <p:ph type="sldNum" sz="quarter" idx="5"/>
          </p:nvPr>
        </p:nvSpPr>
        <p:spPr/>
        <p:txBody>
          <a:bodyPr/>
          <a:lstStyle/>
          <a:p>
            <a:fld id="{9BD293DE-7B4C-49A0-8575-410A8D03EB3D}" type="slidenum">
              <a:t>2</a:t>
            </a:fld>
            <a:endParaRPr lang="en-US"/>
          </a:p>
        </p:txBody>
      </p:sp>
    </p:spTree>
    <p:extLst>
      <p:ext uri="{BB962C8B-B14F-4D97-AF65-F5344CB8AC3E}">
        <p14:creationId xmlns:p14="http://schemas.microsoft.com/office/powerpoint/2010/main" val="30157561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Tamlyn</a:t>
            </a:r>
          </a:p>
        </p:txBody>
      </p:sp>
      <p:sp>
        <p:nvSpPr>
          <p:cNvPr id="4" name="Slide Number Placeholder 3"/>
          <p:cNvSpPr>
            <a:spLocks noGrp="1"/>
          </p:cNvSpPr>
          <p:nvPr>
            <p:ph type="sldNum" sz="quarter" idx="5"/>
          </p:nvPr>
        </p:nvSpPr>
        <p:spPr/>
        <p:txBody>
          <a:bodyPr/>
          <a:lstStyle/>
          <a:p>
            <a:fld id="{9BD293DE-7B4C-49A0-8575-410A8D03EB3D}" type="slidenum">
              <a:t>22</a:t>
            </a:fld>
            <a:endParaRPr lang="en-US"/>
          </a:p>
        </p:txBody>
      </p:sp>
    </p:spTree>
    <p:extLst>
      <p:ext uri="{BB962C8B-B14F-4D97-AF65-F5344CB8AC3E}">
        <p14:creationId xmlns:p14="http://schemas.microsoft.com/office/powerpoint/2010/main" val="1715128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Tamlyn</a:t>
            </a:r>
          </a:p>
        </p:txBody>
      </p:sp>
      <p:sp>
        <p:nvSpPr>
          <p:cNvPr id="4" name="Slide Number Placeholder 3"/>
          <p:cNvSpPr>
            <a:spLocks noGrp="1"/>
          </p:cNvSpPr>
          <p:nvPr>
            <p:ph type="sldNum" sz="quarter" idx="5"/>
          </p:nvPr>
        </p:nvSpPr>
        <p:spPr/>
        <p:txBody>
          <a:bodyPr/>
          <a:lstStyle/>
          <a:p>
            <a:fld id="{9BD293DE-7B4C-49A0-8575-410A8D03EB3D}" type="slidenum">
              <a:t>3</a:t>
            </a:fld>
            <a:endParaRPr lang="en-US"/>
          </a:p>
        </p:txBody>
      </p:sp>
    </p:spTree>
    <p:extLst>
      <p:ext uri="{BB962C8B-B14F-4D97-AF65-F5344CB8AC3E}">
        <p14:creationId xmlns:p14="http://schemas.microsoft.com/office/powerpoint/2010/main" val="2068875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Tamlyn</a:t>
            </a:r>
          </a:p>
        </p:txBody>
      </p:sp>
      <p:sp>
        <p:nvSpPr>
          <p:cNvPr id="4" name="Slide Number Placeholder 3"/>
          <p:cNvSpPr>
            <a:spLocks noGrp="1"/>
          </p:cNvSpPr>
          <p:nvPr>
            <p:ph type="sldNum" sz="quarter" idx="5"/>
          </p:nvPr>
        </p:nvSpPr>
        <p:spPr/>
        <p:txBody>
          <a:bodyPr/>
          <a:lstStyle/>
          <a:p>
            <a:fld id="{9BD293DE-7B4C-49A0-8575-410A8D03EB3D}" type="slidenum">
              <a:t>4</a:t>
            </a:fld>
            <a:endParaRPr lang="en-US"/>
          </a:p>
        </p:txBody>
      </p:sp>
    </p:spTree>
    <p:extLst>
      <p:ext uri="{BB962C8B-B14F-4D97-AF65-F5344CB8AC3E}">
        <p14:creationId xmlns:p14="http://schemas.microsoft.com/office/powerpoint/2010/main" val="1806054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Tamlyn</a:t>
            </a:r>
          </a:p>
          <a:p>
            <a:endParaRPr lang="en-US">
              <a:cs typeface="Calibri"/>
            </a:endParaRPr>
          </a:p>
        </p:txBody>
      </p:sp>
      <p:sp>
        <p:nvSpPr>
          <p:cNvPr id="4" name="Slide Number Placeholder 3"/>
          <p:cNvSpPr>
            <a:spLocks noGrp="1"/>
          </p:cNvSpPr>
          <p:nvPr>
            <p:ph type="sldNum" sz="quarter" idx="5"/>
          </p:nvPr>
        </p:nvSpPr>
        <p:spPr/>
        <p:txBody>
          <a:bodyPr/>
          <a:lstStyle/>
          <a:p>
            <a:fld id="{9BD293DE-7B4C-49A0-8575-410A8D03EB3D}" type="slidenum">
              <a:t>5</a:t>
            </a:fld>
            <a:endParaRPr lang="en-US"/>
          </a:p>
        </p:txBody>
      </p:sp>
    </p:spTree>
    <p:extLst>
      <p:ext uri="{BB962C8B-B14F-4D97-AF65-F5344CB8AC3E}">
        <p14:creationId xmlns:p14="http://schemas.microsoft.com/office/powerpoint/2010/main" val="3804068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Arunima</a:t>
            </a:r>
          </a:p>
        </p:txBody>
      </p:sp>
      <p:sp>
        <p:nvSpPr>
          <p:cNvPr id="4" name="Slide Number Placeholder 3"/>
          <p:cNvSpPr>
            <a:spLocks noGrp="1"/>
          </p:cNvSpPr>
          <p:nvPr>
            <p:ph type="sldNum" sz="quarter" idx="5"/>
          </p:nvPr>
        </p:nvSpPr>
        <p:spPr/>
        <p:txBody>
          <a:bodyPr/>
          <a:lstStyle/>
          <a:p>
            <a:fld id="{9BD293DE-7B4C-49A0-8575-410A8D03EB3D}" type="slidenum">
              <a:t>6</a:t>
            </a:fld>
            <a:endParaRPr lang="en-US"/>
          </a:p>
        </p:txBody>
      </p:sp>
    </p:spTree>
    <p:extLst>
      <p:ext uri="{BB962C8B-B14F-4D97-AF65-F5344CB8AC3E}">
        <p14:creationId xmlns:p14="http://schemas.microsoft.com/office/powerpoint/2010/main" val="23417305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Arunima</a:t>
            </a:r>
          </a:p>
        </p:txBody>
      </p:sp>
      <p:sp>
        <p:nvSpPr>
          <p:cNvPr id="4" name="Slide Number Placeholder 3"/>
          <p:cNvSpPr>
            <a:spLocks noGrp="1"/>
          </p:cNvSpPr>
          <p:nvPr>
            <p:ph type="sldNum" sz="quarter" idx="5"/>
          </p:nvPr>
        </p:nvSpPr>
        <p:spPr/>
        <p:txBody>
          <a:bodyPr/>
          <a:lstStyle/>
          <a:p>
            <a:fld id="{9BD293DE-7B4C-49A0-8575-410A8D03EB3D}" type="slidenum">
              <a:t>7</a:t>
            </a:fld>
            <a:endParaRPr lang="en-US"/>
          </a:p>
        </p:txBody>
      </p:sp>
    </p:spTree>
    <p:extLst>
      <p:ext uri="{BB962C8B-B14F-4D97-AF65-F5344CB8AC3E}">
        <p14:creationId xmlns:p14="http://schemas.microsoft.com/office/powerpoint/2010/main" val="1143895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Arunima</a:t>
            </a:r>
          </a:p>
        </p:txBody>
      </p:sp>
      <p:sp>
        <p:nvSpPr>
          <p:cNvPr id="4" name="Slide Number Placeholder 3"/>
          <p:cNvSpPr>
            <a:spLocks noGrp="1"/>
          </p:cNvSpPr>
          <p:nvPr>
            <p:ph type="sldNum" sz="quarter" idx="5"/>
          </p:nvPr>
        </p:nvSpPr>
        <p:spPr/>
        <p:txBody>
          <a:bodyPr/>
          <a:lstStyle/>
          <a:p>
            <a:fld id="{9BD293DE-7B4C-49A0-8575-410A8D03EB3D}" type="slidenum">
              <a:t>8</a:t>
            </a:fld>
            <a:endParaRPr lang="en-US"/>
          </a:p>
        </p:txBody>
      </p:sp>
    </p:spTree>
    <p:extLst>
      <p:ext uri="{BB962C8B-B14F-4D97-AF65-F5344CB8AC3E}">
        <p14:creationId xmlns:p14="http://schemas.microsoft.com/office/powerpoint/2010/main" val="7470825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Arunima</a:t>
            </a:r>
          </a:p>
        </p:txBody>
      </p:sp>
      <p:sp>
        <p:nvSpPr>
          <p:cNvPr id="4" name="Slide Number Placeholder 3"/>
          <p:cNvSpPr>
            <a:spLocks noGrp="1"/>
          </p:cNvSpPr>
          <p:nvPr>
            <p:ph type="sldNum" sz="quarter" idx="5"/>
          </p:nvPr>
        </p:nvSpPr>
        <p:spPr/>
        <p:txBody>
          <a:bodyPr/>
          <a:lstStyle/>
          <a:p>
            <a:fld id="{9BD293DE-7B4C-49A0-8575-410A8D03EB3D}" type="slidenum">
              <a:t>9</a:t>
            </a:fld>
            <a:endParaRPr lang="en-US"/>
          </a:p>
        </p:txBody>
      </p:sp>
    </p:spTree>
    <p:extLst>
      <p:ext uri="{BB962C8B-B14F-4D97-AF65-F5344CB8AC3E}">
        <p14:creationId xmlns:p14="http://schemas.microsoft.com/office/powerpoint/2010/main" val="1808383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8/25/22</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68330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8/25/22</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68151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8/25/22</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207583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8/25/22</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624668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8/25/22</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30304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8/25/22</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10675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8/25/22</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10034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8/25/22</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34039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8/25/22</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55107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8/25/22</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90834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8/25/22</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3707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solidFill>
                  <a:schemeClr val="tx1">
                    <a:lumMod val="65000"/>
                    <a:lumOff val="35000"/>
                  </a:schemeClr>
                </a:solidFill>
                <a:latin typeface="AvenirNext LT Pro Medium" panose="020B0504020202020204" pitchFamily="34" charset="0"/>
              </a:rPr>
              <a:t> </a:t>
            </a: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solidFill>
                  <a:schemeClr val="tx1">
                    <a:lumMod val="65000"/>
                    <a:lumOff val="35000"/>
                  </a:schemeClr>
                </a:solidFill>
                <a:latin typeface="AvenirNext LT Pro Medium" panose="020B0504020202020204" pitchFamily="34" charset="0"/>
              </a:rPr>
              <a:t> </a:t>
            </a: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8/25/22</a:t>
            </a:fld>
            <a:endParaRPr lang="en-US"/>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73947927"/>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6.png"/></Relationships>
</file>

<file path=ppt/slides/_rels/slide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analyticsindiamag.com/complete-guide-to-sarimax-in-python-for-time-series-modeling/" TargetMode="External"/><Relationship Id="rId2" Type="http://schemas.openxmlformats.org/officeDocument/2006/relationships/hyperlink" Target="https://www.machinelearningplus.com/time-series/arima-model-time-series-forecasting-pyth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15" name="Top Left">
            <a:extLst>
              <a:ext uri="{FF2B5EF4-FFF2-40B4-BE49-F238E27FC236}">
                <a16:creationId xmlns:a16="http://schemas.microsoft.com/office/drawing/2014/main" id="{FC280B3D-FC68-4DDC-950C-506B5C6838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0" y="-3087"/>
            <a:chExt cx="7921775" cy="6887020"/>
          </a:xfrm>
        </p:grpSpPr>
        <p:sp>
          <p:nvSpPr>
            <p:cNvPr id="16" name="Freeform: Shape 15">
              <a:extLst>
                <a:ext uri="{FF2B5EF4-FFF2-40B4-BE49-F238E27FC236}">
                  <a16:creationId xmlns:a16="http://schemas.microsoft.com/office/drawing/2014/main" id="{4EA2AE61-06D9-484D-8DD1-BACA157CCA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17" name="Freeform: Shape 16">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0919" y="61392"/>
              <a:ext cx="4450856" cy="6822541"/>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274" y="1582560"/>
              <a:ext cx="4133888" cy="5301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accent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087"/>
              <a:ext cx="17103" cy="17103"/>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087"/>
              <a:ext cx="17103" cy="17103"/>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931" y="3518322"/>
              <a:ext cx="2880722" cy="3317378"/>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69" y="2957679"/>
              <a:ext cx="2196245" cy="3010367"/>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34043" y="2855696"/>
              <a:ext cx="1200999" cy="3994030"/>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accent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7437" y="5668418"/>
              <a:ext cx="1982111" cy="1181308"/>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accent2">
                  <a:alpha val="3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25817"/>
              <a:ext cx="2282549" cy="5138883"/>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accent2">
                  <a:alpha val="3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53524"/>
              <a:ext cx="1650357" cy="4733534"/>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379002"/>
              <a:ext cx="1123546" cy="411627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798206"/>
              <a:ext cx="756945" cy="3350210"/>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1247513"/>
              <a:ext cx="515229" cy="2438941"/>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1752232"/>
              <a:ext cx="300409" cy="1599679"/>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31253" y="14016"/>
              <a:ext cx="5523537" cy="3012568"/>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87455" y="75587"/>
              <a:ext cx="4681672" cy="2637228"/>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0305" y="31802"/>
              <a:ext cx="3763077" cy="2110194"/>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accent2">
                  <a:alpha val="35000"/>
                </a:schemeClr>
              </a:solidFill>
              <a:prstDash val="lgDash"/>
              <a:round/>
            </a:ln>
          </p:spPr>
          <p:txBody>
            <a:bodyPr rtlCol="0" anchor="ctr"/>
            <a:lstStyle/>
            <a:p>
              <a:endParaRPr lang="en-US"/>
            </a:p>
          </p:txBody>
        </p:sp>
      </p:grpSp>
      <p:grpSp>
        <p:nvGrpSpPr>
          <p:cNvPr id="35" name="Bottom Right">
            <a:extLst>
              <a:ext uri="{FF2B5EF4-FFF2-40B4-BE49-F238E27FC236}">
                <a16:creationId xmlns:a16="http://schemas.microsoft.com/office/drawing/2014/main" id="{88540B56-6256-419C-AC81-7B56D0DD72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36" name="Freeform: Shape 35">
              <a:extLst>
                <a:ext uri="{FF2B5EF4-FFF2-40B4-BE49-F238E27FC236}">
                  <a16:creationId xmlns:a16="http://schemas.microsoft.com/office/drawing/2014/main" id="{EB5E9C2F-6749-4023-8E94-45C1C3FC6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37" name="Graphic 157">
              <a:extLst>
                <a:ext uri="{FF2B5EF4-FFF2-40B4-BE49-F238E27FC236}">
                  <a16:creationId xmlns:a16="http://schemas.microsoft.com/office/drawing/2014/main" id="{D87C11F9-4A6E-44BC-BF6C-0468EFD71B2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39" name="Freeform: Shape 38">
                <a:extLst>
                  <a:ext uri="{FF2B5EF4-FFF2-40B4-BE49-F238E27FC236}">
                    <a16:creationId xmlns:a16="http://schemas.microsoft.com/office/drawing/2014/main" id="{2B1B9F72-6727-48A7-A229-1B9E8620C6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F112D38F-1CDF-4293-96FC-2190D0395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CF3E4DE9-57D9-4C4C-BE4E-7F081A1B3B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6BB673C9-C994-4CA3-B78E-F65C5F8C61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9B6FF51D-0B4A-4C30-AEC8-D66E88C98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DCF516A0-FBBD-4A87-9E93-708625DE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6F1EDD83-3119-40A9-B093-626EB1B126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38" name="Freeform: Shape 37">
              <a:extLst>
                <a:ext uri="{FF2B5EF4-FFF2-40B4-BE49-F238E27FC236}">
                  <a16:creationId xmlns:a16="http://schemas.microsoft.com/office/drawing/2014/main" id="{BA5F46DB-9B25-49AD-BC98-191E88919E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B5BE9B4-A21C-36FE-1262-AC7C966B9DFF}"/>
              </a:ext>
            </a:extLst>
          </p:cNvPr>
          <p:cNvSpPr>
            <a:spLocks noGrp="1"/>
          </p:cNvSpPr>
          <p:nvPr>
            <p:ph type="ctrTitle"/>
          </p:nvPr>
        </p:nvSpPr>
        <p:spPr>
          <a:xfrm>
            <a:off x="994404" y="731041"/>
            <a:ext cx="10191942" cy="3173034"/>
          </a:xfrm>
        </p:spPr>
        <p:txBody>
          <a:bodyPr>
            <a:normAutofit/>
          </a:bodyPr>
          <a:lstStyle/>
          <a:p>
            <a:r>
              <a:rPr lang="en-US" sz="6600"/>
              <a:t>Final Presentation</a:t>
            </a:r>
          </a:p>
        </p:txBody>
      </p:sp>
      <p:sp>
        <p:nvSpPr>
          <p:cNvPr id="3" name="Subtitle 2">
            <a:extLst>
              <a:ext uri="{FF2B5EF4-FFF2-40B4-BE49-F238E27FC236}">
                <a16:creationId xmlns:a16="http://schemas.microsoft.com/office/drawing/2014/main" id="{3A5E72D2-116D-CB7B-FAE9-1ADE99276469}"/>
              </a:ext>
            </a:extLst>
          </p:cNvPr>
          <p:cNvSpPr>
            <a:spLocks noGrp="1"/>
          </p:cNvSpPr>
          <p:nvPr>
            <p:ph type="subTitle" idx="1"/>
          </p:nvPr>
        </p:nvSpPr>
        <p:spPr>
          <a:xfrm>
            <a:off x="1524000" y="4069354"/>
            <a:ext cx="9144000" cy="1265285"/>
          </a:xfrm>
        </p:spPr>
        <p:txBody>
          <a:bodyPr vert="horz" lIns="91440" tIns="45720" rIns="91440" bIns="45720" rtlCol="0" anchor="t">
            <a:normAutofit/>
          </a:bodyPr>
          <a:lstStyle/>
          <a:p>
            <a:r>
              <a:rPr lang="en-US" sz="2200">
                <a:cs typeface="Arial"/>
              </a:rPr>
              <a:t>26 August 2022</a:t>
            </a:r>
          </a:p>
          <a:p>
            <a:r>
              <a:rPr lang="en-US" sz="2200">
                <a:cs typeface="Arial"/>
              </a:rPr>
              <a:t>Arunima Roy, Sohrab Rajabi , and Tamlyn Tamura</a:t>
            </a:r>
          </a:p>
        </p:txBody>
      </p:sp>
      <p:grpSp>
        <p:nvGrpSpPr>
          <p:cNvPr id="47"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48" name="Straight Connector 47">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49" name="Straight Connector 48">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589169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2" name="Rectangle 4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44" name="Top left">
            <a:extLst>
              <a:ext uri="{FF2B5EF4-FFF2-40B4-BE49-F238E27FC236}">
                <a16:creationId xmlns:a16="http://schemas.microsoft.com/office/drawing/2014/main" id="{F91F4035-959D-40EA-9ED3-54D7D9F4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5" name="Freeform: Shape 44">
              <a:extLst>
                <a:ext uri="{FF2B5EF4-FFF2-40B4-BE49-F238E27FC236}">
                  <a16:creationId xmlns:a16="http://schemas.microsoft.com/office/drawing/2014/main" id="{C045E2AF-1845-4545-A9FF-7D3216584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46" name="Freeform: Shape 45">
              <a:extLst>
                <a:ext uri="{FF2B5EF4-FFF2-40B4-BE49-F238E27FC236}">
                  <a16:creationId xmlns:a16="http://schemas.microsoft.com/office/drawing/2014/main" id="{5BE7A2A2-15E6-4A15-B530-5E032A5FF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63B03F4F-8EDD-464C-81E1-C164C24659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28F01ECD-47F6-44CD-B4AB-0FBD815247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A10932A3-4E58-4C01-9A56-C81D17B10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B85BB675-7BE0-4CA1-9AD5-ED4D025B2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1BF42C07-1CBF-40FB-9E81-0F5B321491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4D2ED55B-6CCB-4D83-829D-7A094A260A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55DE0548-7504-0A0D-B6A5-75BE6BB7D057}"/>
              </a:ext>
            </a:extLst>
          </p:cNvPr>
          <p:cNvSpPr>
            <a:spLocks noGrp="1"/>
          </p:cNvSpPr>
          <p:nvPr>
            <p:ph type="title"/>
          </p:nvPr>
        </p:nvSpPr>
        <p:spPr>
          <a:xfrm>
            <a:off x="1198182" y="559813"/>
            <a:ext cx="10246090" cy="1471193"/>
          </a:xfrm>
        </p:spPr>
        <p:txBody>
          <a:bodyPr>
            <a:normAutofit/>
          </a:bodyPr>
          <a:lstStyle/>
          <a:p>
            <a:r>
              <a:rPr lang="en-US">
                <a:ea typeface="+mj-lt"/>
                <a:cs typeface="+mj-lt"/>
              </a:rPr>
              <a:t>Data Preprocessing – Basic EDA</a:t>
            </a:r>
          </a:p>
        </p:txBody>
      </p:sp>
      <p:pic>
        <p:nvPicPr>
          <p:cNvPr id="4" name="Picture 4" descr="Chart&#10;&#10;Description automatically generated">
            <a:extLst>
              <a:ext uri="{FF2B5EF4-FFF2-40B4-BE49-F238E27FC236}">
                <a16:creationId xmlns:a16="http://schemas.microsoft.com/office/drawing/2014/main" id="{EAA39C13-E45B-0C4F-5118-F2466826C172}"/>
              </a:ext>
            </a:extLst>
          </p:cNvPr>
          <p:cNvPicPr>
            <a:picLocks noChangeAspect="1"/>
          </p:cNvPicPr>
          <p:nvPr/>
        </p:nvPicPr>
        <p:blipFill>
          <a:blip r:embed="rId2"/>
          <a:stretch>
            <a:fillRect/>
          </a:stretch>
        </p:blipFill>
        <p:spPr>
          <a:xfrm>
            <a:off x="1198182" y="2309032"/>
            <a:ext cx="4967270" cy="3799961"/>
          </a:xfrm>
          <a:prstGeom prst="rect">
            <a:avLst/>
          </a:prstGeom>
        </p:spPr>
      </p:pic>
      <p:grpSp>
        <p:nvGrpSpPr>
          <p:cNvPr id="54" name="Bottom Right">
            <a:extLst>
              <a:ext uri="{FF2B5EF4-FFF2-40B4-BE49-F238E27FC236}">
                <a16:creationId xmlns:a16="http://schemas.microsoft.com/office/drawing/2014/main" id="{F8C79A14-3318-47D6-94E0-D72F5E6F5C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5" name="Freeform: Shape 54">
              <a:extLst>
                <a:ext uri="{FF2B5EF4-FFF2-40B4-BE49-F238E27FC236}">
                  <a16:creationId xmlns:a16="http://schemas.microsoft.com/office/drawing/2014/main" id="{6011FF69-E5EB-4D05-9167-FE7DA4CF1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56" name="Graphic 157">
              <a:extLst>
                <a:ext uri="{FF2B5EF4-FFF2-40B4-BE49-F238E27FC236}">
                  <a16:creationId xmlns:a16="http://schemas.microsoft.com/office/drawing/2014/main" id="{9905169A-D272-4155-9E47-5703960833E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8" name="Freeform: Shape 57">
                <a:extLst>
                  <a:ext uri="{FF2B5EF4-FFF2-40B4-BE49-F238E27FC236}">
                    <a16:creationId xmlns:a16="http://schemas.microsoft.com/office/drawing/2014/main" id="{A1116A2A-960D-43CF-8696-9D4FD7BD6C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31F80BC2-A486-4B4F-917D-CE7920E06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898188E1-7424-46DB-AEAE-8392162B75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64B6B101-6F39-41E0-99FA-32DDD9AFD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55DA8B34-60DC-484F-A43B-470626EB66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F51478F3-89B4-4150-9B1C-EDC4B61E27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DC5B79A9-93A6-4C42-87F3-DC4DBA152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7" name="Freeform: Shape 56">
              <a:extLst>
                <a:ext uri="{FF2B5EF4-FFF2-40B4-BE49-F238E27FC236}">
                  <a16:creationId xmlns:a16="http://schemas.microsoft.com/office/drawing/2014/main" id="{34B5EEC1-94B8-4DD2-B1B7-F7FF109898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19C2FFE2-C33E-00C6-02BE-7983330FE81F}"/>
              </a:ext>
            </a:extLst>
          </p:cNvPr>
          <p:cNvSpPr>
            <a:spLocks noGrp="1"/>
          </p:cNvSpPr>
          <p:nvPr>
            <p:ph idx="1"/>
          </p:nvPr>
        </p:nvSpPr>
        <p:spPr>
          <a:xfrm>
            <a:off x="6477002" y="2304938"/>
            <a:ext cx="4967269" cy="3808150"/>
          </a:xfrm>
        </p:spPr>
        <p:txBody>
          <a:bodyPr vert="horz" lIns="91440" tIns="45720" rIns="91440" bIns="45720" rtlCol="0" anchor="t">
            <a:normAutofit/>
          </a:bodyPr>
          <a:lstStyle/>
          <a:p>
            <a:pPr marL="0" indent="0">
              <a:buNone/>
            </a:pPr>
            <a:r>
              <a:rPr lang="en-US" sz="1800" u="sng">
                <a:cs typeface="Arial"/>
              </a:rPr>
              <a:t>Top SDS Number by Trade Name and Part: </a:t>
            </a:r>
          </a:p>
          <a:p>
            <a:pPr marL="0" indent="0">
              <a:buNone/>
            </a:pPr>
            <a:r>
              <a:rPr lang="en-US" sz="1800">
                <a:cs typeface="Arial"/>
              </a:rPr>
              <a:t>We were able to take the usage gallons and break it down by SDS number first, then Trade Name, and then lastly by Part. </a:t>
            </a:r>
          </a:p>
          <a:p>
            <a:pPr marL="0" indent="0">
              <a:buNone/>
            </a:pPr>
            <a:r>
              <a:rPr lang="en-US" sz="1800">
                <a:cs typeface="Arial"/>
              </a:rPr>
              <a:t>Most Common:</a:t>
            </a:r>
          </a:p>
          <a:p>
            <a:pPr marL="0" indent="0">
              <a:buNone/>
            </a:pPr>
            <a:r>
              <a:rPr lang="en-US" sz="1800">
                <a:cs typeface="Arial"/>
              </a:rPr>
              <a:t>- SDS Number: 51787</a:t>
            </a:r>
          </a:p>
          <a:p>
            <a:pPr marL="0" indent="0">
              <a:buNone/>
            </a:pPr>
            <a:r>
              <a:rPr lang="en-US" sz="1800">
                <a:cs typeface="Arial"/>
              </a:rPr>
              <a:t>- Trade Name: R 913 PREPREG</a:t>
            </a:r>
          </a:p>
          <a:p>
            <a:pPr marL="0" indent="0">
              <a:buNone/>
            </a:pPr>
            <a:r>
              <a:rPr lang="en-US" sz="1800">
                <a:cs typeface="Arial"/>
              </a:rPr>
              <a:t>- Part: RM020789</a:t>
            </a:r>
          </a:p>
        </p:txBody>
      </p:sp>
    </p:spTree>
    <p:extLst>
      <p:ext uri="{BB962C8B-B14F-4D97-AF65-F5344CB8AC3E}">
        <p14:creationId xmlns:p14="http://schemas.microsoft.com/office/powerpoint/2010/main" val="4263639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2" name="Rectangle 41">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44" name="Top left">
            <a:extLst>
              <a:ext uri="{FF2B5EF4-FFF2-40B4-BE49-F238E27FC236}">
                <a16:creationId xmlns:a16="http://schemas.microsoft.com/office/drawing/2014/main" id="{F91F4035-959D-40EA-9ED3-54D7D9F4FC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5" name="Freeform: Shape 44">
              <a:extLst>
                <a:ext uri="{FF2B5EF4-FFF2-40B4-BE49-F238E27FC236}">
                  <a16:creationId xmlns:a16="http://schemas.microsoft.com/office/drawing/2014/main" id="{C045E2AF-1845-4545-A9FF-7D3216584F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46" name="Freeform: Shape 45">
              <a:extLst>
                <a:ext uri="{FF2B5EF4-FFF2-40B4-BE49-F238E27FC236}">
                  <a16:creationId xmlns:a16="http://schemas.microsoft.com/office/drawing/2014/main" id="{5BE7A2A2-15E6-4A15-B530-5E032A5FFC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63B03F4F-8EDD-464C-81E1-C164C24659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28F01ECD-47F6-44CD-B4AB-0FBD815247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A10932A3-4E58-4C01-9A56-C81D17B10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B85BB675-7BE0-4CA1-9AD5-ED4D025B2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1BF42C07-1CBF-40FB-9E81-0F5B321491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4D2ED55B-6CCB-4D83-829D-7A094A260A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55DE0548-7504-0A0D-B6A5-75BE6BB7D057}"/>
              </a:ext>
            </a:extLst>
          </p:cNvPr>
          <p:cNvSpPr>
            <a:spLocks noGrp="1"/>
          </p:cNvSpPr>
          <p:nvPr>
            <p:ph type="title"/>
          </p:nvPr>
        </p:nvSpPr>
        <p:spPr>
          <a:xfrm>
            <a:off x="1198182" y="559813"/>
            <a:ext cx="10246090" cy="1471193"/>
          </a:xfrm>
        </p:spPr>
        <p:txBody>
          <a:bodyPr>
            <a:normAutofit/>
          </a:bodyPr>
          <a:lstStyle/>
          <a:p>
            <a:r>
              <a:rPr lang="en-US">
                <a:ea typeface="+mj-lt"/>
                <a:cs typeface="+mj-lt"/>
              </a:rPr>
              <a:t>Data Preprocessing – Basic EDA</a:t>
            </a:r>
          </a:p>
        </p:txBody>
      </p:sp>
      <p:grpSp>
        <p:nvGrpSpPr>
          <p:cNvPr id="54" name="Bottom Right">
            <a:extLst>
              <a:ext uri="{FF2B5EF4-FFF2-40B4-BE49-F238E27FC236}">
                <a16:creationId xmlns:a16="http://schemas.microsoft.com/office/drawing/2014/main" id="{F8C79A14-3318-47D6-94E0-D72F5E6F5C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5" name="Freeform: Shape 54">
              <a:extLst>
                <a:ext uri="{FF2B5EF4-FFF2-40B4-BE49-F238E27FC236}">
                  <a16:creationId xmlns:a16="http://schemas.microsoft.com/office/drawing/2014/main" id="{6011FF69-E5EB-4D05-9167-FE7DA4CF1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56" name="Graphic 157">
              <a:extLst>
                <a:ext uri="{FF2B5EF4-FFF2-40B4-BE49-F238E27FC236}">
                  <a16:creationId xmlns:a16="http://schemas.microsoft.com/office/drawing/2014/main" id="{9905169A-D272-4155-9E47-5703960833E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8" name="Freeform: Shape 57">
                <a:extLst>
                  <a:ext uri="{FF2B5EF4-FFF2-40B4-BE49-F238E27FC236}">
                    <a16:creationId xmlns:a16="http://schemas.microsoft.com/office/drawing/2014/main" id="{A1116A2A-960D-43CF-8696-9D4FD7BD6C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31F80BC2-A486-4B4F-917D-CE7920E06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898188E1-7424-46DB-AEAE-8392162B75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64B6B101-6F39-41E0-99FA-32DDD9AFD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55DA8B34-60DC-484F-A43B-470626EB66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F51478F3-89B4-4150-9B1C-EDC4B61E27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DC5B79A9-93A6-4C42-87F3-DC4DBA1522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7" name="Freeform: Shape 56">
              <a:extLst>
                <a:ext uri="{FF2B5EF4-FFF2-40B4-BE49-F238E27FC236}">
                  <a16:creationId xmlns:a16="http://schemas.microsoft.com/office/drawing/2014/main" id="{34B5EEC1-94B8-4DD2-B1B7-F7FF109898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 name="Content Placeholder 2">
            <a:extLst>
              <a:ext uri="{FF2B5EF4-FFF2-40B4-BE49-F238E27FC236}">
                <a16:creationId xmlns:a16="http://schemas.microsoft.com/office/drawing/2014/main" id="{19C2FFE2-C33E-00C6-02BE-7983330FE81F}"/>
              </a:ext>
            </a:extLst>
          </p:cNvPr>
          <p:cNvSpPr>
            <a:spLocks noGrp="1"/>
          </p:cNvSpPr>
          <p:nvPr>
            <p:ph idx="1"/>
          </p:nvPr>
        </p:nvSpPr>
        <p:spPr>
          <a:xfrm>
            <a:off x="566532" y="2265182"/>
            <a:ext cx="4967269" cy="3808150"/>
          </a:xfrm>
        </p:spPr>
        <p:txBody>
          <a:bodyPr vert="horz" lIns="91440" tIns="45720" rIns="91440" bIns="45720" rtlCol="0" anchor="t">
            <a:normAutofit/>
          </a:bodyPr>
          <a:lstStyle/>
          <a:p>
            <a:pPr marL="0" indent="0">
              <a:buNone/>
            </a:pPr>
            <a:r>
              <a:rPr lang="en-US" sz="2000" u="sng">
                <a:cs typeface="Arial"/>
              </a:rPr>
              <a:t>Usage Gallons by Locations:</a:t>
            </a:r>
            <a:endParaRPr lang="en-US" sz="2000">
              <a:cs typeface="Arial"/>
            </a:endParaRPr>
          </a:p>
          <a:p>
            <a:pPr marL="0" indent="0">
              <a:buNone/>
            </a:pPr>
            <a:r>
              <a:rPr lang="en-US" sz="2000">
                <a:cs typeface="Arial"/>
              </a:rPr>
              <a:t>This is very similar to the last visualization, the only difference here is knowing the location that the chemicals/parts were sent to. Ideally, we would have the organization name associated here but we did not have the information. </a:t>
            </a:r>
          </a:p>
          <a:p>
            <a:pPr marL="0" indent="0">
              <a:buNone/>
            </a:pPr>
            <a:endParaRPr lang="en-US" sz="1800">
              <a:cs typeface="Arial"/>
            </a:endParaRPr>
          </a:p>
        </p:txBody>
      </p:sp>
      <p:pic>
        <p:nvPicPr>
          <p:cNvPr id="5" name="Picture 5" descr="Graphical user interface, chart&#10;&#10;Description automatically generated">
            <a:extLst>
              <a:ext uri="{FF2B5EF4-FFF2-40B4-BE49-F238E27FC236}">
                <a16:creationId xmlns:a16="http://schemas.microsoft.com/office/drawing/2014/main" id="{E9FBFED0-CD90-3C00-84C0-CDBFF4B17CF7}"/>
              </a:ext>
            </a:extLst>
          </p:cNvPr>
          <p:cNvPicPr>
            <a:picLocks noChangeAspect="1"/>
          </p:cNvPicPr>
          <p:nvPr/>
        </p:nvPicPr>
        <p:blipFill>
          <a:blip r:embed="rId3"/>
          <a:stretch>
            <a:fillRect/>
          </a:stretch>
        </p:blipFill>
        <p:spPr>
          <a:xfrm>
            <a:off x="5738191" y="1864882"/>
            <a:ext cx="5976730" cy="4599226"/>
          </a:xfrm>
          <a:prstGeom prst="rect">
            <a:avLst/>
          </a:prstGeom>
        </p:spPr>
      </p:pic>
    </p:spTree>
    <p:extLst>
      <p:ext uri="{BB962C8B-B14F-4D97-AF65-F5344CB8AC3E}">
        <p14:creationId xmlns:p14="http://schemas.microsoft.com/office/powerpoint/2010/main" val="462415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a:t>Models and Evaluations</a:t>
            </a:r>
          </a:p>
        </p:txBody>
      </p:sp>
      <p:sp>
        <p:nvSpPr>
          <p:cNvPr id="3" name="Content Placeholder"/>
          <p:cNvSpPr>
            <a:spLocks noGrp="1"/>
          </p:cNvSpPr>
          <p:nvPr>
            <p:ph idx="1"/>
          </p:nvPr>
        </p:nvSpPr>
        <p:spPr/>
        <p:txBody>
          <a:bodyPr vert="horz" lIns="91440" tIns="45720" rIns="91440" bIns="45720" rtlCol="0" anchor="t">
            <a:normAutofit/>
          </a:bodyPr>
          <a:lstStyle/>
          <a:p>
            <a:r>
              <a:rPr lang="en-US">
                <a:ea typeface="+mn-lt"/>
                <a:cs typeface="+mn-lt"/>
              </a:rPr>
              <a:t>Used 2 similar forecasting models – ARIMA and SARIMA</a:t>
            </a:r>
            <a:endParaRPr lang="en-US" dirty="0">
              <a:ea typeface="+mn-lt"/>
              <a:cs typeface="+mn-lt"/>
            </a:endParaRPr>
          </a:p>
          <a:p>
            <a:r>
              <a:rPr lang="en-US" dirty="0">
                <a:cs typeface="Arial"/>
              </a:rPr>
              <a:t>Noticed that the month of May 2022 was incomplete and skewing our data, so we removed that information</a:t>
            </a:r>
          </a:p>
          <a:p>
            <a:r>
              <a:rPr lang="en-US" dirty="0">
                <a:cs typeface="Arial"/>
              </a:rPr>
              <a:t>Used a monthly frequency </a:t>
            </a:r>
          </a:p>
          <a:p>
            <a:pPr lvl="1"/>
            <a:r>
              <a:rPr lang="en-US">
                <a:cs typeface="Arial"/>
              </a:rPr>
              <a:t>Weekly or Daily frequency would cause too much noise in our graphs</a:t>
            </a:r>
            <a:endParaRPr lang="en-US" dirty="0">
              <a:cs typeface="Arial"/>
            </a:endParaRPr>
          </a:p>
          <a:p>
            <a:r>
              <a:rPr lang="en-US" dirty="0">
                <a:cs typeface="Arial"/>
              </a:rPr>
              <a:t>Used only 2 variables: </a:t>
            </a:r>
            <a:r>
              <a:rPr lang="en-US" err="1">
                <a:cs typeface="Arial"/>
              </a:rPr>
              <a:t>Usage_gallons</a:t>
            </a:r>
            <a:r>
              <a:rPr lang="en-US" dirty="0">
                <a:cs typeface="Arial"/>
              </a:rPr>
              <a:t> and TRANSACTION_DATE</a:t>
            </a:r>
          </a:p>
          <a:p>
            <a:pPr lvl="1">
              <a:buFont typeface="Avenir Next LT Pro"/>
            </a:pPr>
            <a:endParaRPr lang="en-US">
              <a:cs typeface="Arial"/>
            </a:endParaRPr>
          </a:p>
        </p:txBody>
      </p:sp>
    </p:spTree>
    <p:extLst>
      <p:ext uri="{BB962C8B-B14F-4D97-AF65-F5344CB8AC3E}">
        <p14:creationId xmlns:p14="http://schemas.microsoft.com/office/powerpoint/2010/main" val="2041461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a:t>Models and Evaluations - ARIMA</a:t>
            </a:r>
          </a:p>
        </p:txBody>
      </p:sp>
      <p:pic>
        <p:nvPicPr>
          <p:cNvPr id="6" name="Picture 6" descr="Chart, line chart&#10;&#10;Description automatically generated">
            <a:extLst>
              <a:ext uri="{FF2B5EF4-FFF2-40B4-BE49-F238E27FC236}">
                <a16:creationId xmlns:a16="http://schemas.microsoft.com/office/drawing/2014/main" id="{3A429E3A-3667-ED5F-E592-B79479A2485D}"/>
              </a:ext>
            </a:extLst>
          </p:cNvPr>
          <p:cNvPicPr>
            <a:picLocks noChangeAspect="1"/>
          </p:cNvPicPr>
          <p:nvPr/>
        </p:nvPicPr>
        <p:blipFill>
          <a:blip r:embed="rId3"/>
          <a:stretch>
            <a:fillRect/>
          </a:stretch>
        </p:blipFill>
        <p:spPr>
          <a:xfrm>
            <a:off x="152401" y="3214771"/>
            <a:ext cx="6197047" cy="2764151"/>
          </a:xfrm>
          <a:prstGeom prst="rect">
            <a:avLst/>
          </a:prstGeom>
        </p:spPr>
      </p:pic>
      <p:sp>
        <p:nvSpPr>
          <p:cNvPr id="7" name="TextBox 6">
            <a:extLst>
              <a:ext uri="{FF2B5EF4-FFF2-40B4-BE49-F238E27FC236}">
                <a16:creationId xmlns:a16="http://schemas.microsoft.com/office/drawing/2014/main" id="{B07EC1EF-FB9A-7423-02E7-DB216316D6A6}"/>
              </a:ext>
            </a:extLst>
          </p:cNvPr>
          <p:cNvSpPr txBox="1"/>
          <p:nvPr/>
        </p:nvSpPr>
        <p:spPr>
          <a:xfrm>
            <a:off x="414131" y="1700389"/>
            <a:ext cx="3986081"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cs typeface="Arial"/>
              </a:rPr>
              <a:t>Got initial idea of trends in data after final round </a:t>
            </a:r>
            <a:r>
              <a:rPr lang="en-US" sz="2000" dirty="0">
                <a:cs typeface="Arial"/>
              </a:rPr>
              <a:t>of data manipulation </a:t>
            </a:r>
          </a:p>
        </p:txBody>
      </p:sp>
      <p:graphicFrame>
        <p:nvGraphicFramePr>
          <p:cNvPr id="8" name="Diagram 8">
            <a:extLst>
              <a:ext uri="{FF2B5EF4-FFF2-40B4-BE49-F238E27FC236}">
                <a16:creationId xmlns:a16="http://schemas.microsoft.com/office/drawing/2014/main" id="{F0A0800F-67C5-3F23-15D5-99C0AF50C8CB}"/>
              </a:ext>
            </a:extLst>
          </p:cNvPr>
          <p:cNvGraphicFramePr/>
          <p:nvPr>
            <p:extLst>
              <p:ext uri="{D42A27DB-BD31-4B8C-83A1-F6EECF244321}">
                <p14:modId xmlns:p14="http://schemas.microsoft.com/office/powerpoint/2010/main" val="3825912082"/>
              </p:ext>
            </p:extLst>
          </p:nvPr>
        </p:nvGraphicFramePr>
        <p:xfrm>
          <a:off x="4530587" y="1045265"/>
          <a:ext cx="3130827" cy="216673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0" name="TextBox 109">
            <a:extLst>
              <a:ext uri="{FF2B5EF4-FFF2-40B4-BE49-F238E27FC236}">
                <a16:creationId xmlns:a16="http://schemas.microsoft.com/office/drawing/2014/main" id="{7BD3D777-D4E4-D2C5-4D84-39E1C8378F41}"/>
              </a:ext>
            </a:extLst>
          </p:cNvPr>
          <p:cNvSpPr txBox="1"/>
          <p:nvPr/>
        </p:nvSpPr>
        <p:spPr>
          <a:xfrm>
            <a:off x="7777370" y="1714501"/>
            <a:ext cx="3942521"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cs typeface="Arial"/>
              </a:rPr>
              <a:t>Used Augmented Dickey-Fuller (ADF): </a:t>
            </a:r>
          </a:p>
          <a:p>
            <a:r>
              <a:rPr lang="en-US" sz="2000" dirty="0">
                <a:cs typeface="Arial"/>
              </a:rPr>
              <a:t>If p-value &lt; 0.05: stationary</a:t>
            </a:r>
          </a:p>
          <a:p>
            <a:r>
              <a:rPr lang="en-US" sz="2000" dirty="0">
                <a:cs typeface="Arial"/>
              </a:rPr>
              <a:t>If p-value &gt; 0.05: not stationary</a:t>
            </a:r>
          </a:p>
          <a:p>
            <a:endParaRPr lang="en-US" sz="2000" dirty="0">
              <a:cs typeface="Arial"/>
            </a:endParaRPr>
          </a:p>
          <a:p>
            <a:endParaRPr lang="en-US" sz="2000" dirty="0">
              <a:cs typeface="Arial"/>
            </a:endParaRPr>
          </a:p>
        </p:txBody>
      </p:sp>
      <p:pic>
        <p:nvPicPr>
          <p:cNvPr id="114" name="Picture 114" descr="Text, letter&#10;&#10;Description automatically generated">
            <a:extLst>
              <a:ext uri="{FF2B5EF4-FFF2-40B4-BE49-F238E27FC236}">
                <a16:creationId xmlns:a16="http://schemas.microsoft.com/office/drawing/2014/main" id="{E508F601-1F62-0E72-194B-CC8F3A9C14CD}"/>
              </a:ext>
            </a:extLst>
          </p:cNvPr>
          <p:cNvPicPr>
            <a:picLocks noChangeAspect="1"/>
          </p:cNvPicPr>
          <p:nvPr/>
        </p:nvPicPr>
        <p:blipFill>
          <a:blip r:embed="rId9"/>
          <a:stretch>
            <a:fillRect/>
          </a:stretch>
        </p:blipFill>
        <p:spPr>
          <a:xfrm>
            <a:off x="6679096" y="3325701"/>
            <a:ext cx="5095460" cy="1846556"/>
          </a:xfrm>
          <a:prstGeom prst="rect">
            <a:avLst/>
          </a:prstGeom>
        </p:spPr>
      </p:pic>
      <p:sp>
        <p:nvSpPr>
          <p:cNvPr id="118" name="TextBox 117">
            <a:extLst>
              <a:ext uri="{FF2B5EF4-FFF2-40B4-BE49-F238E27FC236}">
                <a16:creationId xmlns:a16="http://schemas.microsoft.com/office/drawing/2014/main" id="{54ABDA23-E309-3A5C-5F4F-E543B06FEC07}"/>
              </a:ext>
            </a:extLst>
          </p:cNvPr>
          <p:cNvSpPr txBox="1"/>
          <p:nvPr/>
        </p:nvSpPr>
        <p:spPr>
          <a:xfrm>
            <a:off x="6675782" y="5251173"/>
            <a:ext cx="352839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Result: Data is not stationary, </a:t>
            </a:r>
            <a:r>
              <a:rPr lang="en-US" dirty="0">
                <a:ea typeface="+mn-lt"/>
                <a:cs typeface="+mn-lt"/>
              </a:rPr>
              <a:t>must use differencing</a:t>
            </a:r>
            <a:endParaRPr lang="en-US" dirty="0"/>
          </a:p>
        </p:txBody>
      </p:sp>
    </p:spTree>
    <p:extLst>
      <p:ext uri="{BB962C8B-B14F-4D97-AF65-F5344CB8AC3E}">
        <p14:creationId xmlns:p14="http://schemas.microsoft.com/office/powerpoint/2010/main" val="686198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a:t>Models and Evaluations - ARIMA</a:t>
            </a:r>
          </a:p>
        </p:txBody>
      </p:sp>
      <p:graphicFrame>
        <p:nvGraphicFramePr>
          <p:cNvPr id="8" name="Diagram 8">
            <a:extLst>
              <a:ext uri="{FF2B5EF4-FFF2-40B4-BE49-F238E27FC236}">
                <a16:creationId xmlns:a16="http://schemas.microsoft.com/office/drawing/2014/main" id="{F0A0800F-67C5-3F23-15D5-99C0AF50C8CB}"/>
              </a:ext>
            </a:extLst>
          </p:cNvPr>
          <p:cNvGraphicFramePr/>
          <p:nvPr>
            <p:extLst>
              <p:ext uri="{D42A27DB-BD31-4B8C-83A1-F6EECF244321}">
                <p14:modId xmlns:p14="http://schemas.microsoft.com/office/powerpoint/2010/main" val="541563860"/>
              </p:ext>
            </p:extLst>
          </p:nvPr>
        </p:nvGraphicFramePr>
        <p:xfrm>
          <a:off x="4530587" y="1045265"/>
          <a:ext cx="3130827" cy="21667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0" name="TextBox 109">
            <a:extLst>
              <a:ext uri="{FF2B5EF4-FFF2-40B4-BE49-F238E27FC236}">
                <a16:creationId xmlns:a16="http://schemas.microsoft.com/office/drawing/2014/main" id="{7BD3D777-D4E4-D2C5-4D84-39E1C8378F41}"/>
              </a:ext>
            </a:extLst>
          </p:cNvPr>
          <p:cNvSpPr txBox="1"/>
          <p:nvPr/>
        </p:nvSpPr>
        <p:spPr>
          <a:xfrm>
            <a:off x="588066" y="1689653"/>
            <a:ext cx="3942521"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cs typeface="Arial"/>
              </a:rPr>
              <a:t>Since the data was not stationary, needed to do a round of </a:t>
            </a:r>
            <a:r>
              <a:rPr lang="en-US" sz="2000" dirty="0">
                <a:cs typeface="Arial"/>
              </a:rPr>
              <a:t>differencing and then conduct another ADF test. </a:t>
            </a:r>
            <a:endParaRPr lang="en-US" dirty="0"/>
          </a:p>
        </p:txBody>
      </p:sp>
      <p:sp>
        <p:nvSpPr>
          <p:cNvPr id="35" name="TextBox 34">
            <a:extLst>
              <a:ext uri="{FF2B5EF4-FFF2-40B4-BE49-F238E27FC236}">
                <a16:creationId xmlns:a16="http://schemas.microsoft.com/office/drawing/2014/main" id="{8D659063-096B-7604-4A10-7206C5A7F6FA}"/>
              </a:ext>
            </a:extLst>
          </p:cNvPr>
          <p:cNvSpPr txBox="1"/>
          <p:nvPr/>
        </p:nvSpPr>
        <p:spPr>
          <a:xfrm>
            <a:off x="-115956" y="6096000"/>
            <a:ext cx="604630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dirty="0">
                <a:cs typeface="Arial"/>
              </a:rPr>
              <a:t>After differencing, we get a plot like this</a:t>
            </a:r>
            <a:endParaRPr lang="en-US" dirty="0"/>
          </a:p>
        </p:txBody>
      </p:sp>
      <p:sp>
        <p:nvSpPr>
          <p:cNvPr id="36" name="TextBox 35">
            <a:extLst>
              <a:ext uri="{FF2B5EF4-FFF2-40B4-BE49-F238E27FC236}">
                <a16:creationId xmlns:a16="http://schemas.microsoft.com/office/drawing/2014/main" id="{D9BE3751-B5D8-6F7F-5D5B-CB6A8CF1E1F2}"/>
              </a:ext>
            </a:extLst>
          </p:cNvPr>
          <p:cNvSpPr txBox="1"/>
          <p:nvPr/>
        </p:nvSpPr>
        <p:spPr>
          <a:xfrm>
            <a:off x="8042413" y="1623391"/>
            <a:ext cx="3942521"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cs typeface="Arial"/>
              </a:rPr>
              <a:t>Round 2 of ADF Test:</a:t>
            </a:r>
          </a:p>
          <a:p>
            <a:r>
              <a:rPr lang="en-US" sz="2000" dirty="0">
                <a:cs typeface="Arial"/>
              </a:rPr>
              <a:t>Data is stationary and ready for model testing</a:t>
            </a:r>
          </a:p>
        </p:txBody>
      </p:sp>
      <p:pic>
        <p:nvPicPr>
          <p:cNvPr id="37" name="Picture 37" descr="Text, letter&#10;&#10;Description automatically generated">
            <a:extLst>
              <a:ext uri="{FF2B5EF4-FFF2-40B4-BE49-F238E27FC236}">
                <a16:creationId xmlns:a16="http://schemas.microsoft.com/office/drawing/2014/main" id="{3240CE5A-E8A6-9E1A-D1AB-B86E39415E7F}"/>
              </a:ext>
            </a:extLst>
          </p:cNvPr>
          <p:cNvPicPr>
            <a:picLocks noChangeAspect="1"/>
          </p:cNvPicPr>
          <p:nvPr/>
        </p:nvPicPr>
        <p:blipFill>
          <a:blip r:embed="rId8"/>
          <a:stretch>
            <a:fillRect/>
          </a:stretch>
        </p:blipFill>
        <p:spPr>
          <a:xfrm>
            <a:off x="6463749" y="3620647"/>
            <a:ext cx="5319090" cy="1927553"/>
          </a:xfrm>
          <a:prstGeom prst="rect">
            <a:avLst/>
          </a:prstGeom>
        </p:spPr>
      </p:pic>
      <p:pic>
        <p:nvPicPr>
          <p:cNvPr id="41" name="Picture 41" descr="Text&#10;&#10;Description automatically generated">
            <a:extLst>
              <a:ext uri="{FF2B5EF4-FFF2-40B4-BE49-F238E27FC236}">
                <a16:creationId xmlns:a16="http://schemas.microsoft.com/office/drawing/2014/main" id="{63F0E311-942A-0729-5D11-40DCB54D97E0}"/>
              </a:ext>
            </a:extLst>
          </p:cNvPr>
          <p:cNvPicPr>
            <a:picLocks noChangeAspect="1"/>
          </p:cNvPicPr>
          <p:nvPr/>
        </p:nvPicPr>
        <p:blipFill>
          <a:blip r:embed="rId9"/>
          <a:stretch>
            <a:fillRect/>
          </a:stretch>
        </p:blipFill>
        <p:spPr>
          <a:xfrm>
            <a:off x="301487" y="3134798"/>
            <a:ext cx="4813852" cy="2899252"/>
          </a:xfrm>
          <a:prstGeom prst="rect">
            <a:avLst/>
          </a:prstGeom>
        </p:spPr>
      </p:pic>
    </p:spTree>
    <p:extLst>
      <p:ext uri="{BB962C8B-B14F-4D97-AF65-F5344CB8AC3E}">
        <p14:creationId xmlns:p14="http://schemas.microsoft.com/office/powerpoint/2010/main" val="1664760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4" name="Rectangle 143">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6" name="Rectangle 145">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48" name="Top left">
            <a:extLst>
              <a:ext uri="{FF2B5EF4-FFF2-40B4-BE49-F238E27FC236}">
                <a16:creationId xmlns:a16="http://schemas.microsoft.com/office/drawing/2014/main" id="{6B72B514-4AB8-43DF-84D4-951DBF368C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49" name="Freeform: Shape 148">
              <a:extLst>
                <a:ext uri="{FF2B5EF4-FFF2-40B4-BE49-F238E27FC236}">
                  <a16:creationId xmlns:a16="http://schemas.microsoft.com/office/drawing/2014/main" id="{C18CBCFF-BD6B-4455-9B70-EFE805CA2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0" name="Freeform: Shape 149">
              <a:extLst>
                <a:ext uri="{FF2B5EF4-FFF2-40B4-BE49-F238E27FC236}">
                  <a16:creationId xmlns:a16="http://schemas.microsoft.com/office/drawing/2014/main" id="{8C930A72-C529-4D5D-B460-A5A5375F98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51" name="Freeform: Shape 150">
              <a:extLst>
                <a:ext uri="{FF2B5EF4-FFF2-40B4-BE49-F238E27FC236}">
                  <a16:creationId xmlns:a16="http://schemas.microsoft.com/office/drawing/2014/main" id="{792FE3B2-9E8F-4022-93E8-BAAD0D50B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52" name="Freeform: Shape 151">
              <a:extLst>
                <a:ext uri="{FF2B5EF4-FFF2-40B4-BE49-F238E27FC236}">
                  <a16:creationId xmlns:a16="http://schemas.microsoft.com/office/drawing/2014/main" id="{5F85196A-D084-4219-B329-E5A7032CF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53" name="Freeform: Shape 152">
              <a:extLst>
                <a:ext uri="{FF2B5EF4-FFF2-40B4-BE49-F238E27FC236}">
                  <a16:creationId xmlns:a16="http://schemas.microsoft.com/office/drawing/2014/main" id="{B8174307-CBF0-4926-99C3-3072804B3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54" name="Freeform: Shape 153">
              <a:extLst>
                <a:ext uri="{FF2B5EF4-FFF2-40B4-BE49-F238E27FC236}">
                  <a16:creationId xmlns:a16="http://schemas.microsoft.com/office/drawing/2014/main" id="{63DDE618-1CD3-4BE5-8742-5D51BBF30D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55" name="Freeform: Shape 154">
              <a:extLst>
                <a:ext uri="{FF2B5EF4-FFF2-40B4-BE49-F238E27FC236}">
                  <a16:creationId xmlns:a16="http://schemas.microsoft.com/office/drawing/2014/main" id="{8D73DBA2-8AAA-4F85-81B5-99B96A471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56" name="Freeform: Shape 155">
              <a:extLst>
                <a:ext uri="{FF2B5EF4-FFF2-40B4-BE49-F238E27FC236}">
                  <a16:creationId xmlns:a16="http://schemas.microsoft.com/office/drawing/2014/main" id="{BA346AE2-9E14-4CFB-8DD3-0B1633621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p:cNvSpPr>
            <a:spLocks noGrp="1"/>
          </p:cNvSpPr>
          <p:nvPr>
            <p:ph type="ctrTitle"/>
          </p:nvPr>
        </p:nvSpPr>
        <p:spPr>
          <a:xfrm>
            <a:off x="1198182" y="559813"/>
            <a:ext cx="5605358" cy="1664573"/>
          </a:xfrm>
        </p:spPr>
        <p:txBody>
          <a:bodyPr vert="horz" lIns="91440" tIns="45720" rIns="91440" bIns="45720" rtlCol="0" anchor="ctr">
            <a:normAutofit/>
          </a:bodyPr>
          <a:lstStyle/>
          <a:p>
            <a:r>
              <a:rPr lang="en-US" sz="4100" kern="1200">
                <a:solidFill>
                  <a:schemeClr val="tx2"/>
                </a:solidFill>
                <a:latin typeface="+mj-lt"/>
                <a:ea typeface="+mj-ea"/>
                <a:cs typeface="+mj-cs"/>
              </a:rPr>
              <a:t>Models and Evaluations - ARIMA</a:t>
            </a:r>
          </a:p>
        </p:txBody>
      </p:sp>
      <p:sp>
        <p:nvSpPr>
          <p:cNvPr id="110" name="TextBox 109">
            <a:extLst>
              <a:ext uri="{FF2B5EF4-FFF2-40B4-BE49-F238E27FC236}">
                <a16:creationId xmlns:a16="http://schemas.microsoft.com/office/drawing/2014/main" id="{7BD3D777-D4E4-D2C5-4D84-39E1C8378F41}"/>
              </a:ext>
            </a:extLst>
          </p:cNvPr>
          <p:cNvSpPr txBox="1"/>
          <p:nvPr/>
        </p:nvSpPr>
        <p:spPr>
          <a:xfrm>
            <a:off x="1185755" y="2384474"/>
            <a:ext cx="5604997" cy="372861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110000"/>
              </a:lnSpc>
              <a:spcAft>
                <a:spcPts val="600"/>
              </a:spcAft>
              <a:buClr>
                <a:schemeClr val="accent5"/>
              </a:buClr>
              <a:buFont typeface="Avenir Next LT Pro" panose="020B0504020202020204" pitchFamily="34" charset="0"/>
              <a:buChar char="+"/>
            </a:pPr>
            <a:r>
              <a:rPr lang="en-US" dirty="0">
                <a:solidFill>
                  <a:schemeClr val="tx2"/>
                </a:solidFill>
              </a:rPr>
              <a:t>Next, we run ACF and PACF tests to best determine our p, q, and d values. </a:t>
            </a:r>
          </a:p>
          <a:p>
            <a:pPr indent="-228600">
              <a:lnSpc>
                <a:spcPct val="110000"/>
              </a:lnSpc>
              <a:spcAft>
                <a:spcPts val="600"/>
              </a:spcAft>
              <a:buClr>
                <a:schemeClr val="accent5"/>
              </a:buClr>
              <a:buFont typeface="Avenir Next LT Pro" panose="020B0504020202020204" pitchFamily="34" charset="0"/>
              <a:buChar char="+"/>
            </a:pPr>
            <a:endParaRPr lang="en-US" dirty="0">
              <a:solidFill>
                <a:schemeClr val="tx2"/>
              </a:solidFill>
              <a:cs typeface="Arial"/>
            </a:endParaRPr>
          </a:p>
          <a:p>
            <a:pPr indent="-228600">
              <a:lnSpc>
                <a:spcPct val="110000"/>
              </a:lnSpc>
              <a:spcAft>
                <a:spcPts val="600"/>
              </a:spcAft>
              <a:buClr>
                <a:schemeClr val="accent5"/>
              </a:buClr>
              <a:buFont typeface="Avenir Next LT Pro" panose="020B0504020202020204" pitchFamily="34" charset="0"/>
              <a:buChar char="+"/>
            </a:pPr>
            <a:r>
              <a:rPr lang="en-US" dirty="0">
                <a:solidFill>
                  <a:schemeClr val="tx2"/>
                </a:solidFill>
                <a:cs typeface="Arial"/>
              </a:rPr>
              <a:t>We predict that the best model to use would be when:</a:t>
            </a:r>
          </a:p>
          <a:p>
            <a:pPr lvl="1" indent="-228600">
              <a:lnSpc>
                <a:spcPct val="110000"/>
              </a:lnSpc>
              <a:spcAft>
                <a:spcPts val="600"/>
              </a:spcAft>
              <a:buClr>
                <a:schemeClr val="accent5"/>
              </a:buClr>
              <a:buFont typeface="Avenir Next LT Pro" panose="020B0504020202020204" pitchFamily="34" charset="0"/>
              <a:buChar char="+"/>
            </a:pPr>
            <a:r>
              <a:rPr lang="en-US" dirty="0">
                <a:solidFill>
                  <a:schemeClr val="tx2"/>
                </a:solidFill>
                <a:cs typeface="Arial"/>
              </a:rPr>
              <a:t>p = 1</a:t>
            </a:r>
          </a:p>
          <a:p>
            <a:pPr lvl="1" indent="-228600">
              <a:lnSpc>
                <a:spcPct val="110000"/>
              </a:lnSpc>
              <a:spcAft>
                <a:spcPts val="600"/>
              </a:spcAft>
              <a:buClr>
                <a:schemeClr val="accent5"/>
              </a:buClr>
              <a:buFont typeface="Avenir Next LT Pro" panose="020B0504020202020204" pitchFamily="34" charset="0"/>
              <a:buChar char="+"/>
            </a:pPr>
            <a:r>
              <a:rPr lang="en-US" dirty="0">
                <a:solidFill>
                  <a:schemeClr val="tx2"/>
                </a:solidFill>
                <a:cs typeface="Arial"/>
              </a:rPr>
              <a:t>d = 1</a:t>
            </a:r>
          </a:p>
          <a:p>
            <a:pPr lvl="1" indent="-228600">
              <a:lnSpc>
                <a:spcPct val="110000"/>
              </a:lnSpc>
              <a:spcAft>
                <a:spcPts val="600"/>
              </a:spcAft>
              <a:buClr>
                <a:schemeClr val="accent5"/>
              </a:buClr>
              <a:buFont typeface="Avenir Next LT Pro" panose="020B0504020202020204" pitchFamily="34" charset="0"/>
              <a:buChar char="+"/>
            </a:pPr>
            <a:r>
              <a:rPr lang="en-US" dirty="0">
                <a:solidFill>
                  <a:schemeClr val="tx2"/>
                </a:solidFill>
                <a:cs typeface="Arial"/>
              </a:rPr>
              <a:t>q = 1</a:t>
            </a:r>
          </a:p>
        </p:txBody>
      </p:sp>
      <p:pic>
        <p:nvPicPr>
          <p:cNvPr id="6" name="Picture 6" descr="Chart, box and whisker chart&#10;&#10;Description automatically generated">
            <a:extLst>
              <a:ext uri="{FF2B5EF4-FFF2-40B4-BE49-F238E27FC236}">
                <a16:creationId xmlns:a16="http://schemas.microsoft.com/office/drawing/2014/main" id="{E6AFDC6B-CBE6-B079-3E86-BA3D7375A265}"/>
              </a:ext>
            </a:extLst>
          </p:cNvPr>
          <p:cNvPicPr>
            <a:picLocks noChangeAspect="1"/>
          </p:cNvPicPr>
          <p:nvPr/>
        </p:nvPicPr>
        <p:blipFill>
          <a:blip r:embed="rId3"/>
          <a:stretch>
            <a:fillRect/>
          </a:stretch>
        </p:blipFill>
        <p:spPr>
          <a:xfrm>
            <a:off x="7173132" y="567942"/>
            <a:ext cx="4816455" cy="5716862"/>
          </a:xfrm>
          <a:prstGeom prst="rect">
            <a:avLst/>
          </a:prstGeom>
        </p:spPr>
      </p:pic>
      <p:grpSp>
        <p:nvGrpSpPr>
          <p:cNvPr id="158" name="Bottom Right">
            <a:extLst>
              <a:ext uri="{FF2B5EF4-FFF2-40B4-BE49-F238E27FC236}">
                <a16:creationId xmlns:a16="http://schemas.microsoft.com/office/drawing/2014/main" id="{DD2E06CA-048F-403F-AD47-B098C0A25D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59" name="Freeform: Shape 158">
              <a:extLst>
                <a:ext uri="{FF2B5EF4-FFF2-40B4-BE49-F238E27FC236}">
                  <a16:creationId xmlns:a16="http://schemas.microsoft.com/office/drawing/2014/main" id="{324E2410-B321-4174-8C27-7749F2A57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60" name="Graphic 157">
              <a:extLst>
                <a:ext uri="{FF2B5EF4-FFF2-40B4-BE49-F238E27FC236}">
                  <a16:creationId xmlns:a16="http://schemas.microsoft.com/office/drawing/2014/main" id="{EE03354E-6E8A-4926-8545-B6B873F1F27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62" name="Freeform: Shape 161">
                <a:extLst>
                  <a:ext uri="{FF2B5EF4-FFF2-40B4-BE49-F238E27FC236}">
                    <a16:creationId xmlns:a16="http://schemas.microsoft.com/office/drawing/2014/main" id="{5BBCAC88-02AA-4773-A48A-D144EA52EE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63" name="Freeform: Shape 162">
                <a:extLst>
                  <a:ext uri="{FF2B5EF4-FFF2-40B4-BE49-F238E27FC236}">
                    <a16:creationId xmlns:a16="http://schemas.microsoft.com/office/drawing/2014/main" id="{6C51D753-137C-455D-97D4-ACCB464D93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64" name="Freeform: Shape 163">
                <a:extLst>
                  <a:ext uri="{FF2B5EF4-FFF2-40B4-BE49-F238E27FC236}">
                    <a16:creationId xmlns:a16="http://schemas.microsoft.com/office/drawing/2014/main" id="{02ABCEE4-D638-4555-AC4A-7E190462FA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65" name="Freeform: Shape 164">
                <a:extLst>
                  <a:ext uri="{FF2B5EF4-FFF2-40B4-BE49-F238E27FC236}">
                    <a16:creationId xmlns:a16="http://schemas.microsoft.com/office/drawing/2014/main" id="{2F383AB0-7670-4584-8F01-4324D54BB9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66" name="Freeform: Shape 165">
                <a:extLst>
                  <a:ext uri="{FF2B5EF4-FFF2-40B4-BE49-F238E27FC236}">
                    <a16:creationId xmlns:a16="http://schemas.microsoft.com/office/drawing/2014/main" id="{4CD1567B-7D6D-497B-8CA8-14D96E010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67" name="Freeform: Shape 166">
                <a:extLst>
                  <a:ext uri="{FF2B5EF4-FFF2-40B4-BE49-F238E27FC236}">
                    <a16:creationId xmlns:a16="http://schemas.microsoft.com/office/drawing/2014/main" id="{CF3C4A9D-7E63-4D24-B697-23D58B3160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68" name="Freeform: Shape 167">
                <a:extLst>
                  <a:ext uri="{FF2B5EF4-FFF2-40B4-BE49-F238E27FC236}">
                    <a16:creationId xmlns:a16="http://schemas.microsoft.com/office/drawing/2014/main" id="{315D2559-8BE6-439C-83F0-CE5BF53C94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61" name="Freeform: Shape 160">
              <a:extLst>
                <a:ext uri="{FF2B5EF4-FFF2-40B4-BE49-F238E27FC236}">
                  <a16:creationId xmlns:a16="http://schemas.microsoft.com/office/drawing/2014/main" id="{0A374A4F-696B-4911-BE1B-B180D09A1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971767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4" name="Rectangle 143">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6" name="Rectangle 145">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48" name="Top left">
            <a:extLst>
              <a:ext uri="{FF2B5EF4-FFF2-40B4-BE49-F238E27FC236}">
                <a16:creationId xmlns:a16="http://schemas.microsoft.com/office/drawing/2014/main" id="{A345EEC5-ECAA-408B-B9D7-1C0E1102C1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49" name="Freeform: Shape 148">
              <a:extLst>
                <a:ext uri="{FF2B5EF4-FFF2-40B4-BE49-F238E27FC236}">
                  <a16:creationId xmlns:a16="http://schemas.microsoft.com/office/drawing/2014/main" id="{C09B09D8-FF9D-4CE5-853B-3BA46FD5C3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0" name="Freeform: Shape 149">
              <a:extLst>
                <a:ext uri="{FF2B5EF4-FFF2-40B4-BE49-F238E27FC236}">
                  <a16:creationId xmlns:a16="http://schemas.microsoft.com/office/drawing/2014/main" id="{7DC978A2-F53F-4B72-9BAC-5F78F00B6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51" name="Freeform: Shape 150">
              <a:extLst>
                <a:ext uri="{FF2B5EF4-FFF2-40B4-BE49-F238E27FC236}">
                  <a16:creationId xmlns:a16="http://schemas.microsoft.com/office/drawing/2014/main" id="{4F73D09D-1DE1-441E-88F5-CD2CBAB88D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52" name="Freeform: Shape 151">
              <a:extLst>
                <a:ext uri="{FF2B5EF4-FFF2-40B4-BE49-F238E27FC236}">
                  <a16:creationId xmlns:a16="http://schemas.microsoft.com/office/drawing/2014/main" id="{9DE61DBF-5FB0-4603-BE95-C566DD48B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53" name="Freeform: Shape 152">
              <a:extLst>
                <a:ext uri="{FF2B5EF4-FFF2-40B4-BE49-F238E27FC236}">
                  <a16:creationId xmlns:a16="http://schemas.microsoft.com/office/drawing/2014/main" id="{D8C89DF5-F013-4C54-B9AD-2E158706C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54" name="Freeform: Shape 153">
              <a:extLst>
                <a:ext uri="{FF2B5EF4-FFF2-40B4-BE49-F238E27FC236}">
                  <a16:creationId xmlns:a16="http://schemas.microsoft.com/office/drawing/2014/main" id="{9ED89947-A3CF-4B11-8DE7-5D07A57CB9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55" name="Freeform: Shape 154">
              <a:extLst>
                <a:ext uri="{FF2B5EF4-FFF2-40B4-BE49-F238E27FC236}">
                  <a16:creationId xmlns:a16="http://schemas.microsoft.com/office/drawing/2014/main" id="{D3E24021-DB80-451B-96A6-0D21AC0C84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56" name="Freeform: Shape 155">
              <a:extLst>
                <a:ext uri="{FF2B5EF4-FFF2-40B4-BE49-F238E27FC236}">
                  <a16:creationId xmlns:a16="http://schemas.microsoft.com/office/drawing/2014/main" id="{2BDA2B48-4CD9-45C3-8F12-2125533678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p:cNvSpPr>
            <a:spLocks noGrp="1"/>
          </p:cNvSpPr>
          <p:nvPr>
            <p:ph type="ctrTitle"/>
          </p:nvPr>
        </p:nvSpPr>
        <p:spPr>
          <a:xfrm>
            <a:off x="1198182" y="559813"/>
            <a:ext cx="10246090" cy="1471193"/>
          </a:xfrm>
        </p:spPr>
        <p:txBody>
          <a:bodyPr vert="horz" lIns="91440" tIns="45720" rIns="91440" bIns="45720" rtlCol="0" anchor="ctr">
            <a:normAutofit/>
          </a:bodyPr>
          <a:lstStyle/>
          <a:p>
            <a:r>
              <a:rPr lang="en-US" kern="1200">
                <a:solidFill>
                  <a:schemeClr val="tx2"/>
                </a:solidFill>
                <a:latin typeface="+mj-lt"/>
                <a:ea typeface="+mj-ea"/>
                <a:cs typeface="+mj-cs"/>
              </a:rPr>
              <a:t>Models and Evaluations - SARIMA</a:t>
            </a:r>
          </a:p>
        </p:txBody>
      </p:sp>
      <p:sp>
        <p:nvSpPr>
          <p:cNvPr id="110" name="TextBox 109">
            <a:extLst>
              <a:ext uri="{FF2B5EF4-FFF2-40B4-BE49-F238E27FC236}">
                <a16:creationId xmlns:a16="http://schemas.microsoft.com/office/drawing/2014/main" id="{7BD3D777-D4E4-D2C5-4D84-39E1C8378F41}"/>
              </a:ext>
            </a:extLst>
          </p:cNvPr>
          <p:cNvSpPr txBox="1"/>
          <p:nvPr/>
        </p:nvSpPr>
        <p:spPr>
          <a:xfrm>
            <a:off x="1185756" y="2384474"/>
            <a:ext cx="4810872" cy="372861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indent="-228600">
              <a:lnSpc>
                <a:spcPct val="110000"/>
              </a:lnSpc>
              <a:spcAft>
                <a:spcPts val="600"/>
              </a:spcAft>
              <a:buClr>
                <a:schemeClr val="accent5"/>
              </a:buClr>
              <a:buFont typeface="Avenir Next LT Pro" panose="020B0504020202020204" pitchFamily="34" charset="0"/>
              <a:buChar char="+"/>
            </a:pPr>
            <a:r>
              <a:rPr lang="en-US" dirty="0">
                <a:solidFill>
                  <a:schemeClr val="tx2"/>
                </a:solidFill>
              </a:rPr>
              <a:t>The steps needed to creating a good model is a similar process to how we evaluated ARIMA</a:t>
            </a:r>
          </a:p>
          <a:p>
            <a:pPr indent="-228600">
              <a:lnSpc>
                <a:spcPct val="110000"/>
              </a:lnSpc>
              <a:spcAft>
                <a:spcPts val="600"/>
              </a:spcAft>
              <a:buClr>
                <a:schemeClr val="accent5"/>
              </a:buClr>
              <a:buFont typeface="Avenir Next LT Pro" panose="020B0504020202020204" pitchFamily="34" charset="0"/>
              <a:buChar char="+"/>
            </a:pPr>
            <a:endParaRPr lang="en-US">
              <a:solidFill>
                <a:schemeClr val="tx2"/>
              </a:solidFill>
            </a:endParaRPr>
          </a:p>
          <a:p>
            <a:pPr indent="-228600">
              <a:lnSpc>
                <a:spcPct val="110000"/>
              </a:lnSpc>
              <a:spcAft>
                <a:spcPts val="600"/>
              </a:spcAft>
              <a:buClr>
                <a:schemeClr val="accent5"/>
              </a:buClr>
              <a:buFont typeface="Avenir Next LT Pro" panose="020B0504020202020204" pitchFamily="34" charset="0"/>
              <a:buChar char="+"/>
            </a:pPr>
            <a:r>
              <a:rPr lang="en-US" dirty="0">
                <a:solidFill>
                  <a:schemeClr val="tx2"/>
                </a:solidFill>
              </a:rPr>
              <a:t>Where it differs is when we recognize seasonality and take the difference based on it. </a:t>
            </a:r>
            <a:endParaRPr lang="en-US">
              <a:solidFill>
                <a:schemeClr val="tx2"/>
              </a:solidFill>
            </a:endParaRPr>
          </a:p>
          <a:p>
            <a:pPr>
              <a:lnSpc>
                <a:spcPct val="110000"/>
              </a:lnSpc>
              <a:spcAft>
                <a:spcPts val="600"/>
              </a:spcAft>
              <a:buClr>
                <a:schemeClr val="accent5"/>
              </a:buClr>
            </a:pPr>
            <a:endParaRPr lang="en-US" dirty="0">
              <a:solidFill>
                <a:schemeClr val="tx2"/>
              </a:solidFill>
              <a:cs typeface="Arial"/>
            </a:endParaRPr>
          </a:p>
          <a:p>
            <a:pPr indent="-228600">
              <a:lnSpc>
                <a:spcPct val="110000"/>
              </a:lnSpc>
              <a:spcAft>
                <a:spcPts val="600"/>
              </a:spcAft>
              <a:buClr>
                <a:schemeClr val="accent5"/>
              </a:buClr>
              <a:buFont typeface="Avenir Next LT Pro" panose="020B0504020202020204" pitchFamily="34" charset="0"/>
              <a:buChar char="+"/>
            </a:pPr>
            <a:r>
              <a:rPr lang="en-US" dirty="0">
                <a:solidFill>
                  <a:schemeClr val="tx2"/>
                </a:solidFill>
              </a:rPr>
              <a:t>We can see that there is a lag by an entire year</a:t>
            </a:r>
            <a:endParaRPr lang="en-US" dirty="0">
              <a:solidFill>
                <a:schemeClr val="tx2"/>
              </a:solidFill>
              <a:cs typeface="Arial"/>
            </a:endParaRPr>
          </a:p>
        </p:txBody>
      </p:sp>
      <p:pic>
        <p:nvPicPr>
          <p:cNvPr id="6" name="Picture 6" descr="Chart, line chart&#10;&#10;Description automatically generated">
            <a:extLst>
              <a:ext uri="{FF2B5EF4-FFF2-40B4-BE49-F238E27FC236}">
                <a16:creationId xmlns:a16="http://schemas.microsoft.com/office/drawing/2014/main" id="{6F9FA6C5-46E5-DDB0-AB5B-FA1938E20E55}"/>
              </a:ext>
            </a:extLst>
          </p:cNvPr>
          <p:cNvPicPr>
            <a:picLocks noChangeAspect="1"/>
          </p:cNvPicPr>
          <p:nvPr/>
        </p:nvPicPr>
        <p:blipFill>
          <a:blip r:embed="rId3"/>
          <a:stretch>
            <a:fillRect/>
          </a:stretch>
        </p:blipFill>
        <p:spPr>
          <a:xfrm>
            <a:off x="5996611" y="2174070"/>
            <a:ext cx="5679574" cy="2512755"/>
          </a:xfrm>
          <a:prstGeom prst="rect">
            <a:avLst/>
          </a:prstGeom>
        </p:spPr>
      </p:pic>
      <p:grpSp>
        <p:nvGrpSpPr>
          <p:cNvPr id="158" name="Bottom Right">
            <a:extLst>
              <a:ext uri="{FF2B5EF4-FFF2-40B4-BE49-F238E27FC236}">
                <a16:creationId xmlns:a16="http://schemas.microsoft.com/office/drawing/2014/main" id="{F0A218EB-ECC2-4D0D-9EDC-F5CB062CAD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59" name="Freeform: Shape 158">
              <a:extLst>
                <a:ext uri="{FF2B5EF4-FFF2-40B4-BE49-F238E27FC236}">
                  <a16:creationId xmlns:a16="http://schemas.microsoft.com/office/drawing/2014/main" id="{E419D1C3-874F-4BF6-A356-1EA4A20D49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60" name="Graphic 157">
              <a:extLst>
                <a:ext uri="{FF2B5EF4-FFF2-40B4-BE49-F238E27FC236}">
                  <a16:creationId xmlns:a16="http://schemas.microsoft.com/office/drawing/2014/main" id="{4AC4AE33-203A-4A93-8263-6CC6BB608FD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62" name="Freeform: Shape 161">
                <a:extLst>
                  <a:ext uri="{FF2B5EF4-FFF2-40B4-BE49-F238E27FC236}">
                    <a16:creationId xmlns:a16="http://schemas.microsoft.com/office/drawing/2014/main" id="{1F15373C-6DCA-4058-94CC-6476950E5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63" name="Freeform: Shape 162">
                <a:extLst>
                  <a:ext uri="{FF2B5EF4-FFF2-40B4-BE49-F238E27FC236}">
                    <a16:creationId xmlns:a16="http://schemas.microsoft.com/office/drawing/2014/main" id="{961BE5B1-15E0-484D-8B21-F6BA455B2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64" name="Freeform: Shape 163">
                <a:extLst>
                  <a:ext uri="{FF2B5EF4-FFF2-40B4-BE49-F238E27FC236}">
                    <a16:creationId xmlns:a16="http://schemas.microsoft.com/office/drawing/2014/main" id="{81167C23-6882-4551-BF77-DF537E736E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65" name="Freeform: Shape 164">
                <a:extLst>
                  <a:ext uri="{FF2B5EF4-FFF2-40B4-BE49-F238E27FC236}">
                    <a16:creationId xmlns:a16="http://schemas.microsoft.com/office/drawing/2014/main" id="{50749460-4B9F-4DE4-9931-7B5831D68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66" name="Freeform: Shape 165">
                <a:extLst>
                  <a:ext uri="{FF2B5EF4-FFF2-40B4-BE49-F238E27FC236}">
                    <a16:creationId xmlns:a16="http://schemas.microsoft.com/office/drawing/2014/main" id="{A567746C-E54C-4865-ACF1-CD31DD1D8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67" name="Freeform: Shape 166">
                <a:extLst>
                  <a:ext uri="{FF2B5EF4-FFF2-40B4-BE49-F238E27FC236}">
                    <a16:creationId xmlns:a16="http://schemas.microsoft.com/office/drawing/2014/main" id="{9E7B0826-2FBE-4B23-B784-BB7CDA8B3A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68" name="Freeform: Shape 167">
                <a:extLst>
                  <a:ext uri="{FF2B5EF4-FFF2-40B4-BE49-F238E27FC236}">
                    <a16:creationId xmlns:a16="http://schemas.microsoft.com/office/drawing/2014/main" id="{FDF54EDF-BA0A-440F-B20A-2A76BFE15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61" name="Freeform: Shape 160">
              <a:extLst>
                <a:ext uri="{FF2B5EF4-FFF2-40B4-BE49-F238E27FC236}">
                  <a16:creationId xmlns:a16="http://schemas.microsoft.com/office/drawing/2014/main" id="{A53B2ADC-F80C-403E-B1CA-BCFED2CE5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070702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4" name="Rectangle 143">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46" name="Rectangle 145">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48" name="Top left">
            <a:extLst>
              <a:ext uri="{FF2B5EF4-FFF2-40B4-BE49-F238E27FC236}">
                <a16:creationId xmlns:a16="http://schemas.microsoft.com/office/drawing/2014/main" id="{A345EEC5-ECAA-408B-B9D7-1C0E1102C1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49" name="Freeform: Shape 148">
              <a:extLst>
                <a:ext uri="{FF2B5EF4-FFF2-40B4-BE49-F238E27FC236}">
                  <a16:creationId xmlns:a16="http://schemas.microsoft.com/office/drawing/2014/main" id="{C09B09D8-FF9D-4CE5-853B-3BA46FD5C3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50" name="Freeform: Shape 149">
              <a:extLst>
                <a:ext uri="{FF2B5EF4-FFF2-40B4-BE49-F238E27FC236}">
                  <a16:creationId xmlns:a16="http://schemas.microsoft.com/office/drawing/2014/main" id="{7DC978A2-F53F-4B72-9BAC-5F78F00B6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51" name="Freeform: Shape 150">
              <a:extLst>
                <a:ext uri="{FF2B5EF4-FFF2-40B4-BE49-F238E27FC236}">
                  <a16:creationId xmlns:a16="http://schemas.microsoft.com/office/drawing/2014/main" id="{4F73D09D-1DE1-441E-88F5-CD2CBAB88D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52" name="Freeform: Shape 151">
              <a:extLst>
                <a:ext uri="{FF2B5EF4-FFF2-40B4-BE49-F238E27FC236}">
                  <a16:creationId xmlns:a16="http://schemas.microsoft.com/office/drawing/2014/main" id="{9DE61DBF-5FB0-4603-BE95-C566DD48B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53" name="Freeform: Shape 152">
              <a:extLst>
                <a:ext uri="{FF2B5EF4-FFF2-40B4-BE49-F238E27FC236}">
                  <a16:creationId xmlns:a16="http://schemas.microsoft.com/office/drawing/2014/main" id="{D8C89DF5-F013-4C54-B9AD-2E158706C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54" name="Freeform: Shape 153">
              <a:extLst>
                <a:ext uri="{FF2B5EF4-FFF2-40B4-BE49-F238E27FC236}">
                  <a16:creationId xmlns:a16="http://schemas.microsoft.com/office/drawing/2014/main" id="{9ED89947-A3CF-4B11-8DE7-5D07A57CB9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55" name="Freeform: Shape 154">
              <a:extLst>
                <a:ext uri="{FF2B5EF4-FFF2-40B4-BE49-F238E27FC236}">
                  <a16:creationId xmlns:a16="http://schemas.microsoft.com/office/drawing/2014/main" id="{D3E24021-DB80-451B-96A6-0D21AC0C84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56" name="Freeform: Shape 155">
              <a:extLst>
                <a:ext uri="{FF2B5EF4-FFF2-40B4-BE49-F238E27FC236}">
                  <a16:creationId xmlns:a16="http://schemas.microsoft.com/office/drawing/2014/main" id="{2BDA2B48-4CD9-45C3-8F12-2125533678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2" name="Title"/>
          <p:cNvSpPr>
            <a:spLocks noGrp="1"/>
          </p:cNvSpPr>
          <p:nvPr>
            <p:ph type="ctrTitle"/>
          </p:nvPr>
        </p:nvSpPr>
        <p:spPr>
          <a:xfrm>
            <a:off x="1198182" y="559813"/>
            <a:ext cx="10246090" cy="1471193"/>
          </a:xfrm>
        </p:spPr>
        <p:txBody>
          <a:bodyPr vert="horz" lIns="91440" tIns="45720" rIns="91440" bIns="45720" rtlCol="0" anchor="ctr">
            <a:normAutofit/>
          </a:bodyPr>
          <a:lstStyle/>
          <a:p>
            <a:r>
              <a:rPr lang="en-US" kern="1200">
                <a:solidFill>
                  <a:schemeClr val="tx2"/>
                </a:solidFill>
                <a:latin typeface="+mj-lt"/>
                <a:ea typeface="+mj-ea"/>
                <a:cs typeface="+mj-cs"/>
              </a:rPr>
              <a:t>Models and Evaluations - SARIMA</a:t>
            </a:r>
          </a:p>
        </p:txBody>
      </p:sp>
      <p:sp>
        <p:nvSpPr>
          <p:cNvPr id="110" name="TextBox 109">
            <a:extLst>
              <a:ext uri="{FF2B5EF4-FFF2-40B4-BE49-F238E27FC236}">
                <a16:creationId xmlns:a16="http://schemas.microsoft.com/office/drawing/2014/main" id="{7BD3D777-D4E4-D2C5-4D84-39E1C8378F41}"/>
              </a:ext>
            </a:extLst>
          </p:cNvPr>
          <p:cNvSpPr txBox="1"/>
          <p:nvPr/>
        </p:nvSpPr>
        <p:spPr>
          <a:xfrm>
            <a:off x="1185756" y="2384474"/>
            <a:ext cx="4810872" cy="3728613"/>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lnSpcReduction="10000"/>
          </a:bodyPr>
          <a:lstStyle/>
          <a:p>
            <a:pPr indent="-228600">
              <a:lnSpc>
                <a:spcPct val="110000"/>
              </a:lnSpc>
              <a:spcAft>
                <a:spcPts val="600"/>
              </a:spcAft>
              <a:buClr>
                <a:schemeClr val="accent5"/>
              </a:buClr>
              <a:buFont typeface="Avenir Next LT Pro" panose="020B0504020202020204" pitchFamily="34" charset="0"/>
              <a:buChar char="+"/>
            </a:pPr>
            <a:r>
              <a:rPr lang="en-US" sz="2400">
                <a:solidFill>
                  <a:schemeClr val="tx2"/>
                </a:solidFill>
              </a:rPr>
              <a:t>After seasonality differencing, we again </a:t>
            </a:r>
            <a:r>
              <a:rPr lang="en-US" sz="2400" dirty="0">
                <a:solidFill>
                  <a:schemeClr val="tx2"/>
                </a:solidFill>
              </a:rPr>
              <a:t>conduct the ADF test to check that the data is stationary</a:t>
            </a:r>
          </a:p>
          <a:p>
            <a:pPr indent="-228600">
              <a:lnSpc>
                <a:spcPct val="110000"/>
              </a:lnSpc>
              <a:spcAft>
                <a:spcPts val="600"/>
              </a:spcAft>
              <a:buClr>
                <a:schemeClr val="accent5"/>
              </a:buClr>
              <a:buFont typeface="Avenir Next LT Pro" panose="020B0504020202020204" pitchFamily="34" charset="0"/>
              <a:buChar char="+"/>
            </a:pPr>
            <a:endParaRPr lang="en-US" sz="2400" dirty="0">
              <a:solidFill>
                <a:schemeClr val="tx2"/>
              </a:solidFill>
              <a:cs typeface="Arial"/>
            </a:endParaRPr>
          </a:p>
          <a:p>
            <a:pPr indent="-228600">
              <a:lnSpc>
                <a:spcPct val="110000"/>
              </a:lnSpc>
              <a:spcAft>
                <a:spcPts val="600"/>
              </a:spcAft>
              <a:buClr>
                <a:schemeClr val="accent5"/>
              </a:buClr>
              <a:buFont typeface="Avenir Next LT Pro" panose="020B0504020202020204" pitchFamily="34" charset="0"/>
              <a:buChar char="+"/>
            </a:pPr>
            <a:r>
              <a:rPr lang="en-US" sz="2400" dirty="0">
                <a:solidFill>
                  <a:schemeClr val="tx2"/>
                </a:solidFill>
                <a:cs typeface="Arial"/>
              </a:rPr>
              <a:t>Then also run the ACF and PACF test to best determine our p, q, and d values. </a:t>
            </a:r>
          </a:p>
          <a:p>
            <a:pPr lvl="1" indent="-228600">
              <a:lnSpc>
                <a:spcPct val="110000"/>
              </a:lnSpc>
              <a:spcAft>
                <a:spcPts val="600"/>
              </a:spcAft>
              <a:buClr>
                <a:schemeClr val="accent5"/>
              </a:buClr>
              <a:buFont typeface="Avenir Next LT Pro" panose="020B0504020202020204" pitchFamily="34" charset="0"/>
              <a:buChar char="+"/>
            </a:pPr>
            <a:r>
              <a:rPr lang="en-US" sz="2400" dirty="0">
                <a:ea typeface="+mn-lt"/>
                <a:cs typeface="+mn-lt"/>
              </a:rPr>
              <a:t>p = 1, d = 1, and q = 1, P = 1, D = 1, Q = 0, and m = 12</a:t>
            </a:r>
            <a:endParaRPr lang="en-US" sz="2400" dirty="0">
              <a:solidFill>
                <a:schemeClr val="tx2"/>
              </a:solidFill>
              <a:cs typeface="Arial"/>
            </a:endParaRPr>
          </a:p>
        </p:txBody>
      </p:sp>
      <p:grpSp>
        <p:nvGrpSpPr>
          <p:cNvPr id="158" name="Bottom Right">
            <a:extLst>
              <a:ext uri="{FF2B5EF4-FFF2-40B4-BE49-F238E27FC236}">
                <a16:creationId xmlns:a16="http://schemas.microsoft.com/office/drawing/2014/main" id="{F0A218EB-ECC2-4D0D-9EDC-F5CB062CAD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159" name="Freeform: Shape 158">
              <a:extLst>
                <a:ext uri="{FF2B5EF4-FFF2-40B4-BE49-F238E27FC236}">
                  <a16:creationId xmlns:a16="http://schemas.microsoft.com/office/drawing/2014/main" id="{E419D1C3-874F-4BF6-A356-1EA4A20D49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160" name="Graphic 157">
              <a:extLst>
                <a:ext uri="{FF2B5EF4-FFF2-40B4-BE49-F238E27FC236}">
                  <a16:creationId xmlns:a16="http://schemas.microsoft.com/office/drawing/2014/main" id="{4AC4AE33-203A-4A93-8263-6CC6BB608FD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162" name="Freeform: Shape 161">
                <a:extLst>
                  <a:ext uri="{FF2B5EF4-FFF2-40B4-BE49-F238E27FC236}">
                    <a16:creationId xmlns:a16="http://schemas.microsoft.com/office/drawing/2014/main" id="{1F15373C-6DCA-4058-94CC-6476950E5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63" name="Freeform: Shape 162">
                <a:extLst>
                  <a:ext uri="{FF2B5EF4-FFF2-40B4-BE49-F238E27FC236}">
                    <a16:creationId xmlns:a16="http://schemas.microsoft.com/office/drawing/2014/main" id="{961BE5B1-15E0-484D-8B21-F6BA455B2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64" name="Freeform: Shape 163">
                <a:extLst>
                  <a:ext uri="{FF2B5EF4-FFF2-40B4-BE49-F238E27FC236}">
                    <a16:creationId xmlns:a16="http://schemas.microsoft.com/office/drawing/2014/main" id="{81167C23-6882-4551-BF77-DF537E736E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65" name="Freeform: Shape 164">
                <a:extLst>
                  <a:ext uri="{FF2B5EF4-FFF2-40B4-BE49-F238E27FC236}">
                    <a16:creationId xmlns:a16="http://schemas.microsoft.com/office/drawing/2014/main" id="{50749460-4B9F-4DE4-9931-7B5831D68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66" name="Freeform: Shape 165">
                <a:extLst>
                  <a:ext uri="{FF2B5EF4-FFF2-40B4-BE49-F238E27FC236}">
                    <a16:creationId xmlns:a16="http://schemas.microsoft.com/office/drawing/2014/main" id="{A567746C-E54C-4865-ACF1-CD31DD1D8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167" name="Freeform: Shape 166">
                <a:extLst>
                  <a:ext uri="{FF2B5EF4-FFF2-40B4-BE49-F238E27FC236}">
                    <a16:creationId xmlns:a16="http://schemas.microsoft.com/office/drawing/2014/main" id="{9E7B0826-2FBE-4B23-B784-BB7CDA8B3A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68" name="Freeform: Shape 167">
                <a:extLst>
                  <a:ext uri="{FF2B5EF4-FFF2-40B4-BE49-F238E27FC236}">
                    <a16:creationId xmlns:a16="http://schemas.microsoft.com/office/drawing/2014/main" id="{FDF54EDF-BA0A-440F-B20A-2A76BFE15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61" name="Freeform: Shape 160">
              <a:extLst>
                <a:ext uri="{FF2B5EF4-FFF2-40B4-BE49-F238E27FC236}">
                  <a16:creationId xmlns:a16="http://schemas.microsoft.com/office/drawing/2014/main" id="{A53B2ADC-F80C-403E-B1CA-BCFED2CE5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pic>
        <p:nvPicPr>
          <p:cNvPr id="3" name="Picture 3" descr="Text&#10;&#10;Description automatically generated">
            <a:extLst>
              <a:ext uri="{FF2B5EF4-FFF2-40B4-BE49-F238E27FC236}">
                <a16:creationId xmlns:a16="http://schemas.microsoft.com/office/drawing/2014/main" id="{AD93B521-D672-FACC-3C96-C279C4C6026E}"/>
              </a:ext>
            </a:extLst>
          </p:cNvPr>
          <p:cNvPicPr>
            <a:picLocks noChangeAspect="1"/>
          </p:cNvPicPr>
          <p:nvPr/>
        </p:nvPicPr>
        <p:blipFill>
          <a:blip r:embed="rId3"/>
          <a:stretch>
            <a:fillRect/>
          </a:stretch>
        </p:blipFill>
        <p:spPr>
          <a:xfrm>
            <a:off x="7301519" y="1867575"/>
            <a:ext cx="3999089" cy="1474305"/>
          </a:xfrm>
          <a:prstGeom prst="rect">
            <a:avLst/>
          </a:prstGeom>
        </p:spPr>
      </p:pic>
      <p:pic>
        <p:nvPicPr>
          <p:cNvPr id="9" name="Picture 9" descr="A picture containing chart&#10;&#10;Description automatically generated">
            <a:extLst>
              <a:ext uri="{FF2B5EF4-FFF2-40B4-BE49-F238E27FC236}">
                <a16:creationId xmlns:a16="http://schemas.microsoft.com/office/drawing/2014/main" id="{BDFB3EE4-4812-0C3E-E7A6-36599EE67F9B}"/>
              </a:ext>
            </a:extLst>
          </p:cNvPr>
          <p:cNvPicPr>
            <a:picLocks noChangeAspect="1"/>
          </p:cNvPicPr>
          <p:nvPr/>
        </p:nvPicPr>
        <p:blipFill>
          <a:blip r:embed="rId4"/>
          <a:stretch>
            <a:fillRect/>
          </a:stretch>
        </p:blipFill>
        <p:spPr>
          <a:xfrm>
            <a:off x="7511143" y="3432419"/>
            <a:ext cx="3614057" cy="3258875"/>
          </a:xfrm>
          <a:prstGeom prst="rect">
            <a:avLst/>
          </a:prstGeom>
        </p:spPr>
      </p:pic>
    </p:spTree>
    <p:extLst>
      <p:ext uri="{BB962C8B-B14F-4D97-AF65-F5344CB8AC3E}">
        <p14:creationId xmlns:p14="http://schemas.microsoft.com/office/powerpoint/2010/main" val="1509311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dirty="0"/>
              <a:t>Interpretations and Analysis - ARIMA</a:t>
            </a:r>
          </a:p>
        </p:txBody>
      </p:sp>
      <p:sp>
        <p:nvSpPr>
          <p:cNvPr id="3" name="Content Placeholder"/>
          <p:cNvSpPr>
            <a:spLocks noGrp="1"/>
          </p:cNvSpPr>
          <p:nvPr>
            <p:ph idx="1"/>
          </p:nvPr>
        </p:nvSpPr>
        <p:spPr>
          <a:xfrm>
            <a:off x="639417" y="1701385"/>
            <a:ext cx="5408465" cy="1330317"/>
          </a:xfrm>
        </p:spPr>
        <p:txBody>
          <a:bodyPr vert="horz" lIns="91440" tIns="45720" rIns="91440" bIns="45720" rtlCol="0" anchor="t">
            <a:normAutofit/>
          </a:bodyPr>
          <a:lstStyle/>
          <a:p>
            <a:r>
              <a:rPr lang="en-US" sz="1600" dirty="0">
                <a:cs typeface="Arial"/>
              </a:rPr>
              <a:t>Based on the numbers that we got in the evaluation, we determined that when p=1, d=1, and q=1, that we would find the best fit model.</a:t>
            </a:r>
          </a:p>
          <a:p>
            <a:endParaRPr lang="en-US" sz="1600" dirty="0">
              <a:cs typeface="Arial"/>
            </a:endParaRPr>
          </a:p>
          <a:p>
            <a:pPr marL="0" indent="0">
              <a:buNone/>
            </a:pPr>
            <a:endParaRPr lang="en-US" sz="1600" dirty="0">
              <a:cs typeface="Arial"/>
            </a:endParaRPr>
          </a:p>
          <a:p>
            <a:pPr marL="0" indent="0">
              <a:buNone/>
            </a:pPr>
            <a:endParaRPr lang="en-US" sz="1600" dirty="0">
              <a:cs typeface="Arial"/>
            </a:endParaRPr>
          </a:p>
        </p:txBody>
      </p:sp>
      <p:pic>
        <p:nvPicPr>
          <p:cNvPr id="4" name="Picture 4" descr="A picture containing rectangle&#10;&#10;Description automatically generated">
            <a:extLst>
              <a:ext uri="{FF2B5EF4-FFF2-40B4-BE49-F238E27FC236}">
                <a16:creationId xmlns:a16="http://schemas.microsoft.com/office/drawing/2014/main" id="{2CE2876D-EEB0-F743-35D9-7C59BB916BE4}"/>
              </a:ext>
            </a:extLst>
          </p:cNvPr>
          <p:cNvPicPr>
            <a:picLocks noChangeAspect="1"/>
          </p:cNvPicPr>
          <p:nvPr/>
        </p:nvPicPr>
        <p:blipFill>
          <a:blip r:embed="rId3"/>
          <a:stretch>
            <a:fillRect/>
          </a:stretch>
        </p:blipFill>
        <p:spPr>
          <a:xfrm>
            <a:off x="1814" y="3350793"/>
            <a:ext cx="4216557" cy="2590870"/>
          </a:xfrm>
          <a:prstGeom prst="rect">
            <a:avLst/>
          </a:prstGeom>
        </p:spPr>
      </p:pic>
      <p:pic>
        <p:nvPicPr>
          <p:cNvPr id="5" name="Picture 5" descr="Table&#10;&#10;Description automatically generated">
            <a:extLst>
              <a:ext uri="{FF2B5EF4-FFF2-40B4-BE49-F238E27FC236}">
                <a16:creationId xmlns:a16="http://schemas.microsoft.com/office/drawing/2014/main" id="{F4DE5499-F813-7C98-4981-8AC0320D0CE1}"/>
              </a:ext>
            </a:extLst>
          </p:cNvPr>
          <p:cNvPicPr>
            <a:picLocks noChangeAspect="1"/>
          </p:cNvPicPr>
          <p:nvPr/>
        </p:nvPicPr>
        <p:blipFill>
          <a:blip r:embed="rId4"/>
          <a:stretch>
            <a:fillRect/>
          </a:stretch>
        </p:blipFill>
        <p:spPr>
          <a:xfrm>
            <a:off x="4309561" y="3508277"/>
            <a:ext cx="3472069" cy="1651315"/>
          </a:xfrm>
          <a:prstGeom prst="rect">
            <a:avLst/>
          </a:prstGeom>
        </p:spPr>
      </p:pic>
      <p:pic>
        <p:nvPicPr>
          <p:cNvPr id="7" name="Picture 7" descr="Chart, line chart&#10;&#10;Description automatically generated">
            <a:extLst>
              <a:ext uri="{FF2B5EF4-FFF2-40B4-BE49-F238E27FC236}">
                <a16:creationId xmlns:a16="http://schemas.microsoft.com/office/drawing/2014/main" id="{8C749558-C48A-318E-2369-FBFB4FB6F02F}"/>
              </a:ext>
            </a:extLst>
          </p:cNvPr>
          <p:cNvPicPr>
            <a:picLocks noChangeAspect="1"/>
          </p:cNvPicPr>
          <p:nvPr/>
        </p:nvPicPr>
        <p:blipFill>
          <a:blip r:embed="rId5"/>
          <a:stretch>
            <a:fillRect/>
          </a:stretch>
        </p:blipFill>
        <p:spPr>
          <a:xfrm>
            <a:off x="7892775" y="3508357"/>
            <a:ext cx="4296228" cy="2364878"/>
          </a:xfrm>
          <a:prstGeom prst="rect">
            <a:avLst/>
          </a:prstGeom>
        </p:spPr>
      </p:pic>
      <p:sp>
        <p:nvSpPr>
          <p:cNvPr id="10" name="Content Placeholder">
            <a:extLst>
              <a:ext uri="{FF2B5EF4-FFF2-40B4-BE49-F238E27FC236}">
                <a16:creationId xmlns:a16="http://schemas.microsoft.com/office/drawing/2014/main" id="{2077FACE-1A66-C055-9D33-89E7F857E684}"/>
              </a:ext>
            </a:extLst>
          </p:cNvPr>
          <p:cNvSpPr txBox="1">
            <a:spLocks/>
          </p:cNvSpPr>
          <p:nvPr/>
        </p:nvSpPr>
        <p:spPr>
          <a:xfrm>
            <a:off x="6336274" y="1694126"/>
            <a:ext cx="6076122" cy="1090832"/>
          </a:xfrm>
          <a:prstGeom prst="rect">
            <a:avLst/>
          </a:prstGeom>
        </p:spPr>
        <p:txBody>
          <a:bodyPr vert="horz" lIns="91440" tIns="45720" rIns="91440" bIns="45720" rtlCol="0" anchor="t">
            <a:no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ea typeface="+mn-lt"/>
                <a:cs typeface="+mn-lt"/>
              </a:rPr>
              <a:t>Data had a normal distribution</a:t>
            </a:r>
            <a:endParaRPr lang="en-US"/>
          </a:p>
          <a:p>
            <a:r>
              <a:rPr lang="en-US" sz="1600" dirty="0">
                <a:ea typeface="+mn-lt"/>
                <a:cs typeface="+mn-lt"/>
              </a:rPr>
              <a:t>An AIC value of 1545.661</a:t>
            </a:r>
          </a:p>
          <a:p>
            <a:r>
              <a:rPr lang="en-US" sz="1600" dirty="0">
                <a:ea typeface="+mn-lt"/>
                <a:cs typeface="+mn-lt"/>
              </a:rPr>
              <a:t>The prediction graph however is not what we expected. </a:t>
            </a:r>
            <a:endParaRPr lang="en-US" sz="1600" dirty="0">
              <a:cs typeface="Arial"/>
            </a:endParaRPr>
          </a:p>
          <a:p>
            <a:pPr marL="0" indent="0">
              <a:buFont typeface="Avenir Next LT Pro" panose="020B0504020202020204" pitchFamily="34" charset="0"/>
              <a:buNone/>
            </a:pPr>
            <a:endParaRPr lang="en-US" sz="1600" dirty="0">
              <a:cs typeface="Arial"/>
            </a:endParaRPr>
          </a:p>
          <a:p>
            <a:pPr marL="0" indent="0">
              <a:buFont typeface="Avenir Next LT Pro" panose="020B0504020202020204" pitchFamily="34" charset="0"/>
              <a:buNone/>
            </a:pPr>
            <a:endParaRPr lang="en-US" sz="1600" dirty="0">
              <a:cs typeface="Arial"/>
            </a:endParaRPr>
          </a:p>
        </p:txBody>
      </p:sp>
    </p:spTree>
    <p:extLst>
      <p:ext uri="{BB962C8B-B14F-4D97-AF65-F5344CB8AC3E}">
        <p14:creationId xmlns:p14="http://schemas.microsoft.com/office/powerpoint/2010/main" val="2513146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normAutofit fontScale="90000"/>
          </a:bodyPr>
          <a:lstStyle/>
          <a:p>
            <a:r>
              <a:rPr lang="en-US" dirty="0"/>
              <a:t>Interpretations and Analysis - SARIMA</a:t>
            </a:r>
          </a:p>
        </p:txBody>
      </p:sp>
      <p:sp>
        <p:nvSpPr>
          <p:cNvPr id="3" name="Content Placeholder"/>
          <p:cNvSpPr>
            <a:spLocks noGrp="1"/>
          </p:cNvSpPr>
          <p:nvPr>
            <p:ph idx="1"/>
          </p:nvPr>
        </p:nvSpPr>
        <p:spPr>
          <a:xfrm>
            <a:off x="639417" y="1701385"/>
            <a:ext cx="5408465" cy="1330317"/>
          </a:xfrm>
        </p:spPr>
        <p:txBody>
          <a:bodyPr vert="horz" lIns="91440" tIns="45720" rIns="91440" bIns="45720" rtlCol="0" anchor="t">
            <a:normAutofit/>
          </a:bodyPr>
          <a:lstStyle/>
          <a:p>
            <a:r>
              <a:rPr lang="en-US" sz="1600" dirty="0">
                <a:cs typeface="Arial"/>
              </a:rPr>
              <a:t>Based on the numbers that we got in the evaluation, we determined that when p = 1, d = 1, and q = 1, P = 1, D = 1, Q = 0, and m = 12, that we would find the best fit model.</a:t>
            </a:r>
          </a:p>
          <a:p>
            <a:endParaRPr lang="en-US" sz="1600" dirty="0">
              <a:cs typeface="Arial"/>
            </a:endParaRPr>
          </a:p>
          <a:p>
            <a:pPr marL="0" indent="0">
              <a:buNone/>
            </a:pPr>
            <a:endParaRPr lang="en-US" sz="1600" dirty="0">
              <a:cs typeface="Arial"/>
            </a:endParaRPr>
          </a:p>
          <a:p>
            <a:pPr marL="0" indent="0">
              <a:buNone/>
            </a:pPr>
            <a:endParaRPr lang="en-US" sz="1600" dirty="0">
              <a:cs typeface="Arial"/>
            </a:endParaRPr>
          </a:p>
        </p:txBody>
      </p:sp>
      <p:sp>
        <p:nvSpPr>
          <p:cNvPr id="10" name="Content Placeholder">
            <a:extLst>
              <a:ext uri="{FF2B5EF4-FFF2-40B4-BE49-F238E27FC236}">
                <a16:creationId xmlns:a16="http://schemas.microsoft.com/office/drawing/2014/main" id="{2077FACE-1A66-C055-9D33-89E7F857E684}"/>
              </a:ext>
            </a:extLst>
          </p:cNvPr>
          <p:cNvSpPr txBox="1">
            <a:spLocks/>
          </p:cNvSpPr>
          <p:nvPr/>
        </p:nvSpPr>
        <p:spPr>
          <a:xfrm>
            <a:off x="6045988" y="1701383"/>
            <a:ext cx="6076122" cy="1852832"/>
          </a:xfrm>
          <a:prstGeom prst="rect">
            <a:avLst/>
          </a:prstGeom>
        </p:spPr>
        <p:txBody>
          <a:bodyPr vert="horz" lIns="91440" tIns="45720" rIns="91440" bIns="45720" rtlCol="0" anchor="t">
            <a:noAutofit/>
          </a:bodyPr>
          <a:lst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ea typeface="+mn-lt"/>
                <a:cs typeface="+mn-lt"/>
              </a:rPr>
              <a:t>Data had a normal distribution</a:t>
            </a:r>
            <a:endParaRPr lang="en-US"/>
          </a:p>
          <a:p>
            <a:r>
              <a:rPr lang="en-US" sz="1600" dirty="0">
                <a:ea typeface="+mn-lt"/>
                <a:cs typeface="+mn-lt"/>
              </a:rPr>
              <a:t>An AIC value of 1316.386, which is significantly lower than the ARIMA models (which was expected)</a:t>
            </a:r>
          </a:p>
          <a:p>
            <a:r>
              <a:rPr lang="en-US" sz="1600" dirty="0">
                <a:ea typeface="+mn-lt"/>
                <a:cs typeface="+mn-lt"/>
              </a:rPr>
              <a:t>The prediction graph is giving us the seasonal spikes that we would expect, especially based on the historical data. </a:t>
            </a:r>
            <a:endParaRPr lang="en-US" sz="1600" dirty="0">
              <a:cs typeface="Arial"/>
            </a:endParaRPr>
          </a:p>
          <a:p>
            <a:pPr marL="0" indent="0">
              <a:buFont typeface="Avenir Next LT Pro" panose="020B0504020202020204" pitchFamily="34" charset="0"/>
              <a:buNone/>
            </a:pPr>
            <a:endParaRPr lang="en-US" sz="1600" dirty="0">
              <a:cs typeface="Arial"/>
            </a:endParaRPr>
          </a:p>
          <a:p>
            <a:pPr marL="0" indent="0">
              <a:buFont typeface="Avenir Next LT Pro" panose="020B0504020202020204" pitchFamily="34" charset="0"/>
              <a:buNone/>
            </a:pPr>
            <a:endParaRPr lang="en-US" sz="1600" dirty="0">
              <a:cs typeface="Arial"/>
            </a:endParaRPr>
          </a:p>
        </p:txBody>
      </p:sp>
      <p:pic>
        <p:nvPicPr>
          <p:cNvPr id="4" name="Picture 4" descr="A picture containing rectangle&#10;&#10;Description automatically generated">
            <a:extLst>
              <a:ext uri="{FF2B5EF4-FFF2-40B4-BE49-F238E27FC236}">
                <a16:creationId xmlns:a16="http://schemas.microsoft.com/office/drawing/2014/main" id="{0E8BB03F-CF92-4D8C-4D7E-110075AE5851}"/>
              </a:ext>
            </a:extLst>
          </p:cNvPr>
          <p:cNvPicPr>
            <a:picLocks noChangeAspect="1"/>
          </p:cNvPicPr>
          <p:nvPr/>
        </p:nvPicPr>
        <p:blipFill>
          <a:blip r:embed="rId3"/>
          <a:stretch>
            <a:fillRect/>
          </a:stretch>
        </p:blipFill>
        <p:spPr>
          <a:xfrm>
            <a:off x="1" y="4048664"/>
            <a:ext cx="3846285" cy="1728841"/>
          </a:xfrm>
          <a:prstGeom prst="rect">
            <a:avLst/>
          </a:prstGeom>
        </p:spPr>
      </p:pic>
      <p:pic>
        <p:nvPicPr>
          <p:cNvPr id="5" name="Picture 6">
            <a:extLst>
              <a:ext uri="{FF2B5EF4-FFF2-40B4-BE49-F238E27FC236}">
                <a16:creationId xmlns:a16="http://schemas.microsoft.com/office/drawing/2014/main" id="{CC4C53D1-85CC-860D-66EF-2F5503EC63BB}"/>
              </a:ext>
            </a:extLst>
          </p:cNvPr>
          <p:cNvPicPr>
            <a:picLocks noChangeAspect="1"/>
          </p:cNvPicPr>
          <p:nvPr/>
        </p:nvPicPr>
        <p:blipFill>
          <a:blip r:embed="rId4"/>
          <a:stretch>
            <a:fillRect/>
          </a:stretch>
        </p:blipFill>
        <p:spPr>
          <a:xfrm>
            <a:off x="4034971" y="4090462"/>
            <a:ext cx="3563256" cy="1739590"/>
          </a:xfrm>
          <a:prstGeom prst="rect">
            <a:avLst/>
          </a:prstGeom>
        </p:spPr>
      </p:pic>
      <p:pic>
        <p:nvPicPr>
          <p:cNvPr id="7" name="Picture 10" descr="Chart&#10;&#10;Description automatically generated">
            <a:extLst>
              <a:ext uri="{FF2B5EF4-FFF2-40B4-BE49-F238E27FC236}">
                <a16:creationId xmlns:a16="http://schemas.microsoft.com/office/drawing/2014/main" id="{96A17C52-4032-4AFC-38AC-75F0EC5E1A39}"/>
              </a:ext>
            </a:extLst>
          </p:cNvPr>
          <p:cNvPicPr>
            <a:picLocks noChangeAspect="1"/>
          </p:cNvPicPr>
          <p:nvPr/>
        </p:nvPicPr>
        <p:blipFill>
          <a:blip r:embed="rId5"/>
          <a:stretch>
            <a:fillRect/>
          </a:stretch>
        </p:blipFill>
        <p:spPr>
          <a:xfrm>
            <a:off x="7721600" y="4189956"/>
            <a:ext cx="4397828" cy="1772831"/>
          </a:xfrm>
          <a:prstGeom prst="rect">
            <a:avLst/>
          </a:prstGeom>
        </p:spPr>
      </p:pic>
    </p:spTree>
    <p:extLst>
      <p:ext uri="{BB962C8B-B14F-4D97-AF65-F5344CB8AC3E}">
        <p14:creationId xmlns:p14="http://schemas.microsoft.com/office/powerpoint/2010/main" val="2843648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14ED5-1EF9-2F4A-132C-1D73E26FA714}"/>
              </a:ext>
            </a:extLst>
          </p:cNvPr>
          <p:cNvSpPr>
            <a:spLocks noGrp="1"/>
          </p:cNvSpPr>
          <p:nvPr>
            <p:ph type="title"/>
          </p:nvPr>
        </p:nvSpPr>
        <p:spPr/>
        <p:txBody>
          <a:bodyPr/>
          <a:lstStyle/>
          <a:p>
            <a:r>
              <a:rPr lang="en-US"/>
              <a:t>What to Expect:</a:t>
            </a:r>
          </a:p>
        </p:txBody>
      </p:sp>
      <p:sp>
        <p:nvSpPr>
          <p:cNvPr id="3" name="Content Placeholder 2">
            <a:extLst>
              <a:ext uri="{FF2B5EF4-FFF2-40B4-BE49-F238E27FC236}">
                <a16:creationId xmlns:a16="http://schemas.microsoft.com/office/drawing/2014/main" id="{88A2578D-AAA5-7A19-4276-A6A917F3E2D6}"/>
              </a:ext>
            </a:extLst>
          </p:cNvPr>
          <p:cNvSpPr>
            <a:spLocks noGrp="1"/>
          </p:cNvSpPr>
          <p:nvPr>
            <p:ph idx="1"/>
          </p:nvPr>
        </p:nvSpPr>
        <p:spPr/>
        <p:txBody>
          <a:bodyPr vert="horz" lIns="91440" tIns="45720" rIns="91440" bIns="45720" rtlCol="0" anchor="t">
            <a:normAutofit fontScale="92500" lnSpcReduction="10000"/>
          </a:bodyPr>
          <a:lstStyle/>
          <a:p>
            <a:r>
              <a:rPr lang="en-US">
                <a:ea typeface="+mn-lt"/>
                <a:cs typeface="+mn-lt"/>
              </a:rPr>
              <a:t>Problem Statement</a:t>
            </a:r>
            <a:endParaRPr lang="en-US">
              <a:cs typeface="Arial"/>
            </a:endParaRPr>
          </a:p>
          <a:p>
            <a:r>
              <a:rPr lang="en-US">
                <a:ea typeface="+mn-lt"/>
                <a:cs typeface="+mn-lt"/>
              </a:rPr>
              <a:t>Literature Review</a:t>
            </a:r>
          </a:p>
          <a:p>
            <a:r>
              <a:rPr lang="en-US">
                <a:ea typeface="+mn-lt"/>
                <a:cs typeface="+mn-lt"/>
              </a:rPr>
              <a:t>Description of Data</a:t>
            </a:r>
            <a:endParaRPr lang="en-US"/>
          </a:p>
          <a:p>
            <a:r>
              <a:rPr lang="en-US">
                <a:ea typeface="+mn-lt"/>
                <a:cs typeface="+mn-lt"/>
              </a:rPr>
              <a:t>Data Preprocessing</a:t>
            </a:r>
          </a:p>
          <a:p>
            <a:r>
              <a:rPr lang="en-US">
                <a:ea typeface="+mn-lt"/>
                <a:cs typeface="+mn-lt"/>
              </a:rPr>
              <a:t>Models and Evaluations</a:t>
            </a:r>
          </a:p>
          <a:p>
            <a:r>
              <a:rPr lang="en-US">
                <a:ea typeface="+mn-lt"/>
                <a:cs typeface="+mn-lt"/>
              </a:rPr>
              <a:t>Interpretations and Analysis</a:t>
            </a:r>
          </a:p>
          <a:p>
            <a:r>
              <a:rPr lang="en-US">
                <a:ea typeface="+mn-lt"/>
                <a:cs typeface="+mn-lt"/>
              </a:rPr>
              <a:t>Discussion</a:t>
            </a:r>
          </a:p>
          <a:p>
            <a:r>
              <a:rPr lang="en-US">
                <a:ea typeface="+mn-lt"/>
                <a:cs typeface="+mn-lt"/>
              </a:rPr>
              <a:t>Conclusion</a:t>
            </a:r>
          </a:p>
          <a:p>
            <a:endParaRPr lang="en-US">
              <a:cs typeface="Arial"/>
            </a:endParaRPr>
          </a:p>
        </p:txBody>
      </p:sp>
    </p:spTree>
    <p:extLst>
      <p:ext uri="{BB962C8B-B14F-4D97-AF65-F5344CB8AC3E}">
        <p14:creationId xmlns:p14="http://schemas.microsoft.com/office/powerpoint/2010/main" val="3036951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8E54C-D65F-ABE7-FE59-003325CFF857}"/>
              </a:ext>
            </a:extLst>
          </p:cNvPr>
          <p:cNvSpPr>
            <a:spLocks noGrp="1"/>
          </p:cNvSpPr>
          <p:nvPr>
            <p:ph type="title"/>
          </p:nvPr>
        </p:nvSpPr>
        <p:spPr/>
        <p:txBody>
          <a:bodyPr/>
          <a:lstStyle/>
          <a:p>
            <a:r>
              <a:rPr lang="en-US" dirty="0"/>
              <a:t>Interpretations and Analysis Overall</a:t>
            </a:r>
          </a:p>
        </p:txBody>
      </p:sp>
      <p:sp>
        <p:nvSpPr>
          <p:cNvPr id="3" name="Content Placeholder 2">
            <a:extLst>
              <a:ext uri="{FF2B5EF4-FFF2-40B4-BE49-F238E27FC236}">
                <a16:creationId xmlns:a16="http://schemas.microsoft.com/office/drawing/2014/main" id="{8F19D55A-DFA1-9F34-913B-3F57F92C4714}"/>
              </a:ext>
            </a:extLst>
          </p:cNvPr>
          <p:cNvSpPr>
            <a:spLocks noGrp="1"/>
          </p:cNvSpPr>
          <p:nvPr>
            <p:ph idx="1"/>
          </p:nvPr>
        </p:nvSpPr>
        <p:spPr/>
        <p:txBody>
          <a:bodyPr vert="horz" lIns="91440" tIns="45720" rIns="91440" bIns="45720" rtlCol="0" anchor="t">
            <a:normAutofit lnSpcReduction="10000"/>
          </a:bodyPr>
          <a:lstStyle/>
          <a:p>
            <a:r>
              <a:rPr lang="en-US" dirty="0">
                <a:cs typeface="Arial"/>
              </a:rPr>
              <a:t>SARIMA model is the better model to use over the ARIMA model</a:t>
            </a:r>
          </a:p>
          <a:p>
            <a:r>
              <a:rPr lang="en-US">
                <a:cs typeface="Arial"/>
              </a:rPr>
              <a:t>This process has evolved overall because we completely shifted our process and efforts to work on this forecasting objective that was different than our original goal of breaking down chemical consumption by organization</a:t>
            </a:r>
          </a:p>
          <a:p>
            <a:r>
              <a:rPr lang="en-US">
                <a:cs typeface="Arial"/>
              </a:rPr>
              <a:t>Limitations here:</a:t>
            </a:r>
          </a:p>
          <a:p>
            <a:pPr lvl="1"/>
            <a:r>
              <a:rPr lang="en-US">
                <a:cs typeface="Arial"/>
              </a:rPr>
              <a:t>Time: We could've explored the 'X' variable to understand how exogenous variables effect the model</a:t>
            </a:r>
          </a:p>
          <a:p>
            <a:pPr lvl="1"/>
            <a:endParaRPr lang="en-US" dirty="0">
              <a:cs typeface="Arial"/>
            </a:endParaRPr>
          </a:p>
        </p:txBody>
      </p:sp>
    </p:spTree>
    <p:extLst>
      <p:ext uri="{BB962C8B-B14F-4D97-AF65-F5344CB8AC3E}">
        <p14:creationId xmlns:p14="http://schemas.microsoft.com/office/powerpoint/2010/main" val="3113124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a:t>Discussion</a:t>
            </a:r>
          </a:p>
        </p:txBody>
      </p:sp>
      <p:sp>
        <p:nvSpPr>
          <p:cNvPr id="3" name="Content Placeholder"/>
          <p:cNvSpPr>
            <a:spLocks noGrp="1"/>
          </p:cNvSpPr>
          <p:nvPr>
            <p:ph idx="1"/>
          </p:nvPr>
        </p:nvSpPr>
        <p:spPr/>
        <p:txBody>
          <a:bodyPr vert="horz" lIns="91440" tIns="45720" rIns="91440" bIns="45720" rtlCol="0" anchor="t">
            <a:normAutofit fontScale="92500"/>
          </a:bodyPr>
          <a:lstStyle/>
          <a:p>
            <a:r>
              <a:rPr lang="en-US" dirty="0">
                <a:cs typeface="Arial"/>
              </a:rPr>
              <a:t>As mentioned before, we strongly believe that the SARIMA model is more effective and accurate at forecasting than the ARIMA model. </a:t>
            </a:r>
            <a:endParaRPr lang="en-US" dirty="0"/>
          </a:p>
          <a:p>
            <a:r>
              <a:rPr lang="en-US" dirty="0">
                <a:cs typeface="Arial"/>
              </a:rPr>
              <a:t>The whole process of evaluating the data (running an initial trend plot, ADF tests to check if stationary, running ACF/PACF tests) are crucial in figuring out our model parameters </a:t>
            </a:r>
          </a:p>
          <a:p>
            <a:r>
              <a:rPr lang="en-US" dirty="0">
                <a:cs typeface="Arial"/>
              </a:rPr>
              <a:t>One of the main measures that we are looking at is the AIC score. The lower number determines a model that best fits the data</a:t>
            </a:r>
          </a:p>
          <a:p>
            <a:pPr lvl="1"/>
            <a:r>
              <a:rPr lang="en-US" dirty="0">
                <a:cs typeface="Arial"/>
              </a:rPr>
              <a:t>ARIMA: 1545.661</a:t>
            </a:r>
          </a:p>
          <a:p>
            <a:pPr lvl="1"/>
            <a:r>
              <a:rPr lang="en-US" dirty="0">
                <a:cs typeface="Arial"/>
              </a:rPr>
              <a:t>SARIMA: 1316.386</a:t>
            </a:r>
          </a:p>
          <a:p>
            <a:pPr lvl="1"/>
            <a:endParaRPr lang="en-US" dirty="0">
              <a:cs typeface="Arial"/>
            </a:endParaRPr>
          </a:p>
        </p:txBody>
      </p:sp>
    </p:spTree>
    <p:extLst>
      <p:ext uri="{BB962C8B-B14F-4D97-AF65-F5344CB8AC3E}">
        <p14:creationId xmlns:p14="http://schemas.microsoft.com/office/powerpoint/2010/main" val="1414132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a:t>Conclusion</a:t>
            </a:r>
          </a:p>
        </p:txBody>
      </p:sp>
      <p:sp>
        <p:nvSpPr>
          <p:cNvPr id="3" name="Content Placeholder"/>
          <p:cNvSpPr>
            <a:spLocks noGrp="1"/>
          </p:cNvSpPr>
          <p:nvPr>
            <p:ph idx="1"/>
          </p:nvPr>
        </p:nvSpPr>
        <p:spPr/>
        <p:txBody>
          <a:bodyPr vert="horz" lIns="91440" tIns="45720" rIns="91440" bIns="45720" rtlCol="0" anchor="t">
            <a:normAutofit/>
          </a:bodyPr>
          <a:lstStyle/>
          <a:p>
            <a:r>
              <a:rPr lang="en-US">
                <a:ea typeface="+mn-lt"/>
                <a:cs typeface="+mn-lt"/>
              </a:rPr>
              <a:t>Time series models are typically used for customer demand analysis (from a sales perspective) rather than for internal, inventory management.</a:t>
            </a:r>
            <a:endParaRPr lang="en-US" dirty="0">
              <a:cs typeface="Arial"/>
            </a:endParaRPr>
          </a:p>
          <a:p>
            <a:r>
              <a:rPr lang="en-US">
                <a:cs typeface="Arial"/>
              </a:rPr>
              <a:t>Inventory management methods would be best in this use case to determine company usage in materials because those models are built on operation plans, materials, and stock.</a:t>
            </a:r>
            <a:endParaRPr lang="en-US" dirty="0">
              <a:cs typeface="Arial"/>
            </a:endParaRPr>
          </a:p>
          <a:p>
            <a:r>
              <a:rPr lang="en-US">
                <a:cs typeface="Arial"/>
              </a:rPr>
              <a:t>However, with the data that was given to us, we had no other choice but to utilize a time series method. </a:t>
            </a:r>
            <a:endParaRPr lang="en-US" dirty="0">
              <a:cs typeface="Arial"/>
            </a:endParaRPr>
          </a:p>
          <a:p>
            <a:endParaRPr lang="en-US" dirty="0">
              <a:cs typeface="Arial"/>
            </a:endParaRPr>
          </a:p>
          <a:p>
            <a:pPr marL="0" indent="0">
              <a:buNone/>
            </a:pPr>
            <a:endParaRPr lang="en-US">
              <a:cs typeface="Arial"/>
            </a:endParaRPr>
          </a:p>
        </p:txBody>
      </p:sp>
    </p:spTree>
    <p:extLst>
      <p:ext uri="{BB962C8B-B14F-4D97-AF65-F5344CB8AC3E}">
        <p14:creationId xmlns:p14="http://schemas.microsoft.com/office/powerpoint/2010/main" val="16086289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DFB35-4989-53FF-47E2-C78C1E65CE33}"/>
              </a:ext>
            </a:extLst>
          </p:cNvPr>
          <p:cNvSpPr>
            <a:spLocks noGrp="1"/>
          </p:cNvSpPr>
          <p:nvPr>
            <p:ph type="ctrTitle"/>
          </p:nvPr>
        </p:nvSpPr>
        <p:spPr/>
        <p:txBody>
          <a:bodyPr/>
          <a:lstStyle/>
          <a:p>
            <a:r>
              <a:rPr lang="en-US"/>
              <a:t>Thank you!</a:t>
            </a:r>
          </a:p>
        </p:txBody>
      </p:sp>
    </p:spTree>
    <p:extLst>
      <p:ext uri="{BB962C8B-B14F-4D97-AF65-F5344CB8AC3E}">
        <p14:creationId xmlns:p14="http://schemas.microsoft.com/office/powerpoint/2010/main" val="668329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311BF-0468-453F-14F6-DBF7A898BA11}"/>
              </a:ext>
            </a:extLst>
          </p:cNvPr>
          <p:cNvSpPr>
            <a:spLocks noGrp="1"/>
          </p:cNvSpPr>
          <p:nvPr>
            <p:ph type="title"/>
          </p:nvPr>
        </p:nvSpPr>
        <p:spPr/>
        <p:txBody>
          <a:bodyPr/>
          <a:lstStyle/>
          <a:p>
            <a:r>
              <a:rPr lang="en-US" dirty="0"/>
              <a:t>Appendix	</a:t>
            </a:r>
          </a:p>
        </p:txBody>
      </p:sp>
      <p:sp>
        <p:nvSpPr>
          <p:cNvPr id="3" name="Content Placeholder 2">
            <a:extLst>
              <a:ext uri="{FF2B5EF4-FFF2-40B4-BE49-F238E27FC236}">
                <a16:creationId xmlns:a16="http://schemas.microsoft.com/office/drawing/2014/main" id="{0C223C71-A84B-2714-97EE-81D3C3F2F1FE}"/>
              </a:ext>
            </a:extLst>
          </p:cNvPr>
          <p:cNvSpPr>
            <a:spLocks noGrp="1"/>
          </p:cNvSpPr>
          <p:nvPr>
            <p:ph idx="1"/>
          </p:nvPr>
        </p:nvSpPr>
        <p:spPr>
          <a:xfrm>
            <a:off x="838200" y="1825625"/>
            <a:ext cx="5551025" cy="4351338"/>
          </a:xfrm>
        </p:spPr>
        <p:txBody>
          <a:bodyPr/>
          <a:lstStyle/>
          <a:p>
            <a:r>
              <a:rPr lang="en-US" dirty="0"/>
              <a:t>Prediction values from SARIMA Model</a:t>
            </a:r>
          </a:p>
          <a:p>
            <a:endParaRPr lang="en-US" dirty="0"/>
          </a:p>
        </p:txBody>
      </p:sp>
      <p:pic>
        <p:nvPicPr>
          <p:cNvPr id="5" name="Picture 4">
            <a:extLst>
              <a:ext uri="{FF2B5EF4-FFF2-40B4-BE49-F238E27FC236}">
                <a16:creationId xmlns:a16="http://schemas.microsoft.com/office/drawing/2014/main" id="{8BC5131B-0D02-83AD-0425-7B0CD6FA0B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1271" y="507046"/>
            <a:ext cx="5082010" cy="6166933"/>
          </a:xfrm>
          <a:prstGeom prst="rect">
            <a:avLst/>
          </a:prstGeom>
        </p:spPr>
      </p:pic>
    </p:spTree>
    <p:extLst>
      <p:ext uri="{BB962C8B-B14F-4D97-AF65-F5344CB8AC3E}">
        <p14:creationId xmlns:p14="http://schemas.microsoft.com/office/powerpoint/2010/main" val="1351189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7B3F2-60EE-CAB8-423A-6979E6A7B386}"/>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776FD2C7-BBE3-04AA-C481-D752A2B47099}"/>
              </a:ext>
            </a:extLst>
          </p:cNvPr>
          <p:cNvSpPr>
            <a:spLocks noGrp="1"/>
          </p:cNvSpPr>
          <p:nvPr>
            <p:ph idx="1"/>
          </p:nvPr>
        </p:nvSpPr>
        <p:spPr/>
        <p:txBody>
          <a:bodyPr>
            <a:normAutofit fontScale="92500"/>
          </a:bodyPr>
          <a:lstStyle/>
          <a:p>
            <a:pPr fontAlgn="base"/>
            <a:r>
              <a:rPr lang="en-US" dirty="0"/>
              <a:t>Prabhakaran, S. (2022, March 8). </a:t>
            </a:r>
            <a:r>
              <a:rPr lang="en-US" i="1" dirty="0"/>
              <a:t>ARIMA Model - Complete Guide to Time Series Forecasting in Python: ML+</a:t>
            </a:r>
            <a:r>
              <a:rPr lang="en-US" dirty="0"/>
              <a:t>. Machine Learning Plus. Retrieved August 17, 2022, from </a:t>
            </a:r>
            <a:r>
              <a:rPr lang="en-US" u="sng" dirty="0">
                <a:hlinkClick r:id="rId2"/>
              </a:rPr>
              <a:t>https://www.machinelearningplus.com/time-series/arima-model-time-series-forecasting-python/</a:t>
            </a:r>
            <a:r>
              <a:rPr lang="en-US" dirty="0"/>
              <a:t>​</a:t>
            </a:r>
          </a:p>
          <a:p>
            <a:pPr fontAlgn="base"/>
            <a:r>
              <a:rPr lang="en-US" dirty="0"/>
              <a:t>Verma, Y. (2021, July 29). </a:t>
            </a:r>
            <a:r>
              <a:rPr lang="en-US" i="1" dirty="0"/>
              <a:t>Complete Guide to SARIMAX in Python for Time Series Modeling</a:t>
            </a:r>
            <a:r>
              <a:rPr lang="en-US" dirty="0"/>
              <a:t>. Analytics India Magazine. Retrieved August 17, 2022, from </a:t>
            </a:r>
            <a:r>
              <a:rPr lang="en-US" u="sng" dirty="0">
                <a:hlinkClick r:id="rId3"/>
              </a:rPr>
              <a:t>https://analyticsindiamag.com/complete-guide-to-sarimax-in-python-for-time-series-modeling/</a:t>
            </a:r>
            <a:endParaRPr lang="en-US" dirty="0"/>
          </a:p>
        </p:txBody>
      </p:sp>
    </p:spTree>
    <p:extLst>
      <p:ext uri="{BB962C8B-B14F-4D97-AF65-F5344CB8AC3E}">
        <p14:creationId xmlns:p14="http://schemas.microsoft.com/office/powerpoint/2010/main" val="899408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lstStyle/>
          <a:p>
            <a:r>
              <a:rPr lang="en-US"/>
              <a:t>Problem Statement</a:t>
            </a:r>
          </a:p>
        </p:txBody>
      </p:sp>
      <p:sp>
        <p:nvSpPr>
          <p:cNvPr id="3" name="Content Placeholder"/>
          <p:cNvSpPr>
            <a:spLocks noGrp="1"/>
          </p:cNvSpPr>
          <p:nvPr>
            <p:ph idx="1"/>
          </p:nvPr>
        </p:nvSpPr>
        <p:spPr/>
        <p:txBody>
          <a:bodyPr vert="horz" lIns="91440" tIns="45720" rIns="91440" bIns="45720" rtlCol="0" anchor="t">
            <a:normAutofit fontScale="92500"/>
          </a:bodyPr>
          <a:lstStyle/>
          <a:p>
            <a:r>
              <a:rPr lang="en-US">
                <a:ea typeface="+mn-lt"/>
                <a:cs typeface="+mn-lt"/>
              </a:rPr>
              <a:t>Primary Objective:</a:t>
            </a:r>
          </a:p>
          <a:p>
            <a:pPr lvl="1"/>
            <a:r>
              <a:rPr lang="en-US">
                <a:ea typeface="+mn-lt"/>
                <a:cs typeface="+mn-lt"/>
              </a:rPr>
              <a:t>Break down chemical consumption data by organization</a:t>
            </a:r>
          </a:p>
          <a:p>
            <a:r>
              <a:rPr lang="en-US">
                <a:ea typeface="+mn-lt"/>
                <a:cs typeface="+mn-lt"/>
              </a:rPr>
              <a:t> Secondary Objective:</a:t>
            </a:r>
          </a:p>
          <a:p>
            <a:pPr lvl="1"/>
            <a:r>
              <a:rPr lang="en-US">
                <a:ea typeface="+mn-lt"/>
                <a:cs typeface="+mn-lt"/>
              </a:rPr>
              <a:t>Predict chemical consumption by organizations over the next 5 years using a classification algorithm</a:t>
            </a:r>
          </a:p>
          <a:p>
            <a:r>
              <a:rPr lang="en-US">
                <a:solidFill>
                  <a:srgbClr val="C00000"/>
                </a:solidFill>
                <a:ea typeface="+mn-lt"/>
                <a:cs typeface="+mn-lt"/>
              </a:rPr>
              <a:t>Final Objective: </a:t>
            </a:r>
          </a:p>
          <a:p>
            <a:pPr lvl="1"/>
            <a:r>
              <a:rPr lang="en-US">
                <a:ea typeface="+mn-lt"/>
                <a:cs typeface="+mn-lt"/>
              </a:rPr>
              <a:t>Predict chemical consumption over the next 5 years using a forecasting algorithm</a:t>
            </a:r>
          </a:p>
          <a:p>
            <a:pPr lvl="1"/>
            <a:r>
              <a:rPr lang="en-US">
                <a:ea typeface="+mn-lt"/>
                <a:cs typeface="+mn-lt"/>
              </a:rPr>
              <a:t>Create a visual dashboard to summarize analysis and forecasting analysis</a:t>
            </a:r>
          </a:p>
          <a:p>
            <a:pPr lvl="1"/>
            <a:endParaRPr lang="en-US">
              <a:ea typeface="+mn-lt"/>
              <a:cs typeface="+mn-lt"/>
            </a:endParaRPr>
          </a:p>
          <a:p>
            <a:pPr lvl="1"/>
            <a:endParaRPr lang="en-US">
              <a:ea typeface="+mn-lt"/>
              <a:cs typeface="+mn-lt"/>
            </a:endParaRPr>
          </a:p>
        </p:txBody>
      </p:sp>
    </p:spTree>
    <p:extLst>
      <p:ext uri="{BB962C8B-B14F-4D97-AF65-F5344CB8AC3E}">
        <p14:creationId xmlns:p14="http://schemas.microsoft.com/office/powerpoint/2010/main" val="29011382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09EC8-F75C-0FF4-72B9-7F1156141AC0}"/>
              </a:ext>
            </a:extLst>
          </p:cNvPr>
          <p:cNvSpPr>
            <a:spLocks noGrp="1"/>
          </p:cNvSpPr>
          <p:nvPr>
            <p:ph type="title"/>
          </p:nvPr>
        </p:nvSpPr>
        <p:spPr/>
        <p:txBody>
          <a:bodyPr/>
          <a:lstStyle/>
          <a:p>
            <a:r>
              <a:rPr lang="en-US"/>
              <a:t>Literature Review</a:t>
            </a:r>
          </a:p>
        </p:txBody>
      </p:sp>
      <p:sp>
        <p:nvSpPr>
          <p:cNvPr id="3" name="Content Placeholder 2">
            <a:extLst>
              <a:ext uri="{FF2B5EF4-FFF2-40B4-BE49-F238E27FC236}">
                <a16:creationId xmlns:a16="http://schemas.microsoft.com/office/drawing/2014/main" id="{8E0B5B9D-B4C0-5533-9034-10DD9CDE1A2E}"/>
              </a:ext>
            </a:extLst>
          </p:cNvPr>
          <p:cNvSpPr>
            <a:spLocks noGrp="1"/>
          </p:cNvSpPr>
          <p:nvPr>
            <p:ph idx="1"/>
          </p:nvPr>
        </p:nvSpPr>
        <p:spPr/>
        <p:txBody>
          <a:bodyPr vert="horz" lIns="91440" tIns="45720" rIns="91440" bIns="45720" rtlCol="0" anchor="t">
            <a:normAutofit/>
          </a:bodyPr>
          <a:lstStyle/>
          <a:p>
            <a:r>
              <a:rPr lang="en-US" b="1">
                <a:ea typeface="+mn-lt"/>
                <a:cs typeface="+mn-lt"/>
              </a:rPr>
              <a:t>ARIMA Model – Complete Guide to Time Series Forecasting in Python:</a:t>
            </a:r>
          </a:p>
          <a:p>
            <a:pPr lvl="1"/>
            <a:r>
              <a:rPr lang="en-US" dirty="0">
                <a:ea typeface="+mn-lt"/>
                <a:cs typeface="+mn-lt"/>
              </a:rPr>
              <a:t>3 parameters – AR(p), MA(q), and I(d)</a:t>
            </a:r>
          </a:p>
          <a:p>
            <a:pPr lvl="1"/>
            <a:r>
              <a:rPr lang="en-US" dirty="0">
                <a:ea typeface="+mn-lt"/>
                <a:cs typeface="+mn-lt"/>
              </a:rPr>
              <a:t>Data must be stationary to apply this type of model</a:t>
            </a:r>
          </a:p>
          <a:p>
            <a:pPr lvl="1"/>
            <a:r>
              <a:rPr lang="en-US" dirty="0">
                <a:ea typeface="+mn-lt"/>
                <a:cs typeface="+mn-lt"/>
              </a:rPr>
              <a:t>Use </a:t>
            </a:r>
            <a:r>
              <a:rPr lang="en-US" dirty="0" err="1">
                <a:ea typeface="+mn-lt"/>
                <a:cs typeface="+mn-lt"/>
              </a:rPr>
              <a:t>ADfuller</a:t>
            </a:r>
            <a:r>
              <a:rPr lang="en-US" dirty="0">
                <a:ea typeface="+mn-lt"/>
                <a:cs typeface="+mn-lt"/>
              </a:rPr>
              <a:t> test to check</a:t>
            </a:r>
          </a:p>
          <a:p>
            <a:pPr lvl="2"/>
            <a:r>
              <a:rPr lang="en-US" dirty="0">
                <a:ea typeface="+mn-lt"/>
                <a:cs typeface="+mn-lt"/>
              </a:rPr>
              <a:t>Apply differencing method until data is stationary (p-value &lt; 0.05)</a:t>
            </a:r>
          </a:p>
          <a:p>
            <a:pPr lvl="1"/>
            <a:endParaRPr lang="en-US">
              <a:ea typeface="+mn-lt"/>
              <a:cs typeface="+mn-lt"/>
            </a:endParaRPr>
          </a:p>
        </p:txBody>
      </p:sp>
    </p:spTree>
    <p:extLst>
      <p:ext uri="{BB962C8B-B14F-4D97-AF65-F5344CB8AC3E}">
        <p14:creationId xmlns:p14="http://schemas.microsoft.com/office/powerpoint/2010/main" val="4099536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09EC8-F75C-0FF4-72B9-7F1156141AC0}"/>
              </a:ext>
            </a:extLst>
          </p:cNvPr>
          <p:cNvSpPr>
            <a:spLocks noGrp="1"/>
          </p:cNvSpPr>
          <p:nvPr>
            <p:ph type="title"/>
          </p:nvPr>
        </p:nvSpPr>
        <p:spPr/>
        <p:txBody>
          <a:bodyPr/>
          <a:lstStyle/>
          <a:p>
            <a:r>
              <a:rPr lang="en-US"/>
              <a:t>Literature Review</a:t>
            </a:r>
          </a:p>
        </p:txBody>
      </p:sp>
      <p:sp>
        <p:nvSpPr>
          <p:cNvPr id="3" name="Content Placeholder 2">
            <a:extLst>
              <a:ext uri="{FF2B5EF4-FFF2-40B4-BE49-F238E27FC236}">
                <a16:creationId xmlns:a16="http://schemas.microsoft.com/office/drawing/2014/main" id="{8E0B5B9D-B4C0-5533-9034-10DD9CDE1A2E}"/>
              </a:ext>
            </a:extLst>
          </p:cNvPr>
          <p:cNvSpPr>
            <a:spLocks noGrp="1"/>
          </p:cNvSpPr>
          <p:nvPr>
            <p:ph idx="1"/>
          </p:nvPr>
        </p:nvSpPr>
        <p:spPr/>
        <p:txBody>
          <a:bodyPr vert="horz" lIns="91440" tIns="45720" rIns="91440" bIns="45720" rtlCol="0" anchor="t">
            <a:normAutofit/>
          </a:bodyPr>
          <a:lstStyle/>
          <a:p>
            <a:r>
              <a:rPr lang="en-US" b="1">
                <a:ea typeface="+mn-lt"/>
                <a:cs typeface="+mn-lt"/>
              </a:rPr>
              <a:t>Complete Guide to SARIMAX in Python for Time Series Modeling</a:t>
            </a:r>
            <a:endParaRPr lang="en-US">
              <a:ea typeface="+mn-lt"/>
              <a:cs typeface="+mn-lt"/>
            </a:endParaRPr>
          </a:p>
          <a:p>
            <a:pPr lvl="1"/>
            <a:r>
              <a:rPr lang="en-US">
                <a:ea typeface="+mn-lt"/>
                <a:cs typeface="+mn-lt"/>
              </a:rPr>
              <a:t>Can handle seasonality</a:t>
            </a:r>
          </a:p>
          <a:p>
            <a:pPr lvl="1"/>
            <a:r>
              <a:rPr lang="en-US" dirty="0">
                <a:ea typeface="+mn-lt"/>
                <a:cs typeface="+mn-lt"/>
              </a:rPr>
              <a:t>Can look at exogenous factors if they appear in a cyclical way</a:t>
            </a:r>
            <a:endParaRPr lang="en-US">
              <a:cs typeface="Arial"/>
            </a:endParaRPr>
          </a:p>
          <a:p>
            <a:pPr lvl="2"/>
            <a:r>
              <a:rPr lang="en-US">
                <a:ea typeface="+mn-lt"/>
                <a:cs typeface="+mn-lt"/>
              </a:rPr>
              <a:t>Other models cannot do this</a:t>
            </a:r>
            <a:endParaRPr lang="en-US" dirty="0">
              <a:ea typeface="+mn-lt"/>
              <a:cs typeface="+mn-lt"/>
            </a:endParaRPr>
          </a:p>
          <a:p>
            <a:pPr lvl="2"/>
            <a:r>
              <a:rPr lang="en-US">
                <a:ea typeface="+mn-lt"/>
                <a:cs typeface="+mn-lt"/>
              </a:rPr>
              <a:t>Ex. Temperatures are higher in the summer and lower in the winter, and humidity (an exogenous factor) plays a role in temperature</a:t>
            </a:r>
            <a:endParaRPr lang="en-US" dirty="0">
              <a:ea typeface="+mn-lt"/>
              <a:cs typeface="+mn-lt"/>
            </a:endParaRPr>
          </a:p>
          <a:p>
            <a:pPr lvl="1"/>
            <a:r>
              <a:rPr lang="en-US">
                <a:ea typeface="+mn-lt"/>
                <a:cs typeface="+mn-lt"/>
              </a:rPr>
              <a:t>Ended up using a SARIMA model because we did not look at exogenous factors</a:t>
            </a:r>
          </a:p>
        </p:txBody>
      </p:sp>
    </p:spTree>
    <p:extLst>
      <p:ext uri="{BB962C8B-B14F-4D97-AF65-F5344CB8AC3E}">
        <p14:creationId xmlns:p14="http://schemas.microsoft.com/office/powerpoint/2010/main" val="3055275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ctrTitle"/>
          </p:nvPr>
        </p:nvSpPr>
        <p:spPr/>
        <p:txBody>
          <a:bodyPr>
            <a:normAutofit fontScale="90000"/>
          </a:bodyPr>
          <a:lstStyle/>
          <a:p>
            <a:r>
              <a:rPr lang="en-US"/>
              <a:t>Data Preprocessing – </a:t>
            </a:r>
            <a:br>
              <a:rPr lang="en-US"/>
            </a:br>
            <a:r>
              <a:rPr lang="en-US"/>
              <a:t>Chemical Consumption</a:t>
            </a:r>
          </a:p>
        </p:txBody>
      </p:sp>
      <p:sp>
        <p:nvSpPr>
          <p:cNvPr id="3" name="Content Placeholder"/>
          <p:cNvSpPr>
            <a:spLocks noGrp="1"/>
          </p:cNvSpPr>
          <p:nvPr>
            <p:ph idx="1"/>
          </p:nvPr>
        </p:nvSpPr>
        <p:spPr>
          <a:xfrm>
            <a:off x="838200" y="1716767"/>
            <a:ext cx="10860315" cy="2636837"/>
          </a:xfrm>
        </p:spPr>
        <p:txBody>
          <a:bodyPr vert="horz" lIns="91440" tIns="45720" rIns="91440" bIns="45720" rtlCol="0" anchor="t">
            <a:noAutofit/>
          </a:bodyPr>
          <a:lstStyle/>
          <a:p>
            <a:pPr marL="0" indent="0">
              <a:buNone/>
            </a:pPr>
            <a:r>
              <a:rPr lang="en-US" sz="1800" dirty="0">
                <a:solidFill>
                  <a:schemeClr val="tx1"/>
                </a:solidFill>
                <a:ea typeface="+mn-lt"/>
                <a:cs typeface="+mn-lt"/>
              </a:rPr>
              <a:t>Chemical Consumption data frames included two (.parquet) files included total 1,387,196 observations.</a:t>
            </a:r>
            <a:endParaRPr lang="en-US" sz="2000" dirty="0">
              <a:solidFill>
                <a:schemeClr val="tx1"/>
              </a:solidFill>
              <a:ea typeface="+mn-lt"/>
              <a:cs typeface="+mn-lt"/>
            </a:endParaRPr>
          </a:p>
          <a:p>
            <a:pPr marL="0" indent="0">
              <a:buNone/>
            </a:pPr>
            <a:r>
              <a:rPr lang="en-US" sz="1800" dirty="0">
                <a:solidFill>
                  <a:schemeClr val="tx1"/>
                </a:solidFill>
                <a:ea typeface="+mn-lt"/>
                <a:cs typeface="+mn-lt"/>
              </a:rPr>
              <a:t>The "</a:t>
            </a:r>
            <a:r>
              <a:rPr lang="en-US" sz="1800" dirty="0" err="1">
                <a:solidFill>
                  <a:schemeClr val="tx1"/>
                </a:solidFill>
                <a:ea typeface="+mn-lt"/>
                <a:cs typeface="+mn-lt"/>
              </a:rPr>
              <a:t>pyarrow</a:t>
            </a:r>
            <a:r>
              <a:rPr lang="en-US" sz="1800" dirty="0">
                <a:solidFill>
                  <a:schemeClr val="tx1"/>
                </a:solidFill>
                <a:ea typeface="+mn-lt"/>
                <a:cs typeface="+mn-lt"/>
              </a:rPr>
              <a:t>" engine needs to be installed regarding read (.parquet) files.</a:t>
            </a:r>
            <a:endParaRPr lang="en-US" sz="2000" dirty="0">
              <a:solidFill>
                <a:schemeClr val="tx1"/>
              </a:solidFill>
              <a:cs typeface="Arial"/>
            </a:endParaRPr>
          </a:p>
          <a:p>
            <a:pPr marL="0" indent="0">
              <a:buNone/>
            </a:pPr>
            <a:r>
              <a:rPr lang="en-US" sz="1800" dirty="0">
                <a:solidFill>
                  <a:schemeClr val="tx1"/>
                </a:solidFill>
                <a:ea typeface="+mn-lt"/>
                <a:cs typeface="+mn-lt"/>
              </a:rPr>
              <a:t>Separate functions developed to read each file and return both general info and new files in .CSV format</a:t>
            </a:r>
          </a:p>
          <a:p>
            <a:pPr marL="0" indent="0" algn="just">
              <a:buNone/>
            </a:pPr>
            <a:r>
              <a:rPr lang="en-US" sz="1800" dirty="0">
                <a:solidFill>
                  <a:schemeClr val="tx1"/>
                </a:solidFill>
                <a:ea typeface="+mn-lt"/>
                <a:cs typeface="+mn-lt"/>
              </a:rPr>
              <a:t>Scenario I: Remove duplicates in each file separately, then choose similar columns, concatenate files, and finally, remove null values.</a:t>
            </a:r>
            <a:endParaRPr lang="en-US" sz="1800" dirty="0">
              <a:solidFill>
                <a:schemeClr val="tx1"/>
              </a:solidFill>
              <a:cs typeface="Arial"/>
            </a:endParaRPr>
          </a:p>
          <a:p>
            <a:pPr marL="0" indent="0" algn="just">
              <a:buNone/>
            </a:pPr>
            <a:r>
              <a:rPr lang="en-US" sz="1800" dirty="0">
                <a:solidFill>
                  <a:schemeClr val="tx1"/>
                </a:solidFill>
                <a:latin typeface="Arial"/>
                <a:cs typeface="Arial"/>
              </a:rPr>
              <a:t>Scenario II: Choose similar columns between two data frames then concatenate files, Remove duplicates, and finally, remove null values.</a:t>
            </a:r>
            <a:endParaRPr lang="en-US" sz="1800" dirty="0">
              <a:solidFill>
                <a:schemeClr val="tx1"/>
              </a:solidFill>
            </a:endParaRPr>
          </a:p>
          <a:p>
            <a:pPr marL="0" indent="0" algn="just">
              <a:buNone/>
            </a:pPr>
            <a:endParaRPr lang="en-US" sz="2000" dirty="0">
              <a:cs typeface="Arial"/>
            </a:endParaRPr>
          </a:p>
          <a:p>
            <a:pPr marL="0" indent="0" algn="just">
              <a:buNone/>
            </a:pPr>
            <a:endParaRPr lang="en-US" sz="2000" dirty="0">
              <a:cs typeface="Arial"/>
            </a:endParaRPr>
          </a:p>
          <a:p>
            <a:pPr algn="just"/>
            <a:endParaRPr lang="en-US" sz="2000" dirty="0">
              <a:cs typeface="Arial"/>
            </a:endParaRPr>
          </a:p>
          <a:p>
            <a:pPr algn="just"/>
            <a:endParaRPr lang="en-US" sz="2000" dirty="0">
              <a:cs typeface="Arial"/>
            </a:endParaRPr>
          </a:p>
        </p:txBody>
      </p:sp>
      <p:graphicFrame>
        <p:nvGraphicFramePr>
          <p:cNvPr id="7" name="Table 7">
            <a:extLst>
              <a:ext uri="{FF2B5EF4-FFF2-40B4-BE49-F238E27FC236}">
                <a16:creationId xmlns:a16="http://schemas.microsoft.com/office/drawing/2014/main" id="{DB20EBDD-E906-047B-F85B-A90850FA652E}"/>
              </a:ext>
            </a:extLst>
          </p:cNvPr>
          <p:cNvGraphicFramePr>
            <a:graphicFrameLocks noGrp="1"/>
          </p:cNvGraphicFramePr>
          <p:nvPr>
            <p:extLst>
              <p:ext uri="{D42A27DB-BD31-4B8C-83A1-F6EECF244321}">
                <p14:modId xmlns:p14="http://schemas.microsoft.com/office/powerpoint/2010/main" val="2046052388"/>
              </p:ext>
            </p:extLst>
          </p:nvPr>
        </p:nvGraphicFramePr>
        <p:xfrm>
          <a:off x="1133927" y="4562928"/>
          <a:ext cx="10217275" cy="1854197"/>
        </p:xfrm>
        <a:graphic>
          <a:graphicData uri="http://schemas.openxmlformats.org/drawingml/2006/table">
            <a:tbl>
              <a:tblPr firstRow="1" bandRow="1">
                <a:tableStyleId>{5940675A-B579-460E-94D1-54222C63F5DA}</a:tableStyleId>
              </a:tblPr>
              <a:tblGrid>
                <a:gridCol w="1454425">
                  <a:extLst>
                    <a:ext uri="{9D8B030D-6E8A-4147-A177-3AD203B41FA5}">
                      <a16:colId xmlns:a16="http://schemas.microsoft.com/office/drawing/2014/main" val="2288220673"/>
                    </a:ext>
                  </a:extLst>
                </a:gridCol>
                <a:gridCol w="2585357">
                  <a:extLst>
                    <a:ext uri="{9D8B030D-6E8A-4147-A177-3AD203B41FA5}">
                      <a16:colId xmlns:a16="http://schemas.microsoft.com/office/drawing/2014/main" val="660008295"/>
                    </a:ext>
                  </a:extLst>
                </a:gridCol>
                <a:gridCol w="2939141">
                  <a:extLst>
                    <a:ext uri="{9D8B030D-6E8A-4147-A177-3AD203B41FA5}">
                      <a16:colId xmlns:a16="http://schemas.microsoft.com/office/drawing/2014/main" val="2105664755"/>
                    </a:ext>
                  </a:extLst>
                </a:gridCol>
                <a:gridCol w="3238352">
                  <a:extLst>
                    <a:ext uri="{9D8B030D-6E8A-4147-A177-3AD203B41FA5}">
                      <a16:colId xmlns:a16="http://schemas.microsoft.com/office/drawing/2014/main" val="535787736"/>
                    </a:ext>
                  </a:extLst>
                </a:gridCol>
              </a:tblGrid>
              <a:tr h="370839">
                <a:tc>
                  <a:txBody>
                    <a:bodyPr/>
                    <a:lstStyle/>
                    <a:p>
                      <a:pPr lvl="0" algn="ctr">
                        <a:buNone/>
                      </a:pPr>
                      <a:endParaRPr lang="en-US"/>
                    </a:p>
                  </a:txBody>
                  <a:tcPr/>
                </a:tc>
                <a:tc>
                  <a:txBody>
                    <a:bodyPr/>
                    <a:lstStyle/>
                    <a:p>
                      <a:pPr lvl="0" algn="ctr">
                        <a:buNone/>
                      </a:pPr>
                      <a:r>
                        <a:rPr lang="en-US"/>
                        <a:t># of Observations</a:t>
                      </a:r>
                    </a:p>
                  </a:txBody>
                  <a:tcPr/>
                </a:tc>
                <a:tc>
                  <a:txBody>
                    <a:bodyPr/>
                    <a:lstStyle/>
                    <a:p>
                      <a:pPr lvl="0" algn="ctr">
                        <a:buNone/>
                      </a:pPr>
                      <a:r>
                        <a:rPr lang="en-US"/>
                        <a:t>Data Frame Shape</a:t>
                      </a:r>
                    </a:p>
                  </a:txBody>
                  <a:tcPr/>
                </a:tc>
                <a:tc>
                  <a:txBody>
                    <a:bodyPr/>
                    <a:lstStyle/>
                    <a:p>
                      <a:pPr lvl="0" algn="ctr">
                        <a:buNone/>
                      </a:pPr>
                      <a:r>
                        <a:rPr lang="en-US"/>
                        <a:t>Share From Total </a:t>
                      </a:r>
                    </a:p>
                  </a:txBody>
                  <a:tcPr/>
                </a:tc>
                <a:extLst>
                  <a:ext uri="{0D108BD9-81ED-4DB2-BD59-A6C34878D82A}">
                    <a16:rowId xmlns:a16="http://schemas.microsoft.com/office/drawing/2014/main" val="1366141983"/>
                  </a:ext>
                </a:extLst>
              </a:tr>
              <a:tr h="370838">
                <a:tc>
                  <a:txBody>
                    <a:bodyPr/>
                    <a:lstStyle/>
                    <a:p>
                      <a:pPr lvl="0" algn="ctr">
                        <a:buNone/>
                      </a:pPr>
                      <a:r>
                        <a:rPr lang="en-US"/>
                        <a:t>File #1</a:t>
                      </a:r>
                    </a:p>
                  </a:txBody>
                  <a:tcPr/>
                </a:tc>
                <a:tc>
                  <a:txBody>
                    <a:bodyPr/>
                    <a:lstStyle/>
                    <a:p>
                      <a:pPr lvl="0" algn="ctr">
                        <a:buNone/>
                      </a:pPr>
                      <a:r>
                        <a:rPr lang="en-US" sz="1800" u="none" strike="noStrike" noProof="0"/>
                        <a:t>1,173,749</a:t>
                      </a:r>
                      <a:endParaRPr lang="en-US"/>
                    </a:p>
                  </a:txBody>
                  <a:tcPr/>
                </a:tc>
                <a:tc>
                  <a:txBody>
                    <a:bodyPr/>
                    <a:lstStyle/>
                    <a:p>
                      <a:pPr lvl="0" algn="ctr">
                        <a:buNone/>
                      </a:pPr>
                      <a:r>
                        <a:rPr lang="en-US"/>
                        <a:t>(</a:t>
                      </a:r>
                      <a:r>
                        <a:rPr lang="en-US" sz="1800" u="none" strike="noStrike" noProof="0"/>
                        <a:t>1173749,  32</a:t>
                      </a:r>
                      <a:r>
                        <a:rPr lang="en-US"/>
                        <a:t>)</a:t>
                      </a:r>
                    </a:p>
                  </a:txBody>
                  <a:tcPr/>
                </a:tc>
                <a:tc>
                  <a:txBody>
                    <a:bodyPr/>
                    <a:lstStyle/>
                    <a:p>
                      <a:pPr lvl="0" algn="ctr">
                        <a:buNone/>
                      </a:pPr>
                      <a:endParaRPr lang="en-US"/>
                    </a:p>
                  </a:txBody>
                  <a:tcPr/>
                </a:tc>
                <a:extLst>
                  <a:ext uri="{0D108BD9-81ED-4DB2-BD59-A6C34878D82A}">
                    <a16:rowId xmlns:a16="http://schemas.microsoft.com/office/drawing/2014/main" val="531119328"/>
                  </a:ext>
                </a:extLst>
              </a:tr>
              <a:tr h="370840">
                <a:tc>
                  <a:txBody>
                    <a:bodyPr/>
                    <a:lstStyle/>
                    <a:p>
                      <a:pPr algn="ctr"/>
                      <a:r>
                        <a:rPr lang="en-US"/>
                        <a:t>File #2</a:t>
                      </a:r>
                    </a:p>
                  </a:txBody>
                  <a:tcPr/>
                </a:tc>
                <a:tc>
                  <a:txBody>
                    <a:bodyPr/>
                    <a:lstStyle/>
                    <a:p>
                      <a:pPr lvl="0" algn="ctr">
                        <a:buNone/>
                      </a:pPr>
                      <a:r>
                        <a:rPr lang="en-US" sz="1800" u="none" strike="noStrike" noProof="0"/>
                        <a:t>213,447</a:t>
                      </a:r>
                      <a:endParaRPr lang="en-US"/>
                    </a:p>
                  </a:txBody>
                  <a:tcPr/>
                </a:tc>
                <a:tc>
                  <a:txBody>
                    <a:bodyPr/>
                    <a:lstStyle/>
                    <a:p>
                      <a:pPr lvl="0" algn="ctr">
                        <a:buNone/>
                      </a:pPr>
                      <a:r>
                        <a:rPr lang="en-US" sz="1800" u="none" strike="noStrike" noProof="0"/>
                        <a:t>(213447,    24)</a:t>
                      </a:r>
                      <a:endParaRPr lang="en-US"/>
                    </a:p>
                  </a:txBody>
                  <a:tcPr/>
                </a:tc>
                <a:tc>
                  <a:txBody>
                    <a:bodyPr/>
                    <a:lstStyle/>
                    <a:p>
                      <a:pPr lvl="0" algn="ctr">
                        <a:buNone/>
                      </a:pPr>
                      <a:endParaRPr lang="en-US"/>
                    </a:p>
                  </a:txBody>
                  <a:tcPr/>
                </a:tc>
                <a:extLst>
                  <a:ext uri="{0D108BD9-81ED-4DB2-BD59-A6C34878D82A}">
                    <a16:rowId xmlns:a16="http://schemas.microsoft.com/office/drawing/2014/main" val="2408237196"/>
                  </a:ext>
                </a:extLst>
              </a:tr>
              <a:tr h="370840">
                <a:tc>
                  <a:txBody>
                    <a:bodyPr/>
                    <a:lstStyle/>
                    <a:p>
                      <a:pPr algn="ctr"/>
                      <a:r>
                        <a:rPr lang="en-US">
                          <a:highlight>
                            <a:srgbClr val="00FF00"/>
                          </a:highlight>
                        </a:rPr>
                        <a:t>Scenario I</a:t>
                      </a:r>
                    </a:p>
                  </a:txBody>
                  <a:tcPr/>
                </a:tc>
                <a:tc>
                  <a:txBody>
                    <a:bodyPr/>
                    <a:lstStyle/>
                    <a:p>
                      <a:pPr lvl="0" algn="ctr">
                        <a:buNone/>
                      </a:pPr>
                      <a:r>
                        <a:rPr lang="en-US" sz="1800" u="none" strike="noStrike" noProof="0">
                          <a:highlight>
                            <a:srgbClr val="00FF00"/>
                          </a:highlight>
                        </a:rPr>
                        <a:t>1,177,217</a:t>
                      </a:r>
                      <a:endParaRPr lang="en-US">
                        <a:highlight>
                          <a:srgbClr val="00FF00"/>
                        </a:highlight>
                      </a:endParaRPr>
                    </a:p>
                  </a:txBody>
                  <a:tcPr/>
                </a:tc>
                <a:tc>
                  <a:txBody>
                    <a:bodyPr/>
                    <a:lstStyle/>
                    <a:p>
                      <a:pPr lvl="0" algn="ctr">
                        <a:buNone/>
                      </a:pPr>
                      <a:r>
                        <a:rPr lang="en-US" sz="1800" u="none" strike="noStrike" noProof="0">
                          <a:highlight>
                            <a:srgbClr val="00FF00"/>
                          </a:highlight>
                        </a:rPr>
                        <a:t>(1177217, 9)</a:t>
                      </a:r>
                      <a:endParaRPr lang="en-US">
                        <a:highlight>
                          <a:srgbClr val="00FF00"/>
                        </a:highlight>
                      </a:endParaRPr>
                    </a:p>
                  </a:txBody>
                  <a:tcPr/>
                </a:tc>
                <a:tc>
                  <a:txBody>
                    <a:bodyPr/>
                    <a:lstStyle/>
                    <a:p>
                      <a:pPr lvl="0" algn="ctr">
                        <a:buNone/>
                      </a:pPr>
                      <a:r>
                        <a:rPr lang="en-US" sz="1800" u="none" strike="noStrike" noProof="0">
                          <a:highlight>
                            <a:srgbClr val="00FF00"/>
                          </a:highlight>
                        </a:rPr>
                        <a:t>84.84 %</a:t>
                      </a:r>
                    </a:p>
                  </a:txBody>
                  <a:tcPr/>
                </a:tc>
                <a:extLst>
                  <a:ext uri="{0D108BD9-81ED-4DB2-BD59-A6C34878D82A}">
                    <a16:rowId xmlns:a16="http://schemas.microsoft.com/office/drawing/2014/main" val="3493361623"/>
                  </a:ext>
                </a:extLst>
              </a:tr>
              <a:tr h="370840">
                <a:tc>
                  <a:txBody>
                    <a:bodyPr/>
                    <a:lstStyle/>
                    <a:p>
                      <a:pPr algn="ctr"/>
                      <a:r>
                        <a:rPr lang="en-US"/>
                        <a:t>Scenario II</a:t>
                      </a:r>
                    </a:p>
                  </a:txBody>
                  <a:tcPr/>
                </a:tc>
                <a:tc>
                  <a:txBody>
                    <a:bodyPr/>
                    <a:lstStyle/>
                    <a:p>
                      <a:pPr lvl="0" algn="ctr">
                        <a:buNone/>
                      </a:pPr>
                      <a:r>
                        <a:rPr lang="en-US" sz="1800" u="none" strike="noStrike" noProof="0"/>
                        <a:t>1,139,776</a:t>
                      </a:r>
                      <a:endParaRPr lang="en-US"/>
                    </a:p>
                  </a:txBody>
                  <a:tcPr/>
                </a:tc>
                <a:tc>
                  <a:txBody>
                    <a:bodyPr/>
                    <a:lstStyle/>
                    <a:p>
                      <a:pPr lvl="0" algn="ctr">
                        <a:buNone/>
                      </a:pPr>
                      <a:r>
                        <a:rPr lang="en-US" sz="1800" u="none" strike="noStrike" noProof="0"/>
                        <a:t>(1139776, 9)</a:t>
                      </a:r>
                      <a:endParaRPr lang="en-US"/>
                    </a:p>
                  </a:txBody>
                  <a:tcPr/>
                </a:tc>
                <a:tc>
                  <a:txBody>
                    <a:bodyPr/>
                    <a:lstStyle/>
                    <a:p>
                      <a:pPr lvl="0" algn="ctr">
                        <a:buNone/>
                      </a:pPr>
                      <a:r>
                        <a:rPr lang="en-US" sz="1800" u="none" strike="noStrike" kern="1200"/>
                        <a:t>82.16 %</a:t>
                      </a:r>
                    </a:p>
                  </a:txBody>
                  <a:tcPr/>
                </a:tc>
                <a:extLst>
                  <a:ext uri="{0D108BD9-81ED-4DB2-BD59-A6C34878D82A}">
                    <a16:rowId xmlns:a16="http://schemas.microsoft.com/office/drawing/2014/main" val="3550751940"/>
                  </a:ext>
                </a:extLst>
              </a:tr>
            </a:tbl>
          </a:graphicData>
        </a:graphic>
      </p:graphicFrame>
    </p:spTree>
    <p:extLst>
      <p:ext uri="{BB962C8B-B14F-4D97-AF65-F5344CB8AC3E}">
        <p14:creationId xmlns:p14="http://schemas.microsoft.com/office/powerpoint/2010/main" val="2039235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65B43-962D-2C1A-843B-20AE23CDD3BB}"/>
              </a:ext>
            </a:extLst>
          </p:cNvPr>
          <p:cNvSpPr>
            <a:spLocks noGrp="1"/>
          </p:cNvSpPr>
          <p:nvPr>
            <p:ph type="title"/>
          </p:nvPr>
        </p:nvSpPr>
        <p:spPr/>
        <p:txBody>
          <a:bodyPr/>
          <a:lstStyle/>
          <a:p>
            <a:r>
              <a:rPr lang="en-US"/>
              <a:t>Description of Data</a:t>
            </a:r>
          </a:p>
        </p:txBody>
      </p:sp>
      <p:sp>
        <p:nvSpPr>
          <p:cNvPr id="3" name="Content Placeholder 2">
            <a:extLst>
              <a:ext uri="{FF2B5EF4-FFF2-40B4-BE49-F238E27FC236}">
                <a16:creationId xmlns:a16="http://schemas.microsoft.com/office/drawing/2014/main" id="{866B1887-0125-5278-5E11-404219CAE7F7}"/>
              </a:ext>
            </a:extLst>
          </p:cNvPr>
          <p:cNvSpPr>
            <a:spLocks noGrp="1"/>
          </p:cNvSpPr>
          <p:nvPr>
            <p:ph idx="1"/>
          </p:nvPr>
        </p:nvSpPr>
        <p:spPr>
          <a:xfrm>
            <a:off x="838200" y="1481068"/>
            <a:ext cx="10515600" cy="1011790"/>
          </a:xfrm>
        </p:spPr>
        <p:txBody>
          <a:bodyPr vert="horz" lIns="91440" tIns="45720" rIns="91440" bIns="45720" rtlCol="0" anchor="t">
            <a:noAutofit/>
          </a:bodyPr>
          <a:lstStyle/>
          <a:p>
            <a:r>
              <a:rPr lang="en-US" sz="2000">
                <a:cs typeface="Arial"/>
              </a:rPr>
              <a:t>For our final objective, we used the parquet files containing the chemical data. </a:t>
            </a:r>
          </a:p>
          <a:p>
            <a:r>
              <a:rPr lang="en-US" sz="2000">
                <a:cs typeface="Arial"/>
              </a:rPr>
              <a:t>Total Observations:  </a:t>
            </a:r>
            <a:r>
              <a:rPr lang="en-US" sz="2000">
                <a:ea typeface="+mn-lt"/>
                <a:cs typeface="+mn-lt"/>
              </a:rPr>
              <a:t>1,177,217</a:t>
            </a:r>
          </a:p>
          <a:p>
            <a:endParaRPr lang="en-US">
              <a:cs typeface="Arial"/>
            </a:endParaRPr>
          </a:p>
        </p:txBody>
      </p:sp>
      <p:graphicFrame>
        <p:nvGraphicFramePr>
          <p:cNvPr id="4" name="Table 4">
            <a:extLst>
              <a:ext uri="{FF2B5EF4-FFF2-40B4-BE49-F238E27FC236}">
                <a16:creationId xmlns:a16="http://schemas.microsoft.com/office/drawing/2014/main" id="{5ED4010E-0BD0-3566-AAE1-8E4FB136ECA4}"/>
              </a:ext>
            </a:extLst>
          </p:cNvPr>
          <p:cNvGraphicFramePr>
            <a:graphicFrameLocks noGrp="1"/>
          </p:cNvGraphicFramePr>
          <p:nvPr>
            <p:extLst>
              <p:ext uri="{D42A27DB-BD31-4B8C-83A1-F6EECF244321}">
                <p14:modId xmlns:p14="http://schemas.microsoft.com/office/powerpoint/2010/main" val="2255063060"/>
              </p:ext>
            </p:extLst>
          </p:nvPr>
        </p:nvGraphicFramePr>
        <p:xfrm>
          <a:off x="3909391" y="2445026"/>
          <a:ext cx="4084320" cy="3761849"/>
        </p:xfrm>
        <a:graphic>
          <a:graphicData uri="http://schemas.openxmlformats.org/drawingml/2006/table">
            <a:tbl>
              <a:tblPr firstRow="1" bandRow="1">
                <a:tableStyleId>{5C22544A-7EE6-4342-B048-85BDC9FD1C3A}</a:tableStyleId>
              </a:tblPr>
              <a:tblGrid>
                <a:gridCol w="4084320">
                  <a:extLst>
                    <a:ext uri="{9D8B030D-6E8A-4147-A177-3AD203B41FA5}">
                      <a16:colId xmlns:a16="http://schemas.microsoft.com/office/drawing/2014/main" val="3351558970"/>
                    </a:ext>
                  </a:extLst>
                </a:gridCol>
              </a:tblGrid>
              <a:tr h="397565">
                <a:tc>
                  <a:txBody>
                    <a:bodyPr/>
                    <a:lstStyle/>
                    <a:p>
                      <a:r>
                        <a:rPr lang="en-US" dirty="0"/>
                        <a:t>Variable Name</a:t>
                      </a:r>
                    </a:p>
                  </a:txBody>
                  <a:tcPr/>
                </a:tc>
                <a:extLst>
                  <a:ext uri="{0D108BD9-81ED-4DB2-BD59-A6C34878D82A}">
                    <a16:rowId xmlns:a16="http://schemas.microsoft.com/office/drawing/2014/main" val="3892212867"/>
                  </a:ext>
                </a:extLst>
              </a:tr>
              <a:tr h="370840">
                <a:tc>
                  <a:txBody>
                    <a:bodyPr/>
                    <a:lstStyle/>
                    <a:p>
                      <a:r>
                        <a:rPr lang="en-US" dirty="0"/>
                        <a:t>TO_LOCATION</a:t>
                      </a:r>
                    </a:p>
                  </a:txBody>
                  <a:tcPr/>
                </a:tc>
                <a:extLst>
                  <a:ext uri="{0D108BD9-81ED-4DB2-BD59-A6C34878D82A}">
                    <a16:rowId xmlns:a16="http://schemas.microsoft.com/office/drawing/2014/main" val="2625072038"/>
                  </a:ext>
                </a:extLst>
              </a:tr>
              <a:tr h="370840">
                <a:tc>
                  <a:txBody>
                    <a:bodyPr/>
                    <a:lstStyle/>
                    <a:p>
                      <a:r>
                        <a:rPr lang="en-US" dirty="0"/>
                        <a:t>Part</a:t>
                      </a:r>
                    </a:p>
                  </a:txBody>
                  <a:tcPr/>
                </a:tc>
                <a:extLst>
                  <a:ext uri="{0D108BD9-81ED-4DB2-BD59-A6C34878D82A}">
                    <a16:rowId xmlns:a16="http://schemas.microsoft.com/office/drawing/2014/main" val="420681816"/>
                  </a:ext>
                </a:extLst>
              </a:tr>
              <a:tr h="370840">
                <a:tc>
                  <a:txBody>
                    <a:bodyPr/>
                    <a:lstStyle/>
                    <a:p>
                      <a:r>
                        <a:rPr lang="en-US" dirty="0"/>
                        <a:t>TRANSACTION_DATE</a:t>
                      </a:r>
                    </a:p>
                  </a:txBody>
                  <a:tcPr/>
                </a:tc>
                <a:extLst>
                  <a:ext uri="{0D108BD9-81ED-4DB2-BD59-A6C34878D82A}">
                    <a16:rowId xmlns:a16="http://schemas.microsoft.com/office/drawing/2014/main" val="3084993180"/>
                  </a:ext>
                </a:extLst>
              </a:tr>
              <a:tr h="370840">
                <a:tc>
                  <a:txBody>
                    <a:bodyPr/>
                    <a:lstStyle/>
                    <a:p>
                      <a:r>
                        <a:rPr lang="en-US" dirty="0"/>
                        <a:t>TRADE_NAME</a:t>
                      </a:r>
                    </a:p>
                  </a:txBody>
                  <a:tcPr/>
                </a:tc>
                <a:extLst>
                  <a:ext uri="{0D108BD9-81ED-4DB2-BD59-A6C34878D82A}">
                    <a16:rowId xmlns:a16="http://schemas.microsoft.com/office/drawing/2014/main" val="2911610170"/>
                  </a:ext>
                </a:extLst>
              </a:tr>
              <a:tr h="370840">
                <a:tc>
                  <a:txBody>
                    <a:bodyPr/>
                    <a:lstStyle/>
                    <a:p>
                      <a:r>
                        <a:rPr lang="en-US" err="1"/>
                        <a:t>SDS_Number</a:t>
                      </a:r>
                      <a:endParaRPr lang="en-US" dirty="0" err="1"/>
                    </a:p>
                  </a:txBody>
                  <a:tcPr/>
                </a:tc>
                <a:extLst>
                  <a:ext uri="{0D108BD9-81ED-4DB2-BD59-A6C34878D82A}">
                    <a16:rowId xmlns:a16="http://schemas.microsoft.com/office/drawing/2014/main" val="2396256578"/>
                  </a:ext>
                </a:extLst>
              </a:tr>
              <a:tr h="370840">
                <a:tc>
                  <a:txBody>
                    <a:bodyPr/>
                    <a:lstStyle/>
                    <a:p>
                      <a:r>
                        <a:rPr lang="en-US" err="1"/>
                        <a:t>Document_Spec</a:t>
                      </a:r>
                      <a:endParaRPr lang="en-US" dirty="0" err="1"/>
                    </a:p>
                  </a:txBody>
                  <a:tcPr/>
                </a:tc>
                <a:extLst>
                  <a:ext uri="{0D108BD9-81ED-4DB2-BD59-A6C34878D82A}">
                    <a16:rowId xmlns:a16="http://schemas.microsoft.com/office/drawing/2014/main" val="3237729877"/>
                  </a:ext>
                </a:extLst>
              </a:tr>
              <a:tr h="370840">
                <a:tc>
                  <a:txBody>
                    <a:bodyPr/>
                    <a:lstStyle/>
                    <a:p>
                      <a:r>
                        <a:rPr lang="en-US" dirty="0"/>
                        <a:t>Year</a:t>
                      </a:r>
                    </a:p>
                  </a:txBody>
                  <a:tcPr/>
                </a:tc>
                <a:extLst>
                  <a:ext uri="{0D108BD9-81ED-4DB2-BD59-A6C34878D82A}">
                    <a16:rowId xmlns:a16="http://schemas.microsoft.com/office/drawing/2014/main" val="1335370970"/>
                  </a:ext>
                </a:extLst>
              </a:tr>
              <a:tr h="397565">
                <a:tc>
                  <a:txBody>
                    <a:bodyPr/>
                    <a:lstStyle/>
                    <a:p>
                      <a:pPr lvl="0">
                        <a:buNone/>
                      </a:pPr>
                      <a:r>
                        <a:rPr lang="en-US" err="1"/>
                        <a:t>Specific_gravity</a:t>
                      </a:r>
                      <a:endParaRPr lang="en-US" dirty="0" err="1"/>
                    </a:p>
                  </a:txBody>
                  <a:tcPr/>
                </a:tc>
                <a:extLst>
                  <a:ext uri="{0D108BD9-81ED-4DB2-BD59-A6C34878D82A}">
                    <a16:rowId xmlns:a16="http://schemas.microsoft.com/office/drawing/2014/main" val="44536816"/>
                  </a:ext>
                </a:extLst>
              </a:tr>
              <a:tr h="370839">
                <a:tc>
                  <a:txBody>
                    <a:bodyPr/>
                    <a:lstStyle/>
                    <a:p>
                      <a:pPr lvl="0">
                        <a:buNone/>
                      </a:pPr>
                      <a:r>
                        <a:rPr lang="en-US" err="1"/>
                        <a:t>Usage_gallons</a:t>
                      </a:r>
                      <a:endParaRPr lang="en-US" dirty="0" err="1"/>
                    </a:p>
                  </a:txBody>
                  <a:tcPr/>
                </a:tc>
                <a:extLst>
                  <a:ext uri="{0D108BD9-81ED-4DB2-BD59-A6C34878D82A}">
                    <a16:rowId xmlns:a16="http://schemas.microsoft.com/office/drawing/2014/main" val="3799278006"/>
                  </a:ext>
                </a:extLst>
              </a:tr>
            </a:tbl>
          </a:graphicData>
        </a:graphic>
      </p:graphicFrame>
    </p:spTree>
    <p:extLst>
      <p:ext uri="{BB962C8B-B14F-4D97-AF65-F5344CB8AC3E}">
        <p14:creationId xmlns:p14="http://schemas.microsoft.com/office/powerpoint/2010/main" val="2596022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E0548-7504-0A0D-B6A5-75BE6BB7D057}"/>
              </a:ext>
            </a:extLst>
          </p:cNvPr>
          <p:cNvSpPr>
            <a:spLocks noGrp="1"/>
          </p:cNvSpPr>
          <p:nvPr>
            <p:ph type="title"/>
          </p:nvPr>
        </p:nvSpPr>
        <p:spPr/>
        <p:txBody>
          <a:bodyPr/>
          <a:lstStyle/>
          <a:p>
            <a:r>
              <a:rPr lang="en-US">
                <a:ea typeface="+mj-lt"/>
                <a:cs typeface="+mj-lt"/>
              </a:rPr>
              <a:t>Data Preprocessing – Basic EDA</a:t>
            </a:r>
          </a:p>
        </p:txBody>
      </p:sp>
      <p:sp>
        <p:nvSpPr>
          <p:cNvPr id="3" name="Content Placeholder 2">
            <a:extLst>
              <a:ext uri="{FF2B5EF4-FFF2-40B4-BE49-F238E27FC236}">
                <a16:creationId xmlns:a16="http://schemas.microsoft.com/office/drawing/2014/main" id="{19C2FFE2-C33E-00C6-02BE-7983330FE81F}"/>
              </a:ext>
            </a:extLst>
          </p:cNvPr>
          <p:cNvSpPr>
            <a:spLocks noGrp="1"/>
          </p:cNvSpPr>
          <p:nvPr>
            <p:ph idx="1"/>
          </p:nvPr>
        </p:nvSpPr>
        <p:spPr>
          <a:xfrm>
            <a:off x="838200" y="1825625"/>
            <a:ext cx="10515600" cy="1170817"/>
          </a:xfrm>
        </p:spPr>
        <p:txBody>
          <a:bodyPr vert="horz" lIns="91440" tIns="45720" rIns="91440" bIns="45720" rtlCol="0" anchor="t">
            <a:normAutofit/>
          </a:bodyPr>
          <a:lstStyle/>
          <a:p>
            <a:r>
              <a:rPr lang="en-US">
                <a:cs typeface="Arial"/>
              </a:rPr>
              <a:t>Wanted to understand our final dataset a bit more and the information that we had to use for forecasting</a:t>
            </a:r>
            <a:endParaRPr lang="en-US"/>
          </a:p>
        </p:txBody>
      </p:sp>
      <p:pic>
        <p:nvPicPr>
          <p:cNvPr id="4" name="Picture 4">
            <a:extLst>
              <a:ext uri="{FF2B5EF4-FFF2-40B4-BE49-F238E27FC236}">
                <a16:creationId xmlns:a16="http://schemas.microsoft.com/office/drawing/2014/main" id="{C71450CB-1103-F8A2-BB7F-CE5D4CC55B16}"/>
              </a:ext>
            </a:extLst>
          </p:cNvPr>
          <p:cNvPicPr>
            <a:picLocks noChangeAspect="1"/>
          </p:cNvPicPr>
          <p:nvPr/>
        </p:nvPicPr>
        <p:blipFill>
          <a:blip r:embed="rId3"/>
          <a:stretch>
            <a:fillRect/>
          </a:stretch>
        </p:blipFill>
        <p:spPr>
          <a:xfrm>
            <a:off x="836149" y="2932500"/>
            <a:ext cx="6003234" cy="3924886"/>
          </a:xfrm>
          <a:prstGeom prst="rect">
            <a:avLst/>
          </a:prstGeom>
        </p:spPr>
      </p:pic>
      <p:sp>
        <p:nvSpPr>
          <p:cNvPr id="5" name="TextBox 4">
            <a:extLst>
              <a:ext uri="{FF2B5EF4-FFF2-40B4-BE49-F238E27FC236}">
                <a16:creationId xmlns:a16="http://schemas.microsoft.com/office/drawing/2014/main" id="{1291E04D-EB93-56F7-6167-1BDAC70B128D}"/>
              </a:ext>
            </a:extLst>
          </p:cNvPr>
          <p:cNvSpPr txBox="1"/>
          <p:nvPr/>
        </p:nvSpPr>
        <p:spPr>
          <a:xfrm>
            <a:off x="7765143" y="3367314"/>
            <a:ext cx="3468914"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u="sng">
                <a:cs typeface="Arial"/>
              </a:rPr>
              <a:t>Usage Gallons per Year: </a:t>
            </a:r>
          </a:p>
          <a:p>
            <a:r>
              <a:rPr lang="en-US">
                <a:cs typeface="Arial"/>
              </a:rPr>
              <a:t>- Dataset is between the years of 2016 – 2022</a:t>
            </a:r>
          </a:p>
          <a:p>
            <a:r>
              <a:rPr lang="en-US">
                <a:cs typeface="Arial"/>
              </a:rPr>
              <a:t>- Increase in chemical usage in 2021 </a:t>
            </a:r>
          </a:p>
          <a:p>
            <a:r>
              <a:rPr lang="en-US">
                <a:cs typeface="Arial"/>
              </a:rPr>
              <a:t>- Could be due to increase in deliveries and Boeing's sustainability effort to creating composites made of recycled materials</a:t>
            </a:r>
            <a:endParaRPr lang="en-US"/>
          </a:p>
        </p:txBody>
      </p:sp>
    </p:spTree>
    <p:extLst>
      <p:ext uri="{BB962C8B-B14F-4D97-AF65-F5344CB8AC3E}">
        <p14:creationId xmlns:p14="http://schemas.microsoft.com/office/powerpoint/2010/main" val="738129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5" name="Top left">
            <a:extLst>
              <a:ext uri="{FF2B5EF4-FFF2-40B4-BE49-F238E27FC236}">
                <a16:creationId xmlns:a16="http://schemas.microsoft.com/office/drawing/2014/main" id="{34B438D8-EF7C-445C-8B7F-953BEB1BC1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6" name="Freeform: Shape 15">
              <a:extLst>
                <a:ext uri="{FF2B5EF4-FFF2-40B4-BE49-F238E27FC236}">
                  <a16:creationId xmlns:a16="http://schemas.microsoft.com/office/drawing/2014/main" id="{9FE087E2-E4B7-42FA-A441-7EDEE41B0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17" name="Freeform: Shape 16">
              <a:extLst>
                <a:ext uri="{FF2B5EF4-FFF2-40B4-BE49-F238E27FC236}">
                  <a16:creationId xmlns:a16="http://schemas.microsoft.com/office/drawing/2014/main" id="{A61B2EF2-665F-429A-9CFB-08C14FAC9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0B0B1C71-6C49-4F64-8859-9CC59D7D9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66BBF9FA-27D4-45DF-8D9C-623EA4106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0F2F0D01-71CB-4693-A192-5BA045A5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E740E1FB-ACD1-41FC-9828-9B5D2CAA7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12BABC85-DC43-42B8-8AAA-9198D7A62D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F48F9955-240E-4180-81B8-5909B1A91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55DE0548-7504-0A0D-B6A5-75BE6BB7D057}"/>
              </a:ext>
            </a:extLst>
          </p:cNvPr>
          <p:cNvSpPr>
            <a:spLocks noGrp="1"/>
          </p:cNvSpPr>
          <p:nvPr>
            <p:ph type="title"/>
          </p:nvPr>
        </p:nvSpPr>
        <p:spPr>
          <a:xfrm>
            <a:off x="1198182" y="559813"/>
            <a:ext cx="3988369" cy="2236864"/>
          </a:xfrm>
        </p:spPr>
        <p:txBody>
          <a:bodyPr>
            <a:normAutofit/>
          </a:bodyPr>
          <a:lstStyle/>
          <a:p>
            <a:r>
              <a:rPr lang="en-US" sz="4100">
                <a:ea typeface="+mj-lt"/>
                <a:cs typeface="+mj-lt"/>
              </a:rPr>
              <a:t>Data Preprocessing – Basic EDA</a:t>
            </a:r>
          </a:p>
        </p:txBody>
      </p:sp>
      <p:sp>
        <p:nvSpPr>
          <p:cNvPr id="3" name="Content Placeholder 2">
            <a:extLst>
              <a:ext uri="{FF2B5EF4-FFF2-40B4-BE49-F238E27FC236}">
                <a16:creationId xmlns:a16="http://schemas.microsoft.com/office/drawing/2014/main" id="{19C2FFE2-C33E-00C6-02BE-7983330FE81F}"/>
              </a:ext>
            </a:extLst>
          </p:cNvPr>
          <p:cNvSpPr>
            <a:spLocks noGrp="1"/>
          </p:cNvSpPr>
          <p:nvPr>
            <p:ph idx="1"/>
          </p:nvPr>
        </p:nvSpPr>
        <p:spPr>
          <a:xfrm>
            <a:off x="431014" y="2955401"/>
            <a:ext cx="4750111" cy="3157686"/>
          </a:xfrm>
        </p:spPr>
        <p:txBody>
          <a:bodyPr vert="horz" lIns="91440" tIns="45720" rIns="91440" bIns="45720" rtlCol="0" anchor="t">
            <a:normAutofit/>
          </a:bodyPr>
          <a:lstStyle/>
          <a:p>
            <a:pPr marL="0" indent="0">
              <a:buNone/>
            </a:pPr>
            <a:r>
              <a:rPr lang="en-US" sz="2000" u="sng">
                <a:cs typeface="Arial"/>
              </a:rPr>
              <a:t>Usage Gallons Grouped by Month:</a:t>
            </a:r>
            <a:r>
              <a:rPr lang="en-US" sz="2000">
                <a:cs typeface="Arial"/>
              </a:rPr>
              <a:t> </a:t>
            </a:r>
            <a:endParaRPr lang="en-US"/>
          </a:p>
          <a:p>
            <a:pPr marL="0" indent="0">
              <a:buNone/>
            </a:pPr>
            <a:r>
              <a:rPr lang="en-US" sz="2000">
                <a:cs typeface="Arial"/>
              </a:rPr>
              <a:t>There are more increases in usage in the beginning of the year (month 1) and then spikes again in the middle of the year (month 8)</a:t>
            </a:r>
            <a:endParaRPr lang="en-US"/>
          </a:p>
        </p:txBody>
      </p:sp>
      <p:pic>
        <p:nvPicPr>
          <p:cNvPr id="6" name="Picture 6">
            <a:extLst>
              <a:ext uri="{FF2B5EF4-FFF2-40B4-BE49-F238E27FC236}">
                <a16:creationId xmlns:a16="http://schemas.microsoft.com/office/drawing/2014/main" id="{E0212CB3-A126-CEC7-3346-716156056D0E}"/>
              </a:ext>
            </a:extLst>
          </p:cNvPr>
          <p:cNvPicPr>
            <a:picLocks noChangeAspect="1"/>
          </p:cNvPicPr>
          <p:nvPr/>
        </p:nvPicPr>
        <p:blipFill>
          <a:blip r:embed="rId3"/>
          <a:stretch>
            <a:fillRect/>
          </a:stretch>
        </p:blipFill>
        <p:spPr>
          <a:xfrm>
            <a:off x="5602903" y="1342553"/>
            <a:ext cx="6387190" cy="4167640"/>
          </a:xfrm>
          <a:prstGeom prst="rect">
            <a:avLst/>
          </a:prstGeom>
        </p:spPr>
      </p:pic>
      <p:grpSp>
        <p:nvGrpSpPr>
          <p:cNvPr id="25" name="Bottom Right">
            <a:extLst>
              <a:ext uri="{FF2B5EF4-FFF2-40B4-BE49-F238E27FC236}">
                <a16:creationId xmlns:a16="http://schemas.microsoft.com/office/drawing/2014/main" id="{284021E3-6F46-410C-BF43-B2DED73655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6" name="Freeform: Shape 25">
              <a:extLst>
                <a:ext uri="{FF2B5EF4-FFF2-40B4-BE49-F238E27FC236}">
                  <a16:creationId xmlns:a16="http://schemas.microsoft.com/office/drawing/2014/main" id="{A48AF179-3265-4A10-A62C-92B7E186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27" name="Graphic 157">
              <a:extLst>
                <a:ext uri="{FF2B5EF4-FFF2-40B4-BE49-F238E27FC236}">
                  <a16:creationId xmlns:a16="http://schemas.microsoft.com/office/drawing/2014/main" id="{30DF5C12-B34D-4E70-8FD0-D98069994E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9" name="Freeform: Shape 28">
                <a:extLst>
                  <a:ext uri="{FF2B5EF4-FFF2-40B4-BE49-F238E27FC236}">
                    <a16:creationId xmlns:a16="http://schemas.microsoft.com/office/drawing/2014/main" id="{9589785B-0300-4D1C-BEFB-DCA5AA045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7F41DF3E-3189-428F-B4FE-AACA35130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7C51D846-61EF-4EB5-BE03-65A572A2E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C5417C86-AA6B-4AD4-BD75-694E8E073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51D5067E-85F6-4202-AFB5-41F9C9EA7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A9598395-257E-4B18-949B-50F109866B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39DDA522-37EB-48B3-9B62-748F75D36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8" name="Freeform: Shape 27">
              <a:extLst>
                <a:ext uri="{FF2B5EF4-FFF2-40B4-BE49-F238E27FC236}">
                  <a16:creationId xmlns:a16="http://schemas.microsoft.com/office/drawing/2014/main" id="{B9D8F012-98AD-4320-BA44-DE1CE4E4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589715428"/>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07A1D28E124C64F9BF39FAD1044892D" ma:contentTypeVersion="13" ma:contentTypeDescription="Create a new document." ma:contentTypeScope="" ma:versionID="088e18e7393b8ee7d5e240c1b44c21bd">
  <xsd:schema xmlns:xsd="http://www.w3.org/2001/XMLSchema" xmlns:xs="http://www.w3.org/2001/XMLSchema" xmlns:p="http://schemas.microsoft.com/office/2006/metadata/properties" xmlns:ns2="13808f1b-cb33-4058-89a9-0b757ccf00b9" xmlns:ns3="e8d7e22b-309a-4652-bdcb-28726af0c9cf" targetNamespace="http://schemas.microsoft.com/office/2006/metadata/properties" ma:root="true" ma:fieldsID="46a5e37c1e03bb500efca622179bf1b6" ns2:_="" ns3:_="">
    <xsd:import namespace="13808f1b-cb33-4058-89a9-0b757ccf00b9"/>
    <xsd:import namespace="e8d7e22b-309a-4652-bdcb-28726af0c9cf"/>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OCR"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3808f1b-cb33-4058-89a9-0b757ccf00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96cb9138-4e5c-4f96-9d77-c435c3151f0f"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8d7e22b-309a-4652-bdcb-28726af0c9cf"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2e3638a5-5772-4603-a5b9-3cd4e8fbfa46}" ma:internalName="TaxCatchAll" ma:showField="CatchAllData" ma:web="e8d7e22b-309a-4652-bdcb-28726af0c9cf">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e8d7e22b-309a-4652-bdcb-28726af0c9cf" xsi:nil="true"/>
    <lcf76f155ced4ddcb4097134ff3c332f xmlns="13808f1b-cb33-4058-89a9-0b757ccf00b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D277118-184A-46E4-8030-45F920FFC81E}">
  <ds:schemaRefs>
    <ds:schemaRef ds:uri="http://schemas.microsoft.com/sharepoint/v3/contenttype/forms"/>
  </ds:schemaRefs>
</ds:datastoreItem>
</file>

<file path=customXml/itemProps2.xml><?xml version="1.0" encoding="utf-8"?>
<ds:datastoreItem xmlns:ds="http://schemas.openxmlformats.org/officeDocument/2006/customXml" ds:itemID="{9F8B5BA2-B158-48EA-BBD2-89090E616606}">
  <ds:schemaRefs>
    <ds:schemaRef ds:uri="13808f1b-cb33-4058-89a9-0b757ccf00b9"/>
    <ds:schemaRef ds:uri="e8d7e22b-309a-4652-bdcb-28726af0c9c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CADD1AC-DAE4-4603-A166-C7F79952CF33}">
  <ds:schemaRefs>
    <ds:schemaRef ds:uri="13808f1b-cb33-4058-89a9-0b757ccf00b9"/>
    <ds:schemaRef ds:uri="e8d7e22b-309a-4652-bdcb-28726af0c9cf"/>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TotalTime>
  <Words>1517</Words>
  <Application>Microsoft Macintosh PowerPoint</Application>
  <PresentationFormat>Widescreen</PresentationFormat>
  <Paragraphs>202</Paragraphs>
  <Slides>25</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Avenir Next LT Pro</vt:lpstr>
      <vt:lpstr>AvenirNext LT Pro Medium</vt:lpstr>
      <vt:lpstr>Calibri</vt:lpstr>
      <vt:lpstr>Sagona Book</vt:lpstr>
      <vt:lpstr>Segoe UI Semilight</vt:lpstr>
      <vt:lpstr>ExploreVTI</vt:lpstr>
      <vt:lpstr>Final Presentation</vt:lpstr>
      <vt:lpstr>What to Expect:</vt:lpstr>
      <vt:lpstr>Problem Statement</vt:lpstr>
      <vt:lpstr>Literature Review</vt:lpstr>
      <vt:lpstr>Literature Review</vt:lpstr>
      <vt:lpstr>Data Preprocessing –  Chemical Consumption</vt:lpstr>
      <vt:lpstr>Description of Data</vt:lpstr>
      <vt:lpstr>Data Preprocessing – Basic EDA</vt:lpstr>
      <vt:lpstr>Data Preprocessing – Basic EDA</vt:lpstr>
      <vt:lpstr>Data Preprocessing – Basic EDA</vt:lpstr>
      <vt:lpstr>Data Preprocessing – Basic EDA</vt:lpstr>
      <vt:lpstr>Models and Evaluations</vt:lpstr>
      <vt:lpstr>Models and Evaluations - ARIMA</vt:lpstr>
      <vt:lpstr>Models and Evaluations - ARIMA</vt:lpstr>
      <vt:lpstr>Models and Evaluations - ARIMA</vt:lpstr>
      <vt:lpstr>Models and Evaluations - SARIMA</vt:lpstr>
      <vt:lpstr>Models and Evaluations - SARIMA</vt:lpstr>
      <vt:lpstr>Interpretations and Analysis - ARIMA</vt:lpstr>
      <vt:lpstr>Interpretations and Analysis - SARIMA</vt:lpstr>
      <vt:lpstr>Interpretations and Analysis Overall</vt:lpstr>
      <vt:lpstr>Discussion</vt:lpstr>
      <vt:lpstr>Conclusion</vt:lpstr>
      <vt:lpstr>Thank you!</vt:lpstr>
      <vt:lpstr>Appendix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Arunima Roy</cp:lastModifiedBy>
  <cp:revision>552</cp:revision>
  <dcterms:created xsi:type="dcterms:W3CDTF">2019-10-16T03:03:10Z</dcterms:created>
  <dcterms:modified xsi:type="dcterms:W3CDTF">2022-08-26T00:21:44Z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0x010100507A1D28E124C64F9BF39FAD1044892D</vt:lpwstr>
  </property>
</Properties>
</file>