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865" r:id="rId5"/>
  </p:sldMasterIdLst>
  <p:notesMasterIdLst>
    <p:notesMasterId r:id="rId52"/>
  </p:notesMasterIdLst>
  <p:handoutMasterIdLst>
    <p:handoutMasterId r:id="rId53"/>
  </p:handoutMasterIdLst>
  <p:sldIdLst>
    <p:sldId id="337" r:id="rId6"/>
    <p:sldId id="330" r:id="rId7"/>
    <p:sldId id="331" r:id="rId8"/>
    <p:sldId id="332" r:id="rId9"/>
    <p:sldId id="338" r:id="rId10"/>
    <p:sldId id="262" r:id="rId11"/>
    <p:sldId id="263" r:id="rId12"/>
    <p:sldId id="299" r:id="rId13"/>
    <p:sldId id="302" r:id="rId14"/>
    <p:sldId id="264" r:id="rId15"/>
    <p:sldId id="266" r:id="rId16"/>
    <p:sldId id="265" r:id="rId17"/>
    <p:sldId id="276" r:id="rId18"/>
    <p:sldId id="303" r:id="rId19"/>
    <p:sldId id="293" r:id="rId20"/>
    <p:sldId id="277" r:id="rId21"/>
    <p:sldId id="339" r:id="rId22"/>
    <p:sldId id="269" r:id="rId23"/>
    <p:sldId id="304" r:id="rId24"/>
    <p:sldId id="305" r:id="rId25"/>
    <p:sldId id="307" r:id="rId26"/>
    <p:sldId id="306" r:id="rId27"/>
    <p:sldId id="333" r:id="rId28"/>
    <p:sldId id="334" r:id="rId29"/>
    <p:sldId id="309" r:id="rId30"/>
    <p:sldId id="310" r:id="rId31"/>
    <p:sldId id="311" r:id="rId32"/>
    <p:sldId id="312" r:id="rId33"/>
    <p:sldId id="314" r:id="rId34"/>
    <p:sldId id="335" r:id="rId35"/>
    <p:sldId id="315" r:id="rId36"/>
    <p:sldId id="316" r:id="rId37"/>
    <p:sldId id="336" r:id="rId38"/>
    <p:sldId id="340" r:id="rId39"/>
    <p:sldId id="296" r:id="rId40"/>
    <p:sldId id="318" r:id="rId41"/>
    <p:sldId id="319" r:id="rId42"/>
    <p:sldId id="341" r:id="rId43"/>
    <p:sldId id="322" r:id="rId44"/>
    <p:sldId id="323" r:id="rId45"/>
    <p:sldId id="324" r:id="rId46"/>
    <p:sldId id="342" r:id="rId47"/>
    <p:sldId id="289" r:id="rId48"/>
    <p:sldId id="320" r:id="rId49"/>
    <p:sldId id="274" r:id="rId50"/>
    <p:sldId id="343" r:id="rId5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 xmlns:p15="http://schemas.microsoft.com/office/powerpoint/2012/main" userId="Rose Malcolm" providerId="None"/>
      </p:ext>
    </p:extLst>
  </p:cmAuthor>
  <p:cmAuthor id="2" name="Rose Malcolm" initials="RM [2]" lastIdx="7" clrIdx="1">
    <p:extLst>
      <p:ext uri="{19B8F6BF-5375-455C-9EA6-DF929625EA0E}">
        <p15:presenceInfo xmlns="" xmlns:p15="http://schemas.microsoft.com/office/powerpoint/2012/main" userId="17c9fa32013483c0" providerId="Windows Live"/>
      </p:ext>
    </p:extLst>
  </p:cmAuthor>
  <p:cmAuthor id="3" name="Ramesh Sannareddy" initials="RS" lastIdx="7" clrIdx="2">
    <p:extLst>
      <p:ext uri="{19B8F6BF-5375-455C-9EA6-DF929625EA0E}">
        <p15:presenceInfo xmlns=""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5169"/>
  </p:normalViewPr>
  <p:slideViewPr>
    <p:cSldViewPr snapToGrid="0" snapToObjects="1">
      <p:cViewPr>
        <p:scale>
          <a:sx n="95" d="100"/>
          <a:sy n="95" d="100"/>
        </p:scale>
        <p:origin x="168" y="10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9/11/2022</a:t>
            </a:fld>
            <a:endParaRPr lang="en-US"/>
          </a:p>
        </p:txBody>
      </p:sp>
      <p:sp>
        <p:nvSpPr>
          <p:cNvPr id="4" name="Footer Placeholder 3">
            <a:extLst>
              <a:ext uri="{FF2B5EF4-FFF2-40B4-BE49-F238E27FC236}">
                <a16:creationId xmlns=""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DA0E2-FEBD-4B65-8F16-724CF984F377}" type="slidenum">
              <a:rPr lang="en-US" smtClean="0"/>
              <a:t>43</a:t>
            </a:fld>
            <a:endParaRPr lang="en-US"/>
          </a:p>
        </p:txBody>
      </p:sp>
    </p:spTree>
    <p:extLst>
      <p:ext uri="{BB962C8B-B14F-4D97-AF65-F5344CB8AC3E}">
        <p14:creationId xmlns:p14="http://schemas.microsoft.com/office/powerpoint/2010/main" val="933062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5" name="Footer Placeholder 4">
            <a:extLst>
              <a:ext uri="{FF2B5EF4-FFF2-40B4-BE49-F238E27FC236}">
                <a16:creationId xmlns=""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5" name="Footer Placeholder 4">
            <a:extLst>
              <a:ext uri="{FF2B5EF4-FFF2-40B4-BE49-F238E27FC236}">
                <a16:creationId xmlns=""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0065BE-0657-4A47-90AD-C21C55E16B19}" type="datetime4">
              <a:rPr lang="en-US" smtClean="0"/>
              <a:pPr/>
              <a:t>September 11, 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190C97C-0095-2443-AC12-FA4CBA4ACD4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E5C39-FE1E-4048-9E78-68F07A4195F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4E5C39-FE1E-4048-9E78-68F07A4195F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4E5C39-FE1E-4048-9E78-68F07A4195F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E4E5C39-FE1E-4048-9E78-68F07A4195FB}"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E4E5C39-FE1E-4048-9E78-68F07A4195FB}"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5" name="Footer Placeholder 4">
            <a:extLst>
              <a:ext uri="{FF2B5EF4-FFF2-40B4-BE49-F238E27FC236}">
                <a16:creationId xmlns=""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4E5C39-FE1E-4048-9E78-68F07A4195F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190C97C-0095-2443-AC12-FA4CBA4ACD4D}"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E5C39-FE1E-4048-9E78-68F07A4195F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E5C39-FE1E-4048-9E78-68F07A4195F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5" name="Footer Placeholder 4">
            <a:extLst>
              <a:ext uri="{FF2B5EF4-FFF2-40B4-BE49-F238E27FC236}">
                <a16:creationId xmlns=""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6" name="Footer Placeholder 5">
            <a:extLst>
              <a:ext uri="{FF2B5EF4-FFF2-40B4-BE49-F238E27FC236}">
                <a16:creationId xmlns=""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8" name="Footer Placeholder 7">
            <a:extLst>
              <a:ext uri="{FF2B5EF4-FFF2-40B4-BE49-F238E27FC236}">
                <a16:creationId xmlns=""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4" name="Footer Placeholder 3">
            <a:extLst>
              <a:ext uri="{FF2B5EF4-FFF2-40B4-BE49-F238E27FC236}">
                <a16:creationId xmlns=""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6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8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9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0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42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3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3" name="Footer Placeholder 2">
            <a:extLst>
              <a:ext uri="{FF2B5EF4-FFF2-40B4-BE49-F238E27FC236}">
                <a16:creationId xmlns=""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6" name="Footer Placeholder 5">
            <a:extLst>
              <a:ext uri="{FF2B5EF4-FFF2-40B4-BE49-F238E27FC236}">
                <a16:creationId xmlns=""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9/11/2022</a:t>
            </a:fld>
            <a:endParaRPr lang="en-US"/>
          </a:p>
        </p:txBody>
      </p:sp>
      <p:sp>
        <p:nvSpPr>
          <p:cNvPr id="6" name="Footer Placeholder 5">
            <a:extLst>
              <a:ext uri="{FF2B5EF4-FFF2-40B4-BE49-F238E27FC236}">
                <a16:creationId xmlns=""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55" Type="http://schemas.openxmlformats.org/officeDocument/2006/relationships/slideLayout" Target="../slideLayouts/slideLayout68.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slideLayout" Target="../slideLayouts/slideLayout54.xml"/><Relationship Id="rId54" Type="http://schemas.openxmlformats.org/officeDocument/2006/relationships/slideLayout" Target="../slideLayouts/slideLayout67.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3" Type="http://schemas.openxmlformats.org/officeDocument/2006/relationships/slideLayout" Target="../slideLayouts/slideLayout66.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56" Type="http://schemas.openxmlformats.org/officeDocument/2006/relationships/theme" Target="../theme/theme2.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9/11/2022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90C97C-0095-2443-AC12-FA4CBA4ACD4D}"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 id="2147483898" r:id="rId33"/>
    <p:sldLayoutId id="2147483899" r:id="rId34"/>
    <p:sldLayoutId id="2147483900" r:id="rId35"/>
    <p:sldLayoutId id="2147483901" r:id="rId36"/>
    <p:sldLayoutId id="2147483902" r:id="rId37"/>
    <p:sldLayoutId id="2147483903" r:id="rId38"/>
    <p:sldLayoutId id="2147483904" r:id="rId39"/>
    <p:sldLayoutId id="2147483905" r:id="rId40"/>
    <p:sldLayoutId id="2147483906" r:id="rId41"/>
    <p:sldLayoutId id="2147483907" r:id="rId42"/>
    <p:sldLayoutId id="2147483908" r:id="rId43"/>
    <p:sldLayoutId id="2147483909" r:id="rId44"/>
    <p:sldLayoutId id="2147483910" r:id="rId45"/>
    <p:sldLayoutId id="2147483911" r:id="rId46"/>
    <p:sldLayoutId id="2147483912" r:id="rId47"/>
    <p:sldLayoutId id="2147483913" r:id="rId48"/>
    <p:sldLayoutId id="2147483914" r:id="rId49"/>
    <p:sldLayoutId id="2147483915" r:id="rId50"/>
    <p:sldLayoutId id="2147483916" r:id="rId51"/>
    <p:sldLayoutId id="2147483917" r:id="rId52"/>
    <p:sldLayoutId id="2147483918" r:id="rId53"/>
    <p:sldLayoutId id="2147483919" r:id="rId54"/>
    <p:sldLayoutId id="2147483920" r:id="rId55"/>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runima-Singh/SpaceX-advertises-Falcon-9-rocket" TargetMode="Externa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runima-Singh/SpaceX-advertises-Falcon-9-rocket/blob/main/Data%20Wrangling.ipynb" TargetMode="External"/><Relationship Id="rId2" Type="http://schemas.openxmlformats.org/officeDocument/2006/relationships/image" Target="../media/image3.png"/><Relationship Id="rId1" Type="http://schemas.openxmlformats.org/officeDocument/2006/relationships/slideLayout" Target="../slideLayouts/slideLayout3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runima-Singh/SpaceX-advertises-Falcon-9-rocket/blob/main/EDA%20with%20Data%20Visualization.ipynb" TargetMode="External"/><Relationship Id="rId2" Type="http://schemas.openxmlformats.org/officeDocument/2006/relationships/image" Target="../media/image3.png"/><Relationship Id="rId1" Type="http://schemas.openxmlformats.org/officeDocument/2006/relationships/slideLayout" Target="../slideLayouts/slideLayout3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runima-Singh/SpaceX-advertises-Falcon-9-rocket/blob/main/EDA%20with%20SQL.ipynb" TargetMode="External"/><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runima-Singh/SpaceX-advertises-Falcon-9-rocket/blob/main/app.py" TargetMode="External"/><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runima-Singh/SpaceX-advertises-Falcon-9-rocket/blob/main/Machine%20Learning%20Prediction.ipynb" TargetMode="External"/><Relationship Id="rId2" Type="http://schemas.openxmlformats.org/officeDocument/2006/relationships/image" Target="../media/image3.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59.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6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runima-Singh/SpaceX-advertises-Falcon-9-rocket/blob/main/Data%20Collection%20API.ipynb" TargetMode="External"/><Relationship Id="rId2" Type="http://schemas.openxmlformats.org/officeDocument/2006/relationships/image" Target="../media/image3.png"/><Relationship Id="rId1" Type="http://schemas.openxmlformats.org/officeDocument/2006/relationships/slideLayout" Target="../slideLayouts/slideLayout3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runima-Singh/SpaceX-advertises-Falcon-9-rocket/blob/main/Data%20Collection%20with%20Web%20Scraping.ipynb" TargetMode="External"/><Relationship Id="rId2" Type="http://schemas.openxmlformats.org/officeDocument/2006/relationships/image" Target="../media/image3.png"/><Relationship Id="rId1" Type="http://schemas.openxmlformats.org/officeDocument/2006/relationships/slideLayout" Target="../slideLayouts/slideLayout3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3468" y="1718267"/>
            <a:ext cx="9144000" cy="1399809"/>
          </a:xfrm>
        </p:spPr>
        <p:txBody>
          <a:bodyPr>
            <a:normAutofit fontScale="90000"/>
          </a:bodyPr>
          <a:lstStyle/>
          <a:p>
            <a:r>
              <a:rPr lang="en-US" b="1" u="sng" dirty="0" smtClean="0">
                <a:hlinkClick r:id="rId2"/>
              </a:rPr>
              <a:t>SpaceX-advertises-Falcon-9-rocket</a:t>
            </a:r>
            <a:endParaRPr lang="en-US" dirty="0"/>
          </a:p>
        </p:txBody>
      </p:sp>
      <p:sp>
        <p:nvSpPr>
          <p:cNvPr id="3" name="Rectangle 2"/>
          <p:cNvSpPr/>
          <p:nvPr/>
        </p:nvSpPr>
        <p:spPr>
          <a:xfrm>
            <a:off x="6702251" y="5657222"/>
            <a:ext cx="4491613" cy="523220"/>
          </a:xfrm>
          <a:prstGeom prst="rect">
            <a:avLst/>
          </a:prstGeom>
        </p:spPr>
        <p:txBody>
          <a:bodyPr wrap="square">
            <a:spAutoFit/>
          </a:bodyPr>
          <a:lstStyle/>
          <a:p>
            <a:r>
              <a:rPr lang="en-US" sz="2800" b="1" dirty="0" smtClean="0">
                <a:solidFill>
                  <a:schemeClr val="accent4">
                    <a:lumMod val="75000"/>
                  </a:schemeClr>
                </a:solidFill>
                <a:latin typeface="IBM Plex Mono SemiBold"/>
              </a:rPr>
              <a:t>- </a:t>
            </a:r>
            <a:r>
              <a:rPr lang="en-US" sz="2800" b="1" dirty="0" err="1" smtClean="0">
                <a:solidFill>
                  <a:schemeClr val="accent4">
                    <a:lumMod val="75000"/>
                  </a:schemeClr>
                </a:solidFill>
                <a:latin typeface="IBM Plex Mono SemiBold"/>
              </a:rPr>
              <a:t>Arunima</a:t>
            </a:r>
            <a:r>
              <a:rPr lang="en-US" sz="2800" b="1" dirty="0" smtClean="0">
                <a:solidFill>
                  <a:schemeClr val="accent4">
                    <a:lumMod val="75000"/>
                  </a:schemeClr>
                </a:solidFill>
                <a:latin typeface="IBM Plex Mono SemiBold"/>
              </a:rPr>
              <a:t> Singh</a:t>
            </a:r>
            <a:endParaRPr lang="en-US" sz="2800" dirty="0">
              <a:solidFill>
                <a:schemeClr val="accent4">
                  <a:lumMod val="75000"/>
                </a:schemeClr>
              </a:solidFill>
              <a:latin typeface="IBM Plex Mono SemiBo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54" y="729098"/>
            <a:ext cx="2238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2636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5854774" y="1488855"/>
            <a:ext cx="5430837" cy="4740275"/>
          </a:xfrm>
          <a:prstGeom prst="rect">
            <a:avLst/>
          </a:prstGeom>
        </p:spPr>
        <p:txBody>
          <a:bodyPr>
            <a:normAutofit lnSpcReduction="10000"/>
          </a:bodyPr>
          <a:lstStyle/>
          <a:p>
            <a:r>
              <a:rPr lang="en-US" sz="2200" dirty="0">
                <a:solidFill>
                  <a:schemeClr val="accent3">
                    <a:lumMod val="25000"/>
                  </a:schemeClr>
                </a:solidFill>
                <a:latin typeface="Abadi" panose="020B0604020104020204" pitchFamily="34" charset="0"/>
              </a:rPr>
              <a:t>We performed exploratory data analysis and determined the training labels.</a:t>
            </a:r>
          </a:p>
          <a:p>
            <a:r>
              <a:rPr lang="en-US" sz="2200" dirty="0">
                <a:solidFill>
                  <a:schemeClr val="accent3">
                    <a:lumMod val="25000"/>
                  </a:schemeClr>
                </a:solidFill>
                <a:latin typeface="Abadi" panose="020B0604020104020204" pitchFamily="34" charset="0"/>
              </a:rPr>
              <a:t>We calculated the number of launches at each site, and the number and occurrence of each orbits</a:t>
            </a:r>
          </a:p>
          <a:p>
            <a:r>
              <a:rPr lang="en-US" sz="2200" dirty="0">
                <a:solidFill>
                  <a:schemeClr val="accent3">
                    <a:lumMod val="25000"/>
                  </a:schemeClr>
                </a:solidFill>
                <a:latin typeface="Abadi" panose="020B0604020104020204" pitchFamily="34" charset="0"/>
              </a:rPr>
              <a:t>We created landing outcome label from outcome column and exported the results to csv.</a:t>
            </a: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smtClean="0">
                <a:solidFill>
                  <a:srgbClr val="1C7DDB"/>
                </a:solidFill>
                <a:latin typeface="Abadi" panose="020B0604020104020204" pitchFamily="34" charset="0"/>
                <a:hlinkClick r:id="rId3"/>
              </a:rPr>
              <a:t>https://github.com/Arunima-Singh/SpaceX-advertises-Falcon-9-rocket/blob/main/Data%20Wrangling.ipynb</a:t>
            </a:r>
            <a:endParaRPr lang="en-US" dirty="0"/>
          </a:p>
          <a:p>
            <a:endParaRPr lang="en-US" dirty="0"/>
          </a:p>
          <a:p>
            <a:endParaRPr lang="en-US" dirty="0"/>
          </a:p>
        </p:txBody>
      </p:sp>
      <p:sp>
        <p:nvSpPr>
          <p:cNvPr id="8" name="Title 1">
            <a:extLst>
              <a:ext uri="{FF2B5EF4-FFF2-40B4-BE49-F238E27FC236}">
                <a16:creationId xmlns=""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6" name="Content Placeholder 4">
            <a:extLst>
              <a:ext uri="{FF2B5EF4-FFF2-40B4-BE49-F238E27FC236}">
                <a16:creationId xmlns=""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a:extLst>
              <a:ext uri="{FF2B5EF4-FFF2-40B4-BE49-F238E27FC236}">
                <a16:creationId xmlns="" xmlns:a16="http://schemas.microsoft.com/office/drawing/2014/main" id="{16872C39-302A-4BF9-861E-5D427E17530D}"/>
              </a:ext>
            </a:extLst>
          </p:cNvPr>
          <p:cNvPicPr>
            <a:picLocks noChangeAspect="1"/>
          </p:cNvPicPr>
          <p:nvPr/>
        </p:nvPicPr>
        <p:blipFill>
          <a:blip r:embed="rId4"/>
          <a:stretch>
            <a:fillRect/>
          </a:stretch>
        </p:blipFill>
        <p:spPr>
          <a:xfrm>
            <a:off x="355880" y="1488855"/>
            <a:ext cx="5017252" cy="3986526"/>
          </a:xfrm>
          <a:prstGeom prst="rect">
            <a:avLst/>
          </a:prstGeom>
        </p:spPr>
      </p:pic>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C4E03D3-761E-7549-A4C6-7E585EBC4F01}"/>
              </a:ext>
            </a:extLst>
          </p:cNvPr>
          <p:cNvSpPr>
            <a:spLocks noGrp="1"/>
          </p:cNvSpPr>
          <p:nvPr>
            <p:ph type="sldNum" sz="quarter" idx="12"/>
          </p:nvPr>
        </p:nvSpPr>
        <p:spPr>
          <a:xfrm>
            <a:off x="10211977" y="6329430"/>
            <a:ext cx="2743200" cy="401638"/>
          </a:xfrm>
        </p:spPr>
        <p:txBody>
          <a:bodyPr/>
          <a:lstStyle/>
          <a:p>
            <a:fld id="{5075537C-CA84-1446-933C-8E9D027F9201}" type="slidenum">
              <a:rPr lang="en-US" smtClean="0"/>
              <a:t>11</a:t>
            </a:fld>
            <a:endParaRPr lang="en-US" dirty="0"/>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477178" y="1507505"/>
            <a:ext cx="4987925" cy="4932362"/>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explored the data by visualizing the relationship between flight number and launch Site, payload and launch site, success rate of each orbit type, flight number and orbit type, the launch success yearly trend. </a:t>
            </a:r>
            <a:endParaRPr lang="en-US" sz="220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 xmlns:a16="http://schemas.microsoft.com/office/drawing/2014/main" id="{D9E97D81-A978-4758-8A93-47C19B104075}"/>
              </a:ext>
            </a:extLst>
          </p:cNvPr>
          <p:cNvSpPr txBox="1">
            <a:spLocks/>
          </p:cNvSpPr>
          <p:nvPr/>
        </p:nvSpPr>
        <p:spPr>
          <a:xfrm>
            <a:off x="207303" y="397973"/>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Content Placeholder 4">
            <a:extLst>
              <a:ext uri="{FF2B5EF4-FFF2-40B4-BE49-F238E27FC236}">
                <a16:creationId xmlns="" xmlns:a16="http://schemas.microsoft.com/office/drawing/2014/main" id="{A7F21014-C317-418E-8F64-D22C9E0DACF2}"/>
              </a:ext>
            </a:extLst>
          </p:cNvPr>
          <p:cNvSpPr txBox="1">
            <a:spLocks/>
          </p:cNvSpPr>
          <p:nvPr/>
        </p:nvSpPr>
        <p:spPr>
          <a:xfrm>
            <a:off x="6056936" y="1508359"/>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smtClean="0">
                <a:solidFill>
                  <a:srgbClr val="1C7DDB"/>
                </a:solidFill>
                <a:latin typeface="Abadi" panose="020B0604020104020204" pitchFamily="34" charset="0"/>
                <a:hlinkClick r:id="rId3"/>
              </a:rPr>
              <a:t>https://github.com/Arunima-Singh/SpaceX-advertises-Falcon-9-rocket/blob/main/EDA%20with%20Data%20Visualization.ipynb</a:t>
            </a:r>
            <a:endParaRPr lang="en-US" dirty="0"/>
          </a:p>
        </p:txBody>
      </p:sp>
      <p:pic>
        <p:nvPicPr>
          <p:cNvPr id="7" name="Picture 6">
            <a:extLst>
              <a:ext uri="{FF2B5EF4-FFF2-40B4-BE49-F238E27FC236}">
                <a16:creationId xmlns="" xmlns:a16="http://schemas.microsoft.com/office/drawing/2014/main" id="{A057CF71-3EE2-44BF-9595-C18CAEFC4E4D}"/>
              </a:ext>
            </a:extLst>
          </p:cNvPr>
          <p:cNvPicPr>
            <a:picLocks noChangeAspect="1"/>
          </p:cNvPicPr>
          <p:nvPr/>
        </p:nvPicPr>
        <p:blipFill>
          <a:blip r:embed="rId4"/>
          <a:stretch>
            <a:fillRect/>
          </a:stretch>
        </p:blipFill>
        <p:spPr>
          <a:xfrm>
            <a:off x="464309" y="3961457"/>
            <a:ext cx="5000794" cy="2757382"/>
          </a:xfrm>
          <a:prstGeom prst="rect">
            <a:avLst/>
          </a:prstGeom>
        </p:spPr>
      </p:pic>
      <p:pic>
        <p:nvPicPr>
          <p:cNvPr id="9" name="Picture 8">
            <a:extLst>
              <a:ext uri="{FF2B5EF4-FFF2-40B4-BE49-F238E27FC236}">
                <a16:creationId xmlns="" xmlns:a16="http://schemas.microsoft.com/office/drawing/2014/main" id="{FC3F8E94-53AE-4C70-AB1E-27F399939A53}"/>
              </a:ext>
            </a:extLst>
          </p:cNvPr>
          <p:cNvPicPr>
            <a:picLocks noChangeAspect="1"/>
          </p:cNvPicPr>
          <p:nvPr/>
        </p:nvPicPr>
        <p:blipFill>
          <a:blip r:embed="rId5"/>
          <a:stretch>
            <a:fillRect/>
          </a:stretch>
        </p:blipFill>
        <p:spPr>
          <a:xfrm>
            <a:off x="6146241" y="1507757"/>
            <a:ext cx="5189612" cy="2965765"/>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924449" y="1467338"/>
            <a:ext cx="9745663" cy="4760913"/>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loaded the SpaceX dataset into a PostgreSQL database without leaving the </a:t>
            </a:r>
            <a:r>
              <a:rPr lang="en-US" sz="2200" dirty="0" err="1">
                <a:solidFill>
                  <a:schemeClr val="accent3">
                    <a:lumMod val="25000"/>
                  </a:schemeClr>
                </a:solidFill>
                <a:latin typeface="Abadi"/>
              </a:rPr>
              <a:t>jupyter</a:t>
            </a:r>
            <a:r>
              <a:rPr lang="en-US" sz="2200" dirty="0">
                <a:solidFill>
                  <a:schemeClr val="accent3">
                    <a:lumMod val="25000"/>
                  </a:schemeClr>
                </a:solidFill>
                <a:latin typeface="Abadi"/>
              </a:rPr>
              <a:t> notebook.</a:t>
            </a:r>
          </a:p>
          <a:p>
            <a:pPr>
              <a:lnSpc>
                <a:spcPct val="100000"/>
              </a:lnSpc>
              <a:spcBef>
                <a:spcPts val="1400"/>
              </a:spcBef>
            </a:pPr>
            <a:r>
              <a:rPr lang="en-US" sz="2200" dirty="0">
                <a:solidFill>
                  <a:schemeClr val="accent3">
                    <a:lumMod val="25000"/>
                  </a:schemeClr>
                </a:solidFill>
                <a:latin typeface="Abadi"/>
              </a:rPr>
              <a:t>We applied EDA with SQL to get insight from the data. We wrote queries to find out for instance:</a:t>
            </a:r>
          </a:p>
          <a:p>
            <a:pPr lvl="1">
              <a:lnSpc>
                <a:spcPct val="100000"/>
              </a:lnSpc>
              <a:spcBef>
                <a:spcPts val="1400"/>
              </a:spcBef>
              <a:buFontTx/>
              <a:buChar char="-"/>
            </a:pPr>
            <a:r>
              <a:rPr lang="en-US" sz="1700" dirty="0">
                <a:solidFill>
                  <a:schemeClr val="bg2">
                    <a:lumMod val="50000"/>
                  </a:schemeClr>
                </a:solidFill>
                <a:latin typeface="Abadi"/>
              </a:rPr>
              <a:t>The names of unique launch sites in the space mission.</a:t>
            </a:r>
          </a:p>
          <a:p>
            <a:pPr lvl="1">
              <a:lnSpc>
                <a:spcPct val="100000"/>
              </a:lnSpc>
              <a:spcBef>
                <a:spcPts val="1400"/>
              </a:spcBef>
              <a:buFontTx/>
              <a:buChar char="-"/>
            </a:pPr>
            <a:r>
              <a:rPr lang="en-US" sz="1700" dirty="0">
                <a:solidFill>
                  <a:schemeClr val="bg2">
                    <a:lumMod val="50000"/>
                  </a:schemeClr>
                </a:solidFill>
                <a:latin typeface="Abadi"/>
              </a:rPr>
              <a:t>The total payload mass carried by boosters launched by NASA (CRS)</a:t>
            </a:r>
          </a:p>
          <a:p>
            <a:pPr lvl="1">
              <a:lnSpc>
                <a:spcPct val="100000"/>
              </a:lnSpc>
              <a:spcBef>
                <a:spcPts val="1400"/>
              </a:spcBef>
              <a:buFontTx/>
              <a:buChar char="-"/>
            </a:pPr>
            <a:r>
              <a:rPr lang="en-US" sz="1700" dirty="0">
                <a:solidFill>
                  <a:schemeClr val="bg2">
                    <a:lumMod val="50000"/>
                  </a:schemeClr>
                </a:solidFill>
                <a:latin typeface="Abadi"/>
              </a:rPr>
              <a:t>The average payload mass carried by booster version F9 v1.1</a:t>
            </a:r>
          </a:p>
          <a:p>
            <a:pPr lvl="1">
              <a:lnSpc>
                <a:spcPct val="100000"/>
              </a:lnSpc>
              <a:spcBef>
                <a:spcPts val="1400"/>
              </a:spcBef>
              <a:buFontTx/>
              <a:buChar char="-"/>
            </a:pPr>
            <a:r>
              <a:rPr lang="en-US" sz="1700" dirty="0">
                <a:solidFill>
                  <a:schemeClr val="bg2">
                    <a:lumMod val="50000"/>
                  </a:schemeClr>
                </a:solidFill>
                <a:latin typeface="Abadi"/>
              </a:rPr>
              <a:t>The total number of successful and failure mission outcomes</a:t>
            </a:r>
          </a:p>
          <a:p>
            <a:pPr lvl="1">
              <a:lnSpc>
                <a:spcPct val="100000"/>
              </a:lnSpc>
              <a:spcBef>
                <a:spcPts val="1400"/>
              </a:spcBef>
              <a:buFontTx/>
              <a:buChar char="-"/>
            </a:pPr>
            <a:r>
              <a:rPr lang="en-US" sz="1700" dirty="0">
                <a:solidFill>
                  <a:schemeClr val="bg2">
                    <a:lumMod val="50000"/>
                  </a:schemeClr>
                </a:solidFill>
                <a:latin typeface="Abadi"/>
              </a:rPr>
              <a:t>The failed landing outcomes in drone ship, their booster version and launch site names.</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The link to the notebook is </a:t>
            </a:r>
            <a:r>
              <a:rPr lang="en-US" sz="2200" dirty="0" smtClean="0">
                <a:solidFill>
                  <a:srgbClr val="1C7DDB"/>
                </a:solidFill>
                <a:latin typeface="Abadi"/>
                <a:hlinkClick r:id="rId3"/>
              </a:rPr>
              <a:t>https://github.com/Arunima-Singh/SpaceX-advertises-Falcon-9-rocket/blob/main/EDA%20with%20SQL.ipynb</a:t>
            </a:r>
            <a:endParaRPr lang="en-US" sz="2200" dirty="0">
              <a:solidFill>
                <a:srgbClr val="1C7DDB"/>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
        <p:nvSpPr>
          <p:cNvPr id="3" name="Title 1">
            <a:extLst>
              <a:ext uri="{FF2B5EF4-FFF2-40B4-BE49-F238E27FC236}">
                <a16:creationId xmlns=""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770011" y="1636713"/>
            <a:ext cx="10515600" cy="47196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marked all launch sites, and added map objects such as markers, circles, lines to mark the success or failure of launches for each site on the folium map.</a:t>
            </a:r>
          </a:p>
          <a:p>
            <a:pPr>
              <a:lnSpc>
                <a:spcPct val="100000"/>
              </a:lnSpc>
              <a:spcBef>
                <a:spcPts val="1400"/>
              </a:spcBef>
            </a:pPr>
            <a:r>
              <a:rPr lang="en-US" sz="2200" dirty="0">
                <a:solidFill>
                  <a:schemeClr val="accent3">
                    <a:lumMod val="25000"/>
                  </a:schemeClr>
                </a:solidFill>
                <a:latin typeface="Abadi" panose="020B0604020104020204" pitchFamily="34" charset="0"/>
              </a:rPr>
              <a:t>We assigned the feature launch outcomes (failure or success) to class 0 and 1.i.e., 0 for failure, and 1 for success.</a:t>
            </a:r>
          </a:p>
          <a:p>
            <a:pPr>
              <a:lnSpc>
                <a:spcPct val="100000"/>
              </a:lnSpc>
              <a:spcBef>
                <a:spcPts val="1400"/>
              </a:spcBef>
            </a:pPr>
            <a:r>
              <a:rPr lang="en-US" sz="2200" dirty="0">
                <a:solidFill>
                  <a:schemeClr val="accent3">
                    <a:lumMod val="25000"/>
                  </a:schemeClr>
                </a:solidFill>
                <a:latin typeface="Abadi" panose="020B0604020104020204" pitchFamily="34" charset="0"/>
              </a:rPr>
              <a:t>Using the color-labeled marker clusters, we identified which launch sites have relatively high success rate. </a:t>
            </a:r>
          </a:p>
          <a:p>
            <a:pPr>
              <a:lnSpc>
                <a:spcPct val="100000"/>
              </a:lnSpc>
              <a:spcBef>
                <a:spcPts val="1400"/>
              </a:spcBef>
            </a:pPr>
            <a:r>
              <a:rPr lang="en-US" sz="2200" dirty="0">
                <a:solidFill>
                  <a:schemeClr val="accent3">
                    <a:lumMod val="25000"/>
                  </a:schemeClr>
                </a:solidFill>
                <a:latin typeface="Abadi" panose="020B0604020104020204" pitchFamily="34" charset="0"/>
              </a:rPr>
              <a:t>We calculated the distances between a launch site to its proximities. We answered some question for instance:</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Are launch sites near railways, highways and coastlines.</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Do launch sites keep certain distance away from cities.</a:t>
            </a:r>
          </a:p>
          <a:p>
            <a:endParaRPr lang="en-US" dirty="0"/>
          </a:p>
          <a:p>
            <a:endParaRPr lang="en-US" dirty="0"/>
          </a:p>
        </p:txBody>
      </p:sp>
      <p:sp>
        <p:nvSpPr>
          <p:cNvPr id="3" name="Title 1">
            <a:extLst>
              <a:ext uri="{FF2B5EF4-FFF2-40B4-BE49-F238E27FC236}">
                <a16:creationId xmlns=""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934497" y="1552052"/>
            <a:ext cx="9745663" cy="3289300"/>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built an interactive dashboard with Plotly dash</a:t>
            </a:r>
          </a:p>
          <a:p>
            <a:pPr>
              <a:lnSpc>
                <a:spcPct val="100000"/>
              </a:lnSpc>
              <a:spcBef>
                <a:spcPts val="1400"/>
              </a:spcBef>
            </a:pPr>
            <a:r>
              <a:rPr lang="en-US" sz="2200" dirty="0">
                <a:solidFill>
                  <a:schemeClr val="accent3">
                    <a:lumMod val="25000"/>
                  </a:schemeClr>
                </a:solidFill>
                <a:latin typeface="Abadi" panose="020B0604020104020204" pitchFamily="34" charset="0"/>
              </a:rPr>
              <a:t>We plotted pie charts showing the total launches by a certain sites</a:t>
            </a:r>
          </a:p>
          <a:p>
            <a:pPr>
              <a:lnSpc>
                <a:spcPct val="100000"/>
              </a:lnSpc>
              <a:spcBef>
                <a:spcPts val="1400"/>
              </a:spcBef>
            </a:pPr>
            <a:r>
              <a:rPr lang="en-US" sz="2200" dirty="0">
                <a:solidFill>
                  <a:schemeClr val="accent3">
                    <a:lumMod val="25000"/>
                  </a:schemeClr>
                </a:solidFill>
                <a:latin typeface="Abadi" panose="020B0604020104020204" pitchFamily="34" charset="0"/>
              </a:rPr>
              <a:t>We plotted scatter graph showing the relationship with Outcome and Payload Mass (Kg) for the different booster version.</a:t>
            </a:r>
          </a:p>
          <a:p>
            <a:pPr>
              <a:lnSpc>
                <a:spcPct val="100000"/>
              </a:lnSpc>
              <a:spcBef>
                <a:spcPts val="1400"/>
              </a:spcBef>
            </a:pPr>
            <a:r>
              <a:rPr lang="en-US" sz="2200" dirty="0">
                <a:solidFill>
                  <a:schemeClr val="accent3">
                    <a:lumMod val="25000"/>
                  </a:schemeClr>
                </a:solidFill>
                <a:latin typeface="Abadi"/>
              </a:rPr>
              <a:t>The link to the notebook is </a:t>
            </a:r>
            <a:r>
              <a:rPr lang="en-US" sz="2200" dirty="0" smtClean="0">
                <a:solidFill>
                  <a:srgbClr val="1C7DDB"/>
                </a:solidFill>
                <a:latin typeface="Abadi" panose="020B0604020104020204" pitchFamily="34" charset="0"/>
                <a:hlinkClick r:id="rId3"/>
              </a:rPr>
              <a:t>https://github.com/Arunima-Singh/SpaceX-advertises-Falcon-9-rocket/blob/main/app.py</a:t>
            </a:r>
            <a:endParaRPr lang="en-US" sz="2200" dirty="0">
              <a:solidFill>
                <a:srgbClr val="1C7DDB"/>
              </a:solidFill>
              <a:latin typeface="Abadi" panose="020B0604020104020204" pitchFamily="34" charset="0"/>
            </a:endParaRPr>
          </a:p>
          <a:p>
            <a:endParaRPr lang="en-US" dirty="0"/>
          </a:p>
        </p:txBody>
      </p:sp>
      <p:sp>
        <p:nvSpPr>
          <p:cNvPr id="3" name="Title 1">
            <a:extLst>
              <a:ext uri="{FF2B5EF4-FFF2-40B4-BE49-F238E27FC236}">
                <a16:creationId xmlns="" xmlns:a16="http://schemas.microsoft.com/office/drawing/2014/main" id="{519FC08B-7D2E-43A5-A528-821DCDCCCC82}"/>
              </a:ext>
            </a:extLst>
          </p:cNvPr>
          <p:cNvSpPr txBox="1">
            <a:spLocks/>
          </p:cNvSpPr>
          <p:nvPr/>
        </p:nvSpPr>
        <p:spPr>
          <a:xfrm>
            <a:off x="860117" y="538648"/>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1045029" y="1514475"/>
            <a:ext cx="9745663"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loaded the data using </a:t>
            </a:r>
            <a:r>
              <a:rPr lang="en-US" sz="2200" dirty="0" err="1">
                <a:solidFill>
                  <a:schemeClr val="accent3">
                    <a:lumMod val="25000"/>
                  </a:schemeClr>
                </a:solidFill>
                <a:latin typeface="Abadi" panose="020B0604020104020204" pitchFamily="34" charset="0"/>
              </a:rPr>
              <a:t>numpy</a:t>
            </a:r>
            <a:r>
              <a:rPr lang="en-US" sz="2200" dirty="0">
                <a:solidFill>
                  <a:schemeClr val="accent3">
                    <a:lumMod val="25000"/>
                  </a:schemeClr>
                </a:solidFill>
                <a:latin typeface="Abadi" panose="020B0604020104020204" pitchFamily="34" charset="0"/>
              </a:rPr>
              <a:t> and pandas, transformed the data, split our data into training and testing.</a:t>
            </a:r>
          </a:p>
          <a:p>
            <a:pPr>
              <a:lnSpc>
                <a:spcPct val="100000"/>
              </a:lnSpc>
              <a:spcBef>
                <a:spcPts val="1400"/>
              </a:spcBef>
            </a:pPr>
            <a:r>
              <a:rPr lang="en-US" sz="2200" dirty="0">
                <a:solidFill>
                  <a:schemeClr val="accent3">
                    <a:lumMod val="25000"/>
                  </a:schemeClr>
                </a:solidFill>
                <a:latin typeface="Abadi" panose="020B0604020104020204" pitchFamily="34" charset="0"/>
              </a:rPr>
              <a:t>We built different machine learning models and tune different hyperparameters using </a:t>
            </a:r>
            <a:r>
              <a:rPr lang="en-US" sz="2200" dirty="0" err="1">
                <a:solidFill>
                  <a:schemeClr val="accent3">
                    <a:lumMod val="25000"/>
                  </a:schemeClr>
                </a:solidFill>
                <a:latin typeface="Abadi" panose="020B0604020104020204" pitchFamily="34" charset="0"/>
              </a:rPr>
              <a:t>GridSearchCV</a:t>
            </a:r>
            <a:r>
              <a:rPr lang="en-US" sz="2200" dirty="0">
                <a:solidFill>
                  <a:schemeClr val="accent3">
                    <a:lumMod val="25000"/>
                  </a:schemeClr>
                </a:solidFill>
                <a:latin typeface="Abadi" panose="020B0604020104020204" pitchFamily="34" charset="0"/>
              </a:rPr>
              <a:t>.</a:t>
            </a:r>
          </a:p>
          <a:p>
            <a:pPr>
              <a:lnSpc>
                <a:spcPct val="100000"/>
              </a:lnSpc>
              <a:spcBef>
                <a:spcPts val="1400"/>
              </a:spcBef>
            </a:pPr>
            <a:r>
              <a:rPr lang="en-US" sz="2200" dirty="0">
                <a:solidFill>
                  <a:schemeClr val="accent3">
                    <a:lumMod val="25000"/>
                  </a:schemeClr>
                </a:solidFill>
                <a:latin typeface="Abadi" panose="020B0604020104020204" pitchFamily="34" charset="0"/>
              </a:rPr>
              <a:t>We used accuracy as the metric for our model, improved the model using feature engineering and algorithm tuning.</a:t>
            </a:r>
          </a:p>
          <a:p>
            <a:pPr>
              <a:lnSpc>
                <a:spcPct val="100000"/>
              </a:lnSpc>
              <a:spcBef>
                <a:spcPts val="1400"/>
              </a:spcBef>
            </a:pPr>
            <a:r>
              <a:rPr lang="en-US" sz="2200" dirty="0">
                <a:solidFill>
                  <a:schemeClr val="accent3">
                    <a:lumMod val="25000"/>
                  </a:schemeClr>
                </a:solidFill>
                <a:latin typeface="Abadi" panose="020B0604020104020204" pitchFamily="34" charset="0"/>
              </a:rPr>
              <a:t>We found the best performing classification model.</a:t>
            </a:r>
          </a:p>
          <a:p>
            <a:pPr>
              <a:lnSpc>
                <a:spcPct val="100000"/>
              </a:lnSpc>
              <a:spcBef>
                <a:spcPts val="1400"/>
              </a:spcBef>
            </a:pPr>
            <a:r>
              <a:rPr lang="en-US" sz="2200" dirty="0">
                <a:solidFill>
                  <a:schemeClr val="accent3">
                    <a:lumMod val="25000"/>
                  </a:schemeClr>
                </a:solidFill>
                <a:latin typeface="Abadi"/>
              </a:rPr>
              <a:t>The link to the notebook is </a:t>
            </a:r>
            <a:r>
              <a:rPr lang="en-US" sz="2200" dirty="0" smtClean="0">
                <a:solidFill>
                  <a:srgbClr val="1C7DDB"/>
                </a:solidFill>
                <a:latin typeface="Abadi" panose="020B0604020104020204" pitchFamily="34" charset="0"/>
                <a:hlinkClick r:id="rId3"/>
              </a:rPr>
              <a:t>https://github.com/Arunima-Singh/SpaceX-advertises-Falcon-9-rocket/blob/main/Machine%20Learning%20Prediction.ipynb</a:t>
            </a:r>
            <a:endParaRPr lang="en-US" sz="2200" dirty="0">
              <a:solidFill>
                <a:srgbClr val="1C7DDB"/>
              </a:solidFill>
              <a:latin typeface="Abadi" panose="020B0604020104020204" pitchFamily="34" charset="0"/>
            </a:endParaRPr>
          </a:p>
          <a:p>
            <a:endParaRPr lang="en-US" dirty="0"/>
          </a:p>
        </p:txBody>
      </p:sp>
      <p:sp>
        <p:nvSpPr>
          <p:cNvPr id="3" name="Title 1">
            <a:extLst>
              <a:ext uri="{FF2B5EF4-FFF2-40B4-BE49-F238E27FC236}">
                <a16:creationId xmlns="" xmlns:a16="http://schemas.microsoft.com/office/drawing/2014/main" id="{FC857EDD-A3A7-434D-B8D5-401E872498DA}"/>
              </a:ext>
            </a:extLst>
          </p:cNvPr>
          <p:cNvSpPr txBox="1">
            <a:spLocks/>
          </p:cNvSpPr>
          <p:nvPr/>
        </p:nvSpPr>
        <p:spPr>
          <a:xfrm>
            <a:off x="508754" y="538649"/>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dirty="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dirty="0">
                <a:solidFill>
                  <a:schemeClr val="accent3">
                    <a:lumMod val="25000"/>
                  </a:schemeClr>
                </a:solidFill>
                <a:latin typeface="Abadi" panose="020B0604020104020204" pitchFamily="34" charset="0"/>
              </a:rPr>
              <a:t>Predictive analysis results</a:t>
            </a:r>
          </a:p>
          <a:p>
            <a:pPr lvl="1"/>
            <a:endParaRPr lang="en-US" sz="1800" dirty="0"/>
          </a:p>
          <a:p>
            <a:pPr marL="457200" lvl="1" indent="0">
              <a:buNone/>
            </a:pPr>
            <a:endParaRPr lang="en-US" sz="1800" dirty="0"/>
          </a:p>
        </p:txBody>
      </p:sp>
      <p:sp>
        <p:nvSpPr>
          <p:cNvPr id="4" name="Slide Number Placeholder 3">
            <a:extLst>
              <a:ext uri="{FF2B5EF4-FFF2-40B4-BE49-F238E27FC236}">
                <a16:creationId xmlns=""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7" name="Title 1">
            <a:extLst>
              <a:ext uri="{FF2B5EF4-FFF2-40B4-BE49-F238E27FC236}">
                <a16:creationId xmlns=""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3085" y="2228671"/>
            <a:ext cx="3928905" cy="338554"/>
          </a:xfrm>
          <a:prstGeom prst="rect">
            <a:avLst/>
          </a:prstGeom>
          <a:noFill/>
        </p:spPr>
        <p:txBody>
          <a:bodyPr wrap="square" rtlCol="0">
            <a:spAutoFit/>
          </a:bodyPr>
          <a:lstStyle/>
          <a:p>
            <a:r>
              <a:rPr lang="en-US" sz="1600" b="1" dirty="0" smtClean="0">
                <a:solidFill>
                  <a:schemeClr val="accent3">
                    <a:lumMod val="50000"/>
                  </a:schemeClr>
                </a:solidFill>
                <a:latin typeface="IBM Plex Mono SemiBold"/>
              </a:rPr>
              <a:t>Part 2</a:t>
            </a:r>
            <a:endParaRPr lang="en-US" sz="1600" b="1" dirty="0">
              <a:solidFill>
                <a:schemeClr val="accent3">
                  <a:lumMod val="50000"/>
                </a:schemeClr>
              </a:solidFill>
            </a:endParaRPr>
          </a:p>
        </p:txBody>
      </p:sp>
      <p:sp>
        <p:nvSpPr>
          <p:cNvPr id="6" name="Title 1"/>
          <p:cNvSpPr txBox="1">
            <a:spLocks/>
          </p:cNvSpPr>
          <p:nvPr/>
        </p:nvSpPr>
        <p:spPr>
          <a:xfrm>
            <a:off x="742021" y="2714608"/>
            <a:ext cx="10212916" cy="11684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chemeClr val="accent3">
                    <a:lumMod val="50000"/>
                  </a:schemeClr>
                </a:solidFill>
                <a:latin typeface="IBM Plex Mono SemiBold"/>
              </a:rPr>
              <a:t>Insights Taken From EDA </a:t>
            </a:r>
          </a:p>
        </p:txBody>
      </p:sp>
    </p:spTree>
    <p:extLst>
      <p:ext uri="{BB962C8B-B14F-4D97-AF65-F5344CB8AC3E}">
        <p14:creationId xmlns:p14="http://schemas.microsoft.com/office/powerpoint/2010/main" val="115435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3" name="Content Placeholder 2">
            <a:extLst>
              <a:ext uri="{FF2B5EF4-FFF2-40B4-BE49-F238E27FC236}">
                <a16:creationId xmlns="" xmlns:a16="http://schemas.microsoft.com/office/drawing/2014/main" id="{373827F3-F386-AA4E-80ED-D86DEF8C158D}"/>
              </a:ext>
            </a:extLst>
          </p:cNvPr>
          <p:cNvSpPr>
            <a:spLocks noGrp="1"/>
          </p:cNvSpPr>
          <p:nvPr>
            <p:ph type="body" sz="half" idx="4294967295"/>
          </p:nvPr>
        </p:nvSpPr>
        <p:spPr>
          <a:xfrm>
            <a:off x="572756" y="1454500"/>
            <a:ext cx="10593388" cy="966787"/>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 xmlns:a16="http://schemas.microsoft.com/office/drawing/2014/main" id="{B6DE48CB-F37D-4E03-9612-4B2FE0C9C889}"/>
              </a:ext>
            </a:extLst>
          </p:cNvPr>
          <p:cNvPicPr>
            <a:picLocks noChangeAspect="1"/>
          </p:cNvPicPr>
          <p:nvPr/>
        </p:nvPicPr>
        <p:blipFill>
          <a:blip r:embed="rId3"/>
          <a:stretch>
            <a:fillRect/>
          </a:stretch>
        </p:blipFill>
        <p:spPr>
          <a:xfrm>
            <a:off x="770011" y="2421287"/>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2E442304-DDBD-4F7B-8017-36BCC863F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 xmlns:a16="http://schemas.microsoft.com/office/drawing/2014/main" id="{B6CCD949-E788-4375-9B07-478FA5684BC1}"/>
              </a:ext>
            </a:extLst>
          </p:cNvPr>
          <p:cNvSpPr txBox="1">
            <a:spLocks/>
          </p:cNvSpPr>
          <p:nvPr/>
        </p:nvSpPr>
        <p:spPr>
          <a:xfrm>
            <a:off x="906306" y="538768"/>
            <a:ext cx="3047984" cy="25043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kern="1200" dirty="0">
                <a:solidFill>
                  <a:srgbClr val="0B49CB"/>
                </a:solidFill>
                <a:latin typeface="Abadi" panose="020B0604020104020204" pitchFamily="34" charset="0"/>
                <a:ea typeface="+mj-ea"/>
                <a:cs typeface="+mj-cs"/>
              </a:rPr>
              <a:t>Payload </a:t>
            </a:r>
            <a:endParaRPr lang="en-US" sz="3200" kern="1200" dirty="0" smtClean="0">
              <a:solidFill>
                <a:srgbClr val="0B49CB"/>
              </a:solidFill>
              <a:latin typeface="Abadi" panose="020B0604020104020204" pitchFamily="34" charset="0"/>
              <a:ea typeface="+mj-ea"/>
              <a:cs typeface="+mj-cs"/>
            </a:endParaRPr>
          </a:p>
          <a:p>
            <a:pPr>
              <a:spcAft>
                <a:spcPts val="600"/>
              </a:spcAft>
            </a:pPr>
            <a:r>
              <a:rPr lang="en-US" sz="3200" kern="1200" dirty="0" smtClean="0">
                <a:solidFill>
                  <a:srgbClr val="0B49CB"/>
                </a:solidFill>
                <a:latin typeface="Abadi" panose="020B0604020104020204" pitchFamily="34" charset="0"/>
                <a:ea typeface="+mj-ea"/>
                <a:cs typeface="+mj-cs"/>
              </a:rPr>
              <a:t>vs</a:t>
            </a:r>
            <a:r>
              <a:rPr lang="en-US" sz="3200" kern="1200" dirty="0">
                <a:solidFill>
                  <a:srgbClr val="0B49CB"/>
                </a:solidFill>
                <a:latin typeface="Abadi" panose="020B0604020104020204" pitchFamily="34" charset="0"/>
                <a:ea typeface="+mj-ea"/>
                <a:cs typeface="+mj-cs"/>
              </a:rPr>
              <a:t>. </a:t>
            </a:r>
            <a:endParaRPr lang="en-US" sz="3200" kern="1200" dirty="0" smtClean="0">
              <a:solidFill>
                <a:srgbClr val="0B49CB"/>
              </a:solidFill>
              <a:latin typeface="Abadi" panose="020B0604020104020204" pitchFamily="34" charset="0"/>
              <a:ea typeface="+mj-ea"/>
              <a:cs typeface="+mj-cs"/>
            </a:endParaRPr>
          </a:p>
          <a:p>
            <a:pPr>
              <a:spcAft>
                <a:spcPts val="600"/>
              </a:spcAft>
            </a:pPr>
            <a:r>
              <a:rPr lang="en-US" sz="3200" kern="1200" dirty="0" smtClean="0">
                <a:solidFill>
                  <a:srgbClr val="0B49CB"/>
                </a:solidFill>
                <a:latin typeface="Abadi" panose="020B0604020104020204" pitchFamily="34" charset="0"/>
                <a:ea typeface="+mj-ea"/>
                <a:cs typeface="+mj-cs"/>
              </a:rPr>
              <a:t>Launch </a:t>
            </a:r>
            <a:r>
              <a:rPr lang="en-US" sz="3200" kern="1200" dirty="0">
                <a:solidFill>
                  <a:srgbClr val="0B49CB"/>
                </a:solidFill>
                <a:latin typeface="Abadi" panose="020B0604020104020204" pitchFamily="34" charset="0"/>
                <a:ea typeface="+mj-ea"/>
                <a:cs typeface="+mj-cs"/>
              </a:rPr>
              <a:t>Site</a:t>
            </a:r>
          </a:p>
        </p:txBody>
      </p:sp>
      <p:sp>
        <p:nvSpPr>
          <p:cNvPr id="13" name="sketch line">
            <a:extLst>
              <a:ext uri="{FF2B5EF4-FFF2-40B4-BE49-F238E27FC236}">
                <a16:creationId xmlns="" xmlns:a16="http://schemas.microsoft.com/office/drawing/2014/main" id="{5E107275-3853-46FD-A241-DE4355A426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19</a:t>
            </a:fld>
            <a:endParaRPr lang="en-US" sz="1200">
              <a:solidFill>
                <a:schemeClr val="tx1">
                  <a:tint val="75000"/>
                </a:schemeClr>
              </a:solidFill>
              <a:latin typeface="+mn-lt"/>
            </a:endParaRPr>
          </a:p>
        </p:txBody>
      </p:sp>
      <p:pic>
        <p:nvPicPr>
          <p:cNvPr id="6" name="Picture 5">
            <a:extLst>
              <a:ext uri="{FF2B5EF4-FFF2-40B4-BE49-F238E27FC236}">
                <a16:creationId xmlns="" xmlns:a16="http://schemas.microsoft.com/office/drawing/2014/main" id="{5249FA24-F878-44BC-852B-8E69CCAEC695}"/>
              </a:ext>
            </a:extLst>
          </p:cNvPr>
          <p:cNvPicPr>
            <a:picLocks noChangeAspect="1"/>
          </p:cNvPicPr>
          <p:nvPr/>
        </p:nvPicPr>
        <p:blipFill>
          <a:blip r:embed="rId2"/>
          <a:stretch>
            <a:fillRect/>
          </a:stretch>
        </p:blipFill>
        <p:spPr>
          <a:xfrm>
            <a:off x="4481565" y="3179605"/>
            <a:ext cx="6872235" cy="2406755"/>
          </a:xfrm>
          <a:prstGeom prst="rect">
            <a:avLst/>
          </a:prstGeom>
        </p:spPr>
      </p:pic>
      <p:pic>
        <p:nvPicPr>
          <p:cNvPr id="10" name="Picture 9">
            <a:extLst>
              <a:ext uri="{FF2B5EF4-FFF2-40B4-BE49-F238E27FC236}">
                <a16:creationId xmlns="" xmlns:a16="http://schemas.microsoft.com/office/drawing/2014/main" id="{4A1632B3-C012-413C-A33E-15F53D11AFC0}"/>
              </a:ext>
            </a:extLst>
          </p:cNvPr>
          <p:cNvPicPr>
            <a:picLocks noChangeAspect="1"/>
          </p:cNvPicPr>
          <p:nvPr/>
        </p:nvPicPr>
        <p:blipFill>
          <a:blip r:embed="rId3"/>
          <a:stretch>
            <a:fillRect/>
          </a:stretch>
        </p:blipFill>
        <p:spPr>
          <a:xfrm>
            <a:off x="4679369" y="722800"/>
            <a:ext cx="6877050" cy="1971675"/>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 xmlns:a16="http://schemas.microsoft.com/office/drawing/2014/main" id="{79EF1473-3ADD-43F1-A495-57AAB7FD902F}"/>
              </a:ext>
            </a:extLst>
          </p:cNvPr>
          <p:cNvSpPr txBox="1">
            <a:spLocks/>
          </p:cNvSpPr>
          <p:nvPr/>
        </p:nvSpPr>
        <p:spPr>
          <a:xfrm>
            <a:off x="958697" y="1671113"/>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 xmlns:a16="http://schemas.microsoft.com/office/drawing/2014/main" id="{D4811A61-F7FB-4B19-9ED1-E0E2554A5BE8}"/>
              </a:ext>
            </a:extLst>
          </p:cNvPr>
          <p:cNvSpPr txBox="1">
            <a:spLocks/>
          </p:cNvSpPr>
          <p:nvPr/>
        </p:nvSpPr>
        <p:spPr>
          <a:xfrm>
            <a:off x="247647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 Rate vs. Orbit Type</a:t>
            </a:r>
          </a:p>
        </p:txBody>
      </p:sp>
      <p:sp>
        <p:nvSpPr>
          <p:cNvPr id="5" name="Slide Number Placeholder 4">
            <a:extLst>
              <a:ext uri="{FF2B5EF4-FFF2-40B4-BE49-F238E27FC236}">
                <a16:creationId xmlns=""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20</a:t>
            </a:fld>
            <a:endParaRPr lang="en-US" sz="1200">
              <a:solidFill>
                <a:schemeClr val="tx1">
                  <a:tint val="75000"/>
                </a:schemeClr>
              </a:solidFill>
              <a:latin typeface="+mn-lt"/>
            </a:endParaRPr>
          </a:p>
        </p:txBody>
      </p:sp>
      <p:sp>
        <p:nvSpPr>
          <p:cNvPr id="3" name="Content Placeholder 2">
            <a:extLst>
              <a:ext uri="{FF2B5EF4-FFF2-40B4-BE49-F238E27FC236}">
                <a16:creationId xmlns="" xmlns:a16="http://schemas.microsoft.com/office/drawing/2014/main" id="{373827F3-F386-AA4E-80ED-D86DEF8C158D}"/>
              </a:ext>
            </a:extLst>
          </p:cNvPr>
          <p:cNvSpPr>
            <a:spLocks noGrp="1"/>
          </p:cNvSpPr>
          <p:nvPr>
            <p:ph type="body" sz="half" idx="4294967295"/>
          </p:nvPr>
        </p:nvSpPr>
        <p:spPr>
          <a:xfrm>
            <a:off x="1014061" y="1920653"/>
            <a:ext cx="4008438" cy="4394200"/>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see that ES-L1, GEO, HEO, SSO, VLEO had the most success rate.</a:t>
            </a:r>
          </a:p>
          <a:p>
            <a:pPr>
              <a:spcBef>
                <a:spcPts val="1400"/>
              </a:spcBef>
            </a:pPr>
            <a:endParaRPr lang="en-US" sz="2000" dirty="0"/>
          </a:p>
        </p:txBody>
      </p:sp>
      <p:grpSp>
        <p:nvGrpSpPr>
          <p:cNvPr id="12" name="Group 11">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 xmlns:a16="http://schemas.microsoft.com/office/drawing/2014/main" id="{5D079B70-0CE8-4E07-ADD8-E302B697715E}"/>
              </a:ext>
            </a:extLst>
          </p:cNvPr>
          <p:cNvPicPr>
            <a:picLocks noChangeAspect="1"/>
          </p:cNvPicPr>
          <p:nvPr/>
        </p:nvPicPr>
        <p:blipFill>
          <a:blip r:embed="rId2"/>
          <a:stretch>
            <a:fillRect/>
          </a:stretch>
        </p:blipFill>
        <p:spPr>
          <a:xfrm>
            <a:off x="4967974" y="1847579"/>
            <a:ext cx="6580559" cy="3439266"/>
          </a:xfrm>
          <a:prstGeom prst="rect">
            <a:avLst/>
          </a:prstGeom>
        </p:spPr>
      </p:pic>
      <p:grpSp>
        <p:nvGrpSpPr>
          <p:cNvPr id="16" name="Group 15">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 xmlns:a16="http://schemas.microsoft.com/office/drawing/2014/main" id="{373827F3-F386-AA4E-80ED-D86DEF8C158D}"/>
              </a:ext>
            </a:extLst>
          </p:cNvPr>
          <p:cNvSpPr>
            <a:spLocks noGrp="1"/>
          </p:cNvSpPr>
          <p:nvPr>
            <p:ph type="body" sz="half" idx="4294967295"/>
          </p:nvPr>
        </p:nvSpPr>
        <p:spPr>
          <a:xfrm>
            <a:off x="592853" y="1406525"/>
            <a:ext cx="1051560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Picture 5">
            <a:extLst>
              <a:ext uri="{FF2B5EF4-FFF2-40B4-BE49-F238E27FC236}">
                <a16:creationId xmlns="" xmlns:a16="http://schemas.microsoft.com/office/drawing/2014/main" id="{8951E6B5-1181-44B2-B572-5B835453A272}"/>
              </a:ext>
            </a:extLst>
          </p:cNvPr>
          <p:cNvPicPr>
            <a:picLocks noChangeAspect="1"/>
          </p:cNvPicPr>
          <p:nvPr/>
        </p:nvPicPr>
        <p:blipFill>
          <a:blip r:embed="rId3"/>
          <a:stretch>
            <a:fillRect/>
          </a:stretch>
        </p:blipFill>
        <p:spPr>
          <a:xfrm>
            <a:off x="1081510" y="2765809"/>
            <a:ext cx="8263457" cy="2105025"/>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 xmlns:a16="http://schemas.microsoft.com/office/drawing/2014/main" id="{373827F3-F386-AA4E-80ED-D86DEF8C158D}"/>
              </a:ext>
            </a:extLst>
          </p:cNvPr>
          <p:cNvSpPr>
            <a:spLocks noGrp="1"/>
          </p:cNvSpPr>
          <p:nvPr>
            <p:ph type="body" sz="half" idx="4294967295"/>
          </p:nvPr>
        </p:nvSpPr>
        <p:spPr>
          <a:xfrm>
            <a:off x="893762" y="1522413"/>
            <a:ext cx="10688638" cy="3813175"/>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 xmlns:a16="http://schemas.microsoft.com/office/drawing/2014/main" id="{7CE4FF73-7CCD-42C6-9E43-B655DCDF241B}"/>
              </a:ext>
            </a:extLst>
          </p:cNvPr>
          <p:cNvPicPr>
            <a:picLocks noChangeAspect="1"/>
          </p:cNvPicPr>
          <p:nvPr/>
        </p:nvPicPr>
        <p:blipFill>
          <a:blip r:embed="rId3"/>
          <a:stretch>
            <a:fillRect/>
          </a:stretch>
        </p:blipFill>
        <p:spPr>
          <a:xfrm>
            <a:off x="1486507" y="2534697"/>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 xmlns:a16="http://schemas.microsoft.com/office/drawing/2014/main" id="{D4811A61-F7FB-4B19-9ED1-E0E2554A5BE8}"/>
              </a:ext>
            </a:extLst>
          </p:cNvPr>
          <p:cNvSpPr txBox="1">
            <a:spLocks/>
          </p:cNvSpPr>
          <p:nvPr/>
        </p:nvSpPr>
        <p:spPr>
          <a:xfrm>
            <a:off x="1286933" y="200810"/>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Launch Success Yearly Trend</a:t>
            </a:r>
          </a:p>
        </p:txBody>
      </p:sp>
      <p:sp>
        <p:nvSpPr>
          <p:cNvPr id="5" name="Slide Number Placeholder 4">
            <a:extLst>
              <a:ext uri="{FF2B5EF4-FFF2-40B4-BE49-F238E27FC236}">
                <a16:creationId xmlns=""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23</a:t>
            </a:fld>
            <a:endParaRPr lang="en-US" sz="1200">
              <a:solidFill>
                <a:schemeClr val="tx1">
                  <a:tint val="75000"/>
                </a:schemeClr>
              </a:solidFill>
              <a:latin typeface="+mn-lt"/>
            </a:endParaRPr>
          </a:p>
        </p:txBody>
      </p:sp>
      <p:sp>
        <p:nvSpPr>
          <p:cNvPr id="3" name="Content Placeholder 2">
            <a:extLst>
              <a:ext uri="{FF2B5EF4-FFF2-40B4-BE49-F238E27FC236}">
                <a16:creationId xmlns="" xmlns:a16="http://schemas.microsoft.com/office/drawing/2014/main" id="{373827F3-F386-AA4E-80ED-D86DEF8C158D}"/>
              </a:ext>
            </a:extLst>
          </p:cNvPr>
          <p:cNvSpPr>
            <a:spLocks noGrp="1"/>
          </p:cNvSpPr>
          <p:nvPr>
            <p:ph type="body" sz="half" idx="4294967295"/>
          </p:nvPr>
        </p:nvSpPr>
        <p:spPr>
          <a:xfrm>
            <a:off x="704384" y="1539875"/>
            <a:ext cx="4008438" cy="4394200"/>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observe that success rate since 2013 kept on increasing till 2020.</a:t>
            </a:r>
          </a:p>
          <a:p>
            <a:pPr>
              <a:spcBef>
                <a:spcPts val="1400"/>
              </a:spcBef>
            </a:pPr>
            <a:endParaRPr lang="en-US" sz="2000" dirty="0"/>
          </a:p>
        </p:txBody>
      </p:sp>
      <p:grpSp>
        <p:nvGrpSpPr>
          <p:cNvPr id="12" name="Group 11">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 xmlns:a16="http://schemas.microsoft.com/office/drawing/2014/main" id="{D504E95A-B6F2-4A67-922F-F513B07630F5}"/>
              </a:ext>
            </a:extLst>
          </p:cNvPr>
          <p:cNvPicPr>
            <a:picLocks noChangeAspect="1"/>
          </p:cNvPicPr>
          <p:nvPr/>
        </p:nvPicPr>
        <p:blipFill>
          <a:blip r:embed="rId2"/>
          <a:stretch>
            <a:fillRect/>
          </a:stretch>
        </p:blipFill>
        <p:spPr>
          <a:xfrm>
            <a:off x="4712822" y="1321553"/>
            <a:ext cx="6303910" cy="3602565"/>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 xmlns:a16="http://schemas.microsoft.com/office/drawing/2014/main" id="{D4811A61-F7FB-4B19-9ED1-E0E2554A5BE8}"/>
              </a:ext>
            </a:extLst>
          </p:cNvPr>
          <p:cNvSpPr txBox="1">
            <a:spLocks/>
          </p:cNvSpPr>
          <p:nvPr/>
        </p:nvSpPr>
        <p:spPr>
          <a:xfrm>
            <a:off x="1011600" y="185815"/>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0" i="0" u="none" strike="noStrike" kern="1200" cap="none" spc="0" normalizeH="0" baseline="0" noProof="0" dirty="0">
                <a:ln>
                  <a:noFill/>
                </a:ln>
                <a:solidFill>
                  <a:srgbClr val="0B49CB"/>
                </a:solidFill>
                <a:effectLst/>
                <a:uLnTx/>
                <a:uFillTx/>
                <a:latin typeface="Abadi"/>
                <a:ea typeface="+mn-ea"/>
                <a:cs typeface="+mn-cs"/>
              </a:rPr>
              <a:t>All Launch Site Names</a:t>
            </a:r>
          </a:p>
        </p:txBody>
      </p:sp>
      <p:sp>
        <p:nvSpPr>
          <p:cNvPr id="5" name="Slide Number Placeholder 4">
            <a:extLst>
              <a:ext uri="{FF2B5EF4-FFF2-40B4-BE49-F238E27FC236}">
                <a16:creationId xmlns=""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24</a:t>
            </a:fld>
            <a:endParaRPr lang="en-US" sz="1200">
              <a:solidFill>
                <a:schemeClr val="tx1">
                  <a:tint val="75000"/>
                </a:schemeClr>
              </a:solidFill>
              <a:latin typeface="+mn-lt"/>
            </a:endParaRPr>
          </a:p>
        </p:txBody>
      </p:sp>
      <p:sp>
        <p:nvSpPr>
          <p:cNvPr id="3" name="Content Placeholder 2">
            <a:extLst>
              <a:ext uri="{FF2B5EF4-FFF2-40B4-BE49-F238E27FC236}">
                <a16:creationId xmlns="" xmlns:a16="http://schemas.microsoft.com/office/drawing/2014/main" id="{373827F3-F386-AA4E-80ED-D86DEF8C158D}"/>
              </a:ext>
            </a:extLst>
          </p:cNvPr>
          <p:cNvSpPr>
            <a:spLocks noGrp="1"/>
          </p:cNvSpPr>
          <p:nvPr>
            <p:ph type="body" sz="half" idx="4294967295"/>
          </p:nvPr>
        </p:nvSpPr>
        <p:spPr>
          <a:xfrm>
            <a:off x="904352" y="1577297"/>
            <a:ext cx="4008438" cy="4394200"/>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a:spcBef>
                <a:spcPts val="1400"/>
              </a:spcBef>
            </a:pPr>
            <a:endParaRPr lang="en-US" sz="2000" dirty="0"/>
          </a:p>
        </p:txBody>
      </p:sp>
      <p:grpSp>
        <p:nvGrpSpPr>
          <p:cNvPr id="25" name="Group 24">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 xmlns:a16="http://schemas.microsoft.com/office/drawing/2014/main" id="{8219A12C-8F7F-48BC-B0D9-9B376D10D35E}"/>
              </a:ext>
            </a:extLst>
          </p:cNvPr>
          <p:cNvPicPr>
            <a:picLocks noChangeAspect="1"/>
          </p:cNvPicPr>
          <p:nvPr/>
        </p:nvPicPr>
        <p:blipFill>
          <a:blip r:embed="rId2"/>
          <a:stretch>
            <a:fillRect/>
          </a:stretch>
        </p:blipFill>
        <p:spPr>
          <a:xfrm>
            <a:off x="5022498" y="1321553"/>
            <a:ext cx="6253212" cy="3534424"/>
          </a:xfrm>
          <a:prstGeom prst="rect">
            <a:avLst/>
          </a:prstGeom>
        </p:spPr>
      </p:pic>
      <p:grpSp>
        <p:nvGrpSpPr>
          <p:cNvPr id="29" name="Group 28">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4233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879670" y="1568799"/>
            <a:ext cx="10223500" cy="4122738"/>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 xmlns:a16="http://schemas.microsoft.com/office/drawing/2014/main" id="{557C8CBA-1A0E-4CDF-A451-7AAA44D39839}"/>
              </a:ext>
            </a:extLst>
          </p:cNvPr>
          <p:cNvSpPr txBox="1">
            <a:spLocks/>
          </p:cNvSpPr>
          <p:nvPr/>
        </p:nvSpPr>
        <p:spPr>
          <a:xfrm>
            <a:off x="770011" y="290309"/>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 xmlns:a16="http://schemas.microsoft.com/office/drawing/2014/main" id="{6CD72A1D-7EAF-40EC-AFC1-830938F48A8F}"/>
              </a:ext>
            </a:extLst>
          </p:cNvPr>
          <p:cNvPicPr>
            <a:picLocks noChangeAspect="1"/>
          </p:cNvPicPr>
          <p:nvPr/>
        </p:nvPicPr>
        <p:blipFill>
          <a:blip r:embed="rId3"/>
          <a:stretch>
            <a:fillRect/>
          </a:stretch>
        </p:blipFill>
        <p:spPr>
          <a:xfrm>
            <a:off x="879670" y="1395262"/>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904351" y="1423987"/>
            <a:ext cx="9745663"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Picture 5">
            <a:extLst>
              <a:ext uri="{FF2B5EF4-FFF2-40B4-BE49-F238E27FC236}">
                <a16:creationId xmlns="" xmlns:a16="http://schemas.microsoft.com/office/drawing/2014/main" id="{33B4819F-7AAA-4F12-A671-FF7793A81637}"/>
              </a:ext>
            </a:extLst>
          </p:cNvPr>
          <p:cNvPicPr>
            <a:picLocks noChangeAspect="1"/>
          </p:cNvPicPr>
          <p:nvPr/>
        </p:nvPicPr>
        <p:blipFill>
          <a:blip r:embed="rId3"/>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AFD52E17-48CB-4D60-BD56-71D197A29B38}"/>
              </a:ext>
            </a:extLst>
          </p:cNvPr>
          <p:cNvSpPr txBox="1">
            <a:spLocks/>
          </p:cNvSpPr>
          <p:nvPr/>
        </p:nvSpPr>
        <p:spPr>
          <a:xfrm>
            <a:off x="846373" y="331596"/>
            <a:ext cx="4277315" cy="1749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Average Payload Mass by F9 v1.1</a:t>
            </a:r>
          </a:p>
        </p:txBody>
      </p:sp>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rgbClr val="303030"/>
                </a:solidFill>
                <a:latin typeface="+mn-lt"/>
              </a:rPr>
              <a:pPr>
                <a:spcAft>
                  <a:spcPts val="600"/>
                </a:spcAft>
              </a:pPr>
              <a:t>27</a:t>
            </a:fld>
            <a:endParaRPr lang="en-US" sz="1200">
              <a:solidFill>
                <a:srgbClr val="303030"/>
              </a:solidFill>
              <a:latin typeface="+mn-lt"/>
            </a:endParaRPr>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733530" y="2338388"/>
            <a:ext cx="3505200" cy="3786187"/>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calculated the average payload mass carried by booster version F9 v1.1 as 2928.4</a:t>
            </a:r>
          </a:p>
          <a:p>
            <a:pPr>
              <a:spcBef>
                <a:spcPts val="1400"/>
              </a:spcBef>
            </a:pPr>
            <a:endParaRPr lang="en-US" sz="2000" dirty="0"/>
          </a:p>
        </p:txBody>
      </p:sp>
      <p:sp>
        <p:nvSpPr>
          <p:cNvPr id="11" name="Rectangle 10">
            <a:extLst>
              <a:ext uri="{FF2B5EF4-FFF2-40B4-BE49-F238E27FC236}">
                <a16:creationId xmlns="" xmlns:a16="http://schemas.microsoft.com/office/drawing/2014/main" id="{5E39A796-BE83-48B1-B33F-35C4A32AA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 xmlns:a16="http://schemas.microsoft.com/office/drawing/2014/main" id="{72F84B47-E267-4194-8194-831DB7B55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 xmlns:a16="http://schemas.microsoft.com/office/drawing/2014/main" id="{0AAB3F00-59E3-4E6C-BD22-2D4FB041F6E4}"/>
              </a:ext>
            </a:extLst>
          </p:cNvPr>
          <p:cNvPicPr>
            <a:picLocks noChangeAspect="1"/>
          </p:cNvPicPr>
          <p:nvPr/>
        </p:nvPicPr>
        <p:blipFill>
          <a:blip r:embed="rId2"/>
          <a:stretch>
            <a:fillRect/>
          </a:stretch>
        </p:blipFill>
        <p:spPr>
          <a:xfrm>
            <a:off x="5405862" y="2217937"/>
            <a:ext cx="6019331" cy="2418879"/>
          </a:xfrm>
          <a:prstGeom prst="rect">
            <a:avLst/>
          </a:prstGeom>
          <a:effectLst/>
        </p:spPr>
      </p:pic>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 xmlns:a16="http://schemas.microsoft.com/office/drawing/2014/main" id="{7F12CD3C-55B3-4129-817A-84D0B28F713E}"/>
              </a:ext>
            </a:extLst>
          </p:cNvPr>
          <p:cNvSpPr txBox="1">
            <a:spLocks/>
          </p:cNvSpPr>
          <p:nvPr/>
        </p:nvSpPr>
        <p:spPr>
          <a:xfrm>
            <a:off x="1487528" y="321733"/>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First Successful Ground Landing Date</a:t>
            </a:r>
          </a:p>
        </p:txBody>
      </p:sp>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1014060" y="1489639"/>
            <a:ext cx="4008438" cy="4394200"/>
          </a:xfrm>
          <a:prstGeom prst="rect">
            <a:avLst/>
          </a:prstGeom>
        </p:spPr>
        <p:txBody>
          <a:bodyPr vert="horz" lIns="91440" tIns="45720" rIns="91440" bIns="45720" rtlCol="0">
            <a:normAutofit/>
          </a:bodyPr>
          <a:lstStyle/>
          <a:p>
            <a:pPr>
              <a:spcBef>
                <a:spcPts val="1400"/>
              </a:spcBef>
            </a:pPr>
            <a:r>
              <a:rPr lang="en-US" sz="1800" dirty="0">
                <a:latin typeface="Abadi" panose="020B0604020104020204" pitchFamily="34" charset="0"/>
              </a:rPr>
              <a:t>We observed that the dates of the first successful landing outcome on ground pad was 22</a:t>
            </a:r>
            <a:r>
              <a:rPr lang="en-US" sz="1800" baseline="30000" dirty="0">
                <a:latin typeface="Abadi" panose="020B0604020104020204" pitchFamily="34" charset="0"/>
              </a:rPr>
              <a:t>nd</a:t>
            </a:r>
            <a:r>
              <a:rPr lang="en-US" sz="1800" dirty="0">
                <a:latin typeface="Abadi" panose="020B0604020104020204" pitchFamily="34" charset="0"/>
              </a:rPr>
              <a:t> December 2015</a:t>
            </a:r>
          </a:p>
        </p:txBody>
      </p:sp>
      <p:grpSp>
        <p:nvGrpSpPr>
          <p:cNvPr id="13" name="Group 12">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 xmlns:a16="http://schemas.microsoft.com/office/drawing/2014/main" id="{D5B751AB-189D-48E0-B627-B1B93BAF0FF7}"/>
              </a:ext>
            </a:extLst>
          </p:cNvPr>
          <p:cNvPicPr>
            <a:picLocks noChangeAspect="1"/>
          </p:cNvPicPr>
          <p:nvPr/>
        </p:nvPicPr>
        <p:blipFill>
          <a:blip r:embed="rId2"/>
          <a:stretch>
            <a:fillRect/>
          </a:stretch>
        </p:blipFill>
        <p:spPr>
          <a:xfrm>
            <a:off x="5452432" y="1541108"/>
            <a:ext cx="6253212" cy="2494323"/>
          </a:xfrm>
          <a:prstGeom prst="rect">
            <a:avLst/>
          </a:prstGeom>
        </p:spPr>
      </p:pic>
      <p:grpSp>
        <p:nvGrpSpPr>
          <p:cNvPr id="17" name="Group 16">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 xmlns:a16="http://schemas.microsoft.com/office/drawing/2014/main" id="{287F69AB-2350-44E3-9076-00265B93F3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 xmlns:a16="http://schemas.microsoft.com/office/drawing/2014/main" id="{D70652AA-1C81-481C-856B-9037143754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 xmlns:a16="http://schemas.microsoft.com/office/drawing/2014/main" id="{A2FF99B6-37BA-4650-B01D-799F02E31E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Successful Drone Ship Landing with Payload between 4000 and 6000</a:t>
            </a:r>
          </a:p>
        </p:txBody>
      </p:sp>
      <p:pic>
        <p:nvPicPr>
          <p:cNvPr id="3" name="Picture 2">
            <a:extLst>
              <a:ext uri="{FF2B5EF4-FFF2-40B4-BE49-F238E27FC236}">
                <a16:creationId xmlns="" xmlns:a16="http://schemas.microsoft.com/office/drawing/2014/main" id="{8BE87361-909F-45C4-896B-C2764CBD18B5}"/>
              </a:ext>
            </a:extLst>
          </p:cNvPr>
          <p:cNvPicPr>
            <a:picLocks noChangeAspect="1"/>
          </p:cNvPicPr>
          <p:nvPr/>
        </p:nvPicPr>
        <p:blipFill>
          <a:blip r:embed="rId2"/>
          <a:stretch>
            <a:fillRect/>
          </a:stretch>
        </p:blipFill>
        <p:spPr>
          <a:xfrm>
            <a:off x="643467" y="1782981"/>
            <a:ext cx="6253214" cy="4284116"/>
          </a:xfrm>
          <a:prstGeom prst="rect">
            <a:avLst/>
          </a:prstGeom>
        </p:spPr>
      </p:pic>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29</a:t>
            </a:fld>
            <a:endParaRPr lang="en-US" sz="1200">
              <a:solidFill>
                <a:schemeClr val="tx1">
                  <a:tint val="75000"/>
                </a:schemeClr>
              </a:solidFill>
              <a:latin typeface="+mn-lt"/>
            </a:endParaRPr>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7679708" y="1306803"/>
            <a:ext cx="4005262" cy="4394200"/>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the </a:t>
            </a:r>
            <a:r>
              <a:rPr lang="en-US" sz="2000" b="1" dirty="0">
                <a:latin typeface="Abadi" panose="020B0604020104020204" pitchFamily="34" charset="0"/>
              </a:rPr>
              <a:t>WHERE</a:t>
            </a:r>
            <a:r>
              <a:rPr lang="en-US" sz="2000" dirty="0">
                <a:latin typeface="Abadi" panose="020B0604020104020204" pitchFamily="34" charset="0"/>
              </a:rPr>
              <a:t> clause to filter for boosters which have successfully landed on drone ship and applied the </a:t>
            </a:r>
            <a:r>
              <a:rPr lang="en-US" sz="2000" b="1" dirty="0">
                <a:latin typeface="Abadi" panose="020B0604020104020204" pitchFamily="34" charset="0"/>
              </a:rPr>
              <a:t>AND</a:t>
            </a:r>
            <a:r>
              <a:rPr lang="en-US" sz="2000" dirty="0">
                <a:latin typeface="Abadi" panose="020B0604020104020204" pitchFamily="34" charset="0"/>
              </a:rPr>
              <a:t> condition to determine successful landing with payload mass greater than 4000 but less than 6000</a:t>
            </a:r>
          </a:p>
          <a:p>
            <a:pPr>
              <a:spcBef>
                <a:spcPts val="1400"/>
              </a:spcBef>
            </a:pPr>
            <a:endParaRPr lang="en-US" sz="2000" dirty="0"/>
          </a:p>
        </p:txBody>
      </p:sp>
      <p:grpSp>
        <p:nvGrpSpPr>
          <p:cNvPr id="19" name="Group 18">
            <a:extLst>
              <a:ext uri="{FF2B5EF4-FFF2-40B4-BE49-F238E27FC236}">
                <a16:creationId xmlns="" xmlns:a16="http://schemas.microsoft.com/office/drawing/2014/main" id="{3EA7D759-6BEF-4CBD-A325-BCFA77832B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 xmlns:a16="http://schemas.microsoft.com/office/drawing/2014/main" id="{317405EC-53E3-473A-8B42-B9475D057B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C03F2370-11B5-4E16-8AE5-B4854408B4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SQL</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Data Visualization</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badi" panose="020B0604020104020204" pitchFamily="34" charset="0"/>
              </a:rPr>
              <a:t>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result</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Predictive Analytics result</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dirty="0">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 xmlns:a16="http://schemas.microsoft.com/office/drawing/2014/main" id="{287F69AB-2350-44E3-9076-00265B93F3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 xmlns:a16="http://schemas.microsoft.com/office/drawing/2014/main" id="{D70652AA-1C81-481C-856B-9037143754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 xmlns:a16="http://schemas.microsoft.com/office/drawing/2014/main" id="{A2FF99B6-37BA-4650-B01D-799F02E31E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Total Number of Successful and Failure Mission Outcomes</a:t>
            </a:r>
          </a:p>
        </p:txBody>
      </p:sp>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30</a:t>
            </a:fld>
            <a:endParaRPr lang="en-US" sz="1200">
              <a:solidFill>
                <a:schemeClr val="tx1">
                  <a:tint val="75000"/>
                </a:schemeClr>
              </a:solidFill>
              <a:latin typeface="+mn-lt"/>
            </a:endParaRPr>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7172677" y="1321553"/>
            <a:ext cx="4005262" cy="4394200"/>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wildcard like ‘%’ to filter for </a:t>
            </a:r>
            <a:r>
              <a:rPr lang="en-US" sz="2000" b="1" dirty="0">
                <a:latin typeface="Abadi" panose="020B0604020104020204" pitchFamily="34" charset="0"/>
              </a:rPr>
              <a:t>WHERE</a:t>
            </a:r>
            <a:r>
              <a:rPr lang="en-US" sz="2000" dirty="0">
                <a:latin typeface="Abadi" panose="020B0604020104020204" pitchFamily="34" charset="0"/>
              </a:rPr>
              <a:t> </a:t>
            </a:r>
            <a:r>
              <a:rPr lang="en-US" sz="2000" dirty="0" err="1">
                <a:latin typeface="Abadi" panose="020B0604020104020204" pitchFamily="34" charset="0"/>
              </a:rPr>
              <a:t>MissionOutcome</a:t>
            </a:r>
            <a:r>
              <a:rPr lang="en-US" sz="2000" dirty="0">
                <a:latin typeface="Abadi" panose="020B0604020104020204" pitchFamily="34" charset="0"/>
              </a:rPr>
              <a:t> was a success or a failure. </a:t>
            </a:r>
          </a:p>
          <a:p>
            <a:pPr>
              <a:spcBef>
                <a:spcPts val="1400"/>
              </a:spcBef>
            </a:pPr>
            <a:endParaRPr lang="en-US" sz="2000" dirty="0"/>
          </a:p>
        </p:txBody>
      </p:sp>
      <p:grpSp>
        <p:nvGrpSpPr>
          <p:cNvPr id="19" name="Group 18">
            <a:extLst>
              <a:ext uri="{FF2B5EF4-FFF2-40B4-BE49-F238E27FC236}">
                <a16:creationId xmlns="" xmlns:a16="http://schemas.microsoft.com/office/drawing/2014/main" id="{3EA7D759-6BEF-4CBD-A325-BCFA77832B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 xmlns:a16="http://schemas.microsoft.com/office/drawing/2014/main" id="{317405EC-53E3-473A-8B42-B9475D057B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C03F2370-11B5-4E16-8AE5-B4854408B4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 xmlns:a16="http://schemas.microsoft.com/office/drawing/2014/main" id="{53A167C0-0A91-4A58-8964-1B36C1D5295C}"/>
              </a:ext>
            </a:extLst>
          </p:cNvPr>
          <p:cNvPicPr>
            <a:picLocks noChangeAspect="1"/>
          </p:cNvPicPr>
          <p:nvPr/>
        </p:nvPicPr>
        <p:blipFill>
          <a:blip r:embed="rId2"/>
          <a:stretch>
            <a:fillRect/>
          </a:stretch>
        </p:blipFill>
        <p:spPr>
          <a:xfrm>
            <a:off x="643466" y="1457471"/>
            <a:ext cx="5108891" cy="463336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131BAD53-4E89-4F62-BBB7-26359763E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62756DA2-40EB-4C6F-B962-5822FFB54F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 xmlns:a16="http://schemas.microsoft.com/office/drawing/2014/main" id="{2A7EB98F-A25F-4357-9775-478FC17F7F83}"/>
              </a:ext>
            </a:extLst>
          </p:cNvPr>
          <p:cNvSpPr txBox="1">
            <a:spLocks/>
          </p:cNvSpPr>
          <p:nvPr/>
        </p:nvSpPr>
        <p:spPr>
          <a:xfrm>
            <a:off x="838200" y="609600"/>
            <a:ext cx="4015855" cy="133083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Boosters Carried Maximum Payload</a:t>
            </a:r>
          </a:p>
        </p:txBody>
      </p:sp>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000">
                <a:solidFill>
                  <a:schemeClr val="tx1">
                    <a:lumMod val="50000"/>
                    <a:lumOff val="50000"/>
                  </a:schemeClr>
                </a:solidFill>
                <a:latin typeface="+mn-lt"/>
              </a:rPr>
              <a:pPr>
                <a:spcAft>
                  <a:spcPts val="600"/>
                </a:spcAft>
              </a:pPr>
              <a:t>31</a:t>
            </a:fld>
            <a:endParaRPr lang="en-US" sz="1000">
              <a:solidFill>
                <a:schemeClr val="tx1">
                  <a:lumMod val="50000"/>
                  <a:lumOff val="50000"/>
                </a:schemeClr>
              </a:solidFill>
              <a:latin typeface="+mn-lt"/>
            </a:endParaRPr>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838200" y="2009889"/>
            <a:ext cx="3427413" cy="3908425"/>
          </a:xfrm>
          <a:prstGeom prst="rect">
            <a:avLst/>
          </a:prstGeom>
        </p:spPr>
        <p:txBody>
          <a:bodyPr vert="horz" lIns="91440" tIns="45720" rIns="91440" bIns="45720" rtlCol="0">
            <a:normAutofit/>
          </a:bodyPr>
          <a:lstStyle/>
          <a:p>
            <a:pPr>
              <a:spcBef>
                <a:spcPts val="1400"/>
              </a:spcBef>
            </a:pPr>
            <a:r>
              <a:rPr lang="en-US" sz="1700" dirty="0">
                <a:latin typeface="Abadi" panose="020B0604020104020204" pitchFamily="34" charset="0"/>
              </a:rPr>
              <a:t>We determined the booster that have carried the maximum payload using a subquery in the </a:t>
            </a:r>
            <a:r>
              <a:rPr lang="en-US" sz="1700" b="1" dirty="0">
                <a:latin typeface="Abadi" panose="020B0604020104020204" pitchFamily="34" charset="0"/>
              </a:rPr>
              <a:t>WHERE</a:t>
            </a:r>
            <a:r>
              <a:rPr lang="en-US" sz="1700" dirty="0">
                <a:latin typeface="Abadi" panose="020B0604020104020204" pitchFamily="34" charset="0"/>
              </a:rPr>
              <a:t> clause and the </a:t>
            </a:r>
            <a:r>
              <a:rPr lang="en-US" sz="1700" b="1" dirty="0">
                <a:latin typeface="Abadi" panose="020B0604020104020204" pitchFamily="34" charset="0"/>
              </a:rPr>
              <a:t>MAX() </a:t>
            </a:r>
            <a:r>
              <a:rPr lang="en-US" sz="1700" dirty="0">
                <a:latin typeface="Abadi" panose="020B0604020104020204" pitchFamily="34" charset="0"/>
              </a:rPr>
              <a:t>function.</a:t>
            </a:r>
          </a:p>
        </p:txBody>
      </p:sp>
      <p:pic>
        <p:nvPicPr>
          <p:cNvPr id="6" name="Picture 5">
            <a:extLst>
              <a:ext uri="{FF2B5EF4-FFF2-40B4-BE49-F238E27FC236}">
                <a16:creationId xmlns="" xmlns:a16="http://schemas.microsoft.com/office/drawing/2014/main" id="{779D4455-44AD-4EE2-AA73-0C30FAE52EB3}"/>
              </a:ext>
            </a:extLst>
          </p:cNvPr>
          <p:cNvPicPr>
            <a:picLocks noChangeAspect="1"/>
          </p:cNvPicPr>
          <p:nvPr/>
        </p:nvPicPr>
        <p:blipFill>
          <a:blip r:embed="rId2"/>
          <a:stretch>
            <a:fillRect/>
          </a:stretch>
        </p:blipFill>
        <p:spPr>
          <a:xfrm>
            <a:off x="5445457" y="963426"/>
            <a:ext cx="6155141" cy="4954888"/>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770011" y="1574800"/>
            <a:ext cx="9745663"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 xmlns:a16="http://schemas.microsoft.com/office/drawing/2014/main" id="{964DA114-677C-40D8-8FFA-43531834CFBF}"/>
              </a:ext>
            </a:extLst>
          </p:cNvPr>
          <p:cNvSpPr txBox="1">
            <a:spLocks/>
          </p:cNvSpPr>
          <p:nvPr/>
        </p:nvSpPr>
        <p:spPr>
          <a:xfrm>
            <a:off x="770011" y="377876"/>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 xmlns:a16="http://schemas.microsoft.com/office/drawing/2014/main" id="{50E3558E-0B94-4EC1-AA31-F47E92F36B61}"/>
              </a:ext>
            </a:extLst>
          </p:cNvPr>
          <p:cNvPicPr>
            <a:picLocks noChangeAspect="1"/>
          </p:cNvPicPr>
          <p:nvPr/>
        </p:nvPicPr>
        <p:blipFill>
          <a:blip r:embed="rId3"/>
          <a:stretch>
            <a:fillRect/>
          </a:stretch>
        </p:blipFill>
        <p:spPr>
          <a:xfrm>
            <a:off x="1390258" y="2834174"/>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 xmlns:a16="http://schemas.microsoft.com/office/drawing/2014/main" id="{287F69AB-2350-44E3-9076-00265B93F3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 xmlns:a16="http://schemas.microsoft.com/office/drawing/2014/main" id="{D70652AA-1C81-481C-856B-9037143754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 xmlns:a16="http://schemas.microsoft.com/office/drawing/2014/main" id="{A2FF99B6-37BA-4650-B01D-799F02E31E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Rank Landing Outcomes Between 2010-06-04 and 2017-03-20</a:t>
            </a:r>
          </a:p>
        </p:txBody>
      </p:sp>
      <p:sp>
        <p:nvSpPr>
          <p:cNvPr id="4" name="Slide Number Placeholder 3">
            <a:extLst>
              <a:ext uri="{FF2B5EF4-FFF2-40B4-BE49-F238E27FC236}">
                <a16:creationId xmlns=""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33</a:t>
            </a:fld>
            <a:endParaRPr lang="en-US" sz="1200">
              <a:solidFill>
                <a:schemeClr val="tx1">
                  <a:tint val="75000"/>
                </a:schemeClr>
              </a:solidFill>
              <a:latin typeface="+mn-lt"/>
            </a:endParaRPr>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7516033" y="1216025"/>
            <a:ext cx="4005262" cy="4394200"/>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selected Landing outcomes and the </a:t>
            </a:r>
            <a:r>
              <a:rPr lang="en-US" sz="2000" b="1" dirty="0">
                <a:latin typeface="Abadi" panose="020B0604020104020204" pitchFamily="34" charset="0"/>
              </a:rPr>
              <a:t>COUNT</a:t>
            </a:r>
            <a:r>
              <a:rPr lang="en-US" sz="2000" dirty="0">
                <a:latin typeface="Abadi" panose="020B0604020104020204" pitchFamily="34" charset="0"/>
              </a:rPr>
              <a:t> of landing outcomes from the data and used the </a:t>
            </a:r>
            <a:r>
              <a:rPr lang="en-US" sz="2000" b="1" dirty="0">
                <a:latin typeface="Abadi" panose="020B0604020104020204" pitchFamily="34" charset="0"/>
              </a:rPr>
              <a:t>WHERE</a:t>
            </a:r>
            <a:r>
              <a:rPr lang="en-US" sz="2000" dirty="0">
                <a:latin typeface="Abadi" panose="020B0604020104020204" pitchFamily="34" charset="0"/>
              </a:rPr>
              <a:t> clause to filter for landing outcomes </a:t>
            </a:r>
            <a:r>
              <a:rPr lang="en-US" sz="2000" b="1" dirty="0">
                <a:latin typeface="Abadi" panose="020B0604020104020204" pitchFamily="34" charset="0"/>
              </a:rPr>
              <a:t>BETWEEN</a:t>
            </a:r>
            <a:r>
              <a:rPr lang="en-US" sz="2000" dirty="0">
                <a:latin typeface="Abadi" panose="020B0604020104020204" pitchFamily="34" charset="0"/>
              </a:rPr>
              <a:t> 2010-06-04 to 2010-03-20.</a:t>
            </a:r>
          </a:p>
          <a:p>
            <a:pPr>
              <a:spcBef>
                <a:spcPts val="1400"/>
              </a:spcBef>
            </a:pPr>
            <a:r>
              <a:rPr lang="en-US" sz="2000" dirty="0">
                <a:latin typeface="Abadi" panose="020B0604020104020204" pitchFamily="34" charset="0"/>
              </a:rPr>
              <a:t>We applied the </a:t>
            </a:r>
            <a:r>
              <a:rPr lang="en-US" sz="2000" b="1" dirty="0">
                <a:latin typeface="Abadi" panose="020B0604020104020204" pitchFamily="34" charset="0"/>
              </a:rPr>
              <a:t>GROUP BY </a:t>
            </a:r>
            <a:r>
              <a:rPr lang="en-US" sz="2000" dirty="0">
                <a:latin typeface="Abadi" panose="020B0604020104020204" pitchFamily="34" charset="0"/>
              </a:rPr>
              <a:t>clause to group the landing outcomes and the </a:t>
            </a:r>
            <a:r>
              <a:rPr lang="en-US" sz="2000" b="1" dirty="0">
                <a:latin typeface="Abadi" panose="020B0604020104020204" pitchFamily="34" charset="0"/>
              </a:rPr>
              <a:t>ORDER BY </a:t>
            </a:r>
            <a:r>
              <a:rPr lang="en-US" sz="2000" dirty="0">
                <a:latin typeface="Abadi" panose="020B0604020104020204" pitchFamily="34" charset="0"/>
              </a:rPr>
              <a:t>clause to order the grouped landing outcome in descending order.</a:t>
            </a:r>
          </a:p>
          <a:p>
            <a:pPr>
              <a:spcBef>
                <a:spcPts val="1400"/>
              </a:spcBef>
            </a:pPr>
            <a:endParaRPr lang="en-US" sz="2000" dirty="0"/>
          </a:p>
        </p:txBody>
      </p:sp>
      <p:grpSp>
        <p:nvGrpSpPr>
          <p:cNvPr id="19" name="Group 18">
            <a:extLst>
              <a:ext uri="{FF2B5EF4-FFF2-40B4-BE49-F238E27FC236}">
                <a16:creationId xmlns="" xmlns:a16="http://schemas.microsoft.com/office/drawing/2014/main" id="{3EA7D759-6BEF-4CBD-A325-BCFA77832B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 xmlns:a16="http://schemas.microsoft.com/office/drawing/2014/main" id="{317405EC-53E3-473A-8B42-B9475D057B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C03F2370-11B5-4E16-8AE5-B4854408B4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 xmlns:a16="http://schemas.microsoft.com/office/drawing/2014/main" id="{0AB630D8-82BB-40F8-A239-7FACF3C98F33}"/>
              </a:ext>
            </a:extLst>
          </p:cNvPr>
          <p:cNvPicPr>
            <a:picLocks noChangeAspect="1"/>
          </p:cNvPicPr>
          <p:nvPr/>
        </p:nvPicPr>
        <p:blipFill>
          <a:blip r:embed="rId2"/>
          <a:stretch>
            <a:fillRect/>
          </a:stretch>
        </p:blipFill>
        <p:spPr>
          <a:xfrm>
            <a:off x="776008" y="1589360"/>
            <a:ext cx="6124575" cy="4295775"/>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77" y="2612572"/>
            <a:ext cx="7058535" cy="646331"/>
          </a:xfrm>
          <a:prstGeom prst="rect">
            <a:avLst/>
          </a:prstGeom>
          <a:noFill/>
        </p:spPr>
        <p:txBody>
          <a:bodyPr wrap="none" rtlCol="0">
            <a:spAutoFit/>
          </a:bodyPr>
          <a:lstStyle/>
          <a:p>
            <a:r>
              <a:rPr lang="en-US" sz="3600" dirty="0" smtClean="0">
                <a:solidFill>
                  <a:schemeClr val="accent3">
                    <a:lumMod val="50000"/>
                  </a:schemeClr>
                </a:solidFill>
                <a:latin typeface="IBM Plex Mono SemiBold"/>
              </a:rPr>
              <a:t>Launch Sites Proximities Analysis</a:t>
            </a:r>
            <a:endParaRPr lang="en-US" sz="3600" dirty="0">
              <a:solidFill>
                <a:schemeClr val="accent3">
                  <a:lumMod val="50000"/>
                </a:schemeClr>
              </a:solidFill>
              <a:latin typeface="IBM Plex Mono SemiBold"/>
            </a:endParaRPr>
          </a:p>
        </p:txBody>
      </p:sp>
      <p:sp>
        <p:nvSpPr>
          <p:cNvPr id="3" name="TextBox 2"/>
          <p:cNvSpPr txBox="1"/>
          <p:nvPr/>
        </p:nvSpPr>
        <p:spPr>
          <a:xfrm>
            <a:off x="1055077" y="2146552"/>
            <a:ext cx="3928905" cy="369332"/>
          </a:xfrm>
          <a:prstGeom prst="rect">
            <a:avLst/>
          </a:prstGeom>
          <a:noFill/>
        </p:spPr>
        <p:txBody>
          <a:bodyPr wrap="square" rtlCol="0">
            <a:spAutoFit/>
          </a:bodyPr>
          <a:lstStyle/>
          <a:p>
            <a:r>
              <a:rPr lang="en-US" dirty="0" smtClean="0">
                <a:solidFill>
                  <a:schemeClr val="accent3">
                    <a:lumMod val="50000"/>
                  </a:schemeClr>
                </a:solidFill>
                <a:latin typeface="IBM Plex Mono SemiBold"/>
              </a:rPr>
              <a:t>Part 4</a:t>
            </a:r>
            <a:endParaRPr lang="en-US" dirty="0">
              <a:solidFill>
                <a:schemeClr val="accent3">
                  <a:lumMod val="50000"/>
                </a:schemeClr>
              </a:solidFill>
            </a:endParaRPr>
          </a:p>
        </p:txBody>
      </p:sp>
    </p:spTree>
    <p:extLst>
      <p:ext uri="{BB962C8B-B14F-4D97-AF65-F5344CB8AC3E}">
        <p14:creationId xmlns:p14="http://schemas.microsoft.com/office/powerpoint/2010/main" val="858009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35</a:t>
            </a:fld>
            <a:endParaRPr lang="en-US"/>
          </a:p>
        </p:txBody>
      </p:sp>
      <p:pic>
        <p:nvPicPr>
          <p:cNvPr id="6" name="Content Placeholder 5">
            <a:extLst>
              <a:ext uri="{FF2B5EF4-FFF2-40B4-BE49-F238E27FC236}">
                <a16:creationId xmlns=""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1457325" y="1476375"/>
            <a:ext cx="9109075" cy="4087813"/>
          </a:xfrm>
          <a:prstGeom prst="rect">
            <a:avLst/>
          </a:prstGeom>
        </p:spPr>
      </p:pic>
      <p:sp>
        <p:nvSpPr>
          <p:cNvPr id="2" name="Title 1">
            <a:extLst>
              <a:ext uri="{FF2B5EF4-FFF2-40B4-BE49-F238E27FC236}">
                <a16:creationId xmlns="" xmlns:a16="http://schemas.microsoft.com/office/drawing/2014/main" id="{54176327-8CC4-4356-8BBB-DC4965CE9857}"/>
              </a:ext>
            </a:extLst>
          </p:cNvPr>
          <p:cNvSpPr txBox="1">
            <a:spLocks/>
          </p:cNvSpPr>
          <p:nvPr/>
        </p:nvSpPr>
        <p:spPr>
          <a:xfrm>
            <a:off x="1262381" y="568795"/>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pic>
        <p:nvPicPr>
          <p:cNvPr id="4" name="Content Placeholder 3">
            <a:extLst>
              <a:ext uri="{FF2B5EF4-FFF2-40B4-BE49-F238E27FC236}">
                <a16:creationId xmlns=""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952500" y="1588425"/>
            <a:ext cx="9613900" cy="4291012"/>
          </a:xfrm>
          <a:prstGeom prst="rect">
            <a:avLst/>
          </a:prstGeom>
        </p:spPr>
      </p:pic>
      <p:sp>
        <p:nvSpPr>
          <p:cNvPr id="8" name="Title 1">
            <a:extLst>
              <a:ext uri="{FF2B5EF4-FFF2-40B4-BE49-F238E27FC236}">
                <a16:creationId xmlns="" xmlns:a16="http://schemas.microsoft.com/office/drawing/2014/main" id="{2E0ECA32-E146-40DA-85CD-9677244BC3EC}"/>
              </a:ext>
            </a:extLst>
          </p:cNvPr>
          <p:cNvSpPr txBox="1">
            <a:spLocks/>
          </p:cNvSpPr>
          <p:nvPr/>
        </p:nvSpPr>
        <p:spPr>
          <a:xfrm>
            <a:off x="870494" y="656011"/>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pic>
        <p:nvPicPr>
          <p:cNvPr id="4" name="Content Placeholder 3">
            <a:extLst>
              <a:ext uri="{FF2B5EF4-FFF2-40B4-BE49-F238E27FC236}">
                <a16:creationId xmlns="" xmlns:a16="http://schemas.microsoft.com/office/drawing/2014/main" id="{6E1784D2-4EB3-4F23-A05A-978BAA2AC218}"/>
              </a:ext>
            </a:extLst>
          </p:cNvPr>
          <p:cNvPicPr>
            <a:picLocks noGrp="1" noChangeAspect="1"/>
          </p:cNvPicPr>
          <p:nvPr>
            <p:ph idx="4294967295"/>
          </p:nvPr>
        </p:nvPicPr>
        <p:blipFill>
          <a:blip r:embed="rId2"/>
          <a:stretch>
            <a:fillRect/>
          </a:stretch>
        </p:blipFill>
        <p:spPr>
          <a:xfrm>
            <a:off x="994788" y="1190769"/>
            <a:ext cx="10401812" cy="4999016"/>
          </a:xfrm>
          <a:prstGeom prst="rect">
            <a:avLst/>
          </a:prstGeom>
        </p:spPr>
      </p:pic>
      <p:sp>
        <p:nvSpPr>
          <p:cNvPr id="8" name="Title 1">
            <a:extLst>
              <a:ext uri="{FF2B5EF4-FFF2-40B4-BE49-F238E27FC236}">
                <a16:creationId xmlns="" xmlns:a16="http://schemas.microsoft.com/office/drawing/2014/main" id="{34C97452-C78A-4701-B8AB-ABFE63D5BEDE}"/>
              </a:ext>
            </a:extLst>
          </p:cNvPr>
          <p:cNvSpPr txBox="1">
            <a:spLocks/>
          </p:cNvSpPr>
          <p:nvPr/>
        </p:nvSpPr>
        <p:spPr>
          <a:xfrm>
            <a:off x="609237" y="64172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distance to landmarks</a:t>
            </a:r>
          </a:p>
        </p:txBody>
      </p:sp>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288" y="2493610"/>
            <a:ext cx="7032694" cy="646331"/>
          </a:xfrm>
          <a:prstGeom prst="rect">
            <a:avLst/>
          </a:prstGeom>
          <a:noFill/>
        </p:spPr>
        <p:txBody>
          <a:bodyPr wrap="none" rtlCol="0">
            <a:spAutoFit/>
          </a:bodyPr>
          <a:lstStyle/>
          <a:p>
            <a:r>
              <a:rPr lang="en-US" sz="3600" dirty="0" smtClean="0">
                <a:solidFill>
                  <a:schemeClr val="accent3">
                    <a:lumMod val="50000"/>
                  </a:schemeClr>
                </a:solidFill>
                <a:latin typeface="IBM Plex Mono SemiBold"/>
              </a:rPr>
              <a:t>Build Dashboard with </a:t>
            </a:r>
            <a:r>
              <a:rPr lang="en-US" sz="3600" dirty="0" err="1" smtClean="0">
                <a:solidFill>
                  <a:schemeClr val="accent3">
                    <a:lumMod val="50000"/>
                  </a:schemeClr>
                </a:solidFill>
                <a:latin typeface="IBM Plex Mono SemiBold"/>
              </a:rPr>
              <a:t>Plotty</a:t>
            </a:r>
            <a:r>
              <a:rPr lang="en-US" sz="3600" dirty="0" smtClean="0">
                <a:solidFill>
                  <a:schemeClr val="accent3">
                    <a:lumMod val="50000"/>
                  </a:schemeClr>
                </a:solidFill>
                <a:latin typeface="IBM Plex Mono SemiBold"/>
              </a:rPr>
              <a:t> Dash</a:t>
            </a:r>
            <a:endParaRPr lang="en-US" sz="3600" dirty="0">
              <a:solidFill>
                <a:schemeClr val="accent3">
                  <a:lumMod val="50000"/>
                </a:schemeClr>
              </a:solidFill>
              <a:latin typeface="IBM Plex Mono SemiBold"/>
            </a:endParaRPr>
          </a:p>
        </p:txBody>
      </p:sp>
      <p:sp>
        <p:nvSpPr>
          <p:cNvPr id="3" name="TextBox 2"/>
          <p:cNvSpPr txBox="1"/>
          <p:nvPr/>
        </p:nvSpPr>
        <p:spPr>
          <a:xfrm>
            <a:off x="813915" y="1801112"/>
            <a:ext cx="3928905" cy="369332"/>
          </a:xfrm>
          <a:prstGeom prst="rect">
            <a:avLst/>
          </a:prstGeom>
          <a:noFill/>
        </p:spPr>
        <p:txBody>
          <a:bodyPr wrap="square" rtlCol="0">
            <a:spAutoFit/>
          </a:bodyPr>
          <a:lstStyle/>
          <a:p>
            <a:r>
              <a:rPr lang="en-US" dirty="0" smtClean="0">
                <a:solidFill>
                  <a:schemeClr val="accent3">
                    <a:lumMod val="50000"/>
                  </a:schemeClr>
                </a:solidFill>
                <a:latin typeface="IBM Plex Mono SemiBold"/>
              </a:rPr>
              <a:t>Part 5</a:t>
            </a:r>
            <a:endParaRPr lang="en-US" dirty="0">
              <a:solidFill>
                <a:schemeClr val="accent3">
                  <a:lumMod val="50000"/>
                </a:schemeClr>
              </a:solidFill>
            </a:endParaRPr>
          </a:p>
        </p:txBody>
      </p:sp>
    </p:spTree>
    <p:extLst>
      <p:ext uri="{BB962C8B-B14F-4D97-AF65-F5344CB8AC3E}">
        <p14:creationId xmlns:p14="http://schemas.microsoft.com/office/powerpoint/2010/main" val="11836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39</a:t>
            </a:fld>
            <a:endParaRPr lang="en-US"/>
          </a:p>
        </p:txBody>
      </p:sp>
      <p:pic>
        <p:nvPicPr>
          <p:cNvPr id="4" name="Content Placeholder 3">
            <a:extLst>
              <a:ext uri="{FF2B5EF4-FFF2-40B4-BE49-F238E27FC236}">
                <a16:creationId xmlns=""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844062" y="1332907"/>
            <a:ext cx="10687050" cy="4772025"/>
          </a:xfrm>
          <a:prstGeom prst="rect">
            <a:avLst/>
          </a:prstGeom>
        </p:spPr>
      </p:pic>
      <p:sp>
        <p:nvSpPr>
          <p:cNvPr id="8" name="Title 1">
            <a:extLst>
              <a:ext uri="{FF2B5EF4-FFF2-40B4-BE49-F238E27FC236}">
                <a16:creationId xmlns="" xmlns:a16="http://schemas.microsoft.com/office/drawing/2014/main" id="{9456A072-47A6-4424-9ABE-F398119040DD}"/>
              </a:ext>
            </a:extLst>
          </p:cNvPr>
          <p:cNvSpPr txBox="1">
            <a:spLocks/>
          </p:cNvSpPr>
          <p:nvPr/>
        </p:nvSpPr>
        <p:spPr>
          <a:xfrm>
            <a:off x="683916" y="601316"/>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40</a:t>
            </a:fld>
            <a:endParaRPr lang="en-US" sz="1200">
              <a:solidFill>
                <a:schemeClr val="tx1">
                  <a:tint val="75000"/>
                </a:schemeClr>
              </a:solidFill>
              <a:latin typeface="+mn-lt"/>
            </a:endParaRPr>
          </a:p>
        </p:txBody>
      </p:sp>
      <p:pic>
        <p:nvPicPr>
          <p:cNvPr id="4" name="Content Placeholder 3">
            <a:extLst>
              <a:ext uri="{FF2B5EF4-FFF2-40B4-BE49-F238E27FC236}">
                <a16:creationId xmlns=""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1346479" y="1243484"/>
            <a:ext cx="7791450" cy="4440238"/>
          </a:xfrm>
          <a:prstGeom prst="rect">
            <a:avLst/>
          </a:prstGeom>
        </p:spPr>
      </p:pic>
      <p:sp>
        <p:nvSpPr>
          <p:cNvPr id="26" name="Title 1">
            <a:extLst>
              <a:ext uri="{FF2B5EF4-FFF2-40B4-BE49-F238E27FC236}">
                <a16:creationId xmlns="" xmlns:a16="http://schemas.microsoft.com/office/drawing/2014/main" id="{B13EB6D9-4C4B-45DF-8FAE-DB400E38C812}"/>
              </a:ext>
            </a:extLst>
          </p:cNvPr>
          <p:cNvSpPr txBox="1">
            <a:spLocks/>
          </p:cNvSpPr>
          <p:nvPr/>
        </p:nvSpPr>
        <p:spPr>
          <a:xfrm>
            <a:off x="591120" y="643536"/>
            <a:ext cx="10476314" cy="5148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Launch site with the highest launch success ratio</a:t>
            </a:r>
          </a:p>
          <a:p>
            <a:endParaRPr lang="en-US" dirty="0">
              <a:solidFill>
                <a:srgbClr val="0B49CB"/>
              </a:solidFill>
              <a:latin typeface="Abadi"/>
            </a:endParaRPr>
          </a:p>
        </p:txBody>
      </p:sp>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4D271BF5-BAA1-4CEB-A575-76A097FABBBA}"/>
              </a:ext>
            </a:extLst>
          </p:cNvPr>
          <p:cNvSpPr txBox="1">
            <a:spLocks/>
          </p:cNvSpPr>
          <p:nvPr/>
        </p:nvSpPr>
        <p:spPr>
          <a:xfrm>
            <a:off x="838201" y="873894"/>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kern="1200" dirty="0">
                <a:solidFill>
                  <a:srgbClr val="0B49CB"/>
                </a:solidFill>
                <a:latin typeface="Abadi" panose="020B0604020104020204" pitchFamily="34" charset="0"/>
                <a:ea typeface="+mj-ea"/>
                <a:cs typeface="+mj-cs"/>
              </a:rPr>
              <a:t>Scatter plot of Payload vs Launch Outcome for all sites, with different payload selected in the range slider</a:t>
            </a:r>
          </a:p>
        </p:txBody>
      </p:sp>
      <p:sp>
        <p:nvSpPr>
          <p:cNvPr id="17" name="Rectangle 16">
            <a:extLst>
              <a:ext uri="{FF2B5EF4-FFF2-40B4-BE49-F238E27FC236}">
                <a16:creationId xmlns="" xmlns:a16="http://schemas.microsoft.com/office/drawing/2014/main" id="{F170E346-B98B-43A6-A4DA-D36FF6328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41</a:t>
            </a:fld>
            <a:endParaRPr lang="en-US" sz="1200">
              <a:solidFill>
                <a:schemeClr val="tx1">
                  <a:tint val="75000"/>
                </a:schemeClr>
              </a:solidFill>
              <a:latin typeface="+mn-lt"/>
            </a:endParaRPr>
          </a:p>
        </p:txBody>
      </p:sp>
      <p:pic>
        <p:nvPicPr>
          <p:cNvPr id="4" name="Content Placeholder 3" descr="Graphical user interface, application&#10;&#10;Description automatically generated">
            <a:extLst>
              <a:ext uri="{FF2B5EF4-FFF2-40B4-BE49-F238E27FC236}">
                <a16:creationId xmlns=""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198" y="2080393"/>
            <a:ext cx="10515600" cy="3786188"/>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3578" y="2009670"/>
            <a:ext cx="6186502" cy="646331"/>
          </a:xfrm>
          <a:prstGeom prst="rect">
            <a:avLst/>
          </a:prstGeom>
          <a:noFill/>
        </p:spPr>
        <p:txBody>
          <a:bodyPr wrap="none" rtlCol="0">
            <a:spAutoFit/>
          </a:bodyPr>
          <a:lstStyle/>
          <a:p>
            <a:r>
              <a:rPr lang="en-US" sz="3600" dirty="0" smtClean="0">
                <a:latin typeface="IBM Plex Mono SemiBold"/>
              </a:rPr>
              <a:t>Predictive Analysis (Analysis)</a:t>
            </a:r>
            <a:endParaRPr lang="en-US" sz="3600" dirty="0">
              <a:latin typeface="IBM Plex Mono SemiBold"/>
            </a:endParaRPr>
          </a:p>
        </p:txBody>
      </p:sp>
      <p:sp>
        <p:nvSpPr>
          <p:cNvPr id="3" name="TextBox 2"/>
          <p:cNvSpPr txBox="1"/>
          <p:nvPr/>
        </p:nvSpPr>
        <p:spPr>
          <a:xfrm>
            <a:off x="844060" y="2914022"/>
            <a:ext cx="3928905" cy="369332"/>
          </a:xfrm>
          <a:prstGeom prst="rect">
            <a:avLst/>
          </a:prstGeom>
          <a:noFill/>
        </p:spPr>
        <p:txBody>
          <a:bodyPr wrap="square" rtlCol="0">
            <a:spAutoFit/>
          </a:bodyPr>
          <a:lstStyle/>
          <a:p>
            <a:r>
              <a:rPr lang="en-US" dirty="0" smtClean="0">
                <a:latin typeface="IBM Plex Mono SemiBold"/>
              </a:rPr>
              <a:t>Part 6</a:t>
            </a:r>
            <a:endParaRPr lang="en-US" dirty="0"/>
          </a:p>
        </p:txBody>
      </p:sp>
    </p:spTree>
    <p:extLst>
      <p:ext uri="{BB962C8B-B14F-4D97-AF65-F5344CB8AC3E}">
        <p14:creationId xmlns:p14="http://schemas.microsoft.com/office/powerpoint/2010/main" val="435283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2550BE34-C2B8-49B8-8519-67A8CAD51A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 xmlns:a16="http://schemas.microsoft.com/office/drawing/2014/main" id="{A7457DD9-5A45-400A-AB4B-4B4EDECA25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 xmlns:a16="http://schemas.microsoft.com/office/drawing/2014/main" id="{B68D8986-45AC-4FB5-96E8-C45F9603EB5E}"/>
              </a:ext>
            </a:extLst>
          </p:cNvPr>
          <p:cNvSpPr txBox="1">
            <a:spLocks/>
          </p:cNvSpPr>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Classification Accuracy</a:t>
            </a:r>
          </a:p>
        </p:txBody>
      </p:sp>
      <p:sp>
        <p:nvSpPr>
          <p:cNvPr id="18" name="Rectangle 17">
            <a:extLst>
              <a:ext uri="{FF2B5EF4-FFF2-40B4-BE49-F238E27FC236}">
                <a16:creationId xmlns="" xmlns:a16="http://schemas.microsoft.com/office/drawing/2014/main" id="{441CF7D6-A660-431A-B0BB-140A0D5556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 xmlns:a16="http://schemas.microsoft.com/office/drawing/2014/main" id="{0570A85B-3810-4F95-97B0-CBF4CCDB3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43</a:t>
            </a:fld>
            <a:endParaRPr lang="en-US" sz="1200">
              <a:solidFill>
                <a:schemeClr val="tx1">
                  <a:lumMod val="50000"/>
                  <a:lumOff val="50000"/>
                </a:schemeClr>
              </a:solidFill>
              <a:latin typeface="+mn-lt"/>
            </a:endParaRPr>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type="body" sz="half" idx="4294967295"/>
          </p:nvPr>
        </p:nvSpPr>
        <p:spPr>
          <a:xfrm>
            <a:off x="5351463" y="628146"/>
            <a:ext cx="6002337" cy="1644650"/>
          </a:xfrm>
          <a:prstGeom prst="rect">
            <a:avLst/>
          </a:prstGeom>
        </p:spPr>
        <p:txBody>
          <a:bodyPr vert="horz" lIns="91440" tIns="45720" rIns="91440" bIns="45720" rtlCol="0" anchor="ctr">
            <a:normAutofit/>
          </a:bodyPr>
          <a:lstStyle/>
          <a:p>
            <a:pPr>
              <a:spcBef>
                <a:spcPts val="1400"/>
              </a:spcBef>
            </a:pPr>
            <a:r>
              <a:rPr lang="en-US" sz="2200" dirty="0">
                <a:latin typeface="Abadi" panose="020B0604020104020204" pitchFamily="34" charset="0"/>
              </a:rPr>
              <a:t>The decision tree classifier is the model with the highest classification accuracy</a:t>
            </a:r>
          </a:p>
          <a:p>
            <a:pPr>
              <a:spcBef>
                <a:spcPts val="1400"/>
              </a:spcBef>
            </a:pPr>
            <a:endParaRPr lang="en-US" sz="1800" dirty="0"/>
          </a:p>
        </p:txBody>
      </p:sp>
      <p:pic>
        <p:nvPicPr>
          <p:cNvPr id="3" name="Picture 2">
            <a:extLst>
              <a:ext uri="{FF2B5EF4-FFF2-40B4-BE49-F238E27FC236}">
                <a16:creationId xmlns="" xmlns:a16="http://schemas.microsoft.com/office/drawing/2014/main" id="{4125DC3F-06C6-4F66-ADB5-43E9E2294DD9}"/>
              </a:ext>
            </a:extLst>
          </p:cNvPr>
          <p:cNvPicPr>
            <a:picLocks noChangeAspect="1"/>
          </p:cNvPicPr>
          <p:nvPr/>
        </p:nvPicPr>
        <p:blipFill>
          <a:blip r:embed="rId3"/>
          <a:stretch>
            <a:fillRect/>
          </a:stretch>
        </p:blipFill>
        <p:spPr>
          <a:xfrm>
            <a:off x="618424" y="2543916"/>
            <a:ext cx="11164824" cy="3321534"/>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type="body" sz="half" idx="4294967295"/>
          </p:nvPr>
        </p:nvSpPr>
        <p:spPr>
          <a:xfrm>
            <a:off x="502418" y="1638814"/>
            <a:ext cx="5791200" cy="3811587"/>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 xmlns:a16="http://schemas.microsoft.com/office/drawing/2014/main" id="{D67EECC3-6329-4484-B1EE-3EBEB590740D}"/>
              </a:ext>
            </a:extLst>
          </p:cNvPr>
          <p:cNvPicPr>
            <a:picLocks noChangeAspect="1"/>
          </p:cNvPicPr>
          <p:nvPr/>
        </p:nvPicPr>
        <p:blipFill>
          <a:blip r:embed="rId3"/>
          <a:stretch>
            <a:fillRect/>
          </a:stretch>
        </p:blipFill>
        <p:spPr>
          <a:xfrm>
            <a:off x="6451042" y="1644204"/>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3">
            <a:extLst>
              <a:ext uri="{FF2B5EF4-FFF2-40B4-BE49-F238E27FC236}">
                <a16:creationId xmlns="" xmlns:a16="http://schemas.microsoft.com/office/drawing/2014/main" id="{28684E62-A9F8-4E7A-AB01-78893062A1B4}"/>
              </a:ext>
            </a:extLst>
          </p:cNvPr>
          <p:cNvSpPr>
            <a:spLocks noGrp="1"/>
          </p:cNvSpPr>
          <p:nvPr>
            <p:ph sz="half" idx="4294967295"/>
          </p:nvPr>
        </p:nvSpPr>
        <p:spPr>
          <a:xfrm>
            <a:off x="904352" y="1506538"/>
            <a:ext cx="10515600" cy="4519612"/>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1436914"/>
            <a:ext cx="3382336" cy="646331"/>
          </a:xfrm>
          <a:prstGeom prst="rect">
            <a:avLst/>
          </a:prstGeom>
          <a:noFill/>
        </p:spPr>
        <p:txBody>
          <a:bodyPr wrap="none" rtlCol="0">
            <a:spAutoFit/>
          </a:bodyPr>
          <a:lstStyle/>
          <a:p>
            <a:r>
              <a:rPr lang="en-US" sz="3600" dirty="0" smtClean="0">
                <a:solidFill>
                  <a:schemeClr val="accent3">
                    <a:lumMod val="50000"/>
                  </a:schemeClr>
                </a:solidFill>
                <a:latin typeface="IBM Plex Mono SemiBold"/>
              </a:rPr>
              <a:t>THANK YOU !!!</a:t>
            </a:r>
            <a:endParaRPr lang="en-US" sz="3600" dirty="0">
              <a:solidFill>
                <a:schemeClr val="accent3">
                  <a:lumMod val="50000"/>
                </a:schemeClr>
              </a:solidFill>
              <a:latin typeface="IBM Plex Mono SemiBold"/>
            </a:endParaRPr>
          </a:p>
        </p:txBody>
      </p:sp>
    </p:spTree>
    <p:extLst>
      <p:ext uri="{BB962C8B-B14F-4D97-AF65-F5344CB8AC3E}">
        <p14:creationId xmlns:p14="http://schemas.microsoft.com/office/powerpoint/2010/main" val="405504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021" y="2714608"/>
            <a:ext cx="10212916" cy="1168400"/>
          </a:xfrm>
        </p:spPr>
        <p:txBody>
          <a:bodyPr/>
          <a:lstStyle/>
          <a:p>
            <a:r>
              <a:rPr lang="en-US" dirty="0" smtClean="0">
                <a:latin typeface="IBM Plex Mono SemiBold"/>
              </a:rPr>
              <a:t>Methodology</a:t>
            </a:r>
            <a:endParaRPr lang="en-US" dirty="0">
              <a:latin typeface="IBM Plex Mono SemiBold"/>
            </a:endParaRPr>
          </a:p>
        </p:txBody>
      </p:sp>
      <p:sp>
        <p:nvSpPr>
          <p:cNvPr id="3" name="Text Placeholder 2"/>
          <p:cNvSpPr>
            <a:spLocks noGrp="1"/>
          </p:cNvSpPr>
          <p:nvPr>
            <p:ph type="body" idx="1"/>
          </p:nvPr>
        </p:nvSpPr>
        <p:spPr>
          <a:xfrm>
            <a:off x="742021" y="2212189"/>
            <a:ext cx="7596555" cy="522515"/>
          </a:xfrm>
        </p:spPr>
        <p:txBody>
          <a:bodyPr/>
          <a:lstStyle/>
          <a:p>
            <a:r>
              <a:rPr lang="en-US" dirty="0" smtClean="0"/>
              <a:t>Part 1 </a:t>
            </a:r>
            <a:endParaRPr lang="en-US" dirty="0"/>
          </a:p>
        </p:txBody>
      </p:sp>
    </p:spTree>
    <p:extLst>
      <p:ext uri="{BB962C8B-B14F-4D97-AF65-F5344CB8AC3E}">
        <p14:creationId xmlns:p14="http://schemas.microsoft.com/office/powerpoint/2010/main" val="362641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 xmlns:a16="http://schemas.microsoft.com/office/drawing/2014/main" id="{0BFEC426-B615-E549-83E5-140FD588BC64}"/>
              </a:ext>
            </a:extLst>
          </p:cNvPr>
          <p:cNvSpPr txBox="1">
            <a:spLocks/>
          </p:cNvSpPr>
          <p:nvPr/>
        </p:nvSpPr>
        <p:spPr>
          <a:xfrm>
            <a:off x="659479" y="1430083"/>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Data was collected using SpaceX API and web scraping from Wikipedia.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One-hot encoding was applied to categorical features</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7600" dirty="0">
                <a:solidFill>
                  <a:schemeClr val="bg2">
                    <a:lumMod val="50000"/>
                  </a:schemeClr>
                </a:solidFill>
                <a:latin typeface="Abadi"/>
              </a:rPr>
              <a:t>How to build, tune, evaluate classification models</a:t>
            </a:r>
          </a:p>
          <a:p>
            <a:pPr>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 xmlns:a16="http://schemas.microsoft.com/office/drawing/2014/main" id="{1B07C49E-AFFC-EC46-8930-E4D428F5F943}"/>
              </a:ext>
            </a:extLst>
          </p:cNvPr>
          <p:cNvSpPr>
            <a:spLocks noGrp="1"/>
          </p:cNvSpPr>
          <p:nvPr>
            <p:ph idx="4294967295"/>
          </p:nvPr>
        </p:nvSpPr>
        <p:spPr>
          <a:xfrm>
            <a:off x="0" y="1430338"/>
            <a:ext cx="10220325" cy="4773612"/>
          </a:xfrm>
          <a:prstGeom prst="rect">
            <a:avLst/>
          </a:prstGeom>
        </p:spPr>
        <p:txBody>
          <a:bodyPr/>
          <a:lstStyle/>
          <a:p>
            <a:pPr algn="just">
              <a:lnSpc>
                <a:spcPct val="100000"/>
              </a:lnSpc>
              <a:spcBef>
                <a:spcPts val="1400"/>
              </a:spcBef>
            </a:pPr>
            <a:r>
              <a:rPr lang="en-US" sz="2200" dirty="0">
                <a:solidFill>
                  <a:schemeClr val="accent3">
                    <a:lumMod val="25000"/>
                  </a:schemeClr>
                </a:solidFill>
                <a:latin typeface="Abadi" panose="020B0604020104020204" pitchFamily="34" charset="0"/>
              </a:rPr>
              <a:t>The data was collected using various methods</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was done using get request to the SpaceX API.</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Next, we decoded the response content as a Json using .json() function call and turn it into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using .</a:t>
            </a:r>
            <a:r>
              <a:rPr lang="en-US" sz="1900" dirty="0" err="1">
                <a:solidFill>
                  <a:schemeClr val="accent3">
                    <a:lumMod val="25000"/>
                  </a:schemeClr>
                </a:solidFill>
                <a:latin typeface="Abadi" panose="020B0604020104020204" pitchFamily="34" charset="0"/>
              </a:rPr>
              <a:t>json_normalize</a:t>
            </a:r>
            <a:r>
              <a:rPr lang="en-US" sz="19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In addition, we performed web scraping from Wikipedia for Falcon 9 launch records with BeautifulSoup. </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The objective was to extract the launch records as HTML table, parse the table and convert it 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for future analysis.</a:t>
            </a:r>
          </a:p>
          <a:p>
            <a:pPr lvl="1">
              <a:lnSpc>
                <a:spcPct val="100000"/>
              </a:lnSpc>
              <a:spcBef>
                <a:spcPts val="1400"/>
              </a:spcBef>
              <a:buFontTx/>
              <a:buChar char="-"/>
            </a:pP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 xmlns:a16="http://schemas.microsoft.com/office/drawing/2014/main" id="{AB0AB2AC-B7E6-6849-9AE9-697369407F8F}"/>
              </a:ext>
            </a:extLst>
          </p:cNvPr>
          <p:cNvSpPr>
            <a:spLocks noGrp="1"/>
          </p:cNvSpPr>
          <p:nvPr>
            <p:ph type="body" sz="half" idx="4294967295"/>
          </p:nvPr>
        </p:nvSpPr>
        <p:spPr>
          <a:xfrm>
            <a:off x="572756" y="1500571"/>
            <a:ext cx="4640263" cy="4225925"/>
          </a:xfrm>
          <a:prstGeom prst="rect">
            <a:avLst/>
          </a:prstGeom>
        </p:spPr>
        <p:txBody>
          <a:bodyPr vert="horz" lIns="91440" tIns="45720" rIns="91440" bIns="45720" rtlCol="0" anchor="t">
            <a:normAutofit lnSpcReduction="10000"/>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a:t>
            </a:r>
            <a:r>
              <a:rPr lang="en-US" dirty="0">
                <a:solidFill>
                  <a:schemeClr val="accent3">
                    <a:lumMod val="25000"/>
                  </a:schemeClr>
                </a:solidFill>
                <a:latin typeface="Abadi" panose="020B0604020104020204" pitchFamily="34" charset="0"/>
              </a:rPr>
              <a:t>is </a:t>
            </a:r>
            <a:r>
              <a:rPr lang="en-US" dirty="0">
                <a:solidFill>
                  <a:schemeClr val="accent3">
                    <a:lumMod val="25000"/>
                  </a:schemeClr>
                </a:solidFill>
                <a:latin typeface="Abadi" panose="020B0604020104020204" pitchFamily="34" charset="0"/>
                <a:hlinkClick r:id="rId3"/>
              </a:rPr>
              <a:t>https://github.com/Arunima-Singh/SpaceX-advertises-Falcon-9-rocket/blob/main/Data%20Collection%20API.ipynb</a:t>
            </a:r>
            <a:endParaRPr lang="en-US" dirty="0"/>
          </a:p>
        </p:txBody>
      </p:sp>
      <p:sp>
        <p:nvSpPr>
          <p:cNvPr id="4" name="Title 1">
            <a:extLst>
              <a:ext uri="{FF2B5EF4-FFF2-40B4-BE49-F238E27FC236}">
                <a16:creationId xmlns=""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9" name="Picture 8">
            <a:extLst>
              <a:ext uri="{FF2B5EF4-FFF2-40B4-BE49-F238E27FC236}">
                <a16:creationId xmlns="" xmlns:a16="http://schemas.microsoft.com/office/drawing/2014/main" id="{61E4AF22-EFED-4B80-BCDB-9BE50C288589}"/>
              </a:ext>
            </a:extLst>
          </p:cNvPr>
          <p:cNvPicPr>
            <a:picLocks noChangeAspect="1"/>
          </p:cNvPicPr>
          <p:nvPr/>
        </p:nvPicPr>
        <p:blipFill>
          <a:blip r:embed="rId4"/>
          <a:stretch>
            <a:fillRect/>
          </a:stretch>
        </p:blipFill>
        <p:spPr>
          <a:xfrm>
            <a:off x="5764885"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3" name="Text Placeholder 2">
            <a:extLst>
              <a:ext uri="{FF2B5EF4-FFF2-40B4-BE49-F238E27FC236}">
                <a16:creationId xmlns="" xmlns:a16="http://schemas.microsoft.com/office/drawing/2014/main" id="{AB0AB2AC-B7E6-6849-9AE9-697369407F8F}"/>
              </a:ext>
            </a:extLst>
          </p:cNvPr>
          <p:cNvSpPr>
            <a:spLocks noGrp="1"/>
          </p:cNvSpPr>
          <p:nvPr>
            <p:ph type="body" sz="half" idx="4294967295"/>
          </p:nvPr>
        </p:nvSpPr>
        <p:spPr>
          <a:xfrm>
            <a:off x="552659" y="1519337"/>
            <a:ext cx="4656138" cy="4691062"/>
          </a:xfrm>
          <a:prstGeom prst="rect">
            <a:avLst/>
          </a:prstGeom>
        </p:spPr>
        <p:txBody>
          <a:bodyPr lIns="91440" tIns="45720" rIns="91440" bIns="45720" anchor="t">
            <a:noAutofit/>
          </a:bodyPr>
          <a:lstStyle/>
          <a:p>
            <a:pPr>
              <a:lnSpc>
                <a:spcPct val="100000"/>
              </a:lnSpc>
              <a:spcBef>
                <a:spcPts val="1400"/>
              </a:spcBef>
            </a:pPr>
            <a:r>
              <a:rPr lang="en-US" sz="2200" dirty="0">
                <a:solidFill>
                  <a:schemeClr val="accent3">
                    <a:lumMod val="25000"/>
                  </a:schemeClr>
                </a:solidFill>
                <a:latin typeface="Abadi"/>
              </a:rPr>
              <a:t>We applied web scrapping to webscrap Falcon 9 launch records with BeautifulSoup </a:t>
            </a:r>
          </a:p>
          <a:p>
            <a:pPr>
              <a:lnSpc>
                <a:spcPct val="100000"/>
              </a:lnSpc>
              <a:spcBef>
                <a:spcPts val="1400"/>
              </a:spcBef>
            </a:pPr>
            <a:r>
              <a:rPr lang="en-US" sz="2200" dirty="0">
                <a:solidFill>
                  <a:schemeClr val="accent3">
                    <a:lumMod val="25000"/>
                  </a:schemeClr>
                </a:solidFill>
                <a:latin typeface="Abadi"/>
              </a:rPr>
              <a:t>We parsed the table and converted it into a pandas dataframe.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smtClean="0">
                <a:solidFill>
                  <a:srgbClr val="1C7DDB"/>
                </a:solidFill>
                <a:latin typeface="Abadi" panose="020B0604020104020204" pitchFamily="34" charset="0"/>
                <a:hlinkClick r:id="rId3"/>
              </a:rPr>
              <a:t>https://github.com/Arunima-Singh/SpaceX-advertises-Falcon-9-rocket/blob/main/Data%20Collection%20with%20Web%20Scraping.ipynb</a:t>
            </a:r>
            <a:r>
              <a:rPr lang="en-US" sz="2200" dirty="0" smtClean="0">
                <a:solidFill>
                  <a:srgbClr val="1C7DDB"/>
                </a:solidFill>
                <a:latin typeface="Abadi" panose="020B0604020104020204" pitchFamily="34" charset="0"/>
              </a:rPr>
              <a:t>.</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2" name="Content Placeholder 4">
            <a:extLst>
              <a:ext uri="{FF2B5EF4-FFF2-40B4-BE49-F238E27FC236}">
                <a16:creationId xmlns=""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 xmlns:a16="http://schemas.microsoft.com/office/drawing/2014/main" id="{11B286EC-90E5-482C-9C00-C353EE9D2862}"/>
              </a:ext>
            </a:extLst>
          </p:cNvPr>
          <p:cNvPicPr>
            <a:picLocks noChangeAspect="1"/>
          </p:cNvPicPr>
          <p:nvPr/>
        </p:nvPicPr>
        <p:blipFill>
          <a:blip r:embed="rId4"/>
          <a:stretch>
            <a:fillRect/>
          </a:stretch>
        </p:blipFill>
        <p:spPr>
          <a:xfrm>
            <a:off x="5811445" y="1438107"/>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1383</TotalTime>
  <Words>1621</Words>
  <Application>Microsoft Office PowerPoint</Application>
  <PresentationFormat>Custom</PresentationFormat>
  <Paragraphs>219</Paragraphs>
  <Slides>46</Slides>
  <Notes>4</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Custom Design</vt:lpstr>
      <vt:lpstr>Flow</vt:lpstr>
      <vt:lpstr>SpaceX-advertises-Falcon-9-rocket</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arunima</cp:lastModifiedBy>
  <cp:revision>205</cp:revision>
  <dcterms:created xsi:type="dcterms:W3CDTF">2021-04-29T18:58:34Z</dcterms:created>
  <dcterms:modified xsi:type="dcterms:W3CDTF">2022-09-11T04:35:53Z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