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17"/>
    </p:embeddedFont>
    <p:embeddedFont>
      <p:font typeface="Times New Roman" charset="1" panose="020305020704050203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43764" y="4581842"/>
            <a:ext cx="16376602" cy="932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b="true" sz="4899">
                <a:solidFill>
                  <a:srgbClr val="004AA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Career Growth &amp; Salary Trends: A Global Industry Analysis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10748" y="181611"/>
            <a:ext cx="5041587" cy="1067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Key Insights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87421" y="2087761"/>
            <a:ext cx="17600579" cy="1130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5" indent="-334642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education levels generally lead to higher salaries, but the impact varies across industries, emphasizing the importance of industry selection in career growth and salary potential.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7421" y="3543047"/>
            <a:ext cx="17600579" cy="1130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5" indent="-334642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Computing or Tech industry dominates across all experience levels, showcasing strong talent retention and career growth.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7421" y="4849712"/>
            <a:ext cx="16069685" cy="1673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5" indent="-334642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Gender-based disparities in additional monetary compensation highlight potential inequities in salary structures, with non-binary individuals receiving the least, emphasizing the need for transparent and inclusive pay policies for equitable career growth.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7421" y="6847423"/>
            <a:ext cx="17600579" cy="1130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5" indent="-334642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education generally leads to better average salaries, but industry demand and experience can sometimes outweigh formal degrees in determining career growth and earning potential.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7421" y="8302209"/>
            <a:ext cx="17600579" cy="1130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5" indent="-334642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compensation peaks between 2-7 years of experience, highlighting rapid early-career growth, while earnings decline after 10+ years, emphasizing the need for strategic career progression.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6902" y="3689987"/>
            <a:ext cx="17971098" cy="1673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Career growth and salary trends show that early to mid-career professionals experience the highest earning potential, while long-term success depends on skill development, strategic role transitions and industry demand.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075187" y="1251448"/>
            <a:ext cx="4722676" cy="1067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099486"/>
            <a:chOff x="0" y="0"/>
            <a:chExt cx="4816593" cy="1079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9700"/>
            </a:xfrm>
            <a:custGeom>
              <a:avLst/>
              <a:gdLst/>
              <a:ahLst/>
              <a:cxnLst/>
              <a:rect r="r" b="b" t="t" l="l"/>
              <a:pathLst>
                <a:path h="10797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5897880" y="8681205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-536296" y="1500998"/>
            <a:ext cx="18288000" cy="1579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19"/>
              </a:lnSpc>
              <a:spcBef>
                <a:spcPct val="0"/>
              </a:spcBef>
            </a:pPr>
            <a:r>
              <a:rPr lang="en-US" b="true" sz="82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0021" y="6018871"/>
            <a:ext cx="17947957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Analyzing global salary trends across industries to uncover high-paying job roles and career growth opportunities.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099486"/>
            <a:chOff x="0" y="0"/>
            <a:chExt cx="4816593" cy="1079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9700"/>
            </a:xfrm>
            <a:custGeom>
              <a:avLst/>
              <a:gdLst/>
              <a:ahLst/>
              <a:cxnLst/>
              <a:rect r="r" b="b" t="t" l="l"/>
              <a:pathLst>
                <a:path h="10797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5897880" y="8681205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48704" y="1474487"/>
            <a:ext cx="9083117" cy="1579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19"/>
              </a:lnSpc>
              <a:spcBef>
                <a:spcPct val="0"/>
              </a:spcBef>
            </a:pPr>
            <a:r>
              <a:rPr lang="en-US" b="true" sz="82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Dataset 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2525" y="5527441"/>
            <a:ext cx="17995475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dataset encompasses key attributes such as job titles, salaries, industries, experience levels, and demographics, offering valuable insights into global career and compensation trends.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49408" y="3512159"/>
            <a:ext cx="1957586" cy="1890083"/>
          </a:xfrm>
          <a:custGeom>
            <a:avLst/>
            <a:gdLst/>
            <a:ahLst/>
            <a:cxnLst/>
            <a:rect r="r" b="b" t="t" l="l"/>
            <a:pathLst>
              <a:path h="1890083" w="1957586">
                <a:moveTo>
                  <a:pt x="0" y="0"/>
                </a:moveTo>
                <a:lnTo>
                  <a:pt x="1957586" y="0"/>
                </a:lnTo>
                <a:lnTo>
                  <a:pt x="1957586" y="1890083"/>
                </a:lnTo>
                <a:lnTo>
                  <a:pt x="0" y="1890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75460" y="542334"/>
            <a:ext cx="11151490" cy="1067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Cleaning and Preprocessing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7945" y="4058737"/>
            <a:ext cx="6000393" cy="663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Removing Unwanted Columns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238625" y="6789606"/>
            <a:ext cx="5344163" cy="66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Handling Missing Values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08744" y="4049213"/>
            <a:ext cx="5133115" cy="67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Standardize Data Types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04659" y="6789605"/>
            <a:ext cx="4322292" cy="663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Check for Outliers</a:t>
            </a:r>
          </a:p>
        </p:txBody>
      </p:sp>
      <p:sp>
        <p:nvSpPr>
          <p:cNvPr name="AutoShape 8" id="8"/>
          <p:cNvSpPr/>
          <p:nvPr/>
        </p:nvSpPr>
        <p:spPr>
          <a:xfrm flipH="true">
            <a:off x="6198339" y="4457201"/>
            <a:ext cx="225107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>
            <a:off x="10406994" y="5331224"/>
            <a:ext cx="841042" cy="131636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flipH="true">
            <a:off x="7959627" y="5402242"/>
            <a:ext cx="562913" cy="125560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" id="11"/>
          <p:cNvSpPr/>
          <p:nvPr/>
        </p:nvSpPr>
        <p:spPr>
          <a:xfrm>
            <a:off x="10406994" y="4457201"/>
            <a:ext cx="192002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53569" y="955888"/>
            <a:ext cx="10302748" cy="1067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Analysis Using MySQL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4860925"/>
            <a:ext cx="18129487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MySQL allows for efficient querying, data manipulation and the extraction of meaningful insights to drive informed decision-making.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41097" y="4535761"/>
            <a:ext cx="8225270" cy="4874234"/>
          </a:xfrm>
          <a:custGeom>
            <a:avLst/>
            <a:gdLst/>
            <a:ahLst/>
            <a:cxnLst/>
            <a:rect r="r" b="b" t="t" l="l"/>
            <a:pathLst>
              <a:path h="4874234" w="8225270">
                <a:moveTo>
                  <a:pt x="0" y="0"/>
                </a:moveTo>
                <a:lnTo>
                  <a:pt x="8225271" y="0"/>
                </a:lnTo>
                <a:lnTo>
                  <a:pt x="8225271" y="4874234"/>
                </a:lnTo>
                <a:lnTo>
                  <a:pt x="0" y="48742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60324" y="2753029"/>
            <a:ext cx="11060956" cy="1173132"/>
          </a:xfrm>
          <a:custGeom>
            <a:avLst/>
            <a:gdLst/>
            <a:ahLst/>
            <a:cxnLst/>
            <a:rect r="r" b="b" t="t" l="l"/>
            <a:pathLst>
              <a:path h="1173132" w="11060956">
                <a:moveTo>
                  <a:pt x="0" y="0"/>
                </a:moveTo>
                <a:lnTo>
                  <a:pt x="11060956" y="0"/>
                </a:lnTo>
                <a:lnTo>
                  <a:pt x="11060956" y="1173132"/>
                </a:lnTo>
                <a:lnTo>
                  <a:pt x="0" y="11731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483435"/>
            <a:ext cx="8962780" cy="663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42" indent="-377821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Average Salary by Industry and Gender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25223" y="2286302"/>
            <a:ext cx="12459791" cy="1355002"/>
          </a:xfrm>
          <a:custGeom>
            <a:avLst/>
            <a:gdLst/>
            <a:ahLst/>
            <a:cxnLst/>
            <a:rect r="r" b="b" t="t" l="l"/>
            <a:pathLst>
              <a:path h="1355002" w="12459791">
                <a:moveTo>
                  <a:pt x="0" y="0"/>
                </a:moveTo>
                <a:lnTo>
                  <a:pt x="12459790" y="0"/>
                </a:lnTo>
                <a:lnTo>
                  <a:pt x="12459790" y="1355002"/>
                </a:lnTo>
                <a:lnTo>
                  <a:pt x="0" y="1355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25223" y="4134801"/>
            <a:ext cx="7376243" cy="5123499"/>
          </a:xfrm>
          <a:custGeom>
            <a:avLst/>
            <a:gdLst/>
            <a:ahLst/>
            <a:cxnLst/>
            <a:rect r="r" b="b" t="t" l="l"/>
            <a:pathLst>
              <a:path h="5123499" w="7376243">
                <a:moveTo>
                  <a:pt x="0" y="0"/>
                </a:moveTo>
                <a:lnTo>
                  <a:pt x="7376243" y="0"/>
                </a:lnTo>
                <a:lnTo>
                  <a:pt x="7376243" y="5123499"/>
                </a:lnTo>
                <a:lnTo>
                  <a:pt x="0" y="51234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41613"/>
            <a:ext cx="8844381" cy="663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42" indent="-377821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Total Salary Compensation by Job Title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88926" y="1831578"/>
            <a:ext cx="12916323" cy="1162469"/>
          </a:xfrm>
          <a:custGeom>
            <a:avLst/>
            <a:gdLst/>
            <a:ahLst/>
            <a:cxnLst/>
            <a:rect r="r" b="b" t="t" l="l"/>
            <a:pathLst>
              <a:path h="1162469" w="12916323">
                <a:moveTo>
                  <a:pt x="0" y="0"/>
                </a:moveTo>
                <a:lnTo>
                  <a:pt x="12916323" y="0"/>
                </a:lnTo>
                <a:lnTo>
                  <a:pt x="12916323" y="1162469"/>
                </a:lnTo>
                <a:lnTo>
                  <a:pt x="0" y="11624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88926" y="3722944"/>
            <a:ext cx="10772423" cy="5327575"/>
          </a:xfrm>
          <a:custGeom>
            <a:avLst/>
            <a:gdLst/>
            <a:ahLst/>
            <a:cxnLst/>
            <a:rect r="r" b="b" t="t" l="l"/>
            <a:pathLst>
              <a:path h="5327575" w="10772423">
                <a:moveTo>
                  <a:pt x="0" y="0"/>
                </a:moveTo>
                <a:lnTo>
                  <a:pt x="10772423" y="0"/>
                </a:lnTo>
                <a:lnTo>
                  <a:pt x="10772423" y="5327575"/>
                </a:lnTo>
                <a:lnTo>
                  <a:pt x="0" y="53275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6484" y="630237"/>
            <a:ext cx="12284596" cy="663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42" indent="-377821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Total Compensation by Job Title and Years of Experience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1661" y="2150497"/>
            <a:ext cx="17024679" cy="7107803"/>
          </a:xfrm>
          <a:custGeom>
            <a:avLst/>
            <a:gdLst/>
            <a:ahLst/>
            <a:cxnLst/>
            <a:rect r="r" b="b" t="t" l="l"/>
            <a:pathLst>
              <a:path h="7107803" w="17024679">
                <a:moveTo>
                  <a:pt x="0" y="0"/>
                </a:moveTo>
                <a:lnTo>
                  <a:pt x="17024678" y="0"/>
                </a:lnTo>
                <a:lnTo>
                  <a:pt x="17024678" y="7107803"/>
                </a:lnTo>
                <a:lnTo>
                  <a:pt x="0" y="71078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49318" y="169932"/>
            <a:ext cx="4433423" cy="1067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DAGjUuTbrN4</dc:identifier>
  <dcterms:modified xsi:type="dcterms:W3CDTF">2011-08-01T06:04:30Z</dcterms:modified>
  <cp:revision>1</cp:revision>
  <dc:title>"Career Growth &amp; Salary Trends: A Global Industry Analysis"</dc:title>
</cp:coreProperties>
</file>