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imes New Roman Bold" charset="1" panose="02030802070405020303"/>
      <p:regular r:id="rId13"/>
    </p:embeddedFont>
    <p:embeddedFont>
      <p:font typeface="Times New Roman" charset="1" panose="020305020704050203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01622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5913785" cy="3246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0" y="3659927"/>
            <a:ext cx="18112498" cy="271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Revenue Forecasting for Subscription-Based Service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473448" y="6144676"/>
            <a:ext cx="4639051" cy="111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0"/>
              </a:lnSpc>
            </a:pPr>
            <a:r>
              <a:rPr lang="en-US" sz="583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Arunima 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01622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5913785" cy="3246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7832" y="6172200"/>
            <a:ext cx="4077393" cy="4114800"/>
          </a:xfrm>
          <a:custGeom>
            <a:avLst/>
            <a:gdLst/>
            <a:ahLst/>
            <a:cxnLst/>
            <a:rect r="r" b="b" t="t" l="l"/>
            <a:pathLst>
              <a:path h="4114800" w="4077393">
                <a:moveTo>
                  <a:pt x="0" y="0"/>
                </a:moveTo>
                <a:lnTo>
                  <a:pt x="4077393" y="0"/>
                </a:lnTo>
                <a:lnTo>
                  <a:pt x="40773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38393" y="584800"/>
            <a:ext cx="6529561" cy="1202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b="true" sz="6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34105" y="2516517"/>
            <a:ext cx="18322105" cy="3389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mainly </a:t>
            </a: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analyzes subscription revenue trends, payment methods and churn rates to understand business performance. </a:t>
            </a:r>
          </a:p>
          <a:p>
            <a:pPr algn="l">
              <a:lnSpc>
                <a:spcPts val="5319"/>
              </a:lnSpc>
            </a:pPr>
          </a:p>
          <a:p>
            <a:pPr algn="l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helps predict future revenue fluctuations and take necessary actions to improve retention and profitability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01622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5913785" cy="3246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814997" y="303846"/>
            <a:ext cx="8047501" cy="1202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b="true" sz="6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343312"/>
            <a:ext cx="18288000" cy="314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dataset contains key attributes like revenue, churn rate, payment methods and customer status, essential for analyzing subscription trends.</a:t>
            </a:r>
          </a:p>
          <a:p>
            <a:pPr algn="l">
              <a:lnSpc>
                <a:spcPts val="4899"/>
              </a:lnSpc>
            </a:pPr>
          </a:p>
          <a:p>
            <a:pPr algn="l"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examining these attributes, we can track revenue patterns, forecast future earnings, and assess factors influencing customer retention.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01622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5913785" cy="3246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689379" y="1028700"/>
            <a:ext cx="10598621" cy="7951905"/>
          </a:xfrm>
          <a:custGeom>
            <a:avLst/>
            <a:gdLst/>
            <a:ahLst/>
            <a:cxnLst/>
            <a:rect r="r" b="b" t="t" l="l"/>
            <a:pathLst>
              <a:path h="7951905" w="10598621">
                <a:moveTo>
                  <a:pt x="0" y="0"/>
                </a:moveTo>
                <a:lnTo>
                  <a:pt x="10598621" y="0"/>
                </a:lnTo>
                <a:lnTo>
                  <a:pt x="10598621" y="7951905"/>
                </a:lnTo>
                <a:lnTo>
                  <a:pt x="0" y="79519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240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469345" y="3941442"/>
            <a:ext cx="8524381" cy="1202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b="true" sz="6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Dashboard Overview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01622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5913785" cy="3246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63595" y="1562833"/>
            <a:ext cx="17360810" cy="7161334"/>
          </a:xfrm>
          <a:custGeom>
            <a:avLst/>
            <a:gdLst/>
            <a:ahLst/>
            <a:cxnLst/>
            <a:rect r="r" b="b" t="t" l="l"/>
            <a:pathLst>
              <a:path h="7161334" w="17360810">
                <a:moveTo>
                  <a:pt x="0" y="0"/>
                </a:moveTo>
                <a:lnTo>
                  <a:pt x="17360810" y="0"/>
                </a:lnTo>
                <a:lnTo>
                  <a:pt x="17360810" y="7161334"/>
                </a:lnTo>
                <a:lnTo>
                  <a:pt x="0" y="7161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01622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5913785" cy="3246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444227" y="303846"/>
            <a:ext cx="6521972" cy="1202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b="true" sz="6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8671" y="1868169"/>
            <a:ext cx="18306671" cy="7390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Plan generates the highest revenue, while the Premium Plan contributes the least, indicating a stronger preference for affordability.</a:t>
            </a:r>
          </a:p>
          <a:p>
            <a:pPr algn="l">
              <a:lnSpc>
                <a:spcPts val="5319"/>
              </a:lnSpc>
            </a:pPr>
          </a:p>
          <a:p>
            <a:pPr algn="l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higher churn rate negatively impacts revenue, as seen in 2023, emphasizing the importance of customer retention strategies.</a:t>
            </a:r>
          </a:p>
          <a:p>
            <a:pPr algn="l">
              <a:lnSpc>
                <a:spcPts val="5319"/>
              </a:lnSpc>
            </a:pPr>
          </a:p>
          <a:p>
            <a:pPr algn="l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is evenly distributed across payment methods, with PayPal slightly leading, suggesting a need to analyze churn trends by payment method.</a:t>
            </a:r>
          </a:p>
          <a:p>
            <a:pPr algn="l">
              <a:lnSpc>
                <a:spcPts val="5319"/>
              </a:lnSpc>
            </a:pPr>
          </a:p>
          <a:p>
            <a:pPr algn="l" marL="820409" indent="-410205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Revenue has fluctuated over the years, with declines in 2018, 2019, and 2023, highlighting the need for promotions, retention programs and market expansion.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101622" y="-445819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61925"/>
              <a:ext cx="5913785" cy="3246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328141" y="303846"/>
            <a:ext cx="5154366" cy="1202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b="true" sz="6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177539"/>
            <a:ext cx="18288000" cy="3769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67" indent="-453384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h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igh churn rates and revenue fluctuations emphasize the need for strong customer retention strategies. </a:t>
            </a:r>
          </a:p>
          <a:p>
            <a:pPr algn="l">
              <a:lnSpc>
                <a:spcPts val="5879"/>
              </a:lnSpc>
            </a:pPr>
          </a:p>
          <a:p>
            <a:pPr algn="l" marL="906767" indent="-453384" lvl="1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future growth, businesses should optimize pricing, enhance payment flexibility and explore new market opportunities.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DAGgrXzIvPk</dc:identifier>
  <dcterms:modified xsi:type="dcterms:W3CDTF">2011-08-01T06:04:30Z</dcterms:modified>
  <cp:revision>1</cp:revision>
  <dc:title>Revenue Forecasting for Subscription-Based Service</dc:title>
</cp:coreProperties>
</file>