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Poppins Bold" charset="1" panose="00000800000000000000"/>
      <p:regular r:id="rId26"/>
    </p:embeddedFont>
    <p:embeddedFont>
      <p:font typeface="Roca Two Bold" charset="1" panose="00000800000000000000"/>
      <p:regular r:id="rId27"/>
    </p:embeddedFont>
    <p:embeddedFont>
      <p:font typeface="Poppins" charset="1" panose="00000500000000000000"/>
      <p:regular r:id="rId28"/>
    </p:embeddedFont>
    <p:embeddedFont>
      <p:font typeface="Roca Two" charset="1" panose="00000500000000000000"/>
      <p:regular r:id="rId29"/>
    </p:embeddedFont>
    <p:embeddedFont>
      <p:font typeface="Times New Roman Bold" charset="1" panose="02030802070405020303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5.pn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05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0D1FF">
                    <a:alpha val="82000"/>
                  </a:srgbClr>
                </a:gs>
                <a:gs pos="50000">
                  <a:srgbClr val="001496">
                    <a:alpha val="82000"/>
                  </a:srgbClr>
                </a:gs>
                <a:gs pos="100000">
                  <a:srgbClr val="000F70">
                    <a:alpha val="82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22342" y="4350383"/>
            <a:ext cx="17348480" cy="793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TRENDS IN SUSTAINABLE FASHION &amp; ITS CONSUMER APPEAL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24572" y="6415758"/>
            <a:ext cx="8322136" cy="3258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1"/>
              </a:lnSpc>
            </a:pPr>
            <a:r>
              <a:rPr lang="en-US" b="true" sz="3694" spc="-1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ARUNIMA K</a:t>
            </a:r>
          </a:p>
          <a:p>
            <a:pPr algn="ctr">
              <a:lnSpc>
                <a:spcPts val="5171"/>
              </a:lnSpc>
            </a:pPr>
            <a:r>
              <a:rPr lang="en-US" b="true" sz="3694" spc="-1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DA/DS</a:t>
            </a:r>
          </a:p>
          <a:p>
            <a:pPr algn="ctr">
              <a:lnSpc>
                <a:spcPts val="5171"/>
              </a:lnSpc>
            </a:pPr>
            <a:r>
              <a:rPr lang="en-US" b="true" sz="3694" spc="-1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MILSTONE-1</a:t>
            </a:r>
          </a:p>
          <a:p>
            <a:pPr algn="ctr">
              <a:lnSpc>
                <a:spcPts val="5171"/>
              </a:lnSpc>
            </a:pPr>
            <a:r>
              <a:rPr lang="en-US" b="true" sz="3694" spc="-1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18-12-2024</a:t>
            </a:r>
          </a:p>
          <a:p>
            <a:pPr algn="ctr">
              <a:lnSpc>
                <a:spcPts val="5171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03538" y="2015542"/>
            <a:ext cx="12370599" cy="1799360"/>
          </a:xfrm>
          <a:custGeom>
            <a:avLst/>
            <a:gdLst/>
            <a:ahLst/>
            <a:cxnLst/>
            <a:rect r="r" b="b" t="t" l="l"/>
            <a:pathLst>
              <a:path h="1799360" w="12370599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76857" y="155303"/>
            <a:ext cx="7667143" cy="4584430"/>
          </a:xfrm>
          <a:custGeom>
            <a:avLst/>
            <a:gdLst/>
            <a:ahLst/>
            <a:cxnLst/>
            <a:rect r="r" b="b" t="t" l="l"/>
            <a:pathLst>
              <a:path h="4584430" w="7667143">
                <a:moveTo>
                  <a:pt x="0" y="0"/>
                </a:moveTo>
                <a:lnTo>
                  <a:pt x="7667143" y="0"/>
                </a:lnTo>
                <a:lnTo>
                  <a:pt x="7667143" y="4584430"/>
                </a:lnTo>
                <a:lnTo>
                  <a:pt x="0" y="45844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912" r="-698" b="-1291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337209" y="4973848"/>
            <a:ext cx="7541596" cy="5313152"/>
          </a:xfrm>
          <a:custGeom>
            <a:avLst/>
            <a:gdLst/>
            <a:ahLst/>
            <a:cxnLst/>
            <a:rect r="r" b="b" t="t" l="l"/>
            <a:pathLst>
              <a:path h="5313152" w="7541596">
                <a:moveTo>
                  <a:pt x="0" y="0"/>
                </a:moveTo>
                <a:lnTo>
                  <a:pt x="7541596" y="0"/>
                </a:lnTo>
                <a:lnTo>
                  <a:pt x="7541596" y="5313152"/>
                </a:lnTo>
                <a:lnTo>
                  <a:pt x="0" y="53131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843" r="0" b="-184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88837" y="155303"/>
            <a:ext cx="8431136" cy="4584430"/>
          </a:xfrm>
          <a:custGeom>
            <a:avLst/>
            <a:gdLst/>
            <a:ahLst/>
            <a:cxnLst/>
            <a:rect r="r" b="b" t="t" l="l"/>
            <a:pathLst>
              <a:path h="4584430" w="8431136">
                <a:moveTo>
                  <a:pt x="0" y="0"/>
                </a:moveTo>
                <a:lnTo>
                  <a:pt x="8431136" y="0"/>
                </a:lnTo>
                <a:lnTo>
                  <a:pt x="8431136" y="4584430"/>
                </a:lnTo>
                <a:lnTo>
                  <a:pt x="0" y="45844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1323716" y="9501313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22342" y="1937043"/>
            <a:ext cx="5818692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u="sng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Hypothesis Testing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9409" y="4178606"/>
            <a:ext cx="8574591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1" indent="-377820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Two-Sample Independent T-test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9409" y="5228908"/>
            <a:ext cx="8045156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1" indent="-377820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Analysis of Variance (ANOVA)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07580" y="6311584"/>
            <a:ext cx="5214459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2" indent="-345436" lvl="1">
              <a:lnSpc>
                <a:spcPts val="4479"/>
              </a:lnSpc>
              <a:spcBef>
                <a:spcPct val="0"/>
              </a:spcBef>
              <a:buAutoNum type="arabicPeriod" startAt="1"/>
            </a:pPr>
            <a:r>
              <a:rPr lang="en-US" sz="319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One-Way ANOVA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1323716" y="9501313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22342" y="1649294"/>
            <a:ext cx="8421658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u="sng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Two-Sample Independent T-test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7786" y="2925738"/>
            <a:ext cx="3945385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objective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3230" y="3973489"/>
            <a:ext cx="17034770" cy="56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 test if there is a any significant difference in the average prices (USD) between two material types: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02788" y="5029200"/>
            <a:ext cx="5657524" cy="56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Recycled Polyester and Tencel.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1323716" y="9501313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53230" y="3249588"/>
            <a:ext cx="15167383" cy="1004839"/>
          </a:xfrm>
          <a:custGeom>
            <a:avLst/>
            <a:gdLst/>
            <a:ahLst/>
            <a:cxnLst/>
            <a:rect r="r" b="b" t="t" l="l"/>
            <a:pathLst>
              <a:path h="1004839" w="15167383">
                <a:moveTo>
                  <a:pt x="0" y="0"/>
                </a:moveTo>
                <a:lnTo>
                  <a:pt x="15167383" y="0"/>
                </a:lnTo>
                <a:lnTo>
                  <a:pt x="15167383" y="1004840"/>
                </a:lnTo>
                <a:lnTo>
                  <a:pt x="0" y="10048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3230" y="5108562"/>
            <a:ext cx="15167383" cy="1204789"/>
          </a:xfrm>
          <a:custGeom>
            <a:avLst/>
            <a:gdLst/>
            <a:ahLst/>
            <a:cxnLst/>
            <a:rect r="r" b="b" t="t" l="l"/>
            <a:pathLst>
              <a:path h="1204789" w="15167383">
                <a:moveTo>
                  <a:pt x="0" y="0"/>
                </a:moveTo>
                <a:lnTo>
                  <a:pt x="15167383" y="0"/>
                </a:lnTo>
                <a:lnTo>
                  <a:pt x="15167383" y="1204789"/>
                </a:lnTo>
                <a:lnTo>
                  <a:pt x="0" y="12047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418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31867" y="1613192"/>
            <a:ext cx="7307173" cy="71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 u="sng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Independent Observation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1323716" y="9501313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63688" y="2982331"/>
            <a:ext cx="10606580" cy="488090"/>
          </a:xfrm>
          <a:custGeom>
            <a:avLst/>
            <a:gdLst/>
            <a:ahLst/>
            <a:cxnLst/>
            <a:rect r="r" b="b" t="t" l="l"/>
            <a:pathLst>
              <a:path h="488090" w="10606580">
                <a:moveTo>
                  <a:pt x="0" y="0"/>
                </a:moveTo>
                <a:lnTo>
                  <a:pt x="10606581" y="0"/>
                </a:lnTo>
                <a:lnTo>
                  <a:pt x="10606581" y="488090"/>
                </a:lnTo>
                <a:lnTo>
                  <a:pt x="0" y="4880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3688" y="6609228"/>
            <a:ext cx="10606580" cy="808103"/>
          </a:xfrm>
          <a:custGeom>
            <a:avLst/>
            <a:gdLst/>
            <a:ahLst/>
            <a:cxnLst/>
            <a:rect r="r" b="b" t="t" l="l"/>
            <a:pathLst>
              <a:path h="808103" w="10606580">
                <a:moveTo>
                  <a:pt x="0" y="0"/>
                </a:moveTo>
                <a:lnTo>
                  <a:pt x="10606581" y="0"/>
                </a:lnTo>
                <a:lnTo>
                  <a:pt x="10606581" y="808103"/>
                </a:lnTo>
                <a:lnTo>
                  <a:pt x="0" y="8081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141" r="0" b="-414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75555" y="1479284"/>
            <a:ext cx="9370397" cy="71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 u="sng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Shapiro-Wilk Test for Normality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7786" y="5080146"/>
            <a:ext cx="9058167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 u="sng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Levene's Test for Equal Variance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1323716" y="9501313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41113" y="3250822"/>
            <a:ext cx="10622003" cy="564625"/>
          </a:xfrm>
          <a:custGeom>
            <a:avLst/>
            <a:gdLst/>
            <a:ahLst/>
            <a:cxnLst/>
            <a:rect r="r" b="b" t="t" l="l"/>
            <a:pathLst>
              <a:path h="564625" w="10622003">
                <a:moveTo>
                  <a:pt x="0" y="0"/>
                </a:moveTo>
                <a:lnTo>
                  <a:pt x="10622003" y="0"/>
                </a:lnTo>
                <a:lnTo>
                  <a:pt x="10622003" y="564625"/>
                </a:lnTo>
                <a:lnTo>
                  <a:pt x="0" y="5646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41113" y="6956854"/>
            <a:ext cx="10972800" cy="642693"/>
          </a:xfrm>
          <a:custGeom>
            <a:avLst/>
            <a:gdLst/>
            <a:ahLst/>
            <a:cxnLst/>
            <a:rect r="r" b="b" t="t" l="l"/>
            <a:pathLst>
              <a:path h="642693" w="10972800">
                <a:moveTo>
                  <a:pt x="0" y="0"/>
                </a:moveTo>
                <a:lnTo>
                  <a:pt x="10972800" y="0"/>
                </a:lnTo>
                <a:lnTo>
                  <a:pt x="10972800" y="642693"/>
                </a:lnTo>
                <a:lnTo>
                  <a:pt x="0" y="6426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597916"/>
            <a:ext cx="5361427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 u="sng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Independent t test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7786" y="5010578"/>
            <a:ext cx="11375330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Mann-Whitney U Test (Non-Parametric Test)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1323716" y="9501313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22342" y="1558220"/>
            <a:ext cx="5880777" cy="71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 u="sng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One-Way ANOVA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4694" y="3157897"/>
            <a:ext cx="3091873" cy="6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objective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7786" y="4410709"/>
            <a:ext cx="17080456" cy="1085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 test if there is a significant difference in the average price of products based on their sustainability 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550957" y="5158422"/>
            <a:ext cx="6191488" cy="56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sustainability ratings (A, B, C, D).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1323716" y="9501313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63688" y="6609228"/>
            <a:ext cx="11558750" cy="880647"/>
          </a:xfrm>
          <a:custGeom>
            <a:avLst/>
            <a:gdLst/>
            <a:ahLst/>
            <a:cxnLst/>
            <a:rect r="r" b="b" t="t" l="l"/>
            <a:pathLst>
              <a:path h="880647" w="11558750">
                <a:moveTo>
                  <a:pt x="0" y="0"/>
                </a:moveTo>
                <a:lnTo>
                  <a:pt x="11558750" y="0"/>
                </a:lnTo>
                <a:lnTo>
                  <a:pt x="11558750" y="880647"/>
                </a:lnTo>
                <a:lnTo>
                  <a:pt x="0" y="8806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141" r="0" b="-414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3688" y="2982331"/>
            <a:ext cx="11144794" cy="702607"/>
          </a:xfrm>
          <a:custGeom>
            <a:avLst/>
            <a:gdLst/>
            <a:ahLst/>
            <a:cxnLst/>
            <a:rect r="r" b="b" t="t" l="l"/>
            <a:pathLst>
              <a:path h="702607" w="11144794">
                <a:moveTo>
                  <a:pt x="0" y="0"/>
                </a:moveTo>
                <a:lnTo>
                  <a:pt x="11144794" y="0"/>
                </a:lnTo>
                <a:lnTo>
                  <a:pt x="11144794" y="702607"/>
                </a:lnTo>
                <a:lnTo>
                  <a:pt x="0" y="7026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75555" y="1479284"/>
            <a:ext cx="9321643" cy="71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 u="sng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Shapiro-Wilk Test for Normality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2769" y="5057775"/>
            <a:ext cx="9204429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 u="sng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Levene's Test for Equal Variance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1323716" y="9501313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41113" y="3250822"/>
            <a:ext cx="10622003" cy="564625"/>
          </a:xfrm>
          <a:custGeom>
            <a:avLst/>
            <a:gdLst/>
            <a:ahLst/>
            <a:cxnLst/>
            <a:rect r="r" b="b" t="t" l="l"/>
            <a:pathLst>
              <a:path h="564625" w="10622003">
                <a:moveTo>
                  <a:pt x="0" y="0"/>
                </a:moveTo>
                <a:lnTo>
                  <a:pt x="10622003" y="0"/>
                </a:lnTo>
                <a:lnTo>
                  <a:pt x="10622003" y="564625"/>
                </a:lnTo>
                <a:lnTo>
                  <a:pt x="0" y="5646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41113" y="6956854"/>
            <a:ext cx="10972800" cy="642693"/>
          </a:xfrm>
          <a:custGeom>
            <a:avLst/>
            <a:gdLst/>
            <a:ahLst/>
            <a:cxnLst/>
            <a:rect r="r" b="b" t="t" l="l"/>
            <a:pathLst>
              <a:path h="642693" w="10972800">
                <a:moveTo>
                  <a:pt x="0" y="0"/>
                </a:moveTo>
                <a:lnTo>
                  <a:pt x="10972800" y="0"/>
                </a:lnTo>
                <a:lnTo>
                  <a:pt x="10972800" y="642693"/>
                </a:lnTo>
                <a:lnTo>
                  <a:pt x="0" y="6426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875966"/>
            <a:ext cx="602341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One-Way ANOVA Tes</a:t>
            </a:r>
            <a:r>
              <a:rPr lang="en-US" b="true" sz="3999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3126" y="5315204"/>
            <a:ext cx="5461520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Kruskal-Wallis Tes</a:t>
            </a:r>
            <a:r>
              <a:rPr lang="en-US" b="true" sz="3999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01900" y="-2854591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-1323699" y="9239250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22342" y="3832059"/>
            <a:ext cx="15336464" cy="235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2"/>
              </a:lnSpc>
            </a:pPr>
            <a:r>
              <a:rPr lang="en-US" sz="27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Sustainable materials like Tencel and Organic Cotton highlight trends in sustainable fashion by being affordable and highly rated, making eco-friendly options appealing to consumers.</a:t>
            </a:r>
          </a:p>
          <a:p>
            <a:pPr algn="just">
              <a:lnSpc>
                <a:spcPts val="3642"/>
              </a:lnSpc>
            </a:pPr>
          </a:p>
          <a:p>
            <a:pPr algn="just">
              <a:lnSpc>
                <a:spcPts val="3642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22342" y="1726528"/>
            <a:ext cx="4258478" cy="880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b="true" sz="5099" u="sng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Conclusion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537135" y="5046152"/>
            <a:ext cx="3043342" cy="3186138"/>
          </a:xfrm>
          <a:custGeom>
            <a:avLst/>
            <a:gdLst/>
            <a:ahLst/>
            <a:cxnLst/>
            <a:rect r="r" b="b" t="t" l="l"/>
            <a:pathLst>
              <a:path h="3186138" w="3043342">
                <a:moveTo>
                  <a:pt x="0" y="0"/>
                </a:moveTo>
                <a:lnTo>
                  <a:pt x="3043342" y="0"/>
                </a:lnTo>
                <a:lnTo>
                  <a:pt x="3043342" y="3186138"/>
                </a:lnTo>
                <a:lnTo>
                  <a:pt x="0" y="31861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869928" y="1889049"/>
            <a:ext cx="5389372" cy="6508903"/>
            <a:chOff x="0" y="0"/>
            <a:chExt cx="834955" cy="10083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34955" cy="1008399"/>
            </a:xfrm>
            <a:custGeom>
              <a:avLst/>
              <a:gdLst/>
              <a:ahLst/>
              <a:cxnLst/>
              <a:rect r="r" b="b" t="t" l="l"/>
              <a:pathLst>
                <a:path h="1008399" w="834955">
                  <a:moveTo>
                    <a:pt x="114921" y="0"/>
                  </a:moveTo>
                  <a:lnTo>
                    <a:pt x="720033" y="0"/>
                  </a:lnTo>
                  <a:cubicBezTo>
                    <a:pt x="750512" y="0"/>
                    <a:pt x="779743" y="12108"/>
                    <a:pt x="801295" y="33660"/>
                  </a:cubicBezTo>
                  <a:cubicBezTo>
                    <a:pt x="822847" y="55212"/>
                    <a:pt x="834955" y="84442"/>
                    <a:pt x="834955" y="114921"/>
                  </a:cubicBezTo>
                  <a:lnTo>
                    <a:pt x="834955" y="893478"/>
                  </a:lnTo>
                  <a:cubicBezTo>
                    <a:pt x="834955" y="956947"/>
                    <a:pt x="783503" y="1008399"/>
                    <a:pt x="720033" y="1008399"/>
                  </a:cubicBezTo>
                  <a:lnTo>
                    <a:pt x="114921" y="1008399"/>
                  </a:lnTo>
                  <a:cubicBezTo>
                    <a:pt x="84442" y="1008399"/>
                    <a:pt x="55212" y="996292"/>
                    <a:pt x="33660" y="974740"/>
                  </a:cubicBezTo>
                  <a:cubicBezTo>
                    <a:pt x="12108" y="953188"/>
                    <a:pt x="0" y="923957"/>
                    <a:pt x="0" y="893478"/>
                  </a:cubicBezTo>
                  <a:lnTo>
                    <a:pt x="0" y="114921"/>
                  </a:lnTo>
                  <a:cubicBezTo>
                    <a:pt x="0" y="84442"/>
                    <a:pt x="12108" y="55212"/>
                    <a:pt x="33660" y="33660"/>
                  </a:cubicBezTo>
                  <a:cubicBezTo>
                    <a:pt x="55212" y="12108"/>
                    <a:pt x="84442" y="0"/>
                    <a:pt x="114921" y="0"/>
                  </a:cubicBezTo>
                  <a:close/>
                </a:path>
              </a:pathLst>
            </a:custGeom>
            <a:blipFill>
              <a:blip r:embed="rId5"/>
              <a:stretch>
                <a:fillRect l="-91735" t="0" r="-2277" b="0"/>
              </a:stretch>
            </a:blipFill>
            <a:ln w="323850" cap="rnd">
              <a:gradFill>
                <a:gsLst>
                  <a:gs pos="0">
                    <a:srgbClr val="00D1FF">
                      <a:alpha val="100000"/>
                    </a:srgbClr>
                  </a:gs>
                  <a:gs pos="100000">
                    <a:srgbClr val="001496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round/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5201900" y="-2854591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8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-1323699" y="9239250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22342" y="1632571"/>
            <a:ext cx="6742361" cy="57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6"/>
              </a:lnSpc>
            </a:pPr>
            <a:r>
              <a:rPr lang="en-US" sz="4150" u="sng" b="true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INTR0DUCTION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2342" y="4038467"/>
            <a:ext cx="10834996" cy="184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2"/>
              </a:lnSpc>
            </a:pPr>
            <a:r>
              <a:rPr lang="en-US" sz="26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analysis aims to explore trends in sustainable fashion and consumer appeal, providing insights to drive sustainable practices and inform industry strategies.</a:t>
            </a:r>
          </a:p>
          <a:p>
            <a:pPr algn="just">
              <a:lnSpc>
                <a:spcPts val="364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9515" y="-1031595"/>
            <a:ext cx="12370599" cy="1799360"/>
          </a:xfrm>
          <a:custGeom>
            <a:avLst/>
            <a:gdLst/>
            <a:ahLst/>
            <a:cxnLst/>
            <a:rect r="r" b="b" t="t" l="l"/>
            <a:pathLst>
              <a:path h="1799360" w="12370599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1323716" y="9501313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797369" y="4107792"/>
            <a:ext cx="8693261" cy="4000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47"/>
              </a:lnSpc>
              <a:spcBef>
                <a:spcPct val="0"/>
              </a:spcBef>
            </a:pPr>
            <a:r>
              <a:rPr lang="en-US" b="true" sz="11462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Thank You</a:t>
            </a:r>
          </a:p>
          <a:p>
            <a:pPr algn="ctr">
              <a:lnSpc>
                <a:spcPts val="1604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-1323699" y="9239250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201900" y="-2854591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22342" y="4510457"/>
            <a:ext cx="17076577" cy="1857078"/>
          </a:xfrm>
          <a:custGeom>
            <a:avLst/>
            <a:gdLst/>
            <a:ahLst/>
            <a:cxnLst/>
            <a:rect r="r" b="b" t="t" l="l"/>
            <a:pathLst>
              <a:path h="1857078" w="17076577">
                <a:moveTo>
                  <a:pt x="0" y="0"/>
                </a:moveTo>
                <a:lnTo>
                  <a:pt x="17076576" y="0"/>
                </a:lnTo>
                <a:lnTo>
                  <a:pt x="17076576" y="1857078"/>
                </a:lnTo>
                <a:lnTo>
                  <a:pt x="0" y="18570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22342" y="1683741"/>
            <a:ext cx="9191203" cy="1472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7"/>
              </a:lnSpc>
            </a:pPr>
            <a:r>
              <a:rPr lang="en-US" sz="4179" u="sng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DATA UNDERSTANDING</a:t>
            </a:r>
          </a:p>
          <a:p>
            <a:pPr algn="l">
              <a:lnSpc>
                <a:spcPts val="6946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-896631" y="2674672"/>
            <a:ext cx="6728604" cy="150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No:of  Rows :5000</a:t>
            </a:r>
          </a:p>
          <a:p>
            <a:pPr algn="ctr">
              <a:lnSpc>
                <a:spcPts val="1540"/>
              </a:lnSpc>
              <a:spcBef>
                <a:spcPct val="0"/>
              </a:spcBef>
            </a:pP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No:of  Columns:15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-1323699" y="9239250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22342" y="3417113"/>
            <a:ext cx="14579934" cy="4975403"/>
          </a:xfrm>
          <a:custGeom>
            <a:avLst/>
            <a:gdLst/>
            <a:ahLst/>
            <a:cxnLst/>
            <a:rect r="r" b="b" t="t" l="l"/>
            <a:pathLst>
              <a:path h="4975403" w="14579934">
                <a:moveTo>
                  <a:pt x="0" y="0"/>
                </a:moveTo>
                <a:lnTo>
                  <a:pt x="14579934" y="0"/>
                </a:lnTo>
                <a:lnTo>
                  <a:pt x="14579934" y="4975403"/>
                </a:lnTo>
                <a:lnTo>
                  <a:pt x="0" y="49754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22342" y="1846821"/>
            <a:ext cx="8708398" cy="602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3"/>
              </a:lnSpc>
            </a:pPr>
            <a:r>
              <a:rPr lang="en-US" sz="4349" u="sng" b="true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Summary Statistics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-1323699" y="9239250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601534" y="2721032"/>
            <a:ext cx="4190368" cy="6185219"/>
          </a:xfrm>
          <a:custGeom>
            <a:avLst/>
            <a:gdLst/>
            <a:ahLst/>
            <a:cxnLst/>
            <a:rect r="r" b="b" t="t" l="l"/>
            <a:pathLst>
              <a:path h="6185219" w="4190368">
                <a:moveTo>
                  <a:pt x="0" y="0"/>
                </a:moveTo>
                <a:lnTo>
                  <a:pt x="4190368" y="0"/>
                </a:lnTo>
                <a:lnTo>
                  <a:pt x="4190368" y="6185219"/>
                </a:lnTo>
                <a:lnTo>
                  <a:pt x="0" y="61852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218568" y="1511033"/>
            <a:ext cx="5602563" cy="5347901"/>
          </a:xfrm>
          <a:custGeom>
            <a:avLst/>
            <a:gdLst/>
            <a:ahLst/>
            <a:cxnLst/>
            <a:rect r="r" b="b" t="t" l="l"/>
            <a:pathLst>
              <a:path h="5347901" w="5602563">
                <a:moveTo>
                  <a:pt x="0" y="0"/>
                </a:moveTo>
                <a:lnTo>
                  <a:pt x="5602563" y="0"/>
                </a:lnTo>
                <a:lnTo>
                  <a:pt x="5602563" y="5347902"/>
                </a:lnTo>
                <a:lnTo>
                  <a:pt x="0" y="53479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22342" y="1582069"/>
            <a:ext cx="4682125" cy="82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4"/>
              </a:lnSpc>
              <a:spcBef>
                <a:spcPct val="0"/>
              </a:spcBef>
            </a:pPr>
            <a:r>
              <a:rPr lang="en-US" b="true" sz="4831" u="sng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Missing Values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810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-1323699" y="9239250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218568" y="1511033"/>
            <a:ext cx="5602563" cy="5347901"/>
          </a:xfrm>
          <a:custGeom>
            <a:avLst/>
            <a:gdLst/>
            <a:ahLst/>
            <a:cxnLst/>
            <a:rect r="r" b="b" t="t" l="l"/>
            <a:pathLst>
              <a:path h="5347901" w="5602563">
                <a:moveTo>
                  <a:pt x="0" y="0"/>
                </a:moveTo>
                <a:lnTo>
                  <a:pt x="5602563" y="0"/>
                </a:lnTo>
                <a:lnTo>
                  <a:pt x="5602563" y="5347902"/>
                </a:lnTo>
                <a:lnTo>
                  <a:pt x="0" y="53479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3641159"/>
            <a:ext cx="12194589" cy="543826"/>
          </a:xfrm>
          <a:custGeom>
            <a:avLst/>
            <a:gdLst/>
            <a:ahLst/>
            <a:cxnLst/>
            <a:rect r="r" b="b" t="t" l="l"/>
            <a:pathLst>
              <a:path h="543826" w="12194589">
                <a:moveTo>
                  <a:pt x="0" y="0"/>
                </a:moveTo>
                <a:lnTo>
                  <a:pt x="12194589" y="0"/>
                </a:lnTo>
                <a:lnTo>
                  <a:pt x="12194589" y="543825"/>
                </a:lnTo>
                <a:lnTo>
                  <a:pt x="0" y="5438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4732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22342" y="1828173"/>
            <a:ext cx="8004531" cy="82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4"/>
              </a:lnSpc>
              <a:spcBef>
                <a:spcPct val="0"/>
              </a:spcBef>
            </a:pPr>
            <a:r>
              <a:rPr lang="en-US" b="true" sz="4831" u="sng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Missing Values Handling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527367" y="390101"/>
            <a:ext cx="12370599" cy="1799360"/>
          </a:xfrm>
          <a:custGeom>
            <a:avLst/>
            <a:gdLst/>
            <a:ahLst/>
            <a:cxnLst/>
            <a:rect r="r" b="b" t="t" l="l"/>
            <a:pathLst>
              <a:path h="1799360" w="12370599">
                <a:moveTo>
                  <a:pt x="0" y="0"/>
                </a:moveTo>
                <a:lnTo>
                  <a:pt x="12370600" y="0"/>
                </a:lnTo>
                <a:lnTo>
                  <a:pt x="12370600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-1323716" y="9501313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4076590" y="3471946"/>
          <a:ext cx="11105204" cy="4950102"/>
        </p:xfrm>
        <a:graphic>
          <a:graphicData uri="http://schemas.openxmlformats.org/drawingml/2006/table">
            <a:tbl>
              <a:tblPr/>
              <a:tblGrid>
                <a:gridCol w="3701735"/>
                <a:gridCol w="3701735"/>
                <a:gridCol w="3701735"/>
              </a:tblGrid>
              <a:tr h="156553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shape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Before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After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39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No:of Rows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3996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6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No:of Columns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3" id="13"/>
          <p:cNvSpPr txBox="true"/>
          <p:nvPr/>
        </p:nvSpPr>
        <p:spPr>
          <a:xfrm rot="0">
            <a:off x="0" y="1767369"/>
            <a:ext cx="7097576" cy="1487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7"/>
              </a:lnSpc>
            </a:pPr>
            <a:r>
              <a:rPr lang="en-US" b="true" sz="4284" u="sng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Shape of Dataset</a:t>
            </a:r>
          </a:p>
          <a:p>
            <a:pPr algn="ctr">
              <a:lnSpc>
                <a:spcPts val="599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-1323716" y="9501313"/>
            <a:ext cx="15717833" cy="19050"/>
          </a:xfrm>
          <a:prstGeom prst="line">
            <a:avLst/>
          </a:prstGeom>
          <a:ln cap="flat" w="28575">
            <a:solidFill>
              <a:srgbClr val="64DB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75031" y="1213581"/>
            <a:ext cx="5812298" cy="152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b="true" sz="4399" u="sng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Data Visualization</a:t>
            </a:r>
          </a:p>
          <a:p>
            <a:pPr algn="ctr">
              <a:lnSpc>
                <a:spcPts val="61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477918" y="2663923"/>
            <a:ext cx="3783081" cy="6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09" indent="-410205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Bar Chart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7918" y="3847256"/>
            <a:ext cx="3929343" cy="6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09" indent="-410205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Histogram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77918" y="5067300"/>
            <a:ext cx="3783081" cy="6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09" indent="-410205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Scatterplot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77918" y="6285231"/>
            <a:ext cx="3139306" cy="6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09" indent="-410205" lvl="1">
              <a:lnSpc>
                <a:spcPts val="5319"/>
              </a:lnSpc>
              <a:buFont typeface="Arial"/>
              <a:buChar char="•"/>
            </a:pPr>
            <a:r>
              <a:rPr lang="en-US" b="true" sz="3799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pair plot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2342" y="672469"/>
            <a:ext cx="530888" cy="617312"/>
          </a:xfrm>
          <a:custGeom>
            <a:avLst/>
            <a:gdLst/>
            <a:ahLst/>
            <a:cxnLst/>
            <a:rect r="r" b="b" t="t" l="l"/>
            <a:pathLst>
              <a:path h="617312" w="530888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17401" y="390101"/>
            <a:ext cx="12370599" cy="1799360"/>
          </a:xfrm>
          <a:custGeom>
            <a:avLst/>
            <a:gdLst/>
            <a:ahLst/>
            <a:cxnLst/>
            <a:rect r="r" b="b" t="t" l="l"/>
            <a:pathLst>
              <a:path h="1799360" w="12370599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144000" y="179731"/>
            <a:ext cx="7142811" cy="4495699"/>
          </a:xfrm>
          <a:custGeom>
            <a:avLst/>
            <a:gdLst/>
            <a:ahLst/>
            <a:cxnLst/>
            <a:rect r="r" b="b" t="t" l="l"/>
            <a:pathLst>
              <a:path h="4495699" w="7142811">
                <a:moveTo>
                  <a:pt x="0" y="0"/>
                </a:moveTo>
                <a:lnTo>
                  <a:pt x="7142811" y="0"/>
                </a:lnTo>
                <a:lnTo>
                  <a:pt x="7142811" y="4495699"/>
                </a:lnTo>
                <a:lnTo>
                  <a:pt x="0" y="44956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2279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564193" y="4891413"/>
            <a:ext cx="9521647" cy="5177395"/>
          </a:xfrm>
          <a:custGeom>
            <a:avLst/>
            <a:gdLst/>
            <a:ahLst/>
            <a:cxnLst/>
            <a:rect r="r" b="b" t="t" l="l"/>
            <a:pathLst>
              <a:path h="5177395" w="9521647">
                <a:moveTo>
                  <a:pt x="0" y="0"/>
                </a:moveTo>
                <a:lnTo>
                  <a:pt x="9521647" y="0"/>
                </a:lnTo>
                <a:lnTo>
                  <a:pt x="9521647" y="5177395"/>
                </a:lnTo>
                <a:lnTo>
                  <a:pt x="0" y="51773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44895" y="179731"/>
            <a:ext cx="7100791" cy="4571134"/>
          </a:xfrm>
          <a:custGeom>
            <a:avLst/>
            <a:gdLst/>
            <a:ahLst/>
            <a:cxnLst/>
            <a:rect r="r" b="b" t="t" l="l"/>
            <a:pathLst>
              <a:path h="4571134" w="7100791">
                <a:moveTo>
                  <a:pt x="0" y="0"/>
                </a:moveTo>
                <a:lnTo>
                  <a:pt x="7100792" y="0"/>
                </a:lnTo>
                <a:lnTo>
                  <a:pt x="7100792" y="4571135"/>
                </a:lnTo>
                <a:lnTo>
                  <a:pt x="0" y="45711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DAGZWp2lpTw</dc:identifier>
  <dcterms:modified xsi:type="dcterms:W3CDTF">2011-08-01T06:04:30Z</dcterms:modified>
  <cp:revision>1</cp:revision>
  <dc:title>Blue and White Modern Data Analysis Presentation</dc:title>
</cp:coreProperties>
</file>