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220905" y="6020518"/>
            <a:ext cx="7067095" cy="4522941"/>
          </a:xfrm>
          <a:custGeom>
            <a:avLst/>
            <a:gdLst/>
            <a:ahLst/>
            <a:cxnLst/>
            <a:rect r="r" b="b" t="t" l="l"/>
            <a:pathLst>
              <a:path h="4522941" w="7067095">
                <a:moveTo>
                  <a:pt x="7067095" y="0"/>
                </a:moveTo>
                <a:lnTo>
                  <a:pt x="0" y="0"/>
                </a:lnTo>
                <a:lnTo>
                  <a:pt x="0" y="4522941"/>
                </a:lnTo>
                <a:lnTo>
                  <a:pt x="7067095" y="4522941"/>
                </a:lnTo>
                <a:lnTo>
                  <a:pt x="70670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218067"/>
            <a:ext cx="7801130" cy="4992723"/>
          </a:xfrm>
          <a:custGeom>
            <a:avLst/>
            <a:gdLst/>
            <a:ahLst/>
            <a:cxnLst/>
            <a:rect r="r" b="b" t="t" l="l"/>
            <a:pathLst>
              <a:path h="4992723" w="7801130">
                <a:moveTo>
                  <a:pt x="0" y="4992723"/>
                </a:moveTo>
                <a:lnTo>
                  <a:pt x="7801130" y="4992723"/>
                </a:lnTo>
                <a:lnTo>
                  <a:pt x="7801130" y="0"/>
                </a:lnTo>
                <a:lnTo>
                  <a:pt x="0" y="0"/>
                </a:lnTo>
                <a:lnTo>
                  <a:pt x="0" y="499272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7885" y="0"/>
            <a:ext cx="2970115" cy="4146952"/>
          </a:xfrm>
          <a:custGeom>
            <a:avLst/>
            <a:gdLst/>
            <a:ahLst/>
            <a:cxnLst/>
            <a:rect r="r" b="b" t="t" l="l"/>
            <a:pathLst>
              <a:path h="4146952" w="2970115">
                <a:moveTo>
                  <a:pt x="0" y="0"/>
                </a:moveTo>
                <a:lnTo>
                  <a:pt x="2970115" y="0"/>
                </a:lnTo>
                <a:lnTo>
                  <a:pt x="2970115" y="4146952"/>
                </a:lnTo>
                <a:lnTo>
                  <a:pt x="0" y="4146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643156"/>
            <a:ext cx="3509677" cy="4900303"/>
          </a:xfrm>
          <a:custGeom>
            <a:avLst/>
            <a:gdLst/>
            <a:ahLst/>
            <a:cxnLst/>
            <a:rect r="r" b="b" t="t" l="l"/>
            <a:pathLst>
              <a:path h="4900303" w="3509677">
                <a:moveTo>
                  <a:pt x="0" y="0"/>
                </a:moveTo>
                <a:lnTo>
                  <a:pt x="3509677" y="0"/>
                </a:lnTo>
                <a:lnTo>
                  <a:pt x="3509677" y="4900303"/>
                </a:lnTo>
                <a:lnTo>
                  <a:pt x="0" y="49003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4423078"/>
            <a:ext cx="18288000" cy="824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b="true" sz="4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IPL MATCH WINNER PREDICTION USING MACHINE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255511" y="6945138"/>
            <a:ext cx="4369985" cy="755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ARUNIMA 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427210" y="4847204"/>
            <a:ext cx="8860790" cy="5670905"/>
          </a:xfrm>
          <a:custGeom>
            <a:avLst/>
            <a:gdLst/>
            <a:ahLst/>
            <a:cxnLst/>
            <a:rect r="r" b="b" t="t" l="l"/>
            <a:pathLst>
              <a:path h="5670905" w="8860790">
                <a:moveTo>
                  <a:pt x="8860790" y="0"/>
                </a:moveTo>
                <a:lnTo>
                  <a:pt x="0" y="0"/>
                </a:lnTo>
                <a:lnTo>
                  <a:pt x="0" y="5670905"/>
                </a:lnTo>
                <a:lnTo>
                  <a:pt x="8860790" y="5670905"/>
                </a:lnTo>
                <a:lnTo>
                  <a:pt x="88607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214081"/>
            <a:ext cx="7473841" cy="4783258"/>
          </a:xfrm>
          <a:custGeom>
            <a:avLst/>
            <a:gdLst/>
            <a:ahLst/>
            <a:cxnLst/>
            <a:rect r="r" b="b" t="t" l="l"/>
            <a:pathLst>
              <a:path h="4783258" w="7473841">
                <a:moveTo>
                  <a:pt x="0" y="4783258"/>
                </a:moveTo>
                <a:lnTo>
                  <a:pt x="7473841" y="4783258"/>
                </a:lnTo>
                <a:lnTo>
                  <a:pt x="7473841" y="0"/>
                </a:lnTo>
                <a:lnTo>
                  <a:pt x="0" y="0"/>
                </a:lnTo>
                <a:lnTo>
                  <a:pt x="0" y="478325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43813" y="0"/>
            <a:ext cx="3044187" cy="4250375"/>
          </a:xfrm>
          <a:custGeom>
            <a:avLst/>
            <a:gdLst/>
            <a:ahLst/>
            <a:cxnLst/>
            <a:rect r="r" b="b" t="t" l="l"/>
            <a:pathLst>
              <a:path h="4250375" w="3044187">
                <a:moveTo>
                  <a:pt x="0" y="0"/>
                </a:moveTo>
                <a:lnTo>
                  <a:pt x="3044187" y="0"/>
                </a:lnTo>
                <a:lnTo>
                  <a:pt x="3044187" y="4250375"/>
                </a:lnTo>
                <a:lnTo>
                  <a:pt x="0" y="42503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488240"/>
            <a:ext cx="2004517" cy="2798760"/>
          </a:xfrm>
          <a:custGeom>
            <a:avLst/>
            <a:gdLst/>
            <a:ahLst/>
            <a:cxnLst/>
            <a:rect r="r" b="b" t="t" l="l"/>
            <a:pathLst>
              <a:path h="2798760" w="2004517">
                <a:moveTo>
                  <a:pt x="0" y="0"/>
                </a:moveTo>
                <a:lnTo>
                  <a:pt x="2004517" y="0"/>
                </a:lnTo>
                <a:lnTo>
                  <a:pt x="2004517" y="2798760"/>
                </a:lnTo>
                <a:lnTo>
                  <a:pt x="0" y="2798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3367119" y="1841931"/>
          <a:ext cx="10178509" cy="6810756"/>
        </p:xfrm>
        <a:graphic>
          <a:graphicData uri="http://schemas.openxmlformats.org/drawingml/2006/table">
            <a:tbl>
              <a:tblPr/>
              <a:tblGrid>
                <a:gridCol w="5089255"/>
                <a:gridCol w="5089255"/>
              </a:tblGrid>
              <a:tr h="1261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Model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Accuracy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Logistic Regression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28.7%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SVM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44.6%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KNN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41.7%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Decision Tree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90.6%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Random Forest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80.5%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249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XGBoost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97.1%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871145" y="6369917"/>
            <a:ext cx="6416855" cy="4106787"/>
          </a:xfrm>
          <a:custGeom>
            <a:avLst/>
            <a:gdLst/>
            <a:ahLst/>
            <a:cxnLst/>
            <a:rect r="r" b="b" t="t" l="l"/>
            <a:pathLst>
              <a:path h="4106787" w="6416855">
                <a:moveTo>
                  <a:pt x="6416855" y="0"/>
                </a:moveTo>
                <a:lnTo>
                  <a:pt x="0" y="0"/>
                </a:lnTo>
                <a:lnTo>
                  <a:pt x="0" y="4106787"/>
                </a:lnTo>
                <a:lnTo>
                  <a:pt x="6416855" y="4106787"/>
                </a:lnTo>
                <a:lnTo>
                  <a:pt x="641685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239114"/>
            <a:ext cx="6531684" cy="4180278"/>
          </a:xfrm>
          <a:custGeom>
            <a:avLst/>
            <a:gdLst/>
            <a:ahLst/>
            <a:cxnLst/>
            <a:rect r="r" b="b" t="t" l="l"/>
            <a:pathLst>
              <a:path h="4180278" w="6531684">
                <a:moveTo>
                  <a:pt x="0" y="4180278"/>
                </a:moveTo>
                <a:lnTo>
                  <a:pt x="6531684" y="4180278"/>
                </a:lnTo>
                <a:lnTo>
                  <a:pt x="6531684" y="0"/>
                </a:lnTo>
                <a:lnTo>
                  <a:pt x="0" y="0"/>
                </a:lnTo>
                <a:lnTo>
                  <a:pt x="0" y="418027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79573" y="-8344"/>
            <a:ext cx="3208427" cy="4479691"/>
          </a:xfrm>
          <a:custGeom>
            <a:avLst/>
            <a:gdLst/>
            <a:ahLst/>
            <a:cxnLst/>
            <a:rect r="r" b="b" t="t" l="l"/>
            <a:pathLst>
              <a:path h="4479691" w="3208427">
                <a:moveTo>
                  <a:pt x="0" y="0"/>
                </a:moveTo>
                <a:lnTo>
                  <a:pt x="3208427" y="0"/>
                </a:lnTo>
                <a:lnTo>
                  <a:pt x="3208427" y="4479691"/>
                </a:lnTo>
                <a:lnTo>
                  <a:pt x="0" y="44796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922357"/>
            <a:ext cx="2409812" cy="3364643"/>
          </a:xfrm>
          <a:custGeom>
            <a:avLst/>
            <a:gdLst/>
            <a:ahLst/>
            <a:cxnLst/>
            <a:rect r="r" b="b" t="t" l="l"/>
            <a:pathLst>
              <a:path h="3364643" w="2409812">
                <a:moveTo>
                  <a:pt x="0" y="0"/>
                </a:moveTo>
                <a:lnTo>
                  <a:pt x="2409812" y="0"/>
                </a:lnTo>
                <a:lnTo>
                  <a:pt x="2409812" y="3364643"/>
                </a:lnTo>
                <a:lnTo>
                  <a:pt x="0" y="33646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0292" y="2707579"/>
            <a:ext cx="16027627" cy="932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GridSearchCV to improve model performance.</a:t>
            </a:r>
          </a:p>
          <a:p>
            <a:pPr algn="l">
              <a:lnSpc>
                <a:spcPts val="2520"/>
              </a:lnSpc>
            </a:pPr>
          </a:p>
          <a:p>
            <a:pPr algn="l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parameters identified:</a:t>
            </a:r>
          </a:p>
          <a:p>
            <a:pPr algn="l">
              <a:lnSpc>
                <a:spcPts val="2520"/>
              </a:lnSpc>
            </a:pPr>
          </a:p>
          <a:p>
            <a:pPr algn="l" marL="734055" indent="-367027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riterion = Entropy </a:t>
            </a:r>
          </a:p>
          <a:p>
            <a:pPr algn="l" marL="734055" indent="-367027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_depth = 15</a:t>
            </a:r>
          </a:p>
          <a:p>
            <a:pPr algn="l" marL="734055" indent="-367027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_samples _leaf = 1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hyperparameter tuning, the Decision Tree model's performance improved from an initial accuracy of 90% to a cross-validation accuracy of 92% and a test accuracy of 96%.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34518" y="828675"/>
            <a:ext cx="1557340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Decision Tree – Hyperparameter Tuning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(GridSearchCV)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862943" y="5143500"/>
            <a:ext cx="8425057" cy="5392036"/>
          </a:xfrm>
          <a:custGeom>
            <a:avLst/>
            <a:gdLst/>
            <a:ahLst/>
            <a:cxnLst/>
            <a:rect r="r" b="b" t="t" l="l"/>
            <a:pathLst>
              <a:path h="5392036" w="8425057">
                <a:moveTo>
                  <a:pt x="8425057" y="0"/>
                </a:moveTo>
                <a:lnTo>
                  <a:pt x="0" y="0"/>
                </a:lnTo>
                <a:lnTo>
                  <a:pt x="0" y="5392036"/>
                </a:lnTo>
                <a:lnTo>
                  <a:pt x="8425057" y="5392036"/>
                </a:lnTo>
                <a:lnTo>
                  <a:pt x="84250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0"/>
            <a:ext cx="6804289" cy="4354745"/>
          </a:xfrm>
          <a:custGeom>
            <a:avLst/>
            <a:gdLst/>
            <a:ahLst/>
            <a:cxnLst/>
            <a:rect r="r" b="b" t="t" l="l"/>
            <a:pathLst>
              <a:path h="4354745" w="6804289">
                <a:moveTo>
                  <a:pt x="0" y="4354745"/>
                </a:moveTo>
                <a:lnTo>
                  <a:pt x="6804289" y="4354745"/>
                </a:lnTo>
                <a:lnTo>
                  <a:pt x="6804289" y="0"/>
                </a:lnTo>
                <a:lnTo>
                  <a:pt x="0" y="0"/>
                </a:lnTo>
                <a:lnTo>
                  <a:pt x="0" y="435474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01856" y="0"/>
            <a:ext cx="2886144" cy="4029710"/>
          </a:xfrm>
          <a:custGeom>
            <a:avLst/>
            <a:gdLst/>
            <a:ahLst/>
            <a:cxnLst/>
            <a:rect r="r" b="b" t="t" l="l"/>
            <a:pathLst>
              <a:path h="4029710" w="2886144">
                <a:moveTo>
                  <a:pt x="0" y="0"/>
                </a:moveTo>
                <a:lnTo>
                  <a:pt x="2886144" y="0"/>
                </a:lnTo>
                <a:lnTo>
                  <a:pt x="2886144" y="4029710"/>
                </a:lnTo>
                <a:lnTo>
                  <a:pt x="0" y="40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536836"/>
            <a:ext cx="3402145" cy="4750164"/>
          </a:xfrm>
          <a:custGeom>
            <a:avLst/>
            <a:gdLst/>
            <a:ahLst/>
            <a:cxnLst/>
            <a:rect r="r" b="b" t="t" l="l"/>
            <a:pathLst>
              <a:path h="4750164" w="3402145">
                <a:moveTo>
                  <a:pt x="0" y="0"/>
                </a:moveTo>
                <a:lnTo>
                  <a:pt x="3402145" y="0"/>
                </a:lnTo>
                <a:lnTo>
                  <a:pt x="3402145" y="4750164"/>
                </a:lnTo>
                <a:lnTo>
                  <a:pt x="0" y="47501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22503" y="828675"/>
            <a:ext cx="10382166" cy="97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40"/>
              </a:lnSpc>
              <a:spcBef>
                <a:spcPct val="0"/>
              </a:spcBef>
            </a:pPr>
            <a:r>
              <a:rPr lang="en-US" b="true" sz="51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Performance Improvement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896360"/>
            <a:ext cx="18288000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hyperparameter tuning, the Decision Tree model's performance improved from an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accuracy of 90% to a cross-validation accuracy of 92% and a test accuracy of 96%.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84248" y="0"/>
            <a:ext cx="4583422" cy="6399494"/>
          </a:xfrm>
          <a:custGeom>
            <a:avLst/>
            <a:gdLst/>
            <a:ahLst/>
            <a:cxnLst/>
            <a:rect r="r" b="b" t="t" l="l"/>
            <a:pathLst>
              <a:path h="6399494" w="4583422">
                <a:moveTo>
                  <a:pt x="0" y="0"/>
                </a:moveTo>
                <a:lnTo>
                  <a:pt x="4583422" y="0"/>
                </a:lnTo>
                <a:lnTo>
                  <a:pt x="4583422" y="6399494"/>
                </a:lnTo>
                <a:lnTo>
                  <a:pt x="0" y="6399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7767739"/>
            <a:ext cx="1871617" cy="2613201"/>
          </a:xfrm>
          <a:custGeom>
            <a:avLst/>
            <a:gdLst/>
            <a:ahLst/>
            <a:cxnLst/>
            <a:rect r="r" b="b" t="t" l="l"/>
            <a:pathLst>
              <a:path h="2613201" w="1871617">
                <a:moveTo>
                  <a:pt x="0" y="0"/>
                </a:moveTo>
                <a:lnTo>
                  <a:pt x="1871617" y="0"/>
                </a:lnTo>
                <a:lnTo>
                  <a:pt x="1871617" y="2613201"/>
                </a:lnTo>
                <a:lnTo>
                  <a:pt x="0" y="26132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47395" y="748727"/>
            <a:ext cx="5508077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3701199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5247309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78966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87819" y="3567849"/>
            <a:ext cx="16305165" cy="4199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Classifier achieved the highest accuracy of 98%, outperforming all other models.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also delivered the best precision and recall scores, making it the most reliable model for classification.</a:t>
            </a:r>
          </a:p>
          <a:p>
            <a:pPr algn="l">
              <a:lnSpc>
                <a:spcPts val="2240"/>
              </a:lnSpc>
              <a:spcBef>
                <a:spcPct val="0"/>
              </a:spcBef>
            </a:pPr>
          </a:p>
          <a:p>
            <a:pPr algn="l">
              <a:lnSpc>
                <a:spcPts val="476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is the most effective model for this dataset, offering both high accuracy and robustness in predictions.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0" y="-81466"/>
            <a:ext cx="6927227" cy="4433425"/>
          </a:xfrm>
          <a:custGeom>
            <a:avLst/>
            <a:gdLst/>
            <a:ahLst/>
            <a:cxnLst/>
            <a:rect r="r" b="b" t="t" l="l"/>
            <a:pathLst>
              <a:path h="4433425" w="6927227">
                <a:moveTo>
                  <a:pt x="0" y="4433425"/>
                </a:moveTo>
                <a:lnTo>
                  <a:pt x="6927227" y="4433425"/>
                </a:lnTo>
                <a:lnTo>
                  <a:pt x="6927227" y="0"/>
                </a:lnTo>
                <a:lnTo>
                  <a:pt x="0" y="0"/>
                </a:lnTo>
                <a:lnTo>
                  <a:pt x="0" y="4433425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2055473" y="6399494"/>
            <a:ext cx="6221008" cy="3981445"/>
          </a:xfrm>
          <a:custGeom>
            <a:avLst/>
            <a:gdLst/>
            <a:ahLst/>
            <a:cxnLst/>
            <a:rect r="r" b="b" t="t" l="l"/>
            <a:pathLst>
              <a:path h="3981445" w="6221008">
                <a:moveTo>
                  <a:pt x="6221008" y="0"/>
                </a:moveTo>
                <a:lnTo>
                  <a:pt x="0" y="0"/>
                </a:lnTo>
                <a:lnTo>
                  <a:pt x="0" y="3981446"/>
                </a:lnTo>
                <a:lnTo>
                  <a:pt x="6221008" y="3981446"/>
                </a:lnTo>
                <a:lnTo>
                  <a:pt x="622100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92795" y="4527772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165327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604142" y="0"/>
            <a:ext cx="3683858" cy="5143500"/>
          </a:xfrm>
          <a:custGeom>
            <a:avLst/>
            <a:gdLst/>
            <a:ahLst/>
            <a:cxnLst/>
            <a:rect r="r" b="b" t="t" l="l"/>
            <a:pathLst>
              <a:path h="5143500" w="3683858">
                <a:moveTo>
                  <a:pt x="0" y="0"/>
                </a:moveTo>
                <a:lnTo>
                  <a:pt x="3683858" y="0"/>
                </a:lnTo>
                <a:lnTo>
                  <a:pt x="368385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077661"/>
            <a:ext cx="3057599" cy="4269100"/>
          </a:xfrm>
          <a:custGeom>
            <a:avLst/>
            <a:gdLst/>
            <a:ahLst/>
            <a:cxnLst/>
            <a:rect r="r" b="b" t="t" l="l"/>
            <a:pathLst>
              <a:path h="4269100" w="3057599">
                <a:moveTo>
                  <a:pt x="0" y="0"/>
                </a:moveTo>
                <a:lnTo>
                  <a:pt x="3057599" y="0"/>
                </a:lnTo>
                <a:lnTo>
                  <a:pt x="3057599" y="4269100"/>
                </a:lnTo>
                <a:lnTo>
                  <a:pt x="0" y="4269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93646" y="3771770"/>
            <a:ext cx="7680926" cy="1790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59"/>
              </a:lnSpc>
            </a:pPr>
            <a:r>
              <a:rPr lang="en-US" sz="9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471482" y="4809755"/>
            <a:ext cx="8816518" cy="5642571"/>
          </a:xfrm>
          <a:custGeom>
            <a:avLst/>
            <a:gdLst/>
            <a:ahLst/>
            <a:cxnLst/>
            <a:rect r="r" b="b" t="t" l="l"/>
            <a:pathLst>
              <a:path h="5642571" w="8816518">
                <a:moveTo>
                  <a:pt x="8816518" y="0"/>
                </a:moveTo>
                <a:lnTo>
                  <a:pt x="0" y="0"/>
                </a:lnTo>
                <a:lnTo>
                  <a:pt x="0" y="5642572"/>
                </a:lnTo>
                <a:lnTo>
                  <a:pt x="8816518" y="5642572"/>
                </a:lnTo>
                <a:lnTo>
                  <a:pt x="88165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188808"/>
            <a:ext cx="8504541" cy="5442906"/>
          </a:xfrm>
          <a:custGeom>
            <a:avLst/>
            <a:gdLst/>
            <a:ahLst/>
            <a:cxnLst/>
            <a:rect r="r" b="b" t="t" l="l"/>
            <a:pathLst>
              <a:path h="5442906" w="8504541">
                <a:moveTo>
                  <a:pt x="0" y="5442906"/>
                </a:moveTo>
                <a:lnTo>
                  <a:pt x="8504541" y="5442906"/>
                </a:lnTo>
                <a:lnTo>
                  <a:pt x="8504541" y="0"/>
                </a:lnTo>
                <a:lnTo>
                  <a:pt x="0" y="0"/>
                </a:lnTo>
                <a:lnTo>
                  <a:pt x="0" y="544290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50569" y="0"/>
            <a:ext cx="3237431" cy="4520187"/>
          </a:xfrm>
          <a:custGeom>
            <a:avLst/>
            <a:gdLst/>
            <a:ahLst/>
            <a:cxnLst/>
            <a:rect r="r" b="b" t="t" l="l"/>
            <a:pathLst>
              <a:path h="4520187" w="3237431">
                <a:moveTo>
                  <a:pt x="0" y="0"/>
                </a:moveTo>
                <a:lnTo>
                  <a:pt x="3237431" y="0"/>
                </a:lnTo>
                <a:lnTo>
                  <a:pt x="3237431" y="4520187"/>
                </a:lnTo>
                <a:lnTo>
                  <a:pt x="0" y="45201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234053"/>
            <a:ext cx="2917581" cy="4073604"/>
          </a:xfrm>
          <a:custGeom>
            <a:avLst/>
            <a:gdLst/>
            <a:ahLst/>
            <a:cxnLst/>
            <a:rect r="r" b="b" t="t" l="l"/>
            <a:pathLst>
              <a:path h="4073604" w="2917581">
                <a:moveTo>
                  <a:pt x="0" y="0"/>
                </a:moveTo>
                <a:lnTo>
                  <a:pt x="2917581" y="0"/>
                </a:lnTo>
                <a:lnTo>
                  <a:pt x="2917581" y="4073603"/>
                </a:lnTo>
                <a:lnTo>
                  <a:pt x="0" y="40736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47954" y="1162950"/>
            <a:ext cx="5631582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386837"/>
            <a:ext cx="18288000" cy="184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predicting IPL match outcomes using advanced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algorithms and selecting the best-performing model through evaluation and hyperparameter tuning.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908827" y="5732242"/>
            <a:ext cx="7379173" cy="4722670"/>
          </a:xfrm>
          <a:custGeom>
            <a:avLst/>
            <a:gdLst/>
            <a:ahLst/>
            <a:cxnLst/>
            <a:rect r="r" b="b" t="t" l="l"/>
            <a:pathLst>
              <a:path h="4722670" w="7379173">
                <a:moveTo>
                  <a:pt x="7379173" y="0"/>
                </a:moveTo>
                <a:lnTo>
                  <a:pt x="0" y="0"/>
                </a:lnTo>
                <a:lnTo>
                  <a:pt x="0" y="4722670"/>
                </a:lnTo>
                <a:lnTo>
                  <a:pt x="7379173" y="4722670"/>
                </a:lnTo>
                <a:lnTo>
                  <a:pt x="737917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165327"/>
            <a:ext cx="7947588" cy="5086457"/>
          </a:xfrm>
          <a:custGeom>
            <a:avLst/>
            <a:gdLst/>
            <a:ahLst/>
            <a:cxnLst/>
            <a:rect r="r" b="b" t="t" l="l"/>
            <a:pathLst>
              <a:path h="5086457" w="7947588">
                <a:moveTo>
                  <a:pt x="0" y="5086457"/>
                </a:moveTo>
                <a:lnTo>
                  <a:pt x="7947588" y="5086457"/>
                </a:lnTo>
                <a:lnTo>
                  <a:pt x="7947588" y="0"/>
                </a:lnTo>
                <a:lnTo>
                  <a:pt x="0" y="0"/>
                </a:lnTo>
                <a:lnTo>
                  <a:pt x="0" y="508645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03705" y="232219"/>
            <a:ext cx="2784295" cy="3887506"/>
          </a:xfrm>
          <a:custGeom>
            <a:avLst/>
            <a:gdLst/>
            <a:ahLst/>
            <a:cxnLst/>
            <a:rect r="r" b="b" t="t" l="l"/>
            <a:pathLst>
              <a:path h="3887506" w="2784295">
                <a:moveTo>
                  <a:pt x="0" y="0"/>
                </a:moveTo>
                <a:lnTo>
                  <a:pt x="2784295" y="0"/>
                </a:lnTo>
                <a:lnTo>
                  <a:pt x="2784295" y="3887505"/>
                </a:lnTo>
                <a:lnTo>
                  <a:pt x="0" y="38875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6982668"/>
            <a:ext cx="2366616" cy="3304332"/>
          </a:xfrm>
          <a:custGeom>
            <a:avLst/>
            <a:gdLst/>
            <a:ahLst/>
            <a:cxnLst/>
            <a:rect r="r" b="b" t="t" l="l"/>
            <a:pathLst>
              <a:path h="3304332" w="2366616">
                <a:moveTo>
                  <a:pt x="0" y="0"/>
                </a:moveTo>
                <a:lnTo>
                  <a:pt x="2366616" y="0"/>
                </a:lnTo>
                <a:lnTo>
                  <a:pt x="2366616" y="3304332"/>
                </a:lnTo>
                <a:lnTo>
                  <a:pt x="0" y="33043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8052" y="4119724"/>
            <a:ext cx="980313" cy="801406"/>
          </a:xfrm>
          <a:custGeom>
            <a:avLst/>
            <a:gdLst/>
            <a:ahLst/>
            <a:cxnLst/>
            <a:rect r="r" b="b" t="t" l="l"/>
            <a:pathLst>
              <a:path h="801406" w="980313">
                <a:moveTo>
                  <a:pt x="0" y="0"/>
                </a:moveTo>
                <a:lnTo>
                  <a:pt x="980313" y="0"/>
                </a:lnTo>
                <a:lnTo>
                  <a:pt x="980313" y="801406"/>
                </a:lnTo>
                <a:lnTo>
                  <a:pt x="0" y="8014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48052" y="5998792"/>
            <a:ext cx="980313" cy="801406"/>
          </a:xfrm>
          <a:custGeom>
            <a:avLst/>
            <a:gdLst/>
            <a:ahLst/>
            <a:cxnLst/>
            <a:rect r="r" b="b" t="t" l="l"/>
            <a:pathLst>
              <a:path h="801406" w="980313">
                <a:moveTo>
                  <a:pt x="0" y="0"/>
                </a:moveTo>
                <a:lnTo>
                  <a:pt x="980313" y="0"/>
                </a:lnTo>
                <a:lnTo>
                  <a:pt x="980313" y="801405"/>
                </a:lnTo>
                <a:lnTo>
                  <a:pt x="0" y="8014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85160" y="554389"/>
            <a:ext cx="8192672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Dataset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74005" y="3986374"/>
            <a:ext cx="15313995" cy="1247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detailed match-level information such as teams, venue, toss outcomes, match results, and player performances across multiple IPL seasons.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74005" y="5865442"/>
            <a:ext cx="14845968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include win margins, toss decisions, and indicators like Duckworth-Lewis application, which are essential for predicting match outcomes.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92795" y="4639050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212268"/>
            <a:ext cx="7294679" cy="4668595"/>
          </a:xfrm>
          <a:custGeom>
            <a:avLst/>
            <a:gdLst/>
            <a:ahLst/>
            <a:cxnLst/>
            <a:rect r="r" b="b" t="t" l="l"/>
            <a:pathLst>
              <a:path h="4668595" w="7294679">
                <a:moveTo>
                  <a:pt x="0" y="4668594"/>
                </a:moveTo>
                <a:lnTo>
                  <a:pt x="7294679" y="4668594"/>
                </a:lnTo>
                <a:lnTo>
                  <a:pt x="7294679" y="0"/>
                </a:lnTo>
                <a:lnTo>
                  <a:pt x="0" y="0"/>
                </a:lnTo>
                <a:lnTo>
                  <a:pt x="0" y="466859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65437" y="0"/>
            <a:ext cx="3322563" cy="4639050"/>
          </a:xfrm>
          <a:custGeom>
            <a:avLst/>
            <a:gdLst/>
            <a:ahLst/>
            <a:cxnLst/>
            <a:rect r="r" b="b" t="t" l="l"/>
            <a:pathLst>
              <a:path h="4639050" w="3322563">
                <a:moveTo>
                  <a:pt x="0" y="0"/>
                </a:moveTo>
                <a:lnTo>
                  <a:pt x="3322563" y="0"/>
                </a:lnTo>
                <a:lnTo>
                  <a:pt x="3322563" y="4639050"/>
                </a:lnTo>
                <a:lnTo>
                  <a:pt x="0" y="46390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247" y="7613516"/>
            <a:ext cx="1914793" cy="2673484"/>
          </a:xfrm>
          <a:custGeom>
            <a:avLst/>
            <a:gdLst/>
            <a:ahLst/>
            <a:cxnLst/>
            <a:rect r="r" b="b" t="t" l="l"/>
            <a:pathLst>
              <a:path h="2673484" w="1914793">
                <a:moveTo>
                  <a:pt x="0" y="0"/>
                </a:moveTo>
                <a:lnTo>
                  <a:pt x="1914793" y="0"/>
                </a:lnTo>
                <a:lnTo>
                  <a:pt x="1914793" y="2673484"/>
                </a:lnTo>
                <a:lnTo>
                  <a:pt x="0" y="2673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80048" y="4313670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80048" y="2955402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80048" y="5748734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80048" y="7036889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780048" y="8536155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31413" y="573398"/>
            <a:ext cx="8816940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Preprocessing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24589" y="2959097"/>
            <a:ext cx="548999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 Data Types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24589" y="4266904"/>
            <a:ext cx="521941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Missing Values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98831" y="5657648"/>
            <a:ext cx="4682928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Duplicates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924589" y="7040584"/>
            <a:ext cx="6348689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Detection and Removal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24589" y="8539850"/>
            <a:ext cx="428902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46032"/>
            <a:ext cx="7007074" cy="6183743"/>
          </a:xfrm>
          <a:custGeom>
            <a:avLst/>
            <a:gdLst/>
            <a:ahLst/>
            <a:cxnLst/>
            <a:rect r="r" b="b" t="t" l="l"/>
            <a:pathLst>
              <a:path h="6183743" w="7007074">
                <a:moveTo>
                  <a:pt x="0" y="0"/>
                </a:moveTo>
                <a:lnTo>
                  <a:pt x="7007074" y="0"/>
                </a:lnTo>
                <a:lnTo>
                  <a:pt x="7007074" y="6183743"/>
                </a:lnTo>
                <a:lnTo>
                  <a:pt x="0" y="61837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42275" y="2346032"/>
            <a:ext cx="8383401" cy="5889339"/>
          </a:xfrm>
          <a:custGeom>
            <a:avLst/>
            <a:gdLst/>
            <a:ahLst/>
            <a:cxnLst/>
            <a:rect r="r" b="b" t="t" l="l"/>
            <a:pathLst>
              <a:path h="5889339" w="8383401">
                <a:moveTo>
                  <a:pt x="0" y="0"/>
                </a:moveTo>
                <a:lnTo>
                  <a:pt x="8383401" y="0"/>
                </a:lnTo>
                <a:lnTo>
                  <a:pt x="8383401" y="5889339"/>
                </a:lnTo>
                <a:lnTo>
                  <a:pt x="0" y="5889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0"/>
            <a:ext cx="5110840" cy="3270938"/>
          </a:xfrm>
          <a:custGeom>
            <a:avLst/>
            <a:gdLst/>
            <a:ahLst/>
            <a:cxnLst/>
            <a:rect r="r" b="b" t="t" l="l"/>
            <a:pathLst>
              <a:path h="3270938" w="5110840">
                <a:moveTo>
                  <a:pt x="0" y="3270938"/>
                </a:moveTo>
                <a:lnTo>
                  <a:pt x="5110840" y="3270938"/>
                </a:lnTo>
                <a:lnTo>
                  <a:pt x="5110840" y="0"/>
                </a:lnTo>
                <a:lnTo>
                  <a:pt x="0" y="0"/>
                </a:lnTo>
                <a:lnTo>
                  <a:pt x="0" y="327093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3043653" y="6930618"/>
            <a:ext cx="5244347" cy="3356382"/>
          </a:xfrm>
          <a:custGeom>
            <a:avLst/>
            <a:gdLst/>
            <a:ahLst/>
            <a:cxnLst/>
            <a:rect r="r" b="b" t="t" l="l"/>
            <a:pathLst>
              <a:path h="3356382" w="5244347">
                <a:moveTo>
                  <a:pt x="5244347" y="0"/>
                </a:moveTo>
                <a:lnTo>
                  <a:pt x="0" y="0"/>
                </a:lnTo>
                <a:lnTo>
                  <a:pt x="0" y="3356382"/>
                </a:lnTo>
                <a:lnTo>
                  <a:pt x="5244347" y="3356382"/>
                </a:lnTo>
                <a:lnTo>
                  <a:pt x="524434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26070" y="495617"/>
            <a:ext cx="6328595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78343" y="3007096"/>
            <a:ext cx="3143133" cy="3965327"/>
          </a:xfrm>
          <a:custGeom>
            <a:avLst/>
            <a:gdLst/>
            <a:ahLst/>
            <a:cxnLst/>
            <a:rect r="r" b="b" t="t" l="l"/>
            <a:pathLst>
              <a:path h="3965327" w="3143133">
                <a:moveTo>
                  <a:pt x="0" y="0"/>
                </a:moveTo>
                <a:lnTo>
                  <a:pt x="3143133" y="0"/>
                </a:lnTo>
                <a:lnTo>
                  <a:pt x="3143133" y="3965328"/>
                </a:lnTo>
                <a:lnTo>
                  <a:pt x="0" y="396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70" t="0" r="-109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47811" y="2674365"/>
            <a:ext cx="7118227" cy="4938270"/>
          </a:xfrm>
          <a:custGeom>
            <a:avLst/>
            <a:gdLst/>
            <a:ahLst/>
            <a:cxnLst/>
            <a:rect r="r" b="b" t="t" l="l"/>
            <a:pathLst>
              <a:path h="4938270" w="7118227">
                <a:moveTo>
                  <a:pt x="0" y="0"/>
                </a:moveTo>
                <a:lnTo>
                  <a:pt x="7118227" y="0"/>
                </a:lnTo>
                <a:lnTo>
                  <a:pt x="7118227" y="4938270"/>
                </a:lnTo>
                <a:lnTo>
                  <a:pt x="0" y="4938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2841007"/>
            <a:ext cx="6814297" cy="4974437"/>
          </a:xfrm>
          <a:custGeom>
            <a:avLst/>
            <a:gdLst/>
            <a:ahLst/>
            <a:cxnLst/>
            <a:rect r="r" b="b" t="t" l="l"/>
            <a:pathLst>
              <a:path h="4974437" w="6814297">
                <a:moveTo>
                  <a:pt x="0" y="0"/>
                </a:moveTo>
                <a:lnTo>
                  <a:pt x="6814297" y="0"/>
                </a:lnTo>
                <a:lnTo>
                  <a:pt x="6814297" y="4974437"/>
                </a:lnTo>
                <a:lnTo>
                  <a:pt x="0" y="49744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0" y="-178215"/>
            <a:ext cx="5563933" cy="3560917"/>
          </a:xfrm>
          <a:custGeom>
            <a:avLst/>
            <a:gdLst/>
            <a:ahLst/>
            <a:cxnLst/>
            <a:rect r="r" b="b" t="t" l="l"/>
            <a:pathLst>
              <a:path h="3560917" w="5563933">
                <a:moveTo>
                  <a:pt x="0" y="3560917"/>
                </a:moveTo>
                <a:lnTo>
                  <a:pt x="5563933" y="3560917"/>
                </a:lnTo>
                <a:lnTo>
                  <a:pt x="5563933" y="0"/>
                </a:lnTo>
                <a:lnTo>
                  <a:pt x="0" y="0"/>
                </a:lnTo>
                <a:lnTo>
                  <a:pt x="0" y="356091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3108975" y="6972424"/>
            <a:ext cx="5179025" cy="3314576"/>
          </a:xfrm>
          <a:custGeom>
            <a:avLst/>
            <a:gdLst/>
            <a:ahLst/>
            <a:cxnLst/>
            <a:rect r="r" b="b" t="t" l="l"/>
            <a:pathLst>
              <a:path h="3314576" w="5179025">
                <a:moveTo>
                  <a:pt x="5179025" y="0"/>
                </a:moveTo>
                <a:lnTo>
                  <a:pt x="0" y="0"/>
                </a:lnTo>
                <a:lnTo>
                  <a:pt x="0" y="3314576"/>
                </a:lnTo>
                <a:lnTo>
                  <a:pt x="5179025" y="3314576"/>
                </a:lnTo>
                <a:lnTo>
                  <a:pt x="517902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92795" y="4535288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7621" y="-165327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6" y="5948932"/>
                </a:lnTo>
                <a:lnTo>
                  <a:pt x="9295206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256144" y="247310"/>
            <a:ext cx="2885594" cy="4028942"/>
          </a:xfrm>
          <a:custGeom>
            <a:avLst/>
            <a:gdLst/>
            <a:ahLst/>
            <a:cxnLst/>
            <a:rect r="r" b="b" t="t" l="l"/>
            <a:pathLst>
              <a:path h="4028942" w="2885594">
                <a:moveTo>
                  <a:pt x="0" y="0"/>
                </a:moveTo>
                <a:lnTo>
                  <a:pt x="2885593" y="0"/>
                </a:lnTo>
                <a:lnTo>
                  <a:pt x="2885593" y="4028942"/>
                </a:lnTo>
                <a:lnTo>
                  <a:pt x="0" y="402894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5783605"/>
            <a:ext cx="3225405" cy="4503395"/>
          </a:xfrm>
          <a:custGeom>
            <a:avLst/>
            <a:gdLst/>
            <a:ahLst/>
            <a:cxnLst/>
            <a:rect r="r" b="b" t="t" l="l"/>
            <a:pathLst>
              <a:path h="4503395" w="3225405">
                <a:moveTo>
                  <a:pt x="0" y="0"/>
                </a:moveTo>
                <a:lnTo>
                  <a:pt x="3225405" y="0"/>
                </a:lnTo>
                <a:lnTo>
                  <a:pt x="3225405" y="4503395"/>
                </a:lnTo>
                <a:lnTo>
                  <a:pt x="0" y="450339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8693" y="3858591"/>
            <a:ext cx="12768267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Supervised Machine Learning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404218" y="6046706"/>
            <a:ext cx="6883782" cy="4405621"/>
          </a:xfrm>
          <a:custGeom>
            <a:avLst/>
            <a:gdLst/>
            <a:ahLst/>
            <a:cxnLst/>
            <a:rect r="r" b="b" t="t" l="l"/>
            <a:pathLst>
              <a:path h="4405621" w="6883782">
                <a:moveTo>
                  <a:pt x="6883782" y="0"/>
                </a:moveTo>
                <a:lnTo>
                  <a:pt x="0" y="0"/>
                </a:lnTo>
                <a:lnTo>
                  <a:pt x="0" y="4405621"/>
                </a:lnTo>
                <a:lnTo>
                  <a:pt x="6883782" y="4405621"/>
                </a:lnTo>
                <a:lnTo>
                  <a:pt x="688378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153550"/>
            <a:ext cx="6315168" cy="4041708"/>
          </a:xfrm>
          <a:custGeom>
            <a:avLst/>
            <a:gdLst/>
            <a:ahLst/>
            <a:cxnLst/>
            <a:rect r="r" b="b" t="t" l="l"/>
            <a:pathLst>
              <a:path h="4041708" w="6315168">
                <a:moveTo>
                  <a:pt x="0" y="4041707"/>
                </a:moveTo>
                <a:lnTo>
                  <a:pt x="6315168" y="4041707"/>
                </a:lnTo>
                <a:lnTo>
                  <a:pt x="6315168" y="0"/>
                </a:lnTo>
                <a:lnTo>
                  <a:pt x="0" y="0"/>
                </a:lnTo>
                <a:lnTo>
                  <a:pt x="0" y="404170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6584" y="652"/>
            <a:ext cx="2185567" cy="3051546"/>
          </a:xfrm>
          <a:custGeom>
            <a:avLst/>
            <a:gdLst/>
            <a:ahLst/>
            <a:cxnLst/>
            <a:rect r="r" b="b" t="t" l="l"/>
            <a:pathLst>
              <a:path h="3051546" w="2185567">
                <a:moveTo>
                  <a:pt x="0" y="0"/>
                </a:moveTo>
                <a:lnTo>
                  <a:pt x="2185566" y="0"/>
                </a:lnTo>
                <a:lnTo>
                  <a:pt x="2185566" y="3051545"/>
                </a:lnTo>
                <a:lnTo>
                  <a:pt x="0" y="30515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7391568"/>
            <a:ext cx="2073756" cy="2895432"/>
          </a:xfrm>
          <a:custGeom>
            <a:avLst/>
            <a:gdLst/>
            <a:ahLst/>
            <a:cxnLst/>
            <a:rect r="r" b="b" t="t" l="l"/>
            <a:pathLst>
              <a:path h="2895432" w="2073756">
                <a:moveTo>
                  <a:pt x="0" y="0"/>
                </a:moveTo>
                <a:lnTo>
                  <a:pt x="2073756" y="0"/>
                </a:lnTo>
                <a:lnTo>
                  <a:pt x="2073756" y="2895432"/>
                </a:lnTo>
                <a:lnTo>
                  <a:pt x="0" y="28954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76569" y="1145012"/>
            <a:ext cx="15993418" cy="93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  <a:spcBef>
                <a:spcPct val="0"/>
              </a:spcBef>
            </a:pPr>
            <a:r>
              <a:rPr lang="en-US" b="true" sz="4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Transformation for Supervised Machine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8422" y="4053695"/>
            <a:ext cx="17969578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 Encoding: Converted categorical variables (e.g. Season, city,team1, team2, toss_winner,toss_decision, result,player_of_match, venue, umpire1,umpire2,winner) into numerical format using LabelEncoder to prepare the data for ML models.</a:t>
            </a:r>
          </a:p>
          <a:p>
            <a:pPr algn="l">
              <a:lnSpc>
                <a:spcPts val="4199"/>
              </a:lnSpc>
            </a:pP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Scaling: Applied StandardScaler for normalization to standardize the feature values and improve model performance.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8992795" y="4552149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0" y="-150054"/>
            <a:ext cx="7100701" cy="4544449"/>
          </a:xfrm>
          <a:custGeom>
            <a:avLst/>
            <a:gdLst/>
            <a:ahLst/>
            <a:cxnLst/>
            <a:rect r="r" b="b" t="t" l="l"/>
            <a:pathLst>
              <a:path h="4544449" w="7100701">
                <a:moveTo>
                  <a:pt x="0" y="4544448"/>
                </a:moveTo>
                <a:lnTo>
                  <a:pt x="7100701" y="4544448"/>
                </a:lnTo>
                <a:lnTo>
                  <a:pt x="7100701" y="0"/>
                </a:lnTo>
                <a:lnTo>
                  <a:pt x="0" y="0"/>
                </a:lnTo>
                <a:lnTo>
                  <a:pt x="0" y="454444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949762" y="752475"/>
            <a:ext cx="6944014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Training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8873" y="3031937"/>
            <a:ext cx="11216343" cy="491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Trained multiple supervised learning models: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</a:p>
          <a:p>
            <a:pPr algn="l">
              <a:lnSpc>
                <a:spcPts val="1400"/>
              </a:lnSpc>
            </a:pP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Neighbors (KNN)</a:t>
            </a:r>
          </a:p>
          <a:p>
            <a:pPr algn="l">
              <a:lnSpc>
                <a:spcPts val="1399"/>
              </a:lnSpc>
            </a:pP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</a:p>
          <a:p>
            <a:pPr algn="l">
              <a:lnSpc>
                <a:spcPts val="1399"/>
              </a:lnSpc>
            </a:pP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Tree, Random Forest</a:t>
            </a:r>
          </a:p>
          <a:p>
            <a:pPr algn="l">
              <a:lnSpc>
                <a:spcPts val="1399"/>
              </a:lnSpc>
            </a:pPr>
          </a:p>
          <a:p>
            <a:pPr algn="l" marL="820412" indent="-410206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Classifier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DAGka01jzCg</dc:identifier>
  <dcterms:modified xsi:type="dcterms:W3CDTF">2011-08-01T06:04:30Z</dcterms:modified>
  <cp:revision>1</cp:revision>
  <dc:title>Reinforcement Ml</dc:title>
</cp:coreProperties>
</file>