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eague Spartan" charset="1" panose="00000800000000000000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9029" y="0"/>
            <a:ext cx="498971" cy="1885220"/>
            <a:chOff x="0" y="0"/>
            <a:chExt cx="665295" cy="251362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848332"/>
              <a:ext cx="665295" cy="66529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924166"/>
              <a:ext cx="665295" cy="66529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665295" cy="66529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-332619" y="-329671"/>
            <a:ext cx="4351887" cy="1990848"/>
            <a:chOff x="0" y="0"/>
            <a:chExt cx="5802517" cy="2654464"/>
          </a:xfrm>
        </p:grpSpPr>
        <p:grpSp>
          <p:nvGrpSpPr>
            <p:cNvPr name="Group 13" id="13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-5400000">
            <a:off x="-1385711" y="2752370"/>
            <a:ext cx="3355440" cy="1535005"/>
            <a:chOff x="0" y="0"/>
            <a:chExt cx="4473920" cy="2046674"/>
          </a:xfrm>
        </p:grpSpPr>
        <p:grpSp>
          <p:nvGrpSpPr>
            <p:cNvPr name="Group 23" id="23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-10800000">
            <a:off x="14078988" y="8524752"/>
            <a:ext cx="4351887" cy="1990848"/>
            <a:chOff x="0" y="0"/>
            <a:chExt cx="5802517" cy="2654464"/>
          </a:xfrm>
        </p:grpSpPr>
        <p:grpSp>
          <p:nvGrpSpPr>
            <p:cNvPr name="Group 33" id="33"/>
            <p:cNvGrpSpPr/>
            <p:nvPr/>
          </p:nvGrpSpPr>
          <p:grpSpPr>
            <a:xfrm rot="5400000">
              <a:off x="1101484" y="201767"/>
              <a:ext cx="1351213" cy="3554180"/>
              <a:chOff x="0" y="0"/>
              <a:chExt cx="270933" cy="712653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5400000">
              <a:off x="4095944" y="947891"/>
              <a:ext cx="1351213" cy="2061932"/>
              <a:chOff x="0" y="0"/>
              <a:chExt cx="270933" cy="41344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5400000">
              <a:off x="2347277" y="-2347277"/>
              <a:ext cx="1107963" cy="5802517"/>
              <a:chOff x="0" y="0"/>
              <a:chExt cx="222159" cy="116347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5400000">
            <a:off x="16349083" y="5919047"/>
            <a:ext cx="3355440" cy="1535005"/>
            <a:chOff x="0" y="0"/>
            <a:chExt cx="4473920" cy="2046674"/>
          </a:xfrm>
        </p:grpSpPr>
        <p:grpSp>
          <p:nvGrpSpPr>
            <p:cNvPr name="Group 43" id="43"/>
            <p:cNvGrpSpPr/>
            <p:nvPr/>
          </p:nvGrpSpPr>
          <p:grpSpPr>
            <a:xfrm rot="5400000">
              <a:off x="849278" y="155569"/>
              <a:ext cx="1041827" cy="2740383"/>
              <a:chOff x="0" y="0"/>
              <a:chExt cx="270933" cy="712653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5400000">
              <a:off x="3158100" y="730854"/>
              <a:ext cx="1041827" cy="1589814"/>
              <a:chOff x="0" y="0"/>
              <a:chExt cx="270933" cy="41344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5400000">
              <a:off x="1809823" y="-1809823"/>
              <a:ext cx="854274" cy="4473920"/>
              <a:chOff x="0" y="0"/>
              <a:chExt cx="222159" cy="116347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52" id="52"/>
          <p:cNvGrpSpPr/>
          <p:nvPr/>
        </p:nvGrpSpPr>
        <p:grpSpPr>
          <a:xfrm rot="62837">
            <a:off x="42523" y="8315690"/>
            <a:ext cx="498971" cy="1885220"/>
            <a:chOff x="0" y="0"/>
            <a:chExt cx="665295" cy="2513626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0" y="1848332"/>
              <a:ext cx="665295" cy="665295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56" id="56"/>
            <p:cNvGrpSpPr/>
            <p:nvPr/>
          </p:nvGrpSpPr>
          <p:grpSpPr>
            <a:xfrm rot="0">
              <a:off x="0" y="924166"/>
              <a:ext cx="665295" cy="665295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0">
              <a:off x="0" y="0"/>
              <a:ext cx="665295" cy="665295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62" id="62"/>
          <p:cNvGrpSpPr/>
          <p:nvPr/>
        </p:nvGrpSpPr>
        <p:grpSpPr>
          <a:xfrm rot="0">
            <a:off x="2393159" y="2678956"/>
            <a:ext cx="13532494" cy="4665834"/>
            <a:chOff x="0" y="0"/>
            <a:chExt cx="3564114" cy="1228862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3564113" cy="1228862"/>
            </a:xfrm>
            <a:custGeom>
              <a:avLst/>
              <a:gdLst/>
              <a:ahLst/>
              <a:cxnLst/>
              <a:rect r="r" b="b" t="t" l="l"/>
              <a:pathLst>
                <a:path h="1228862" w="3564113">
                  <a:moveTo>
                    <a:pt x="0" y="0"/>
                  </a:moveTo>
                  <a:lnTo>
                    <a:pt x="3564113" y="0"/>
                  </a:lnTo>
                  <a:lnTo>
                    <a:pt x="3564113" y="1228862"/>
                  </a:lnTo>
                  <a:lnTo>
                    <a:pt x="0" y="1228862"/>
                  </a:lnTo>
                  <a:close/>
                </a:path>
              </a:pathLst>
            </a:custGeom>
            <a:solidFill>
              <a:srgbClr val="A7A5A6">
                <a:alpha val="23922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3564114" cy="1266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2149388" y="4629640"/>
            <a:ext cx="13776265" cy="86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LAPTOP PRICE PREDICTION AND CLUSTERING USING WEB SCRAPING AND MACHINE LEARNING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404896" y="8288070"/>
            <a:ext cx="3478208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b="true" sz="3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ARUNIMA 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04553" y="5892304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1534686" y="648776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5455599" y="2215263"/>
            <a:ext cx="7376802" cy="5856474"/>
          </a:xfrm>
          <a:custGeom>
            <a:avLst/>
            <a:gdLst/>
            <a:ahLst/>
            <a:cxnLst/>
            <a:rect r="r" b="b" t="t" l="l"/>
            <a:pathLst>
              <a:path h="5856474" w="7376802">
                <a:moveTo>
                  <a:pt x="0" y="0"/>
                </a:moveTo>
                <a:lnTo>
                  <a:pt x="7376802" y="0"/>
                </a:lnTo>
                <a:lnTo>
                  <a:pt x="7376802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574503" y="1039391"/>
            <a:ext cx="14971253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VISUALIZING CLUSTERS USING K-MEANS ALGORITHM (K = 5)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04553" y="5892304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1534686" y="648776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4309875" y="2215263"/>
            <a:ext cx="8871394" cy="7043037"/>
          </a:xfrm>
          <a:custGeom>
            <a:avLst/>
            <a:gdLst/>
            <a:ahLst/>
            <a:cxnLst/>
            <a:rect r="r" b="b" t="t" l="l"/>
            <a:pathLst>
              <a:path h="7043037" w="8871394">
                <a:moveTo>
                  <a:pt x="0" y="0"/>
                </a:moveTo>
                <a:lnTo>
                  <a:pt x="8871395" y="0"/>
                </a:lnTo>
                <a:lnTo>
                  <a:pt x="8871395" y="7043037"/>
                </a:lnTo>
                <a:lnTo>
                  <a:pt x="0" y="7043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574503" y="1039391"/>
            <a:ext cx="14971253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VISUALIZING CLUSTERS USING K-MEANS ALGORITHM (K = 2)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1534686" y="386705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3396403" y="670957"/>
            <a:ext cx="1366788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CLUSTER INSIGHTS  VS DOMAIN KNOWLEDGE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14350" y="4022951"/>
            <a:ext cx="17773650" cy="218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KMeans identified 5 clusters based on data patterns, while domain knowledge indicates only 2 actual classes. </a:t>
            </a:r>
          </a:p>
          <a:p>
            <a:pPr algn="l">
              <a:lnSpc>
                <a:spcPts val="352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This suggests that the clustering captured sub-group variations within the main classes, supporting a semi-supervised learning approach.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3333729" y="3343192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4374839" y="3627444"/>
            <a:ext cx="12644043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SUPERVISED MACHINE LEARNING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2049425" y="340588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3496815" y="624840"/>
            <a:ext cx="796269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TRAINING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509564" y="3053894"/>
            <a:ext cx="14749736" cy="555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Trained multiple supervised learning models:</a:t>
            </a:r>
          </a:p>
          <a:p>
            <a:pPr algn="l">
              <a:lnSpc>
                <a:spcPts val="140"/>
              </a:lnSpc>
            </a:pPr>
          </a:p>
          <a:p>
            <a:pPr algn="l">
              <a:lnSpc>
                <a:spcPts val="3360"/>
              </a:lnSpc>
            </a:pPr>
          </a:p>
          <a:p>
            <a:pPr algn="l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Logistic Regression</a:t>
            </a:r>
          </a:p>
          <a:p>
            <a:pPr algn="l">
              <a:lnSpc>
                <a:spcPts val="3360"/>
              </a:lnSpc>
            </a:pPr>
          </a:p>
          <a:p>
            <a:pPr algn="l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K-Nearest Neighbors (KNN)</a:t>
            </a:r>
          </a:p>
          <a:p>
            <a:pPr algn="l">
              <a:lnSpc>
                <a:spcPts val="3360"/>
              </a:lnSpc>
            </a:pPr>
          </a:p>
          <a:p>
            <a:pPr algn="l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Support Vector Machine (SVM)</a:t>
            </a:r>
          </a:p>
          <a:p>
            <a:pPr algn="l">
              <a:lnSpc>
                <a:spcPts val="3360"/>
              </a:lnSpc>
            </a:pPr>
          </a:p>
          <a:p>
            <a:pPr algn="l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Decision Tree</a:t>
            </a:r>
          </a:p>
          <a:p>
            <a:pPr algn="l">
              <a:lnSpc>
                <a:spcPts val="3360"/>
              </a:lnSpc>
            </a:pPr>
          </a:p>
          <a:p>
            <a:pPr algn="l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Forest</a:t>
            </a:r>
          </a:p>
          <a:p>
            <a:pPr algn="l">
              <a:lnSpc>
                <a:spcPts val="3360"/>
              </a:lnSpc>
            </a:pPr>
          </a:p>
          <a:p>
            <a:pPr algn="l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XGBoost Classifier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aphicFrame>
        <p:nvGraphicFramePr>
          <p:cNvPr name="Table 21" id="21"/>
          <p:cNvGraphicFramePr>
            <a:graphicFrameLocks noGrp="true"/>
          </p:cNvGraphicFramePr>
          <p:nvPr/>
        </p:nvGraphicFramePr>
        <p:xfrm>
          <a:off x="4465228" y="1503994"/>
          <a:ext cx="9357545" cy="7279013"/>
        </p:xfrm>
        <a:graphic>
          <a:graphicData uri="http://schemas.openxmlformats.org/drawingml/2006/table">
            <a:tbl>
              <a:tblPr/>
              <a:tblGrid>
                <a:gridCol w="4678772"/>
                <a:gridCol w="4678772"/>
              </a:tblGrid>
              <a:tr h="14947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1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0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0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0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0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10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98.29%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9969" y="942975"/>
            <a:ext cx="11748063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HYPERPARAMETER TUNING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925442"/>
            <a:ext cx="18288000" cy="3060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Initial SVM model achieved 96% accuracy before hyperparameter optimization.</a:t>
            </a:r>
          </a:p>
          <a:p>
            <a:pPr algn="l">
              <a:lnSpc>
                <a:spcPts val="352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GridSearchCV was used to systematically search for the best hyperparameters.</a:t>
            </a:r>
          </a:p>
          <a:p>
            <a:pPr algn="l">
              <a:lnSpc>
                <a:spcPts val="352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Best parameters found: C = 1, gamma = 1, kernel = 'linear'.</a:t>
            </a:r>
          </a:p>
          <a:p>
            <a:pPr algn="l">
              <a:lnSpc>
                <a:spcPts val="352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Final model achieved 100% accuracy with improved precision, recall, and F1-score after tuning.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2049425" y="340588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4973046" y="624840"/>
            <a:ext cx="7981817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4680176"/>
            <a:ext cx="18288000" cy="86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 tuning using GridSearchCV enabled the SVM model to achieve 100% accuracy, demonstrating its effectiveness when optimally configured.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25445" y="3808557"/>
            <a:ext cx="13545429" cy="240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79"/>
              </a:lnSpc>
            </a:pPr>
            <a:r>
              <a:rPr lang="en-US" sz="1405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16064826" y="7505055"/>
            <a:ext cx="579335" cy="1523862"/>
            <a:chOff x="0" y="0"/>
            <a:chExt cx="270933" cy="7126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712653"/>
            </a:xfrm>
            <a:custGeom>
              <a:avLst/>
              <a:gdLst/>
              <a:ahLst/>
              <a:cxnLst/>
              <a:rect r="r" b="b" t="t" l="l"/>
              <a:pathLst>
                <a:path h="7126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712653"/>
                  </a:lnTo>
                  <a:lnTo>
                    <a:pt x="0" y="71265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750753"/>
            </a:xfrm>
            <a:prstGeom prst="rect">
              <a:avLst/>
            </a:prstGeom>
          </p:spPr>
          <p:txBody>
            <a:bodyPr anchor="ctr" rtlCol="false" tIns="28609" lIns="28609" bIns="28609" rIns="2860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14780945" y="7824957"/>
            <a:ext cx="579335" cy="884058"/>
            <a:chOff x="0" y="0"/>
            <a:chExt cx="270933" cy="4134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413441"/>
            </a:xfrm>
            <a:custGeom>
              <a:avLst/>
              <a:gdLst/>
              <a:ahLst/>
              <a:cxnLst/>
              <a:rect r="r" b="b" t="t" l="l"/>
              <a:pathLst>
                <a:path h="413441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13441"/>
                  </a:lnTo>
                  <a:lnTo>
                    <a:pt x="0" y="413441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0933" cy="451540"/>
            </a:xfrm>
            <a:prstGeom prst="rect">
              <a:avLst/>
            </a:prstGeom>
          </p:spPr>
          <p:txBody>
            <a:bodyPr anchor="ctr" rtlCol="false" tIns="28609" lIns="28609" bIns="28609" rIns="2860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5634984" y="7633984"/>
            <a:ext cx="475042" cy="2487841"/>
            <a:chOff x="0" y="0"/>
            <a:chExt cx="222159" cy="11634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2159" cy="1163470"/>
            </a:xfrm>
            <a:custGeom>
              <a:avLst/>
              <a:gdLst/>
              <a:ahLst/>
              <a:cxnLst/>
              <a:rect r="r" b="b" t="t" l="l"/>
              <a:pathLst>
                <a:path h="1163470" w="222159">
                  <a:moveTo>
                    <a:pt x="0" y="0"/>
                  </a:moveTo>
                  <a:lnTo>
                    <a:pt x="222159" y="0"/>
                  </a:lnTo>
                  <a:lnTo>
                    <a:pt x="222159" y="1163470"/>
                  </a:lnTo>
                  <a:lnTo>
                    <a:pt x="0" y="1163470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22159" cy="1201570"/>
            </a:xfrm>
            <a:prstGeom prst="rect">
              <a:avLst/>
            </a:prstGeom>
          </p:spPr>
          <p:txBody>
            <a:bodyPr anchor="ctr" rtlCol="false" tIns="28609" lIns="28609" bIns="28609" rIns="2860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15970874" y="5473204"/>
            <a:ext cx="583125" cy="1533830"/>
            <a:chOff x="0" y="0"/>
            <a:chExt cx="270933" cy="7126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0933" cy="712653"/>
            </a:xfrm>
            <a:custGeom>
              <a:avLst/>
              <a:gdLst/>
              <a:ahLst/>
              <a:cxnLst/>
              <a:rect r="r" b="b" t="t" l="l"/>
              <a:pathLst>
                <a:path h="71265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712653"/>
                  </a:lnTo>
                  <a:lnTo>
                    <a:pt x="0" y="712653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70933" cy="750753"/>
            </a:xfrm>
            <a:prstGeom prst="rect">
              <a:avLst/>
            </a:prstGeom>
          </p:spPr>
          <p:txBody>
            <a:bodyPr anchor="ctr" rtlCol="false" tIns="28796" lIns="28796" bIns="28796" rIns="2879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10800000">
            <a:off x="15970874" y="7087478"/>
            <a:ext cx="583125" cy="889840"/>
            <a:chOff x="0" y="0"/>
            <a:chExt cx="270933" cy="4134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0933" cy="413441"/>
            </a:xfrm>
            <a:custGeom>
              <a:avLst/>
              <a:gdLst/>
              <a:ahLst/>
              <a:cxnLst/>
              <a:rect r="r" b="b" t="t" l="l"/>
              <a:pathLst>
                <a:path h="413441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13441"/>
                  </a:lnTo>
                  <a:lnTo>
                    <a:pt x="0" y="413441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70933" cy="451540"/>
            </a:xfrm>
            <a:prstGeom prst="rect">
              <a:avLst/>
            </a:prstGeom>
          </p:spPr>
          <p:txBody>
            <a:bodyPr anchor="ctr" rtlCol="false" tIns="28796" lIns="28796" bIns="28796" rIns="2879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16638276" y="5473204"/>
            <a:ext cx="478149" cy="2504114"/>
            <a:chOff x="0" y="0"/>
            <a:chExt cx="222159" cy="11634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2159" cy="1163470"/>
            </a:xfrm>
            <a:custGeom>
              <a:avLst/>
              <a:gdLst/>
              <a:ahLst/>
              <a:cxnLst/>
              <a:rect r="r" b="b" t="t" l="l"/>
              <a:pathLst>
                <a:path h="1163470" w="222159">
                  <a:moveTo>
                    <a:pt x="0" y="0"/>
                  </a:moveTo>
                  <a:lnTo>
                    <a:pt x="222159" y="0"/>
                  </a:lnTo>
                  <a:lnTo>
                    <a:pt x="222159" y="1163470"/>
                  </a:lnTo>
                  <a:lnTo>
                    <a:pt x="0" y="1163470"/>
                  </a:lnTo>
                  <a:close/>
                </a:path>
              </a:pathLst>
            </a:custGeom>
            <a:solidFill>
              <a:srgbClr val="A7A5A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22159" cy="1201570"/>
            </a:xfrm>
            <a:prstGeom prst="rect">
              <a:avLst/>
            </a:prstGeom>
          </p:spPr>
          <p:txBody>
            <a:bodyPr anchor="ctr" rtlCol="false" tIns="28796" lIns="28796" bIns="28796" rIns="2879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2539687" y="1864048"/>
            <a:ext cx="364252" cy="1376224"/>
            <a:chOff x="0" y="0"/>
            <a:chExt cx="485670" cy="1834966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80942" y="658946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17077174" y="1451725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638667" y="1235716"/>
            <a:ext cx="1554248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 SCRAPING LAPTOP DATA FROM FLIPKART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4525079"/>
            <a:ext cx="1828800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LAPTOP DETAILS INCLUDING SPECIFICATIONS AND PRICES WERE SCRAPED FROM FLIPKART USING SELENIUM AND BEAUTIFULSOUP TO CREATE A STRUCTURED DATASET FOR ANALYSIS AND PREDICTION.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295028" y="5911354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2612818" y="712068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aphicFrame>
        <p:nvGraphicFramePr>
          <p:cNvPr name="Table 31" id="31"/>
          <p:cNvGraphicFramePr>
            <a:graphicFrameLocks noGrp="true"/>
          </p:cNvGraphicFramePr>
          <p:nvPr/>
        </p:nvGraphicFramePr>
        <p:xfrm>
          <a:off x="5023235" y="3646773"/>
          <a:ext cx="7315200" cy="2076450"/>
        </p:xfrm>
        <a:graphic>
          <a:graphicData uri="http://schemas.openxmlformats.org/drawingml/2006/table">
            <a:tbl>
              <a:tblPr/>
              <a:tblGrid>
                <a:gridCol w="5127883"/>
                <a:gridCol w="2187317"/>
              </a:tblGrid>
              <a:tr h="1038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Number Of Rows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1176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8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Number Of Columns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2" id="32"/>
          <p:cNvSpPr txBox="true"/>
          <p:nvPr/>
        </p:nvSpPr>
        <p:spPr>
          <a:xfrm rot="0">
            <a:off x="565535" y="1132329"/>
            <a:ext cx="16230600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3771" y="6848621"/>
            <a:ext cx="17259300" cy="43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COLUMNS : TITLE, ORIGINAL PRICE, DISCOUNT PRICE, RATING, NUMBER OF REVIEWS, OFFERS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417" y="660851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14701136" y="832351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3798431" y="3242884"/>
            <a:ext cx="10396719" cy="304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STANDARDIZE DATA TYPES</a:t>
            </a:r>
          </a:p>
          <a:p>
            <a:pPr algn="l">
              <a:lnSpc>
                <a:spcPts val="226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HANDLE MISSING VALUES</a:t>
            </a:r>
          </a:p>
          <a:p>
            <a:pPr algn="l">
              <a:lnSpc>
                <a:spcPts val="226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REMOVE DUPLICATES</a:t>
            </a:r>
          </a:p>
          <a:p>
            <a:pPr algn="l">
              <a:lnSpc>
                <a:spcPts val="2264"/>
              </a:lnSpc>
            </a:pPr>
          </a:p>
          <a:p>
            <a:pPr algn="l" marL="543584" indent="-271792" lvl="1">
              <a:lnSpc>
                <a:spcPts val="3524"/>
              </a:lnSpc>
              <a:buFont typeface="Arial"/>
              <a:buChar char="•"/>
            </a:pPr>
            <a:r>
              <a:rPr lang="en-US" b="true" sz="251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OUTLIER DETECTION AND REMOVAL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65314" y="1116603"/>
            <a:ext cx="917427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295028" y="5892304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5400000">
            <a:off x="2769103" y="340588"/>
            <a:ext cx="364252" cy="1376224"/>
            <a:chOff x="0" y="0"/>
            <a:chExt cx="485670" cy="183496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1401010" y="2251060"/>
            <a:ext cx="6923543" cy="4457031"/>
          </a:xfrm>
          <a:custGeom>
            <a:avLst/>
            <a:gdLst/>
            <a:ahLst/>
            <a:cxnLst/>
            <a:rect r="r" b="b" t="t" l="l"/>
            <a:pathLst>
              <a:path h="4457031" w="6923543">
                <a:moveTo>
                  <a:pt x="0" y="0"/>
                </a:moveTo>
                <a:lnTo>
                  <a:pt x="6923544" y="0"/>
                </a:lnTo>
                <a:lnTo>
                  <a:pt x="6923544" y="4457031"/>
                </a:lnTo>
                <a:lnTo>
                  <a:pt x="0" y="4457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951229" y="6708091"/>
            <a:ext cx="11496276" cy="3277365"/>
          </a:xfrm>
          <a:custGeom>
            <a:avLst/>
            <a:gdLst/>
            <a:ahLst/>
            <a:cxnLst/>
            <a:rect r="r" b="b" t="t" l="l"/>
            <a:pathLst>
              <a:path h="3277365" w="11496276">
                <a:moveTo>
                  <a:pt x="0" y="0"/>
                </a:moveTo>
                <a:lnTo>
                  <a:pt x="11496276" y="0"/>
                </a:lnTo>
                <a:lnTo>
                  <a:pt x="11496276" y="3277365"/>
                </a:lnTo>
                <a:lnTo>
                  <a:pt x="0" y="327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2" r="0" b="-86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885264" y="2445261"/>
            <a:ext cx="6326109" cy="3969633"/>
          </a:xfrm>
          <a:custGeom>
            <a:avLst/>
            <a:gdLst/>
            <a:ahLst/>
            <a:cxnLst/>
            <a:rect r="r" b="b" t="t" l="l"/>
            <a:pathLst>
              <a:path h="3969633" w="6326109">
                <a:moveTo>
                  <a:pt x="0" y="0"/>
                </a:moveTo>
                <a:lnTo>
                  <a:pt x="6326109" y="0"/>
                </a:lnTo>
                <a:lnTo>
                  <a:pt x="6326109" y="3969633"/>
                </a:lnTo>
                <a:lnTo>
                  <a:pt x="0" y="3969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99340" y="624840"/>
            <a:ext cx="162306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1417" y="6611700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430298" y="371894"/>
            <a:ext cx="7870032" cy="3895666"/>
          </a:xfrm>
          <a:custGeom>
            <a:avLst/>
            <a:gdLst/>
            <a:ahLst/>
            <a:cxnLst/>
            <a:rect r="r" b="b" t="t" l="l"/>
            <a:pathLst>
              <a:path h="3895666" w="7870032">
                <a:moveTo>
                  <a:pt x="0" y="0"/>
                </a:moveTo>
                <a:lnTo>
                  <a:pt x="7870032" y="0"/>
                </a:lnTo>
                <a:lnTo>
                  <a:pt x="7870032" y="3895666"/>
                </a:lnTo>
                <a:lnTo>
                  <a:pt x="0" y="3895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0298" y="5082071"/>
            <a:ext cx="8415576" cy="4176229"/>
          </a:xfrm>
          <a:custGeom>
            <a:avLst/>
            <a:gdLst/>
            <a:ahLst/>
            <a:cxnLst/>
            <a:rect r="r" b="b" t="t" l="l"/>
            <a:pathLst>
              <a:path h="4176229" w="8415576">
                <a:moveTo>
                  <a:pt x="0" y="0"/>
                </a:moveTo>
                <a:lnTo>
                  <a:pt x="8415575" y="0"/>
                </a:lnTo>
                <a:lnTo>
                  <a:pt x="8415575" y="4176229"/>
                </a:lnTo>
                <a:lnTo>
                  <a:pt x="0" y="417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371894"/>
            <a:ext cx="7979704" cy="3959928"/>
          </a:xfrm>
          <a:custGeom>
            <a:avLst/>
            <a:gdLst/>
            <a:ahLst/>
            <a:cxnLst/>
            <a:rect r="r" b="b" t="t" l="l"/>
            <a:pathLst>
              <a:path h="3959928" w="7979704">
                <a:moveTo>
                  <a:pt x="0" y="0"/>
                </a:moveTo>
                <a:lnTo>
                  <a:pt x="7979704" y="0"/>
                </a:lnTo>
                <a:lnTo>
                  <a:pt x="7979704" y="3959928"/>
                </a:lnTo>
                <a:lnTo>
                  <a:pt x="0" y="3959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997198" y="4551718"/>
            <a:ext cx="6572064" cy="5236934"/>
          </a:xfrm>
          <a:custGeom>
            <a:avLst/>
            <a:gdLst/>
            <a:ahLst/>
            <a:cxnLst/>
            <a:rect r="r" b="b" t="t" l="l"/>
            <a:pathLst>
              <a:path h="5236934" w="6572064">
                <a:moveTo>
                  <a:pt x="0" y="0"/>
                </a:moveTo>
                <a:lnTo>
                  <a:pt x="6572065" y="0"/>
                </a:lnTo>
                <a:lnTo>
                  <a:pt x="6572065" y="5236934"/>
                </a:lnTo>
                <a:lnTo>
                  <a:pt x="0" y="5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14078" y="5911354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2539687" y="3911724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1" id="31"/>
          <p:cNvSpPr txBox="true"/>
          <p:nvPr/>
        </p:nvSpPr>
        <p:spPr>
          <a:xfrm rot="0">
            <a:off x="3566240" y="4331985"/>
            <a:ext cx="1306271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UNSUPERVISED MACHINE LEARNING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219042" y="6608515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15415497" y="522714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3558183" y="2025504"/>
            <a:ext cx="9523046" cy="7023246"/>
          </a:xfrm>
          <a:custGeom>
            <a:avLst/>
            <a:gdLst/>
            <a:ahLst/>
            <a:cxnLst/>
            <a:rect r="r" b="b" t="t" l="l"/>
            <a:pathLst>
              <a:path h="7023246" w="9523046">
                <a:moveTo>
                  <a:pt x="0" y="0"/>
                </a:moveTo>
                <a:lnTo>
                  <a:pt x="9523046" y="0"/>
                </a:lnTo>
                <a:lnTo>
                  <a:pt x="9523046" y="7023246"/>
                </a:lnTo>
                <a:lnTo>
                  <a:pt x="0" y="7023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70284" y="624839"/>
            <a:ext cx="9015544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K-MEANS CLUSTERING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304553" y="5892304"/>
            <a:ext cx="3507322" cy="4880471"/>
            <a:chOff x="0" y="0"/>
            <a:chExt cx="4676429" cy="6507294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075341" y="154558"/>
              <a:ext cx="1035057" cy="2722575"/>
              <a:chOff x="0" y="0"/>
              <a:chExt cx="270933" cy="7126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369160" y="726104"/>
              <a:ext cx="1035057" cy="1579482"/>
              <a:chOff x="0" y="0"/>
              <a:chExt cx="270933" cy="4134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2029644" y="-1798062"/>
              <a:ext cx="848723" cy="4444847"/>
              <a:chOff x="0" y="0"/>
              <a:chExt cx="222159" cy="116347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04847" y="3766911"/>
              <a:ext cx="1041827" cy="2740383"/>
              <a:chOff x="0" y="0"/>
              <a:chExt cx="270933" cy="712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0933" cy="712653"/>
              </a:xfrm>
              <a:custGeom>
                <a:avLst/>
                <a:gdLst/>
                <a:ahLst/>
                <a:cxnLst/>
                <a:rect r="r" b="b" t="t" l="l"/>
                <a:pathLst>
                  <a:path h="712653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712653"/>
                    </a:lnTo>
                    <a:lnTo>
                      <a:pt x="0" y="712653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70933" cy="741228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04847" y="2033374"/>
              <a:ext cx="1041827" cy="1589814"/>
              <a:chOff x="0" y="0"/>
              <a:chExt cx="270933" cy="41344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0933" cy="413441"/>
              </a:xfrm>
              <a:custGeom>
                <a:avLst/>
                <a:gdLst/>
                <a:ahLst/>
                <a:cxnLst/>
                <a:rect r="r" b="b" t="t" l="l"/>
                <a:pathLst>
                  <a:path h="413441" w="27093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413441"/>
                    </a:lnTo>
                    <a:lnTo>
                      <a:pt x="0" y="413441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70933" cy="44201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2033374"/>
              <a:ext cx="854274" cy="4473920"/>
              <a:chOff x="0" y="0"/>
              <a:chExt cx="222159" cy="116347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22159" cy="1163470"/>
              </a:xfrm>
              <a:custGeom>
                <a:avLst/>
                <a:gdLst/>
                <a:ahLst/>
                <a:cxnLst/>
                <a:rect r="r" b="b" t="t" l="l"/>
                <a:pathLst>
                  <a:path h="1163470" w="222159">
                    <a:moveTo>
                      <a:pt x="0" y="0"/>
                    </a:moveTo>
                    <a:lnTo>
                      <a:pt x="222159" y="0"/>
                    </a:lnTo>
                    <a:lnTo>
                      <a:pt x="222159" y="1163470"/>
                    </a:lnTo>
                    <a:lnTo>
                      <a:pt x="0" y="1163470"/>
                    </a:lnTo>
                    <a:close/>
                  </a:path>
                </a:pathLst>
              </a:custGeom>
              <a:solidFill>
                <a:srgbClr val="A7A5A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222159" cy="1192045"/>
              </a:xfrm>
              <a:prstGeom prst="rect">
                <a:avLst/>
              </a:prstGeom>
            </p:spPr>
            <p:txBody>
              <a:bodyPr anchor="ctr" rtlCol="false" tIns="51132" lIns="51132" bIns="51132" rIns="51132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5400000">
            <a:off x="2539687" y="476597"/>
            <a:ext cx="364252" cy="1376224"/>
            <a:chOff x="0" y="0"/>
            <a:chExt cx="485670" cy="183496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1349296"/>
              <a:ext cx="485670" cy="485670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74648"/>
              <a:ext cx="485670" cy="485670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85670" cy="4856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3718266" y="2266430"/>
            <a:ext cx="9307738" cy="7251748"/>
          </a:xfrm>
          <a:custGeom>
            <a:avLst/>
            <a:gdLst/>
            <a:ahLst/>
            <a:cxnLst/>
            <a:rect r="r" b="b" t="t" l="l"/>
            <a:pathLst>
              <a:path h="7251748" w="9307738">
                <a:moveTo>
                  <a:pt x="0" y="0"/>
                </a:moveTo>
                <a:lnTo>
                  <a:pt x="9307739" y="0"/>
                </a:lnTo>
                <a:lnTo>
                  <a:pt x="9307739" y="7251748"/>
                </a:lnTo>
                <a:lnTo>
                  <a:pt x="0" y="7251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718266" y="624840"/>
            <a:ext cx="723731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Silhouette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DAGkl-DSoyA</dc:identifier>
  <dcterms:modified xsi:type="dcterms:W3CDTF">2011-08-01T06:04:30Z</dcterms:modified>
  <cp:revision>1</cp:revision>
  <dc:title>laptop_prediction</dc:title>
</cp:coreProperties>
</file>