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703C2-D8B6-4AAE-965E-5E7E5F8A01AD}" v="257" dt="2024-01-11T01:32:43.3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SITE DETAILS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ALAPPUZHA</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map of a city&#10;&#10;Description automatically generated">
            <a:extLst>
              <a:ext uri="{FF2B5EF4-FFF2-40B4-BE49-F238E27FC236}">
                <a16:creationId xmlns:a16="http://schemas.microsoft.com/office/drawing/2014/main" id="{EDA15990-B328-0C53-920A-E2E6AC91D3C6}"/>
              </a:ext>
            </a:extLst>
          </p:cNvPr>
          <p:cNvPicPr>
            <a:picLocks noGrp="1" noChangeAspect="1"/>
          </p:cNvPicPr>
          <p:nvPr>
            <p:ph idx="1"/>
          </p:nvPr>
        </p:nvPicPr>
        <p:blipFill>
          <a:blip r:embed="rId2"/>
          <a:stretch>
            <a:fillRect/>
          </a:stretch>
        </p:blipFill>
        <p:spPr>
          <a:xfrm>
            <a:off x="838449" y="1260335"/>
            <a:ext cx="4632015" cy="4574241"/>
          </a:xfrm>
        </p:spPr>
      </p:pic>
      <p:sp>
        <p:nvSpPr>
          <p:cNvPr id="5" name="TextBox 4">
            <a:extLst>
              <a:ext uri="{FF2B5EF4-FFF2-40B4-BE49-F238E27FC236}">
                <a16:creationId xmlns:a16="http://schemas.microsoft.com/office/drawing/2014/main" id="{4A3189B4-9A16-757F-7915-0AED2BF47F25}"/>
              </a:ext>
            </a:extLst>
          </p:cNvPr>
          <p:cNvSpPr txBox="1"/>
          <p:nvPr/>
        </p:nvSpPr>
        <p:spPr>
          <a:xfrm>
            <a:off x="841768" y="568845"/>
            <a:ext cx="57009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cs typeface="Calibri"/>
              </a:rPr>
              <a:t>FEASIBILITY</a:t>
            </a:r>
          </a:p>
        </p:txBody>
      </p:sp>
      <p:sp>
        <p:nvSpPr>
          <p:cNvPr id="6" name="TextBox 5">
            <a:extLst>
              <a:ext uri="{FF2B5EF4-FFF2-40B4-BE49-F238E27FC236}">
                <a16:creationId xmlns:a16="http://schemas.microsoft.com/office/drawing/2014/main" id="{237C1731-3010-71E7-F3E7-4D7D85A53604}"/>
              </a:ext>
            </a:extLst>
          </p:cNvPr>
          <p:cNvSpPr txBox="1"/>
          <p:nvPr/>
        </p:nvSpPr>
        <p:spPr>
          <a:xfrm>
            <a:off x="5813139" y="1365584"/>
            <a:ext cx="5971084"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order to facilitate comfortable seamless travel and make Alappuzha a better tourist destination, the Government of Kerala have initiated the Mobility Hub Project at Alappuzha. The Special Officer of Alappuzha Mega </a:t>
            </a:r>
            <a:r>
              <a:rPr lang="en-US" dirty="0" err="1"/>
              <a:t>Toursim</a:t>
            </a:r>
            <a:r>
              <a:rPr lang="en-US" dirty="0"/>
              <a:t> Project had submitted a proposal in this regard.</a:t>
            </a:r>
          </a:p>
          <a:p>
            <a:endParaRPr lang="en-US" dirty="0"/>
          </a:p>
          <a:p>
            <a:r>
              <a:rPr lang="en-US" dirty="0"/>
              <a:t> - The project is sanctioned on 11/06/2018 by the Principal secretary, K.R. </a:t>
            </a:r>
            <a:r>
              <a:rPr lang="en-US" dirty="0" err="1"/>
              <a:t>Jyothilal</a:t>
            </a:r>
            <a:r>
              <a:rPr lang="en-US" dirty="0"/>
              <a:t>, by the order of the Governor.</a:t>
            </a:r>
          </a:p>
          <a:p>
            <a:endParaRPr lang="en-US" dirty="0"/>
          </a:p>
          <a:p>
            <a:r>
              <a:rPr lang="en-US" dirty="0"/>
              <a:t> -   The proposed project can create many direct and indirect job opportunities during construction and operational phases</a:t>
            </a:r>
            <a:endParaRPr lang="en-US">
              <a:cs typeface="Calibri" panose="020F0502020204030204"/>
            </a:endParaRPr>
          </a:p>
          <a:p>
            <a:endParaRPr lang="en-US" dirty="0">
              <a:cs typeface="Calibri"/>
            </a:endParaRPr>
          </a:p>
          <a:p>
            <a:pPr marL="285750" indent="-285750">
              <a:buFont typeface="Calibri"/>
              <a:buChar char="-"/>
            </a:pPr>
            <a:r>
              <a:rPr lang="en-US" dirty="0">
                <a:ea typeface="+mn-lt"/>
                <a:cs typeface="+mn-lt"/>
              </a:rPr>
              <a:t>Since the Govt. have land in the project area, no displacement will happen and hence no need of resettlement &amp; rehabilitation.</a:t>
            </a:r>
          </a:p>
        </p:txBody>
      </p:sp>
    </p:spTree>
    <p:extLst>
      <p:ext uri="{BB962C8B-B14F-4D97-AF65-F5344CB8AC3E}">
        <p14:creationId xmlns:p14="http://schemas.microsoft.com/office/powerpoint/2010/main" val="2413998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24379-99AF-BBD8-5B1F-A2EDFE5477AE}"/>
              </a:ext>
            </a:extLst>
          </p:cNvPr>
          <p:cNvSpPr>
            <a:spLocks noGrp="1"/>
          </p:cNvSpPr>
          <p:nvPr>
            <p:ph idx="1"/>
          </p:nvPr>
        </p:nvSpPr>
        <p:spPr>
          <a:xfrm>
            <a:off x="703729" y="976337"/>
            <a:ext cx="10515600" cy="4351338"/>
          </a:xfrm>
        </p:spPr>
        <p:txBody>
          <a:bodyPr vert="horz" lIns="91440" tIns="45720" rIns="91440" bIns="45720" rtlCol="0" anchor="t">
            <a:normAutofit/>
          </a:bodyPr>
          <a:lstStyle/>
          <a:p>
            <a:pPr marL="0" indent="0">
              <a:buNone/>
            </a:pPr>
            <a:r>
              <a:rPr lang="en-US" sz="2400" dirty="0">
                <a:cs typeface="Calibri"/>
              </a:rPr>
              <a:t>CONTEXTUAL FEASIBILITY</a:t>
            </a:r>
          </a:p>
        </p:txBody>
      </p:sp>
      <p:sp>
        <p:nvSpPr>
          <p:cNvPr id="4" name="TextBox 3">
            <a:extLst>
              <a:ext uri="{FF2B5EF4-FFF2-40B4-BE49-F238E27FC236}">
                <a16:creationId xmlns:a16="http://schemas.microsoft.com/office/drawing/2014/main" id="{C741532D-CA8B-A9E6-9F47-066F1CA1CE3F}"/>
              </a:ext>
            </a:extLst>
          </p:cNvPr>
          <p:cNvSpPr txBox="1"/>
          <p:nvPr/>
        </p:nvSpPr>
        <p:spPr>
          <a:xfrm>
            <a:off x="645459" y="2068606"/>
            <a:ext cx="1125966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Alappuzha is situated -55 km from </a:t>
            </a:r>
            <a:r>
              <a:rPr lang="en-US" dirty="0" err="1"/>
              <a:t>Kochil</a:t>
            </a:r>
            <a:r>
              <a:rPr lang="en-US" dirty="0"/>
              <a:t> and 155 km north of Trivandrum. A town with canals, backwaters, beaches, and lagoons, Alappuzha was described by George Curzon, Viceroy of India at the start of the 20th century, as the "Venice of the East." Hence, it is known as the "Venetian Capital" of Kerala.</a:t>
            </a:r>
          </a:p>
          <a:p>
            <a:endParaRPr lang="en-US" dirty="0"/>
          </a:p>
          <a:p>
            <a:r>
              <a:rPr lang="en-US" dirty="0"/>
              <a:t> It is an important tourist destination in India. The Backwaters of Alappuzha is one of the most popular tourist attractions in Kerala which attracts millions of domestic and international tourists to the district and employs vast number of locals in the private sector. It connects </a:t>
            </a:r>
            <a:r>
              <a:rPr lang="en-US" dirty="0" err="1"/>
              <a:t>Kumarakom</a:t>
            </a:r>
            <a:r>
              <a:rPr lang="en-US" dirty="0"/>
              <a:t> and Cochin to the North and Quilon to the South.</a:t>
            </a:r>
            <a:endParaRPr lang="en-US"/>
          </a:p>
        </p:txBody>
      </p:sp>
    </p:spTree>
    <p:extLst>
      <p:ext uri="{BB962C8B-B14F-4D97-AF65-F5344CB8AC3E}">
        <p14:creationId xmlns:p14="http://schemas.microsoft.com/office/powerpoint/2010/main" val="107286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C56D-8FD4-1A3E-18E1-AE8AF2A8CA78}"/>
              </a:ext>
            </a:extLst>
          </p:cNvPr>
          <p:cNvSpPr>
            <a:spLocks noGrp="1"/>
          </p:cNvSpPr>
          <p:nvPr>
            <p:ph type="title"/>
          </p:nvPr>
        </p:nvSpPr>
        <p:spPr>
          <a:xfrm>
            <a:off x="412376" y="510801"/>
            <a:ext cx="10515600" cy="1325563"/>
          </a:xfrm>
        </p:spPr>
        <p:txBody>
          <a:bodyPr/>
          <a:lstStyle/>
          <a:p>
            <a:r>
              <a:rPr lang="en-US" dirty="0">
                <a:cs typeface="Calibri Light"/>
              </a:rPr>
              <a:t>LITERATURE CASE STUDIES</a:t>
            </a:r>
            <a:endParaRPr lang="en-US" dirty="0"/>
          </a:p>
        </p:txBody>
      </p:sp>
      <p:pic>
        <p:nvPicPr>
          <p:cNvPr id="4" name="Content Placeholder 3" descr="Filming at Mofussil Bus Terminus| Filmapia - real sites . reel sites">
            <a:extLst>
              <a:ext uri="{FF2B5EF4-FFF2-40B4-BE49-F238E27FC236}">
                <a16:creationId xmlns:a16="http://schemas.microsoft.com/office/drawing/2014/main" id="{01A3D06F-D36C-74D1-0437-F37B61B7EA3B}"/>
              </a:ext>
            </a:extLst>
          </p:cNvPr>
          <p:cNvPicPr>
            <a:picLocks noGrp="1" noChangeAspect="1"/>
          </p:cNvPicPr>
          <p:nvPr>
            <p:ph idx="1"/>
          </p:nvPr>
        </p:nvPicPr>
        <p:blipFill>
          <a:blip r:embed="rId2"/>
          <a:stretch>
            <a:fillRect/>
          </a:stretch>
        </p:blipFill>
        <p:spPr>
          <a:xfrm>
            <a:off x="414618" y="2629694"/>
            <a:ext cx="4437530" cy="2485465"/>
          </a:xfrm>
        </p:spPr>
      </p:pic>
      <p:pic>
        <p:nvPicPr>
          <p:cNvPr id="5" name="Picture 4" descr="Chennai Mofussil Bus Terminus - CMBT | CMBT | Chennai Mofussil Bus ...">
            <a:extLst>
              <a:ext uri="{FF2B5EF4-FFF2-40B4-BE49-F238E27FC236}">
                <a16:creationId xmlns:a16="http://schemas.microsoft.com/office/drawing/2014/main" id="{75D7C9EB-77BC-2E62-35C6-59EC4529172C}"/>
              </a:ext>
            </a:extLst>
          </p:cNvPr>
          <p:cNvPicPr>
            <a:picLocks noChangeAspect="1"/>
          </p:cNvPicPr>
          <p:nvPr/>
        </p:nvPicPr>
        <p:blipFill>
          <a:blip r:embed="rId3"/>
          <a:stretch>
            <a:fillRect/>
          </a:stretch>
        </p:blipFill>
        <p:spPr>
          <a:xfrm>
            <a:off x="5150224" y="2624418"/>
            <a:ext cx="2743200" cy="2472017"/>
          </a:xfrm>
          <a:prstGeom prst="rect">
            <a:avLst/>
          </a:prstGeom>
        </p:spPr>
      </p:pic>
      <p:pic>
        <p:nvPicPr>
          <p:cNvPr id="6" name="Picture 5" descr="Photo libre de droit de Le Terminus De Bus Des Mofussil De Chennai Est ...">
            <a:extLst>
              <a:ext uri="{FF2B5EF4-FFF2-40B4-BE49-F238E27FC236}">
                <a16:creationId xmlns:a16="http://schemas.microsoft.com/office/drawing/2014/main" id="{9EC57548-E3AE-9AE3-8C72-ECDA5F58D435}"/>
              </a:ext>
            </a:extLst>
          </p:cNvPr>
          <p:cNvPicPr>
            <a:picLocks noChangeAspect="1"/>
          </p:cNvPicPr>
          <p:nvPr/>
        </p:nvPicPr>
        <p:blipFill>
          <a:blip r:embed="rId4"/>
          <a:stretch>
            <a:fillRect/>
          </a:stretch>
        </p:blipFill>
        <p:spPr>
          <a:xfrm>
            <a:off x="8162723" y="2624956"/>
            <a:ext cx="3497758" cy="2470941"/>
          </a:xfrm>
          <a:prstGeom prst="rect">
            <a:avLst/>
          </a:prstGeom>
        </p:spPr>
      </p:pic>
      <p:sp>
        <p:nvSpPr>
          <p:cNvPr id="7" name="TextBox 6">
            <a:extLst>
              <a:ext uri="{FF2B5EF4-FFF2-40B4-BE49-F238E27FC236}">
                <a16:creationId xmlns:a16="http://schemas.microsoft.com/office/drawing/2014/main" id="{03892E12-5820-0F9F-AF8F-9AFE8048741C}"/>
              </a:ext>
            </a:extLst>
          </p:cNvPr>
          <p:cNvSpPr txBox="1"/>
          <p:nvPr/>
        </p:nvSpPr>
        <p:spPr>
          <a:xfrm>
            <a:off x="347383" y="1966631"/>
            <a:ext cx="60511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CHENNAI MOFUSSIL BUS TERMINAL</a:t>
            </a:r>
            <a:endParaRPr lang="en-US" dirty="0"/>
          </a:p>
        </p:txBody>
      </p:sp>
    </p:spTree>
    <p:extLst>
      <p:ext uri="{BB962C8B-B14F-4D97-AF65-F5344CB8AC3E}">
        <p14:creationId xmlns:p14="http://schemas.microsoft.com/office/powerpoint/2010/main" val="1468194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A5217-CD75-55C4-1F61-8FC5361880F5}"/>
              </a:ext>
            </a:extLst>
          </p:cNvPr>
          <p:cNvSpPr>
            <a:spLocks noGrp="1"/>
          </p:cNvSpPr>
          <p:nvPr>
            <p:ph type="title"/>
          </p:nvPr>
        </p:nvSpPr>
        <p:spPr/>
        <p:txBody>
          <a:bodyPr/>
          <a:lstStyle/>
          <a:p>
            <a:r>
              <a:rPr lang="en-US" dirty="0">
                <a:cs typeface="Calibri Light"/>
              </a:rPr>
              <a:t>LIVE CASE STUDY</a:t>
            </a:r>
            <a:endParaRPr lang="en-US" dirty="0"/>
          </a:p>
        </p:txBody>
      </p:sp>
      <p:sp>
        <p:nvSpPr>
          <p:cNvPr id="3" name="Content Placeholder 2">
            <a:extLst>
              <a:ext uri="{FF2B5EF4-FFF2-40B4-BE49-F238E27FC236}">
                <a16:creationId xmlns:a16="http://schemas.microsoft.com/office/drawing/2014/main" id="{535BF457-A302-899D-AECB-A17852655F05}"/>
              </a:ext>
            </a:extLst>
          </p:cNvPr>
          <p:cNvSpPr>
            <a:spLocks noGrp="1"/>
          </p:cNvSpPr>
          <p:nvPr>
            <p:ph idx="1"/>
          </p:nvPr>
        </p:nvSpPr>
        <p:spPr/>
        <p:txBody>
          <a:bodyPr vert="horz" lIns="91440" tIns="45720" rIns="91440" bIns="45720" rtlCol="0" anchor="t">
            <a:normAutofit/>
          </a:bodyPr>
          <a:lstStyle/>
          <a:p>
            <a:r>
              <a:rPr lang="en-US" dirty="0">
                <a:cs typeface="Calibri"/>
              </a:rPr>
              <a:t>MAHATMA GANDHI BUS STATION, HYDERABAD</a:t>
            </a:r>
          </a:p>
          <a:p>
            <a:endParaRPr lang="en-US" dirty="0">
              <a:cs typeface="Calibri"/>
            </a:endParaRPr>
          </a:p>
          <a:p>
            <a:endParaRPr lang="en-US" dirty="0">
              <a:cs typeface="Calibri"/>
            </a:endParaRPr>
          </a:p>
          <a:p>
            <a:r>
              <a:rPr lang="en-US" dirty="0">
                <a:cs typeface="Calibri"/>
              </a:rPr>
              <a:t>KEMPEGOWDA BUS TERMINAL, BANGALORE</a:t>
            </a:r>
          </a:p>
          <a:p>
            <a:endParaRPr lang="en-US" dirty="0">
              <a:cs typeface="Calibri"/>
            </a:endParaRPr>
          </a:p>
          <a:p>
            <a:endParaRPr lang="en-US" dirty="0">
              <a:cs typeface="Calibri"/>
            </a:endParaRPr>
          </a:p>
          <a:p>
            <a:r>
              <a:rPr lang="en-US" dirty="0">
                <a:cs typeface="Calibri"/>
              </a:rPr>
              <a:t>VADODARA BUS STATION</a:t>
            </a:r>
          </a:p>
          <a:p>
            <a:endParaRPr lang="en-US" dirty="0">
              <a:cs typeface="Calibri"/>
            </a:endParaRPr>
          </a:p>
          <a:p>
            <a:endParaRPr lang="en-US" dirty="0">
              <a:cs typeface="Calibri"/>
            </a:endParaRPr>
          </a:p>
          <a:p>
            <a:pPr marL="0" indent="0">
              <a:buNone/>
            </a:pPr>
            <a:endParaRPr lang="en-US" dirty="0">
              <a:cs typeface="Calibri"/>
            </a:endParaRPr>
          </a:p>
        </p:txBody>
      </p:sp>
      <p:pic>
        <p:nvPicPr>
          <p:cNvPr id="4" name="Picture 3" descr="Mahatma Gandhi Bus Terminus (Hyderabad) | Structurae">
            <a:extLst>
              <a:ext uri="{FF2B5EF4-FFF2-40B4-BE49-F238E27FC236}">
                <a16:creationId xmlns:a16="http://schemas.microsoft.com/office/drawing/2014/main" id="{00A8D026-8857-0505-B769-3F592A75D780}"/>
              </a:ext>
            </a:extLst>
          </p:cNvPr>
          <p:cNvPicPr>
            <a:picLocks noChangeAspect="1"/>
          </p:cNvPicPr>
          <p:nvPr/>
        </p:nvPicPr>
        <p:blipFill>
          <a:blip r:embed="rId2"/>
          <a:stretch>
            <a:fillRect/>
          </a:stretch>
        </p:blipFill>
        <p:spPr>
          <a:xfrm>
            <a:off x="8612841" y="1021976"/>
            <a:ext cx="2743200" cy="1866900"/>
          </a:xfrm>
          <a:prstGeom prst="rect">
            <a:avLst/>
          </a:prstGeom>
        </p:spPr>
      </p:pic>
      <p:pic>
        <p:nvPicPr>
          <p:cNvPr id="5" name="Picture 4" descr="Kempe Gowda Bus Station | churumuri">
            <a:extLst>
              <a:ext uri="{FF2B5EF4-FFF2-40B4-BE49-F238E27FC236}">
                <a16:creationId xmlns:a16="http://schemas.microsoft.com/office/drawing/2014/main" id="{C7C24198-C1A3-CECB-7948-C842106BF078}"/>
              </a:ext>
            </a:extLst>
          </p:cNvPr>
          <p:cNvPicPr>
            <a:picLocks noChangeAspect="1"/>
          </p:cNvPicPr>
          <p:nvPr/>
        </p:nvPicPr>
        <p:blipFill>
          <a:blip r:embed="rId3"/>
          <a:stretch>
            <a:fillRect/>
          </a:stretch>
        </p:blipFill>
        <p:spPr>
          <a:xfrm>
            <a:off x="8612841" y="2975732"/>
            <a:ext cx="2743200" cy="1623713"/>
          </a:xfrm>
          <a:prstGeom prst="rect">
            <a:avLst/>
          </a:prstGeom>
        </p:spPr>
      </p:pic>
      <p:pic>
        <p:nvPicPr>
          <p:cNvPr id="6" name="Picture 5" descr="Vadodara bus station - Wikipedia">
            <a:extLst>
              <a:ext uri="{FF2B5EF4-FFF2-40B4-BE49-F238E27FC236}">
                <a16:creationId xmlns:a16="http://schemas.microsoft.com/office/drawing/2014/main" id="{AF7D7EB4-A339-5472-72FE-1C89094D71D6}"/>
              </a:ext>
            </a:extLst>
          </p:cNvPr>
          <p:cNvPicPr>
            <a:picLocks noChangeAspect="1"/>
          </p:cNvPicPr>
          <p:nvPr/>
        </p:nvPicPr>
        <p:blipFill>
          <a:blip r:embed="rId4"/>
          <a:stretch>
            <a:fillRect/>
          </a:stretch>
        </p:blipFill>
        <p:spPr>
          <a:xfrm>
            <a:off x="8614611" y="4801746"/>
            <a:ext cx="2743199" cy="1545771"/>
          </a:xfrm>
          <a:prstGeom prst="rect">
            <a:avLst/>
          </a:prstGeom>
        </p:spPr>
      </p:pic>
    </p:spTree>
    <p:extLst>
      <p:ext uri="{BB962C8B-B14F-4D97-AF65-F5344CB8AC3E}">
        <p14:creationId xmlns:p14="http://schemas.microsoft.com/office/powerpoint/2010/main" val="34379819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SITE DETAILS</vt:lpstr>
      <vt:lpstr>PowerPoint Presentation</vt:lpstr>
      <vt:lpstr>PowerPoint Presentation</vt:lpstr>
      <vt:lpstr>LITERATURE CASE STUDIES</vt:lpstr>
      <vt:lpstr>LIVE CASE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83</cp:revision>
  <dcterms:created xsi:type="dcterms:W3CDTF">2024-01-11T00:58:53Z</dcterms:created>
  <dcterms:modified xsi:type="dcterms:W3CDTF">2024-01-11T01:33:17Z</dcterms:modified>
</cp:coreProperties>
</file>