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308" r:id="rId9"/>
    <p:sldId id="264" r:id="rId10"/>
    <p:sldId id="265" r:id="rId11"/>
    <p:sldId id="270" r:id="rId12"/>
    <p:sldId id="271" r:id="rId13"/>
    <p:sldId id="266" r:id="rId14"/>
    <p:sldId id="267" r:id="rId15"/>
    <p:sldId id="268" r:id="rId16"/>
    <p:sldId id="269" r:id="rId17"/>
    <p:sldId id="272" r:id="rId18"/>
    <p:sldId id="273" r:id="rId19"/>
    <p:sldId id="274" r:id="rId20"/>
    <p:sldId id="275" r:id="rId21"/>
    <p:sldId id="277" r:id="rId22"/>
    <p:sldId id="278" r:id="rId23"/>
    <p:sldId id="279" r:id="rId24"/>
    <p:sldId id="284" r:id="rId25"/>
    <p:sldId id="281" r:id="rId26"/>
    <p:sldId id="282" r:id="rId27"/>
    <p:sldId id="283" r:id="rId28"/>
    <p:sldId id="287" r:id="rId29"/>
    <p:sldId id="288" r:id="rId30"/>
    <p:sldId id="289" r:id="rId31"/>
    <p:sldId id="290" r:id="rId32"/>
    <p:sldId id="291" r:id="rId33"/>
    <p:sldId id="292" r:id="rId34"/>
    <p:sldId id="293" r:id="rId35"/>
    <p:sldId id="294" r:id="rId36"/>
    <p:sldId id="295" r:id="rId37"/>
    <p:sldId id="311" r:id="rId38"/>
    <p:sldId id="312" r:id="rId39"/>
    <p:sldId id="313" r:id="rId40"/>
    <p:sldId id="285" r:id="rId41"/>
    <p:sldId id="286" r:id="rId42"/>
    <p:sldId id="296" r:id="rId43"/>
    <p:sldId id="297" r:id="rId44"/>
    <p:sldId id="298" r:id="rId45"/>
    <p:sldId id="299" r:id="rId46"/>
    <p:sldId id="300" r:id="rId47"/>
    <p:sldId id="301" r:id="rId48"/>
    <p:sldId id="302" r:id="rId49"/>
    <p:sldId id="303" r:id="rId50"/>
    <p:sldId id="310" r:id="rId51"/>
    <p:sldId id="314"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BF831-7BC9-4F2C-A25A-F9D4BC9101A1}" v="541" dt="2024-06-02T13:15:31.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59" d="100"/>
          <a:sy n="59"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ima Srivastava" userId="618b8ec91c50bd6e" providerId="LiveId" clId="{3EFBF831-7BC9-4F2C-A25A-F9D4BC9101A1}"/>
    <pc:docChg chg="undo custSel addSld delSld modSld sldOrd addSection delSection">
      <pc:chgData name="Arunima Srivastava" userId="618b8ec91c50bd6e" providerId="LiveId" clId="{3EFBF831-7BC9-4F2C-A25A-F9D4BC9101A1}" dt="2024-06-03T06:37:31.686" v="2356" actId="14100"/>
      <pc:docMkLst>
        <pc:docMk/>
      </pc:docMkLst>
      <pc:sldChg chg="modSp mod modClrScheme chgLayout">
        <pc:chgData name="Arunima Srivastava" userId="618b8ec91c50bd6e" providerId="LiveId" clId="{3EFBF831-7BC9-4F2C-A25A-F9D4BC9101A1}" dt="2024-06-01T21:08:13.362" v="721" actId="700"/>
        <pc:sldMkLst>
          <pc:docMk/>
          <pc:sldMk cId="1416791995" sldId="256"/>
        </pc:sldMkLst>
        <pc:spChg chg="mod ord">
          <ac:chgData name="Arunima Srivastava" userId="618b8ec91c50bd6e" providerId="LiveId" clId="{3EFBF831-7BC9-4F2C-A25A-F9D4BC9101A1}" dt="2024-06-01T21:08:13.362" v="721" actId="700"/>
          <ac:spMkLst>
            <pc:docMk/>
            <pc:sldMk cId="1416791995" sldId="256"/>
            <ac:spMk id="2" creationId="{D12F24E6-17E7-A4D3-CAE7-13933573D5FE}"/>
          </ac:spMkLst>
        </pc:spChg>
      </pc:sldChg>
      <pc:sldChg chg="addSp modSp mod">
        <pc:chgData name="Arunima Srivastava" userId="618b8ec91c50bd6e" providerId="LiveId" clId="{3EFBF831-7BC9-4F2C-A25A-F9D4BC9101A1}" dt="2024-06-01T19:39:27.535" v="181" actId="20577"/>
        <pc:sldMkLst>
          <pc:docMk/>
          <pc:sldMk cId="3244827486" sldId="271"/>
        </pc:sldMkLst>
        <pc:spChg chg="add mod">
          <ac:chgData name="Arunima Srivastava" userId="618b8ec91c50bd6e" providerId="LiveId" clId="{3EFBF831-7BC9-4F2C-A25A-F9D4BC9101A1}" dt="2024-06-01T19:39:27.535" v="181" actId="20577"/>
          <ac:spMkLst>
            <pc:docMk/>
            <pc:sldMk cId="3244827486" sldId="271"/>
            <ac:spMk id="2" creationId="{E75EB610-011E-4DD0-19EC-8C11AC3E42E5}"/>
          </ac:spMkLst>
        </pc:spChg>
        <pc:picChg chg="mod">
          <ac:chgData name="Arunima Srivastava" userId="618b8ec91c50bd6e" providerId="LiveId" clId="{3EFBF831-7BC9-4F2C-A25A-F9D4BC9101A1}" dt="2024-06-01T19:35:32.400" v="3" actId="14100"/>
          <ac:picMkLst>
            <pc:docMk/>
            <pc:sldMk cId="3244827486" sldId="271"/>
            <ac:picMk id="3" creationId="{575AEE06-7C1B-B87D-D612-788CA1F57B16}"/>
          </ac:picMkLst>
        </pc:picChg>
        <pc:picChg chg="mod">
          <ac:chgData name="Arunima Srivastava" userId="618b8ec91c50bd6e" providerId="LiveId" clId="{3EFBF831-7BC9-4F2C-A25A-F9D4BC9101A1}" dt="2024-06-01T19:35:49.715" v="5" actId="14100"/>
          <ac:picMkLst>
            <pc:docMk/>
            <pc:sldMk cId="3244827486" sldId="271"/>
            <ac:picMk id="5" creationId="{C42BA97D-DE0A-6454-F61F-A2FE73B6949A}"/>
          </ac:picMkLst>
        </pc:picChg>
      </pc:sldChg>
      <pc:sldChg chg="modSp mod">
        <pc:chgData name="Arunima Srivastava" userId="618b8ec91c50bd6e" providerId="LiveId" clId="{3EFBF831-7BC9-4F2C-A25A-F9D4BC9101A1}" dt="2024-06-01T19:53:23.240" v="233" actId="1076"/>
        <pc:sldMkLst>
          <pc:docMk/>
          <pc:sldMk cId="210616540" sldId="272"/>
        </pc:sldMkLst>
        <pc:spChg chg="mod">
          <ac:chgData name="Arunima Srivastava" userId="618b8ec91c50bd6e" providerId="LiveId" clId="{3EFBF831-7BC9-4F2C-A25A-F9D4BC9101A1}" dt="2024-06-01T19:53:23.240" v="233" actId="1076"/>
          <ac:spMkLst>
            <pc:docMk/>
            <pc:sldMk cId="210616540" sldId="272"/>
            <ac:spMk id="2" creationId="{0D74E2E6-99F9-E586-E42E-C72E27EFFC5C}"/>
          </ac:spMkLst>
        </pc:spChg>
      </pc:sldChg>
      <pc:sldChg chg="addSp modSp new mod">
        <pc:chgData name="Arunima Srivastava" userId="618b8ec91c50bd6e" providerId="LiveId" clId="{3EFBF831-7BC9-4F2C-A25A-F9D4BC9101A1}" dt="2024-06-01T19:54:15.862" v="240" actId="14100"/>
        <pc:sldMkLst>
          <pc:docMk/>
          <pc:sldMk cId="2356489916" sldId="273"/>
        </pc:sldMkLst>
        <pc:spChg chg="add mod">
          <ac:chgData name="Arunima Srivastava" userId="618b8ec91c50bd6e" providerId="LiveId" clId="{3EFBF831-7BC9-4F2C-A25A-F9D4BC9101A1}" dt="2024-06-01T19:54:15.862" v="240" actId="14100"/>
          <ac:spMkLst>
            <pc:docMk/>
            <pc:sldMk cId="2356489916" sldId="273"/>
            <ac:spMk id="2" creationId="{00B2C0EA-4698-AFB5-23FE-79FB264B3097}"/>
          </ac:spMkLst>
        </pc:spChg>
      </pc:sldChg>
      <pc:sldChg chg="addSp modSp new mod">
        <pc:chgData name="Arunima Srivastava" userId="618b8ec91c50bd6e" providerId="LiveId" clId="{3EFBF831-7BC9-4F2C-A25A-F9D4BC9101A1}" dt="2024-06-01T19:57:19.088" v="262" actId="1076"/>
        <pc:sldMkLst>
          <pc:docMk/>
          <pc:sldMk cId="2537052899" sldId="274"/>
        </pc:sldMkLst>
        <pc:spChg chg="add mod">
          <ac:chgData name="Arunima Srivastava" userId="618b8ec91c50bd6e" providerId="LiveId" clId="{3EFBF831-7BC9-4F2C-A25A-F9D4BC9101A1}" dt="2024-06-01T19:57:19.088" v="262" actId="1076"/>
          <ac:spMkLst>
            <pc:docMk/>
            <pc:sldMk cId="2537052899" sldId="274"/>
            <ac:spMk id="3" creationId="{0F74E94F-B8F7-D40A-D583-B5D035FB5DD7}"/>
          </ac:spMkLst>
        </pc:spChg>
        <pc:graphicFrameChg chg="add mod modGraphic">
          <ac:chgData name="Arunima Srivastava" userId="618b8ec91c50bd6e" providerId="LiveId" clId="{3EFBF831-7BC9-4F2C-A25A-F9D4BC9101A1}" dt="2024-06-01T19:56:34.930" v="256" actId="14100"/>
          <ac:graphicFrameMkLst>
            <pc:docMk/>
            <pc:sldMk cId="2537052899" sldId="274"/>
            <ac:graphicFrameMk id="2" creationId="{C9664A47-AAB7-881B-6D10-206E7EC03E93}"/>
          </ac:graphicFrameMkLst>
        </pc:graphicFrameChg>
      </pc:sldChg>
      <pc:sldChg chg="addSp delSp modSp new mod">
        <pc:chgData name="Arunima Srivastava" userId="618b8ec91c50bd6e" providerId="LiveId" clId="{3EFBF831-7BC9-4F2C-A25A-F9D4BC9101A1}" dt="2024-06-01T21:04:15.275" v="696" actId="20577"/>
        <pc:sldMkLst>
          <pc:docMk/>
          <pc:sldMk cId="2608559679" sldId="275"/>
        </pc:sldMkLst>
        <pc:spChg chg="add mod">
          <ac:chgData name="Arunima Srivastava" userId="618b8ec91c50bd6e" providerId="LiveId" clId="{3EFBF831-7BC9-4F2C-A25A-F9D4BC9101A1}" dt="2024-06-01T21:04:15.275" v="696" actId="20577"/>
          <ac:spMkLst>
            <pc:docMk/>
            <pc:sldMk cId="2608559679" sldId="275"/>
            <ac:spMk id="2" creationId="{5EF2FE32-98BA-0AE4-1C35-4D128E093AB9}"/>
          </ac:spMkLst>
        </pc:spChg>
        <pc:picChg chg="add del mod">
          <ac:chgData name="Arunima Srivastava" userId="618b8ec91c50bd6e" providerId="LiveId" clId="{3EFBF831-7BC9-4F2C-A25A-F9D4BC9101A1}" dt="2024-06-01T20:07:48.185" v="287" actId="478"/>
          <ac:picMkLst>
            <pc:docMk/>
            <pc:sldMk cId="2608559679" sldId="275"/>
            <ac:picMk id="4" creationId="{2D524021-B7DC-9A98-5836-9464CBA98210}"/>
          </ac:picMkLst>
        </pc:picChg>
        <pc:picChg chg="add del mod">
          <ac:chgData name="Arunima Srivastava" userId="618b8ec91c50bd6e" providerId="LiveId" clId="{3EFBF831-7BC9-4F2C-A25A-F9D4BC9101A1}" dt="2024-06-01T20:08:29.848" v="296" actId="21"/>
          <ac:picMkLst>
            <pc:docMk/>
            <pc:sldMk cId="2608559679" sldId="275"/>
            <ac:picMk id="6" creationId="{7044324F-E469-3D8E-613C-59AD19205B7C}"/>
          </ac:picMkLst>
        </pc:picChg>
      </pc:sldChg>
      <pc:sldChg chg="addSp modSp new del mod">
        <pc:chgData name="Arunima Srivastava" userId="618b8ec91c50bd6e" providerId="LiveId" clId="{3EFBF831-7BC9-4F2C-A25A-F9D4BC9101A1}" dt="2024-06-01T21:08:29.350" v="722" actId="47"/>
        <pc:sldMkLst>
          <pc:docMk/>
          <pc:sldMk cId="143113821" sldId="276"/>
        </pc:sldMkLst>
        <pc:picChg chg="add mod">
          <ac:chgData name="Arunima Srivastava" userId="618b8ec91c50bd6e" providerId="LiveId" clId="{3EFBF831-7BC9-4F2C-A25A-F9D4BC9101A1}" dt="2024-06-01T20:09:27.851" v="306" actId="1076"/>
          <ac:picMkLst>
            <pc:docMk/>
            <pc:sldMk cId="143113821" sldId="276"/>
            <ac:picMk id="6" creationId="{7044324F-E469-3D8E-613C-59AD19205B7C}"/>
          </ac:picMkLst>
        </pc:picChg>
      </pc:sldChg>
      <pc:sldChg chg="addSp delSp modSp new mod">
        <pc:chgData name="Arunima Srivastava" userId="618b8ec91c50bd6e" providerId="LiveId" clId="{3EFBF831-7BC9-4F2C-A25A-F9D4BC9101A1}" dt="2024-06-01T22:26:48.203" v="1160" actId="20577"/>
        <pc:sldMkLst>
          <pc:docMk/>
          <pc:sldMk cId="3004213423" sldId="277"/>
        </pc:sldMkLst>
        <pc:spChg chg="add mod">
          <ac:chgData name="Arunima Srivastava" userId="618b8ec91c50bd6e" providerId="LiveId" clId="{3EFBF831-7BC9-4F2C-A25A-F9D4BC9101A1}" dt="2024-06-01T20:20:44.487" v="373" actId="1076"/>
          <ac:spMkLst>
            <pc:docMk/>
            <pc:sldMk cId="3004213423" sldId="277"/>
            <ac:spMk id="2" creationId="{84267A2D-2ABA-40DC-D4CB-A030ECE3D951}"/>
          </ac:spMkLst>
        </pc:spChg>
        <pc:spChg chg="add mod">
          <ac:chgData name="Arunima Srivastava" userId="618b8ec91c50bd6e" providerId="LiveId" clId="{3EFBF831-7BC9-4F2C-A25A-F9D4BC9101A1}" dt="2024-06-01T20:23:09.158" v="399" actId="255"/>
          <ac:spMkLst>
            <pc:docMk/>
            <pc:sldMk cId="3004213423" sldId="277"/>
            <ac:spMk id="13" creationId="{BAC5FCC3-A407-475F-01DA-49AF37CA2180}"/>
          </ac:spMkLst>
        </pc:spChg>
        <pc:spChg chg="add mod">
          <ac:chgData name="Arunima Srivastava" userId="618b8ec91c50bd6e" providerId="LiveId" clId="{3EFBF831-7BC9-4F2C-A25A-F9D4BC9101A1}" dt="2024-06-01T20:24:04.708" v="412" actId="1076"/>
          <ac:spMkLst>
            <pc:docMk/>
            <pc:sldMk cId="3004213423" sldId="277"/>
            <ac:spMk id="14" creationId="{234D017E-7FB1-3D3B-705A-E32B6C6F865C}"/>
          </ac:spMkLst>
        </pc:spChg>
        <pc:spChg chg="add mod">
          <ac:chgData name="Arunima Srivastava" userId="618b8ec91c50bd6e" providerId="LiveId" clId="{3EFBF831-7BC9-4F2C-A25A-F9D4BC9101A1}" dt="2024-06-01T20:24:48.222" v="419" actId="1076"/>
          <ac:spMkLst>
            <pc:docMk/>
            <pc:sldMk cId="3004213423" sldId="277"/>
            <ac:spMk id="15" creationId="{36B2F192-1A1D-EBA6-1A26-C4C4877943CB}"/>
          </ac:spMkLst>
        </pc:spChg>
        <pc:spChg chg="add mod">
          <ac:chgData name="Arunima Srivastava" userId="618b8ec91c50bd6e" providerId="LiveId" clId="{3EFBF831-7BC9-4F2C-A25A-F9D4BC9101A1}" dt="2024-06-01T20:25:32.594" v="420"/>
          <ac:spMkLst>
            <pc:docMk/>
            <pc:sldMk cId="3004213423" sldId="277"/>
            <ac:spMk id="16" creationId="{577D25B9-DC92-0191-3190-93997CBDF30A}"/>
          </ac:spMkLst>
        </pc:spChg>
        <pc:spChg chg="add mod">
          <ac:chgData name="Arunima Srivastava" userId="618b8ec91c50bd6e" providerId="LiveId" clId="{3EFBF831-7BC9-4F2C-A25A-F9D4BC9101A1}" dt="2024-06-01T20:25:32.594" v="420"/>
          <ac:spMkLst>
            <pc:docMk/>
            <pc:sldMk cId="3004213423" sldId="277"/>
            <ac:spMk id="22" creationId="{9450AA71-26B2-2696-7508-B92911A18CC3}"/>
          </ac:spMkLst>
        </pc:spChg>
        <pc:spChg chg="add mod">
          <ac:chgData name="Arunima Srivastava" userId="618b8ec91c50bd6e" providerId="LiveId" clId="{3EFBF831-7BC9-4F2C-A25A-F9D4BC9101A1}" dt="2024-06-01T20:25:32.594" v="420"/>
          <ac:spMkLst>
            <pc:docMk/>
            <pc:sldMk cId="3004213423" sldId="277"/>
            <ac:spMk id="23" creationId="{EAB287C1-5021-4951-34FB-55D1DE18742B}"/>
          </ac:spMkLst>
        </pc:spChg>
        <pc:spChg chg="add mod">
          <ac:chgData name="Arunima Srivastava" userId="618b8ec91c50bd6e" providerId="LiveId" clId="{3EFBF831-7BC9-4F2C-A25A-F9D4BC9101A1}" dt="2024-06-01T20:25:32.594" v="420"/>
          <ac:spMkLst>
            <pc:docMk/>
            <pc:sldMk cId="3004213423" sldId="277"/>
            <ac:spMk id="24" creationId="{5670DF63-65F8-1531-EC27-D9160CCB4B88}"/>
          </ac:spMkLst>
        </pc:spChg>
        <pc:spChg chg="add mod">
          <ac:chgData name="Arunima Srivastava" userId="618b8ec91c50bd6e" providerId="LiveId" clId="{3EFBF831-7BC9-4F2C-A25A-F9D4BC9101A1}" dt="2024-06-01T20:26:34.117" v="427" actId="1076"/>
          <ac:spMkLst>
            <pc:docMk/>
            <pc:sldMk cId="3004213423" sldId="277"/>
            <ac:spMk id="25" creationId="{9785FDDD-42B5-D232-8858-95398B18389F}"/>
          </ac:spMkLst>
        </pc:spChg>
        <pc:spChg chg="add mod">
          <ac:chgData name="Arunima Srivastava" userId="618b8ec91c50bd6e" providerId="LiveId" clId="{3EFBF831-7BC9-4F2C-A25A-F9D4BC9101A1}" dt="2024-06-01T20:27:13.484" v="433" actId="1076"/>
          <ac:spMkLst>
            <pc:docMk/>
            <pc:sldMk cId="3004213423" sldId="277"/>
            <ac:spMk id="26" creationId="{ACB8D07C-C9CE-DE04-5F8A-FCF004ECF552}"/>
          </ac:spMkLst>
        </pc:spChg>
        <pc:spChg chg="add mod">
          <ac:chgData name="Arunima Srivastava" userId="618b8ec91c50bd6e" providerId="LiveId" clId="{3EFBF831-7BC9-4F2C-A25A-F9D4BC9101A1}" dt="2024-06-01T20:27:40.673" v="438" actId="1076"/>
          <ac:spMkLst>
            <pc:docMk/>
            <pc:sldMk cId="3004213423" sldId="277"/>
            <ac:spMk id="27" creationId="{6763AD1B-4E14-D0EB-2BB0-2E63C6F140B7}"/>
          </ac:spMkLst>
        </pc:spChg>
        <pc:spChg chg="add mod">
          <ac:chgData name="Arunima Srivastava" userId="618b8ec91c50bd6e" providerId="LiveId" clId="{3EFBF831-7BC9-4F2C-A25A-F9D4BC9101A1}" dt="2024-06-01T20:29:44.751" v="453" actId="1076"/>
          <ac:spMkLst>
            <pc:docMk/>
            <pc:sldMk cId="3004213423" sldId="277"/>
            <ac:spMk id="28" creationId="{EBEBE490-0250-E387-8CDD-E5F0BDB309B7}"/>
          </ac:spMkLst>
        </pc:spChg>
        <pc:spChg chg="add del mod">
          <ac:chgData name="Arunima Srivastava" userId="618b8ec91c50bd6e" providerId="LiveId" clId="{3EFBF831-7BC9-4F2C-A25A-F9D4BC9101A1}" dt="2024-06-01T20:30:04.545" v="456"/>
          <ac:spMkLst>
            <pc:docMk/>
            <pc:sldMk cId="3004213423" sldId="277"/>
            <ac:spMk id="29" creationId="{16B5EA0B-5631-E8C9-1C1F-9B085BF5DBBE}"/>
          </ac:spMkLst>
        </pc:spChg>
        <pc:spChg chg="add mod">
          <ac:chgData name="Arunima Srivastava" userId="618b8ec91c50bd6e" providerId="LiveId" clId="{3EFBF831-7BC9-4F2C-A25A-F9D4BC9101A1}" dt="2024-06-01T20:30:58.307" v="471" actId="1076"/>
          <ac:spMkLst>
            <pc:docMk/>
            <pc:sldMk cId="3004213423" sldId="277"/>
            <ac:spMk id="30" creationId="{071BF0C4-E5EB-1A17-73D3-17517602C5F6}"/>
          </ac:spMkLst>
        </pc:spChg>
        <pc:spChg chg="add mod">
          <ac:chgData name="Arunima Srivastava" userId="618b8ec91c50bd6e" providerId="LiveId" clId="{3EFBF831-7BC9-4F2C-A25A-F9D4BC9101A1}" dt="2024-06-01T20:31:34.610" v="483" actId="1076"/>
          <ac:spMkLst>
            <pc:docMk/>
            <pc:sldMk cId="3004213423" sldId="277"/>
            <ac:spMk id="31" creationId="{07DE453C-0EC2-1AAD-BD54-987D91565114}"/>
          </ac:spMkLst>
        </pc:spChg>
        <pc:spChg chg="add mod">
          <ac:chgData name="Arunima Srivastava" userId="618b8ec91c50bd6e" providerId="LiveId" clId="{3EFBF831-7BC9-4F2C-A25A-F9D4BC9101A1}" dt="2024-06-01T20:32:55.356" v="495" actId="1076"/>
          <ac:spMkLst>
            <pc:docMk/>
            <pc:sldMk cId="3004213423" sldId="277"/>
            <ac:spMk id="32" creationId="{98F9F08F-B9A8-26E7-806E-7BFB81BA6EC0}"/>
          </ac:spMkLst>
        </pc:spChg>
        <pc:spChg chg="add del mod">
          <ac:chgData name="Arunima Srivastava" userId="618b8ec91c50bd6e" providerId="LiveId" clId="{3EFBF831-7BC9-4F2C-A25A-F9D4BC9101A1}" dt="2024-06-01T20:33:24.807" v="498"/>
          <ac:spMkLst>
            <pc:docMk/>
            <pc:sldMk cId="3004213423" sldId="277"/>
            <ac:spMk id="33" creationId="{D582E4FB-71E3-ECF4-57C3-3B05843D33BD}"/>
          </ac:spMkLst>
        </pc:spChg>
        <pc:spChg chg="add mod">
          <ac:chgData name="Arunima Srivastava" userId="618b8ec91c50bd6e" providerId="LiveId" clId="{3EFBF831-7BC9-4F2C-A25A-F9D4BC9101A1}" dt="2024-06-01T20:45:35.420" v="655" actId="1076"/>
          <ac:spMkLst>
            <pc:docMk/>
            <pc:sldMk cId="3004213423" sldId="277"/>
            <ac:spMk id="36" creationId="{455AE5F3-0169-476A-FEEC-C7BE14F6635C}"/>
          </ac:spMkLst>
        </pc:spChg>
        <pc:spChg chg="add mod">
          <ac:chgData name="Arunima Srivastava" userId="618b8ec91c50bd6e" providerId="LiveId" clId="{3EFBF831-7BC9-4F2C-A25A-F9D4BC9101A1}" dt="2024-06-01T22:26:48.203" v="1160" actId="20577"/>
          <ac:spMkLst>
            <pc:docMk/>
            <pc:sldMk cId="3004213423" sldId="277"/>
            <ac:spMk id="37" creationId="{85488B54-D271-CBAE-03A3-18BFB785CBBF}"/>
          </ac:spMkLst>
        </pc:spChg>
        <pc:picChg chg="add del mod">
          <ac:chgData name="Arunima Srivastava" userId="618b8ec91c50bd6e" providerId="LiveId" clId="{3EFBF831-7BC9-4F2C-A25A-F9D4BC9101A1}" dt="2024-06-01T20:35:01.320" v="504" actId="478"/>
          <ac:picMkLst>
            <pc:docMk/>
            <pc:sldMk cId="3004213423" sldId="277"/>
            <ac:picMk id="35" creationId="{A7E3DF55-2933-C458-3393-13C137CC050E}"/>
          </ac:picMkLst>
        </pc:picChg>
        <pc:cxnChg chg="add mod">
          <ac:chgData name="Arunima Srivastava" userId="618b8ec91c50bd6e" providerId="LiveId" clId="{3EFBF831-7BC9-4F2C-A25A-F9D4BC9101A1}" dt="2024-06-01T20:21:53.828" v="383" actId="14100"/>
          <ac:cxnSpMkLst>
            <pc:docMk/>
            <pc:sldMk cId="3004213423" sldId="277"/>
            <ac:cxnSpMk id="4" creationId="{708194CB-D090-080A-771F-55EA911825DC}"/>
          </ac:cxnSpMkLst>
        </pc:cxnChg>
        <pc:cxnChg chg="add mod">
          <ac:chgData name="Arunima Srivastava" userId="618b8ec91c50bd6e" providerId="LiveId" clId="{3EFBF831-7BC9-4F2C-A25A-F9D4BC9101A1}" dt="2024-06-01T20:21:11.657" v="377" actId="1076"/>
          <ac:cxnSpMkLst>
            <pc:docMk/>
            <pc:sldMk cId="3004213423" sldId="277"/>
            <ac:cxnSpMk id="5" creationId="{ABECF3F3-C70F-B960-DD1B-E96FF896F7F3}"/>
          </ac:cxnSpMkLst>
        </pc:cxnChg>
        <pc:cxnChg chg="add mod">
          <ac:chgData name="Arunima Srivastava" userId="618b8ec91c50bd6e" providerId="LiveId" clId="{3EFBF831-7BC9-4F2C-A25A-F9D4BC9101A1}" dt="2024-06-01T20:21:39.288" v="381" actId="1076"/>
          <ac:cxnSpMkLst>
            <pc:docMk/>
            <pc:sldMk cId="3004213423" sldId="277"/>
            <ac:cxnSpMk id="6" creationId="{A9B63C46-66B4-5B2B-D287-D37BD33F833B}"/>
          </ac:cxnSpMkLst>
        </pc:cxnChg>
        <pc:cxnChg chg="add mod">
          <ac:chgData name="Arunima Srivastava" userId="618b8ec91c50bd6e" providerId="LiveId" clId="{3EFBF831-7BC9-4F2C-A25A-F9D4BC9101A1}" dt="2024-06-01T20:21:44.007" v="382" actId="1076"/>
          <ac:cxnSpMkLst>
            <pc:docMk/>
            <pc:sldMk cId="3004213423" sldId="277"/>
            <ac:cxnSpMk id="9" creationId="{970E7B6F-A440-9112-05CE-E8E4F993834B}"/>
          </ac:cxnSpMkLst>
        </pc:cxnChg>
        <pc:cxnChg chg="add mod">
          <ac:chgData name="Arunima Srivastava" userId="618b8ec91c50bd6e" providerId="LiveId" clId="{3EFBF831-7BC9-4F2C-A25A-F9D4BC9101A1}" dt="2024-06-01T20:21:17.754" v="378" actId="1076"/>
          <ac:cxnSpMkLst>
            <pc:docMk/>
            <pc:sldMk cId="3004213423" sldId="277"/>
            <ac:cxnSpMk id="11" creationId="{24C30A91-8F6B-2E52-97AA-93AF8A6744DF}"/>
          </ac:cxnSpMkLst>
        </pc:cxnChg>
        <pc:cxnChg chg="add mod">
          <ac:chgData name="Arunima Srivastava" userId="618b8ec91c50bd6e" providerId="LiveId" clId="{3EFBF831-7BC9-4F2C-A25A-F9D4BC9101A1}" dt="2024-06-01T20:25:32.594" v="420"/>
          <ac:cxnSpMkLst>
            <pc:docMk/>
            <pc:sldMk cId="3004213423" sldId="277"/>
            <ac:cxnSpMk id="17" creationId="{46460242-976F-13A6-1DE9-888897602B26}"/>
          </ac:cxnSpMkLst>
        </pc:cxnChg>
        <pc:cxnChg chg="add mod">
          <ac:chgData name="Arunima Srivastava" userId="618b8ec91c50bd6e" providerId="LiveId" clId="{3EFBF831-7BC9-4F2C-A25A-F9D4BC9101A1}" dt="2024-06-01T20:25:32.594" v="420"/>
          <ac:cxnSpMkLst>
            <pc:docMk/>
            <pc:sldMk cId="3004213423" sldId="277"/>
            <ac:cxnSpMk id="18" creationId="{A766C65B-47A2-EA0C-AEA4-838B5D849F69}"/>
          </ac:cxnSpMkLst>
        </pc:cxnChg>
        <pc:cxnChg chg="add mod">
          <ac:chgData name="Arunima Srivastava" userId="618b8ec91c50bd6e" providerId="LiveId" clId="{3EFBF831-7BC9-4F2C-A25A-F9D4BC9101A1}" dt="2024-06-01T20:25:32.594" v="420"/>
          <ac:cxnSpMkLst>
            <pc:docMk/>
            <pc:sldMk cId="3004213423" sldId="277"/>
            <ac:cxnSpMk id="19" creationId="{79E15BC9-DCE7-67EB-0ABA-074B929675F7}"/>
          </ac:cxnSpMkLst>
        </pc:cxnChg>
        <pc:cxnChg chg="add mod">
          <ac:chgData name="Arunima Srivastava" userId="618b8ec91c50bd6e" providerId="LiveId" clId="{3EFBF831-7BC9-4F2C-A25A-F9D4BC9101A1}" dt="2024-06-01T20:25:32.594" v="420"/>
          <ac:cxnSpMkLst>
            <pc:docMk/>
            <pc:sldMk cId="3004213423" sldId="277"/>
            <ac:cxnSpMk id="20" creationId="{8E70F2B9-E264-EACC-25B3-0AC5C1F1A25A}"/>
          </ac:cxnSpMkLst>
        </pc:cxnChg>
        <pc:cxnChg chg="add mod">
          <ac:chgData name="Arunima Srivastava" userId="618b8ec91c50bd6e" providerId="LiveId" clId="{3EFBF831-7BC9-4F2C-A25A-F9D4BC9101A1}" dt="2024-06-01T20:25:32.594" v="420"/>
          <ac:cxnSpMkLst>
            <pc:docMk/>
            <pc:sldMk cId="3004213423" sldId="277"/>
            <ac:cxnSpMk id="21" creationId="{E9A6D2A1-CE6D-704B-DFFC-119922DAD360}"/>
          </ac:cxnSpMkLst>
        </pc:cxnChg>
      </pc:sldChg>
      <pc:sldChg chg="addSp modSp new mod ord">
        <pc:chgData name="Arunima Srivastava" userId="618b8ec91c50bd6e" providerId="LiveId" clId="{3EFBF831-7BC9-4F2C-A25A-F9D4BC9101A1}" dt="2024-06-01T21:06:12.286" v="711" actId="1076"/>
        <pc:sldMkLst>
          <pc:docMk/>
          <pc:sldMk cId="4045176086" sldId="278"/>
        </pc:sldMkLst>
        <pc:spChg chg="add mod">
          <ac:chgData name="Arunima Srivastava" userId="618b8ec91c50bd6e" providerId="LiveId" clId="{3EFBF831-7BC9-4F2C-A25A-F9D4BC9101A1}" dt="2024-06-01T21:06:12.286" v="711" actId="1076"/>
          <ac:spMkLst>
            <pc:docMk/>
            <pc:sldMk cId="4045176086" sldId="278"/>
            <ac:spMk id="4" creationId="{F94C2D40-C60E-CD9A-EF64-51F8DD1C0F7F}"/>
          </ac:spMkLst>
        </pc:spChg>
        <pc:graphicFrameChg chg="add mod modGraphic">
          <ac:chgData name="Arunima Srivastava" userId="618b8ec91c50bd6e" providerId="LiveId" clId="{3EFBF831-7BC9-4F2C-A25A-F9D4BC9101A1}" dt="2024-06-01T21:05:21.968" v="705" actId="1076"/>
          <ac:graphicFrameMkLst>
            <pc:docMk/>
            <pc:sldMk cId="4045176086" sldId="278"/>
            <ac:graphicFrameMk id="2" creationId="{36341889-7E19-C60A-C6A9-A0CABBF4814F}"/>
          </ac:graphicFrameMkLst>
        </pc:graphicFrameChg>
      </pc:sldChg>
      <pc:sldChg chg="addSp delSp modSp new mod ord modClrScheme chgLayout">
        <pc:chgData name="Arunima Srivastava" userId="618b8ec91c50bd6e" providerId="LiveId" clId="{3EFBF831-7BC9-4F2C-A25A-F9D4BC9101A1}" dt="2024-06-01T21:50:06.688" v="831" actId="20577"/>
        <pc:sldMkLst>
          <pc:docMk/>
          <pc:sldMk cId="4170129579" sldId="279"/>
        </pc:sldMkLst>
        <pc:spChg chg="add mod">
          <ac:chgData name="Arunima Srivastava" userId="618b8ec91c50bd6e" providerId="LiveId" clId="{3EFBF831-7BC9-4F2C-A25A-F9D4BC9101A1}" dt="2024-06-01T21:50:06.688" v="831" actId="20577"/>
          <ac:spMkLst>
            <pc:docMk/>
            <pc:sldMk cId="4170129579" sldId="279"/>
            <ac:spMk id="3" creationId="{94D1C8A2-7C36-B34E-21F6-5295F8BDF484}"/>
          </ac:spMkLst>
        </pc:spChg>
        <pc:spChg chg="add mod ord">
          <ac:chgData name="Arunima Srivastava" userId="618b8ec91c50bd6e" providerId="LiveId" clId="{3EFBF831-7BC9-4F2C-A25A-F9D4BC9101A1}" dt="2024-06-01T21:48:43.937" v="820" actId="20577"/>
          <ac:spMkLst>
            <pc:docMk/>
            <pc:sldMk cId="4170129579" sldId="279"/>
            <ac:spMk id="4" creationId="{5A70B914-8D41-70DF-3F38-EEB198318245}"/>
          </ac:spMkLst>
        </pc:spChg>
        <pc:spChg chg="add del mod ord">
          <ac:chgData name="Arunima Srivastava" userId="618b8ec91c50bd6e" providerId="LiveId" clId="{3EFBF831-7BC9-4F2C-A25A-F9D4BC9101A1}" dt="2024-06-01T21:48:56.386" v="821" actId="21"/>
          <ac:spMkLst>
            <pc:docMk/>
            <pc:sldMk cId="4170129579" sldId="279"/>
            <ac:spMk id="5" creationId="{604761B1-33A0-10E4-0A10-0E487539DF15}"/>
          </ac:spMkLst>
        </pc:spChg>
      </pc:sldChg>
      <pc:sldChg chg="addSp delSp modSp new mod modClrScheme chgLayout">
        <pc:chgData name="Arunima Srivastava" userId="618b8ec91c50bd6e" providerId="LiveId" clId="{3EFBF831-7BC9-4F2C-A25A-F9D4BC9101A1}" dt="2024-06-01T22:03:06.591" v="975" actId="20577"/>
        <pc:sldMkLst>
          <pc:docMk/>
          <pc:sldMk cId="1724720498" sldId="280"/>
        </pc:sldMkLst>
        <pc:spChg chg="add mod">
          <ac:chgData name="Arunima Srivastava" userId="618b8ec91c50bd6e" providerId="LiveId" clId="{3EFBF831-7BC9-4F2C-A25A-F9D4BC9101A1}" dt="2024-06-01T22:03:06.591" v="975" actId="20577"/>
          <ac:spMkLst>
            <pc:docMk/>
            <pc:sldMk cId="1724720498" sldId="280"/>
            <ac:spMk id="3" creationId="{21172222-9FD4-461F-5B97-A9AC77E23780}"/>
          </ac:spMkLst>
        </pc:spChg>
        <pc:spChg chg="add mod ord">
          <ac:chgData name="Arunima Srivastava" userId="618b8ec91c50bd6e" providerId="LiveId" clId="{3EFBF831-7BC9-4F2C-A25A-F9D4BC9101A1}" dt="2024-06-01T22:00:53.967" v="971" actId="20577"/>
          <ac:spMkLst>
            <pc:docMk/>
            <pc:sldMk cId="1724720498" sldId="280"/>
            <ac:spMk id="4" creationId="{73BAA1C5-0056-BEC0-A327-6403F93D1819}"/>
          </ac:spMkLst>
        </pc:spChg>
        <pc:spChg chg="add del mod ord">
          <ac:chgData name="Arunima Srivastava" userId="618b8ec91c50bd6e" providerId="LiveId" clId="{3EFBF831-7BC9-4F2C-A25A-F9D4BC9101A1}" dt="2024-06-01T21:40:51.151" v="756" actId="21"/>
          <ac:spMkLst>
            <pc:docMk/>
            <pc:sldMk cId="1724720498" sldId="280"/>
            <ac:spMk id="5" creationId="{BD00A3B5-F4AB-A0D7-7C72-BAC50ED88ADD}"/>
          </ac:spMkLst>
        </pc:spChg>
      </pc:sldChg>
      <pc:sldChg chg="addSp delSp modSp new mod modClrScheme chgLayout">
        <pc:chgData name="Arunima Srivastava" userId="618b8ec91c50bd6e" providerId="LiveId" clId="{3EFBF831-7BC9-4F2C-A25A-F9D4BC9101A1}" dt="2024-06-01T22:24:32.975" v="1147" actId="20577"/>
        <pc:sldMkLst>
          <pc:docMk/>
          <pc:sldMk cId="600204418" sldId="281"/>
        </pc:sldMkLst>
        <pc:spChg chg="del">
          <ac:chgData name="Arunima Srivastava" userId="618b8ec91c50bd6e" providerId="LiveId" clId="{3EFBF831-7BC9-4F2C-A25A-F9D4BC9101A1}" dt="2024-06-01T21:42:37.805" v="768" actId="700"/>
          <ac:spMkLst>
            <pc:docMk/>
            <pc:sldMk cId="600204418" sldId="281"/>
            <ac:spMk id="2" creationId="{5DB9DB7A-EF91-B108-0D8C-EA31606B3C2F}"/>
          </ac:spMkLst>
        </pc:spChg>
        <pc:spChg chg="del">
          <ac:chgData name="Arunima Srivastava" userId="618b8ec91c50bd6e" providerId="LiveId" clId="{3EFBF831-7BC9-4F2C-A25A-F9D4BC9101A1}" dt="2024-06-01T21:42:37.805" v="768" actId="700"/>
          <ac:spMkLst>
            <pc:docMk/>
            <pc:sldMk cId="600204418" sldId="281"/>
            <ac:spMk id="3" creationId="{C1EA95CC-29FF-C418-37BF-7C3791182C83}"/>
          </ac:spMkLst>
        </pc:spChg>
        <pc:spChg chg="add mod">
          <ac:chgData name="Arunima Srivastava" userId="618b8ec91c50bd6e" providerId="LiveId" clId="{3EFBF831-7BC9-4F2C-A25A-F9D4BC9101A1}" dt="2024-06-01T22:24:32.975" v="1147" actId="20577"/>
          <ac:spMkLst>
            <pc:docMk/>
            <pc:sldMk cId="600204418" sldId="281"/>
            <ac:spMk id="5" creationId="{0ED19217-DA9F-750B-B2BF-7BEEF16D2E63}"/>
          </ac:spMkLst>
        </pc:spChg>
        <pc:spChg chg="add mod ord">
          <ac:chgData name="Arunima Srivastava" userId="618b8ec91c50bd6e" providerId="LiveId" clId="{3EFBF831-7BC9-4F2C-A25A-F9D4BC9101A1}" dt="2024-06-01T22:04:44.464" v="1009" actId="20577"/>
          <ac:spMkLst>
            <pc:docMk/>
            <pc:sldMk cId="600204418" sldId="281"/>
            <ac:spMk id="6" creationId="{D8C97C2E-3AD7-1788-6A5D-ED1E782C67CF}"/>
          </ac:spMkLst>
        </pc:spChg>
        <pc:spChg chg="add del mod ord">
          <ac:chgData name="Arunima Srivastava" userId="618b8ec91c50bd6e" providerId="LiveId" clId="{3EFBF831-7BC9-4F2C-A25A-F9D4BC9101A1}" dt="2024-06-01T22:04:31.101" v="980" actId="21"/>
          <ac:spMkLst>
            <pc:docMk/>
            <pc:sldMk cId="600204418" sldId="281"/>
            <ac:spMk id="7" creationId="{856FC958-162C-0AF8-CCF6-BBA4990152D7}"/>
          </ac:spMkLst>
        </pc:spChg>
      </pc:sldChg>
      <pc:sldChg chg="addSp modSp new mod">
        <pc:chgData name="Arunima Srivastava" userId="618b8ec91c50bd6e" providerId="LiveId" clId="{3EFBF831-7BC9-4F2C-A25A-F9D4BC9101A1}" dt="2024-06-02T08:36:33.457" v="1231" actId="20577"/>
        <pc:sldMkLst>
          <pc:docMk/>
          <pc:sldMk cId="583458397" sldId="282"/>
        </pc:sldMkLst>
        <pc:spChg chg="add mod">
          <ac:chgData name="Arunima Srivastava" userId="618b8ec91c50bd6e" providerId="LiveId" clId="{3EFBF831-7BC9-4F2C-A25A-F9D4BC9101A1}" dt="2024-06-02T08:36:33.457" v="1231" actId="20577"/>
          <ac:spMkLst>
            <pc:docMk/>
            <pc:sldMk cId="583458397" sldId="282"/>
            <ac:spMk id="3" creationId="{5780EAB3-83F7-3EE4-FA93-22F7460BA05C}"/>
          </ac:spMkLst>
        </pc:spChg>
      </pc:sldChg>
      <pc:sldChg chg="addSp modSp new mod">
        <pc:chgData name="Arunima Srivastava" userId="618b8ec91c50bd6e" providerId="LiveId" clId="{3EFBF831-7BC9-4F2C-A25A-F9D4BC9101A1}" dt="2024-06-01T22:15:59.427" v="1057" actId="20577"/>
        <pc:sldMkLst>
          <pc:docMk/>
          <pc:sldMk cId="643930006" sldId="283"/>
        </pc:sldMkLst>
        <pc:spChg chg="add mod">
          <ac:chgData name="Arunima Srivastava" userId="618b8ec91c50bd6e" providerId="LiveId" clId="{3EFBF831-7BC9-4F2C-A25A-F9D4BC9101A1}" dt="2024-06-01T22:15:59.427" v="1057" actId="20577"/>
          <ac:spMkLst>
            <pc:docMk/>
            <pc:sldMk cId="643930006" sldId="283"/>
            <ac:spMk id="3" creationId="{72CC803A-EBAC-257A-916B-0C6A2F75A9A1}"/>
          </ac:spMkLst>
        </pc:spChg>
      </pc:sldChg>
      <pc:sldChg chg="addSp delSp modSp new mod modClrScheme chgLayout">
        <pc:chgData name="Arunima Srivastava" userId="618b8ec91c50bd6e" providerId="LiveId" clId="{3EFBF831-7BC9-4F2C-A25A-F9D4BC9101A1}" dt="2024-06-01T22:18:15.482" v="1119" actId="1076"/>
        <pc:sldMkLst>
          <pc:docMk/>
          <pc:sldMk cId="3917511926" sldId="284"/>
        </pc:sldMkLst>
        <pc:spChg chg="del">
          <ac:chgData name="Arunima Srivastava" userId="618b8ec91c50bd6e" providerId="LiveId" clId="{3EFBF831-7BC9-4F2C-A25A-F9D4BC9101A1}" dt="2024-06-01T22:12:34.074" v="1032" actId="700"/>
          <ac:spMkLst>
            <pc:docMk/>
            <pc:sldMk cId="3917511926" sldId="284"/>
            <ac:spMk id="2" creationId="{522CE467-A0EE-6B3B-778C-D0AF099F8577}"/>
          </ac:spMkLst>
        </pc:spChg>
        <pc:spChg chg="del">
          <ac:chgData name="Arunima Srivastava" userId="618b8ec91c50bd6e" providerId="LiveId" clId="{3EFBF831-7BC9-4F2C-A25A-F9D4BC9101A1}" dt="2024-06-01T22:12:34.074" v="1032" actId="700"/>
          <ac:spMkLst>
            <pc:docMk/>
            <pc:sldMk cId="3917511926" sldId="284"/>
            <ac:spMk id="3" creationId="{95B5D3CC-0532-6F93-CE13-997A119C35B9}"/>
          </ac:spMkLst>
        </pc:spChg>
        <pc:spChg chg="add mod">
          <ac:chgData name="Arunima Srivastava" userId="618b8ec91c50bd6e" providerId="LiveId" clId="{3EFBF831-7BC9-4F2C-A25A-F9D4BC9101A1}" dt="2024-06-01T22:18:15.482" v="1119" actId="1076"/>
          <ac:spMkLst>
            <pc:docMk/>
            <pc:sldMk cId="3917511926" sldId="284"/>
            <ac:spMk id="5" creationId="{77095FC1-C87C-B08E-A077-E82178E2A499}"/>
          </ac:spMkLst>
        </pc:spChg>
      </pc:sldChg>
      <pc:sldChg chg="addSp delSp modSp new mod modClrScheme chgLayout">
        <pc:chgData name="Arunima Srivastava" userId="618b8ec91c50bd6e" providerId="LiveId" clId="{3EFBF831-7BC9-4F2C-A25A-F9D4BC9101A1}" dt="2024-06-01T22:25:55.223" v="1154" actId="14100"/>
        <pc:sldMkLst>
          <pc:docMk/>
          <pc:sldMk cId="737452516" sldId="285"/>
        </pc:sldMkLst>
        <pc:spChg chg="add del mod">
          <ac:chgData name="Arunima Srivastava" userId="618b8ec91c50bd6e" providerId="LiveId" clId="{3EFBF831-7BC9-4F2C-A25A-F9D4BC9101A1}" dt="2024-06-01T22:22:34.015" v="1124"/>
          <ac:spMkLst>
            <pc:docMk/>
            <pc:sldMk cId="737452516" sldId="285"/>
            <ac:spMk id="3" creationId="{3C1CAFA6-399F-8F60-2CE4-C45088DD010E}"/>
          </ac:spMkLst>
        </pc:spChg>
        <pc:spChg chg="add mod">
          <ac:chgData name="Arunima Srivastava" userId="618b8ec91c50bd6e" providerId="LiveId" clId="{3EFBF831-7BC9-4F2C-A25A-F9D4BC9101A1}" dt="2024-06-01T22:23:14.768" v="1146" actId="20577"/>
          <ac:spMkLst>
            <pc:docMk/>
            <pc:sldMk cId="737452516" sldId="285"/>
            <ac:spMk id="4" creationId="{7630E553-1F6E-B52F-60EA-815B6FDFE8A7}"/>
          </ac:spMkLst>
        </pc:spChg>
        <pc:spChg chg="add mod">
          <ac:chgData name="Arunima Srivastava" userId="618b8ec91c50bd6e" providerId="LiveId" clId="{3EFBF831-7BC9-4F2C-A25A-F9D4BC9101A1}" dt="2024-06-01T22:25:55.223" v="1154" actId="14100"/>
          <ac:spMkLst>
            <pc:docMk/>
            <pc:sldMk cId="737452516" sldId="285"/>
            <ac:spMk id="5" creationId="{FE3F35DF-F9FE-E0C8-FB22-91D34276C10D}"/>
          </ac:spMkLst>
        </pc:spChg>
      </pc:sldChg>
      <pc:sldChg chg="addSp delSp modSp new mod modClrScheme chgLayout">
        <pc:chgData name="Arunima Srivastava" userId="618b8ec91c50bd6e" providerId="LiveId" clId="{3EFBF831-7BC9-4F2C-A25A-F9D4BC9101A1}" dt="2024-06-02T12:34:51.983" v="1781" actId="20577"/>
        <pc:sldMkLst>
          <pc:docMk/>
          <pc:sldMk cId="2565267674" sldId="286"/>
        </pc:sldMkLst>
        <pc:spChg chg="del">
          <ac:chgData name="Arunima Srivastava" userId="618b8ec91c50bd6e" providerId="LiveId" clId="{3EFBF831-7BC9-4F2C-A25A-F9D4BC9101A1}" dt="2024-06-01T22:27:44.875" v="1162" actId="700"/>
          <ac:spMkLst>
            <pc:docMk/>
            <pc:sldMk cId="2565267674" sldId="286"/>
            <ac:spMk id="2" creationId="{9A3150AD-11F0-1C84-72A4-1F6BCBEF0122}"/>
          </ac:spMkLst>
        </pc:spChg>
        <pc:spChg chg="del">
          <ac:chgData name="Arunima Srivastava" userId="618b8ec91c50bd6e" providerId="LiveId" clId="{3EFBF831-7BC9-4F2C-A25A-F9D4BC9101A1}" dt="2024-06-01T22:27:44.875" v="1162" actId="700"/>
          <ac:spMkLst>
            <pc:docMk/>
            <pc:sldMk cId="2565267674" sldId="286"/>
            <ac:spMk id="3" creationId="{528392C9-0A63-A562-0654-A052567C597E}"/>
          </ac:spMkLst>
        </pc:spChg>
        <pc:spChg chg="add mod">
          <ac:chgData name="Arunima Srivastava" userId="618b8ec91c50bd6e" providerId="LiveId" clId="{3EFBF831-7BC9-4F2C-A25A-F9D4BC9101A1}" dt="2024-06-02T12:26:59.653" v="1681" actId="20577"/>
          <ac:spMkLst>
            <pc:docMk/>
            <pc:sldMk cId="2565267674" sldId="286"/>
            <ac:spMk id="5" creationId="{4E563A91-E892-57BE-8292-4DA448CAE534}"/>
          </ac:spMkLst>
        </pc:spChg>
        <pc:spChg chg="add del">
          <ac:chgData name="Arunima Srivastava" userId="618b8ec91c50bd6e" providerId="LiveId" clId="{3EFBF831-7BC9-4F2C-A25A-F9D4BC9101A1}" dt="2024-06-01T22:31:12.304" v="1167" actId="11529"/>
          <ac:spMkLst>
            <pc:docMk/>
            <pc:sldMk cId="2565267674" sldId="286"/>
            <ac:spMk id="6" creationId="{837FA333-FEB4-7581-6F0F-8BCC4984E8B7}"/>
          </ac:spMkLst>
        </pc:spChg>
        <pc:spChg chg="add mod">
          <ac:chgData name="Arunima Srivastava" userId="618b8ec91c50bd6e" providerId="LiveId" clId="{3EFBF831-7BC9-4F2C-A25A-F9D4BC9101A1}" dt="2024-06-02T12:34:51.983" v="1781" actId="20577"/>
          <ac:spMkLst>
            <pc:docMk/>
            <pc:sldMk cId="2565267674" sldId="286"/>
            <ac:spMk id="8" creationId="{A43051A3-17A5-5639-65C2-4989C4663D0D}"/>
          </ac:spMkLst>
        </pc:spChg>
      </pc:sldChg>
      <pc:sldChg chg="addSp modSp new mod modClrScheme chgLayout">
        <pc:chgData name="Arunima Srivastava" userId="618b8ec91c50bd6e" providerId="LiveId" clId="{3EFBF831-7BC9-4F2C-A25A-F9D4BC9101A1}" dt="2024-06-03T06:22:28.184" v="2336" actId="20577"/>
        <pc:sldMkLst>
          <pc:docMk/>
          <pc:sldMk cId="4237193717" sldId="287"/>
        </pc:sldMkLst>
        <pc:spChg chg="add mod">
          <ac:chgData name="Arunima Srivastava" userId="618b8ec91c50bd6e" providerId="LiveId" clId="{3EFBF831-7BC9-4F2C-A25A-F9D4BC9101A1}" dt="2024-06-02T09:01:58.310" v="1266" actId="20577"/>
          <ac:spMkLst>
            <pc:docMk/>
            <pc:sldMk cId="4237193717" sldId="287"/>
            <ac:spMk id="2" creationId="{7D443650-D25D-8682-3D27-D5AF40C62D83}"/>
          </ac:spMkLst>
        </pc:spChg>
        <pc:spChg chg="add mod">
          <ac:chgData name="Arunima Srivastava" userId="618b8ec91c50bd6e" providerId="LiveId" clId="{3EFBF831-7BC9-4F2C-A25A-F9D4BC9101A1}" dt="2024-06-03T06:22:28.184" v="2336" actId="20577"/>
          <ac:spMkLst>
            <pc:docMk/>
            <pc:sldMk cId="4237193717" sldId="287"/>
            <ac:spMk id="3" creationId="{6E8CDC7F-3433-A02A-DFE4-14C589D9D1C3}"/>
          </ac:spMkLst>
        </pc:spChg>
      </pc:sldChg>
      <pc:sldChg chg="addSp delSp modSp new mod modClrScheme chgLayout">
        <pc:chgData name="Arunima Srivastava" userId="618b8ec91c50bd6e" providerId="LiveId" clId="{3EFBF831-7BC9-4F2C-A25A-F9D4BC9101A1}" dt="2024-06-02T10:07:56.063" v="1415" actId="20577"/>
        <pc:sldMkLst>
          <pc:docMk/>
          <pc:sldMk cId="3003851628" sldId="288"/>
        </pc:sldMkLst>
        <pc:spChg chg="del">
          <ac:chgData name="Arunima Srivastava" userId="618b8ec91c50bd6e" providerId="LiveId" clId="{3EFBF831-7BC9-4F2C-A25A-F9D4BC9101A1}" dt="2024-06-02T09:50:00.641" v="1286" actId="700"/>
          <ac:spMkLst>
            <pc:docMk/>
            <pc:sldMk cId="3003851628" sldId="288"/>
            <ac:spMk id="2" creationId="{FC6BEAC3-6C5E-1A5D-BE74-7C1E76813A29}"/>
          </ac:spMkLst>
        </pc:spChg>
        <pc:spChg chg="del">
          <ac:chgData name="Arunima Srivastava" userId="618b8ec91c50bd6e" providerId="LiveId" clId="{3EFBF831-7BC9-4F2C-A25A-F9D4BC9101A1}" dt="2024-06-02T09:50:00.641" v="1286" actId="700"/>
          <ac:spMkLst>
            <pc:docMk/>
            <pc:sldMk cId="3003851628" sldId="288"/>
            <ac:spMk id="3" creationId="{EB6A938B-913D-6BAC-64F9-0608412D48E6}"/>
          </ac:spMkLst>
        </pc:spChg>
        <pc:spChg chg="add mod">
          <ac:chgData name="Arunima Srivastava" userId="618b8ec91c50bd6e" providerId="LiveId" clId="{3EFBF831-7BC9-4F2C-A25A-F9D4BC9101A1}" dt="2024-06-02T10:07:56.063" v="1415" actId="20577"/>
          <ac:spMkLst>
            <pc:docMk/>
            <pc:sldMk cId="3003851628" sldId="288"/>
            <ac:spMk id="5" creationId="{30FD123D-9A01-0800-7360-13527D64A565}"/>
          </ac:spMkLst>
        </pc:spChg>
      </pc:sldChg>
      <pc:sldChg chg="addSp modSp new mod">
        <pc:chgData name="Arunima Srivastava" userId="618b8ec91c50bd6e" providerId="LiveId" clId="{3EFBF831-7BC9-4F2C-A25A-F9D4BC9101A1}" dt="2024-06-02T10:14:45.821" v="1490" actId="14100"/>
        <pc:sldMkLst>
          <pc:docMk/>
          <pc:sldMk cId="453821489" sldId="289"/>
        </pc:sldMkLst>
        <pc:spChg chg="add mod">
          <ac:chgData name="Arunima Srivastava" userId="618b8ec91c50bd6e" providerId="LiveId" clId="{3EFBF831-7BC9-4F2C-A25A-F9D4BC9101A1}" dt="2024-06-02T10:14:45.821" v="1490" actId="14100"/>
          <ac:spMkLst>
            <pc:docMk/>
            <pc:sldMk cId="453821489" sldId="289"/>
            <ac:spMk id="3" creationId="{B9D2034E-56A9-BDB5-B2C1-4DD9E32FC55B}"/>
          </ac:spMkLst>
        </pc:spChg>
      </pc:sldChg>
      <pc:sldChg chg="addSp modSp new mod">
        <pc:chgData name="Arunima Srivastava" userId="618b8ec91c50bd6e" providerId="LiveId" clId="{3EFBF831-7BC9-4F2C-A25A-F9D4BC9101A1}" dt="2024-06-02T11:42:37.487" v="1529" actId="12"/>
        <pc:sldMkLst>
          <pc:docMk/>
          <pc:sldMk cId="1912734898" sldId="290"/>
        </pc:sldMkLst>
        <pc:spChg chg="add mod">
          <ac:chgData name="Arunima Srivastava" userId="618b8ec91c50bd6e" providerId="LiveId" clId="{3EFBF831-7BC9-4F2C-A25A-F9D4BC9101A1}" dt="2024-06-02T11:42:37.487" v="1529" actId="12"/>
          <ac:spMkLst>
            <pc:docMk/>
            <pc:sldMk cId="1912734898" sldId="290"/>
            <ac:spMk id="3" creationId="{DC4541B8-A3B1-3A80-2403-0E25FAC86409}"/>
          </ac:spMkLst>
        </pc:spChg>
      </pc:sldChg>
      <pc:sldChg chg="addSp delSp modSp new mod">
        <pc:chgData name="Arunima Srivastava" userId="618b8ec91c50bd6e" providerId="LiveId" clId="{3EFBF831-7BC9-4F2C-A25A-F9D4BC9101A1}" dt="2024-06-02T11:45:17.861" v="1561" actId="14100"/>
        <pc:sldMkLst>
          <pc:docMk/>
          <pc:sldMk cId="1130084340" sldId="291"/>
        </pc:sldMkLst>
        <pc:spChg chg="add mod">
          <ac:chgData name="Arunima Srivastava" userId="618b8ec91c50bd6e" providerId="LiveId" clId="{3EFBF831-7BC9-4F2C-A25A-F9D4BC9101A1}" dt="2024-06-02T11:44:37.694" v="1545" actId="1076"/>
          <ac:spMkLst>
            <pc:docMk/>
            <pc:sldMk cId="1130084340" sldId="291"/>
            <ac:spMk id="5" creationId="{CD4DCD44-E349-4F7F-D93F-8FD31AC8C6FB}"/>
          </ac:spMkLst>
        </pc:spChg>
        <pc:graphicFrameChg chg="add del mod modGraphic">
          <ac:chgData name="Arunima Srivastava" userId="618b8ec91c50bd6e" providerId="LiveId" clId="{3EFBF831-7BC9-4F2C-A25A-F9D4BC9101A1}" dt="2024-06-02T11:39:51.776" v="1517" actId="21"/>
          <ac:graphicFrameMkLst>
            <pc:docMk/>
            <pc:sldMk cId="1130084340" sldId="291"/>
            <ac:graphicFrameMk id="2" creationId="{9282F5A7-ABE9-6365-C2F6-E5FE9AD90CDD}"/>
          </ac:graphicFrameMkLst>
        </pc:graphicFrameChg>
        <pc:graphicFrameChg chg="add mod modGraphic">
          <ac:chgData name="Arunima Srivastava" userId="618b8ec91c50bd6e" providerId="LiveId" clId="{3EFBF831-7BC9-4F2C-A25A-F9D4BC9101A1}" dt="2024-06-02T11:45:17.861" v="1561" actId="14100"/>
          <ac:graphicFrameMkLst>
            <pc:docMk/>
            <pc:sldMk cId="1130084340" sldId="291"/>
            <ac:graphicFrameMk id="3" creationId="{689A18F5-7BB8-2D16-C52F-6C9704845503}"/>
          </ac:graphicFrameMkLst>
        </pc:graphicFrameChg>
      </pc:sldChg>
      <pc:sldChg chg="addSp delSp modSp new mod modClrScheme chgLayout">
        <pc:chgData name="Arunima Srivastava" userId="618b8ec91c50bd6e" providerId="LiveId" clId="{3EFBF831-7BC9-4F2C-A25A-F9D4BC9101A1}" dt="2024-06-02T11:47:32.674" v="1590"/>
        <pc:sldMkLst>
          <pc:docMk/>
          <pc:sldMk cId="446372837" sldId="292"/>
        </pc:sldMkLst>
        <pc:spChg chg="add mod">
          <ac:chgData name="Arunima Srivastava" userId="618b8ec91c50bd6e" providerId="LiveId" clId="{3EFBF831-7BC9-4F2C-A25A-F9D4BC9101A1}" dt="2024-06-02T11:47:32.674" v="1590"/>
          <ac:spMkLst>
            <pc:docMk/>
            <pc:sldMk cId="446372837" sldId="292"/>
            <ac:spMk id="3" creationId="{967588C5-235D-FC54-5A16-84508D77B6C3}"/>
          </ac:spMkLst>
        </pc:spChg>
        <pc:spChg chg="add mod ord">
          <ac:chgData name="Arunima Srivastava" userId="618b8ec91c50bd6e" providerId="LiveId" clId="{3EFBF831-7BC9-4F2C-A25A-F9D4BC9101A1}" dt="2024-06-02T11:46:13.735" v="1572" actId="20577"/>
          <ac:spMkLst>
            <pc:docMk/>
            <pc:sldMk cId="446372837" sldId="292"/>
            <ac:spMk id="4" creationId="{94BEFB1A-258D-AF0F-FED7-2FBB7B401B44}"/>
          </ac:spMkLst>
        </pc:spChg>
        <pc:spChg chg="add del mod ord">
          <ac:chgData name="Arunima Srivastava" userId="618b8ec91c50bd6e" providerId="LiveId" clId="{3EFBF831-7BC9-4F2C-A25A-F9D4BC9101A1}" dt="2024-06-02T11:46:21.041" v="1573" actId="21"/>
          <ac:spMkLst>
            <pc:docMk/>
            <pc:sldMk cId="446372837" sldId="292"/>
            <ac:spMk id="5" creationId="{F56118EF-5B16-E815-8757-B8E4475412E5}"/>
          </ac:spMkLst>
        </pc:spChg>
      </pc:sldChg>
      <pc:sldChg chg="addSp delSp modSp new mod modClrScheme chgLayout">
        <pc:chgData name="Arunima Srivastava" userId="618b8ec91c50bd6e" providerId="LiveId" clId="{3EFBF831-7BC9-4F2C-A25A-F9D4BC9101A1}" dt="2024-06-02T11:50:08.080" v="1599" actId="1076"/>
        <pc:sldMkLst>
          <pc:docMk/>
          <pc:sldMk cId="105987480" sldId="293"/>
        </pc:sldMkLst>
        <pc:spChg chg="del">
          <ac:chgData name="Arunima Srivastava" userId="618b8ec91c50bd6e" providerId="LiveId" clId="{3EFBF831-7BC9-4F2C-A25A-F9D4BC9101A1}" dt="2024-06-02T11:48:37.001" v="1592" actId="700"/>
          <ac:spMkLst>
            <pc:docMk/>
            <pc:sldMk cId="105987480" sldId="293"/>
            <ac:spMk id="2" creationId="{126BCAB1-6F34-BB47-58FD-D1F2B5FF5A08}"/>
          </ac:spMkLst>
        </pc:spChg>
        <pc:spChg chg="del">
          <ac:chgData name="Arunima Srivastava" userId="618b8ec91c50bd6e" providerId="LiveId" clId="{3EFBF831-7BC9-4F2C-A25A-F9D4BC9101A1}" dt="2024-06-02T11:48:37.001" v="1592" actId="700"/>
          <ac:spMkLst>
            <pc:docMk/>
            <pc:sldMk cId="105987480" sldId="293"/>
            <ac:spMk id="3" creationId="{F6DD5019-1070-A14B-622B-B2506CD1DAC3}"/>
          </ac:spMkLst>
        </pc:spChg>
        <pc:spChg chg="add mod">
          <ac:chgData name="Arunima Srivastava" userId="618b8ec91c50bd6e" providerId="LiveId" clId="{3EFBF831-7BC9-4F2C-A25A-F9D4BC9101A1}" dt="2024-06-02T11:50:08.080" v="1599" actId="1076"/>
          <ac:spMkLst>
            <pc:docMk/>
            <pc:sldMk cId="105987480" sldId="293"/>
            <ac:spMk id="5" creationId="{51175CC4-5231-1129-0569-35F90E20E37B}"/>
          </ac:spMkLst>
        </pc:spChg>
      </pc:sldChg>
      <pc:sldChg chg="addSp modSp new mod">
        <pc:chgData name="Arunima Srivastava" userId="618b8ec91c50bd6e" providerId="LiveId" clId="{3EFBF831-7BC9-4F2C-A25A-F9D4BC9101A1}" dt="2024-06-02T11:53:36.678" v="1642" actId="1076"/>
        <pc:sldMkLst>
          <pc:docMk/>
          <pc:sldMk cId="1911839891" sldId="294"/>
        </pc:sldMkLst>
        <pc:spChg chg="add mod">
          <ac:chgData name="Arunima Srivastava" userId="618b8ec91c50bd6e" providerId="LiveId" clId="{3EFBF831-7BC9-4F2C-A25A-F9D4BC9101A1}" dt="2024-06-02T11:53:36.678" v="1642" actId="1076"/>
          <ac:spMkLst>
            <pc:docMk/>
            <pc:sldMk cId="1911839891" sldId="294"/>
            <ac:spMk id="3" creationId="{8C42907D-3414-F22A-6E6A-A68E573EF9B7}"/>
          </ac:spMkLst>
        </pc:spChg>
        <pc:spChg chg="add mod">
          <ac:chgData name="Arunima Srivastava" userId="618b8ec91c50bd6e" providerId="LiveId" clId="{3EFBF831-7BC9-4F2C-A25A-F9D4BC9101A1}" dt="2024-06-02T11:51:51.705" v="1639" actId="1076"/>
          <ac:spMkLst>
            <pc:docMk/>
            <pc:sldMk cId="1911839891" sldId="294"/>
            <ac:spMk id="4" creationId="{FCF5DD08-F399-B433-A303-C4AA84AA2477}"/>
          </ac:spMkLst>
        </pc:spChg>
      </pc:sldChg>
      <pc:sldChg chg="addSp modSp new mod">
        <pc:chgData name="Arunima Srivastava" userId="618b8ec91c50bd6e" providerId="LiveId" clId="{3EFBF831-7BC9-4F2C-A25A-F9D4BC9101A1}" dt="2024-06-02T12:22:07.657" v="1656" actId="14100"/>
        <pc:sldMkLst>
          <pc:docMk/>
          <pc:sldMk cId="1332910038" sldId="295"/>
        </pc:sldMkLst>
        <pc:picChg chg="add mod">
          <ac:chgData name="Arunima Srivastava" userId="618b8ec91c50bd6e" providerId="LiveId" clId="{3EFBF831-7BC9-4F2C-A25A-F9D4BC9101A1}" dt="2024-06-02T12:22:07.657" v="1656" actId="14100"/>
          <ac:picMkLst>
            <pc:docMk/>
            <pc:sldMk cId="1332910038" sldId="295"/>
            <ac:picMk id="3" creationId="{D94A38C3-B54C-2EF6-C439-C14CB22A60C5}"/>
          </ac:picMkLst>
        </pc:picChg>
      </pc:sldChg>
      <pc:sldChg chg="addSp modSp new mod">
        <pc:chgData name="Arunima Srivastava" userId="618b8ec91c50bd6e" providerId="LiveId" clId="{3EFBF831-7BC9-4F2C-A25A-F9D4BC9101A1}" dt="2024-06-02T12:36:38.280" v="1794" actId="20577"/>
        <pc:sldMkLst>
          <pc:docMk/>
          <pc:sldMk cId="180868881" sldId="296"/>
        </pc:sldMkLst>
        <pc:spChg chg="add mod">
          <ac:chgData name="Arunima Srivastava" userId="618b8ec91c50bd6e" providerId="LiveId" clId="{3EFBF831-7BC9-4F2C-A25A-F9D4BC9101A1}" dt="2024-06-02T12:36:38.280" v="1794" actId="20577"/>
          <ac:spMkLst>
            <pc:docMk/>
            <pc:sldMk cId="180868881" sldId="296"/>
            <ac:spMk id="3" creationId="{5DBC71DC-7861-BCD7-B876-83CF6A5B1A65}"/>
          </ac:spMkLst>
        </pc:spChg>
      </pc:sldChg>
      <pc:sldChg chg="addSp modSp new mod">
        <pc:chgData name="Arunima Srivastava" userId="618b8ec91c50bd6e" providerId="LiveId" clId="{3EFBF831-7BC9-4F2C-A25A-F9D4BC9101A1}" dt="2024-06-02T12:39:49.008" v="1832" actId="1076"/>
        <pc:sldMkLst>
          <pc:docMk/>
          <pc:sldMk cId="2052160665" sldId="297"/>
        </pc:sldMkLst>
        <pc:graphicFrameChg chg="add mod modGraphic">
          <ac:chgData name="Arunima Srivastava" userId="618b8ec91c50bd6e" providerId="LiveId" clId="{3EFBF831-7BC9-4F2C-A25A-F9D4BC9101A1}" dt="2024-06-02T12:39:49.008" v="1832" actId="1076"/>
          <ac:graphicFrameMkLst>
            <pc:docMk/>
            <pc:sldMk cId="2052160665" sldId="297"/>
            <ac:graphicFrameMk id="2" creationId="{4380D015-F2F0-887F-B499-9C4B21D26975}"/>
          </ac:graphicFrameMkLst>
        </pc:graphicFrameChg>
        <pc:graphicFrameChg chg="add mod modGraphic">
          <ac:chgData name="Arunima Srivastava" userId="618b8ec91c50bd6e" providerId="LiveId" clId="{3EFBF831-7BC9-4F2C-A25A-F9D4BC9101A1}" dt="2024-06-02T12:39:42.406" v="1831" actId="1076"/>
          <ac:graphicFrameMkLst>
            <pc:docMk/>
            <pc:sldMk cId="2052160665" sldId="297"/>
            <ac:graphicFrameMk id="3" creationId="{F0AD4DE7-BBAC-4899-57F5-69B41F405DF8}"/>
          </ac:graphicFrameMkLst>
        </pc:graphicFrameChg>
      </pc:sldChg>
      <pc:sldChg chg="addSp modSp new mod">
        <pc:chgData name="Arunima Srivastava" userId="618b8ec91c50bd6e" providerId="LiveId" clId="{3EFBF831-7BC9-4F2C-A25A-F9D4BC9101A1}" dt="2024-06-02T12:40:51.351" v="1843" actId="14100"/>
        <pc:sldMkLst>
          <pc:docMk/>
          <pc:sldMk cId="1891844630" sldId="298"/>
        </pc:sldMkLst>
        <pc:picChg chg="add mod">
          <ac:chgData name="Arunima Srivastava" userId="618b8ec91c50bd6e" providerId="LiveId" clId="{3EFBF831-7BC9-4F2C-A25A-F9D4BC9101A1}" dt="2024-06-02T12:40:51.351" v="1843" actId="14100"/>
          <ac:picMkLst>
            <pc:docMk/>
            <pc:sldMk cId="1891844630" sldId="298"/>
            <ac:picMk id="2" creationId="{B991B5CB-9B14-8494-0946-32387AF12089}"/>
          </ac:picMkLst>
        </pc:picChg>
      </pc:sldChg>
      <pc:sldChg chg="addSp modSp new mod">
        <pc:chgData name="Arunima Srivastava" userId="618b8ec91c50bd6e" providerId="LiveId" clId="{3EFBF831-7BC9-4F2C-A25A-F9D4BC9101A1}" dt="2024-06-02T12:44:46.621" v="1869" actId="1076"/>
        <pc:sldMkLst>
          <pc:docMk/>
          <pc:sldMk cId="3540843637" sldId="299"/>
        </pc:sldMkLst>
        <pc:spChg chg="add mod">
          <ac:chgData name="Arunima Srivastava" userId="618b8ec91c50bd6e" providerId="LiveId" clId="{3EFBF831-7BC9-4F2C-A25A-F9D4BC9101A1}" dt="2024-06-02T12:42:20.315" v="1853" actId="1076"/>
          <ac:spMkLst>
            <pc:docMk/>
            <pc:sldMk cId="3540843637" sldId="299"/>
            <ac:spMk id="3" creationId="{EF56EE90-3A3A-A025-BB53-43B2E88AC269}"/>
          </ac:spMkLst>
        </pc:spChg>
        <pc:spChg chg="add mod">
          <ac:chgData name="Arunima Srivastava" userId="618b8ec91c50bd6e" providerId="LiveId" clId="{3EFBF831-7BC9-4F2C-A25A-F9D4BC9101A1}" dt="2024-06-02T12:44:46.621" v="1869" actId="1076"/>
          <ac:spMkLst>
            <pc:docMk/>
            <pc:sldMk cId="3540843637" sldId="299"/>
            <ac:spMk id="6" creationId="{033D5C0F-0794-A901-6246-A0BD86045ABA}"/>
          </ac:spMkLst>
        </pc:spChg>
        <pc:graphicFrameChg chg="add mod modGraphic">
          <ac:chgData name="Arunima Srivastava" userId="618b8ec91c50bd6e" providerId="LiveId" clId="{3EFBF831-7BC9-4F2C-A25A-F9D4BC9101A1}" dt="2024-06-02T12:44:07.818" v="1864" actId="1076"/>
          <ac:graphicFrameMkLst>
            <pc:docMk/>
            <pc:sldMk cId="3540843637" sldId="299"/>
            <ac:graphicFrameMk id="4" creationId="{21E605ED-AF2E-257D-9911-BADA4329018F}"/>
          </ac:graphicFrameMkLst>
        </pc:graphicFrameChg>
      </pc:sldChg>
      <pc:sldChg chg="addSp modSp new mod">
        <pc:chgData name="Arunima Srivastava" userId="618b8ec91c50bd6e" providerId="LiveId" clId="{3EFBF831-7BC9-4F2C-A25A-F9D4BC9101A1}" dt="2024-06-02T12:47:18.144" v="1879" actId="113"/>
        <pc:sldMkLst>
          <pc:docMk/>
          <pc:sldMk cId="978871950" sldId="300"/>
        </pc:sldMkLst>
        <pc:spChg chg="add mod">
          <ac:chgData name="Arunima Srivastava" userId="618b8ec91c50bd6e" providerId="LiveId" clId="{3EFBF831-7BC9-4F2C-A25A-F9D4BC9101A1}" dt="2024-06-02T12:47:18.144" v="1879" actId="113"/>
          <ac:spMkLst>
            <pc:docMk/>
            <pc:sldMk cId="978871950" sldId="300"/>
            <ac:spMk id="3" creationId="{4DCCA1A9-A8AE-EDFE-0E24-2F54C61650FB}"/>
          </ac:spMkLst>
        </pc:spChg>
      </pc:sldChg>
      <pc:sldChg chg="addSp modSp new mod modClrScheme chgLayout">
        <pc:chgData name="Arunima Srivastava" userId="618b8ec91c50bd6e" providerId="LiveId" clId="{3EFBF831-7BC9-4F2C-A25A-F9D4BC9101A1}" dt="2024-06-02T12:49:22.209" v="1909" actId="1076"/>
        <pc:sldMkLst>
          <pc:docMk/>
          <pc:sldMk cId="2576410595" sldId="301"/>
        </pc:sldMkLst>
        <pc:spChg chg="add mod">
          <ac:chgData name="Arunima Srivastava" userId="618b8ec91c50bd6e" providerId="LiveId" clId="{3EFBF831-7BC9-4F2C-A25A-F9D4BC9101A1}" dt="2024-06-02T12:47:48.514" v="1892" actId="20577"/>
          <ac:spMkLst>
            <pc:docMk/>
            <pc:sldMk cId="2576410595" sldId="301"/>
            <ac:spMk id="2" creationId="{839A8292-B808-8B32-DC12-5E9B1B898646}"/>
          </ac:spMkLst>
        </pc:spChg>
        <pc:spChg chg="add mod">
          <ac:chgData name="Arunima Srivastava" userId="618b8ec91c50bd6e" providerId="LiveId" clId="{3EFBF831-7BC9-4F2C-A25A-F9D4BC9101A1}" dt="2024-06-02T12:49:22.209" v="1909" actId="1076"/>
          <ac:spMkLst>
            <pc:docMk/>
            <pc:sldMk cId="2576410595" sldId="301"/>
            <ac:spMk id="3" creationId="{A40BDB50-D440-503C-07E3-C6685A951DC7}"/>
          </ac:spMkLst>
        </pc:spChg>
      </pc:sldChg>
      <pc:sldChg chg="modSp new mod">
        <pc:chgData name="Arunima Srivastava" userId="618b8ec91c50bd6e" providerId="LiveId" clId="{3EFBF831-7BC9-4F2C-A25A-F9D4BC9101A1}" dt="2024-06-02T12:51:47.970" v="1963" actId="20577"/>
        <pc:sldMkLst>
          <pc:docMk/>
          <pc:sldMk cId="2893456883" sldId="302"/>
        </pc:sldMkLst>
        <pc:spChg chg="mod">
          <ac:chgData name="Arunima Srivastava" userId="618b8ec91c50bd6e" providerId="LiveId" clId="{3EFBF831-7BC9-4F2C-A25A-F9D4BC9101A1}" dt="2024-06-02T12:51:47.970" v="1963" actId="20577"/>
          <ac:spMkLst>
            <pc:docMk/>
            <pc:sldMk cId="2893456883" sldId="302"/>
            <ac:spMk id="2" creationId="{233219D6-9735-9232-69F8-6204A0C3BBE7}"/>
          </ac:spMkLst>
        </pc:spChg>
        <pc:spChg chg="mod">
          <ac:chgData name="Arunima Srivastava" userId="618b8ec91c50bd6e" providerId="LiveId" clId="{3EFBF831-7BC9-4F2C-A25A-F9D4BC9101A1}" dt="2024-06-02T12:51:18.260" v="1933" actId="123"/>
          <ac:spMkLst>
            <pc:docMk/>
            <pc:sldMk cId="2893456883" sldId="302"/>
            <ac:spMk id="3" creationId="{1D63FEEF-2B5E-48FD-C462-F9323BBC86D0}"/>
          </ac:spMkLst>
        </pc:spChg>
      </pc:sldChg>
      <pc:sldChg chg="modSp new mod">
        <pc:chgData name="Arunima Srivastava" userId="618b8ec91c50bd6e" providerId="LiveId" clId="{3EFBF831-7BC9-4F2C-A25A-F9D4BC9101A1}" dt="2024-06-02T12:52:55.837" v="1983" actId="5793"/>
        <pc:sldMkLst>
          <pc:docMk/>
          <pc:sldMk cId="2721380210" sldId="303"/>
        </pc:sldMkLst>
        <pc:spChg chg="mod">
          <ac:chgData name="Arunima Srivastava" userId="618b8ec91c50bd6e" providerId="LiveId" clId="{3EFBF831-7BC9-4F2C-A25A-F9D4BC9101A1}" dt="2024-06-02T12:52:13.284" v="1976" actId="20577"/>
          <ac:spMkLst>
            <pc:docMk/>
            <pc:sldMk cId="2721380210" sldId="303"/>
            <ac:spMk id="2" creationId="{91506975-2F7F-9BF6-B900-98B04F54F081}"/>
          </ac:spMkLst>
        </pc:spChg>
        <pc:spChg chg="mod">
          <ac:chgData name="Arunima Srivastava" userId="618b8ec91c50bd6e" providerId="LiveId" clId="{3EFBF831-7BC9-4F2C-A25A-F9D4BC9101A1}" dt="2024-06-02T12:52:55.837" v="1983" actId="5793"/>
          <ac:spMkLst>
            <pc:docMk/>
            <pc:sldMk cId="2721380210" sldId="303"/>
            <ac:spMk id="3" creationId="{BC528B9D-3D34-8B17-BD6C-C5B1FAF9F298}"/>
          </ac:spMkLst>
        </pc:spChg>
      </pc:sldChg>
      <pc:sldChg chg="addSp modSp new mod">
        <pc:chgData name="Arunima Srivastava" userId="618b8ec91c50bd6e" providerId="LiveId" clId="{3EFBF831-7BC9-4F2C-A25A-F9D4BC9101A1}" dt="2024-06-02T13:00:12.890" v="2075" actId="2711"/>
        <pc:sldMkLst>
          <pc:docMk/>
          <pc:sldMk cId="2328528015" sldId="304"/>
        </pc:sldMkLst>
        <pc:spChg chg="add mod">
          <ac:chgData name="Arunima Srivastava" userId="618b8ec91c50bd6e" providerId="LiveId" clId="{3EFBF831-7BC9-4F2C-A25A-F9D4BC9101A1}" dt="2024-06-02T12:54:57.357" v="2025" actId="14100"/>
          <ac:spMkLst>
            <pc:docMk/>
            <pc:sldMk cId="2328528015" sldId="304"/>
            <ac:spMk id="2" creationId="{EE7EA586-EAA2-721D-4F82-1D58A56DFED2}"/>
          </ac:spMkLst>
        </pc:spChg>
        <pc:spChg chg="add mod">
          <ac:chgData name="Arunima Srivastava" userId="618b8ec91c50bd6e" providerId="LiveId" clId="{3EFBF831-7BC9-4F2C-A25A-F9D4BC9101A1}" dt="2024-06-02T12:56:57.345" v="2027" actId="14100"/>
          <ac:spMkLst>
            <pc:docMk/>
            <pc:sldMk cId="2328528015" sldId="304"/>
            <ac:spMk id="4" creationId="{9BC4FC8B-1305-D271-9969-A75E63FB5978}"/>
          </ac:spMkLst>
        </pc:spChg>
        <pc:spChg chg="add mod">
          <ac:chgData name="Arunima Srivastava" userId="618b8ec91c50bd6e" providerId="LiveId" clId="{3EFBF831-7BC9-4F2C-A25A-F9D4BC9101A1}" dt="2024-06-02T13:00:12.890" v="2075" actId="2711"/>
          <ac:spMkLst>
            <pc:docMk/>
            <pc:sldMk cId="2328528015" sldId="304"/>
            <ac:spMk id="6" creationId="{AF5E4BE0-5C05-65AA-3AD1-58FDE433B457}"/>
          </ac:spMkLst>
        </pc:spChg>
        <pc:graphicFrameChg chg="add mod modGraphic">
          <ac:chgData name="Arunima Srivastava" userId="618b8ec91c50bd6e" providerId="LiveId" clId="{3EFBF831-7BC9-4F2C-A25A-F9D4BC9101A1}" dt="2024-06-02T12:59:29.897" v="2069" actId="1076"/>
          <ac:graphicFrameMkLst>
            <pc:docMk/>
            <pc:sldMk cId="2328528015" sldId="304"/>
            <ac:graphicFrameMk id="3" creationId="{1F7A966B-A295-F938-730F-87F78725EA4F}"/>
          </ac:graphicFrameMkLst>
        </pc:graphicFrameChg>
      </pc:sldChg>
      <pc:sldChg chg="addSp delSp modSp new mod">
        <pc:chgData name="Arunima Srivastava" userId="618b8ec91c50bd6e" providerId="LiveId" clId="{3EFBF831-7BC9-4F2C-A25A-F9D4BC9101A1}" dt="2024-06-02T13:10:24.099" v="2196" actId="1076"/>
        <pc:sldMkLst>
          <pc:docMk/>
          <pc:sldMk cId="3399060135" sldId="305"/>
        </pc:sldMkLst>
        <pc:spChg chg="add mod">
          <ac:chgData name="Arunima Srivastava" userId="618b8ec91c50bd6e" providerId="LiveId" clId="{3EFBF831-7BC9-4F2C-A25A-F9D4BC9101A1}" dt="2024-06-02T13:00:40.308" v="2079" actId="14100"/>
          <ac:spMkLst>
            <pc:docMk/>
            <pc:sldMk cId="3399060135" sldId="305"/>
            <ac:spMk id="3" creationId="{0897E441-3948-8679-5790-A94A5E769003}"/>
          </ac:spMkLst>
        </pc:spChg>
        <pc:spChg chg="add mod">
          <ac:chgData name="Arunima Srivastava" userId="618b8ec91c50bd6e" providerId="LiveId" clId="{3EFBF831-7BC9-4F2C-A25A-F9D4BC9101A1}" dt="2024-06-02T13:03:46.793" v="2109" actId="123"/>
          <ac:spMkLst>
            <pc:docMk/>
            <pc:sldMk cId="3399060135" sldId="305"/>
            <ac:spMk id="5" creationId="{690924EB-1442-C806-AC9D-27F53368254C}"/>
          </ac:spMkLst>
        </pc:spChg>
        <pc:graphicFrameChg chg="add del mod modGraphic">
          <ac:chgData name="Arunima Srivastava" userId="618b8ec91c50bd6e" providerId="LiveId" clId="{3EFBF831-7BC9-4F2C-A25A-F9D4BC9101A1}" dt="2024-06-02T13:07:10.384" v="2133" actId="21"/>
          <ac:graphicFrameMkLst>
            <pc:docMk/>
            <pc:sldMk cId="3399060135" sldId="305"/>
            <ac:graphicFrameMk id="2" creationId="{78FA1B5F-7B74-F31D-AE2A-EBEC23551BA5}"/>
          </ac:graphicFrameMkLst>
        </pc:graphicFrameChg>
        <pc:graphicFrameChg chg="add mod modGraphic">
          <ac:chgData name="Arunima Srivastava" userId="618b8ec91c50bd6e" providerId="LiveId" clId="{3EFBF831-7BC9-4F2C-A25A-F9D4BC9101A1}" dt="2024-06-02T13:10:12.257" v="2192" actId="14100"/>
          <ac:graphicFrameMkLst>
            <pc:docMk/>
            <pc:sldMk cId="3399060135" sldId="305"/>
            <ac:graphicFrameMk id="6" creationId="{357DB56C-2141-1607-9E54-F6570DD5F9F3}"/>
          </ac:graphicFrameMkLst>
        </pc:graphicFrameChg>
        <pc:picChg chg="add mod">
          <ac:chgData name="Arunima Srivastava" userId="618b8ec91c50bd6e" providerId="LiveId" clId="{3EFBF831-7BC9-4F2C-A25A-F9D4BC9101A1}" dt="2024-06-02T13:10:24.099" v="2196" actId="1076"/>
          <ac:picMkLst>
            <pc:docMk/>
            <pc:sldMk cId="3399060135" sldId="305"/>
            <ac:picMk id="8" creationId="{FEFDAF6B-DA28-6F88-36B3-AA27D71BB498}"/>
          </ac:picMkLst>
        </pc:picChg>
      </pc:sldChg>
      <pc:sldChg chg="addSp modSp new mod">
        <pc:chgData name="Arunima Srivastava" userId="618b8ec91c50bd6e" providerId="LiveId" clId="{3EFBF831-7BC9-4F2C-A25A-F9D4BC9101A1}" dt="2024-06-02T13:14:58.075" v="2248" actId="1076"/>
        <pc:sldMkLst>
          <pc:docMk/>
          <pc:sldMk cId="1918936626" sldId="306"/>
        </pc:sldMkLst>
        <pc:spChg chg="add mod">
          <ac:chgData name="Arunima Srivastava" userId="618b8ec91c50bd6e" providerId="LiveId" clId="{3EFBF831-7BC9-4F2C-A25A-F9D4BC9101A1}" dt="2024-06-02T13:14:54.410" v="2247" actId="1076"/>
          <ac:spMkLst>
            <pc:docMk/>
            <pc:sldMk cId="1918936626" sldId="306"/>
            <ac:spMk id="4" creationId="{79251BD2-390D-B161-EF6C-58F3DA338F97}"/>
          </ac:spMkLst>
        </pc:spChg>
        <pc:graphicFrameChg chg="add mod modGraphic">
          <ac:chgData name="Arunima Srivastava" userId="618b8ec91c50bd6e" providerId="LiveId" clId="{3EFBF831-7BC9-4F2C-A25A-F9D4BC9101A1}" dt="2024-06-02T13:14:58.075" v="2248" actId="1076"/>
          <ac:graphicFrameMkLst>
            <pc:docMk/>
            <pc:sldMk cId="1918936626" sldId="306"/>
            <ac:graphicFrameMk id="2" creationId="{F7BD8EE2-60B8-36BB-77C0-A74EECAAAEBB}"/>
          </ac:graphicFrameMkLst>
        </pc:graphicFrameChg>
      </pc:sldChg>
      <pc:sldChg chg="addSp modSp new mod">
        <pc:chgData name="Arunima Srivastava" userId="618b8ec91c50bd6e" providerId="LiveId" clId="{3EFBF831-7BC9-4F2C-A25A-F9D4BC9101A1}" dt="2024-06-02T13:19:01.164" v="2329" actId="1076"/>
        <pc:sldMkLst>
          <pc:docMk/>
          <pc:sldMk cId="3494245162" sldId="307"/>
        </pc:sldMkLst>
        <pc:spChg chg="add mod">
          <ac:chgData name="Arunima Srivastava" userId="618b8ec91c50bd6e" providerId="LiveId" clId="{3EFBF831-7BC9-4F2C-A25A-F9D4BC9101A1}" dt="2024-06-02T13:19:01.164" v="2329" actId="1076"/>
          <ac:spMkLst>
            <pc:docMk/>
            <pc:sldMk cId="3494245162" sldId="307"/>
            <ac:spMk id="4" creationId="{88BEB451-9302-9083-496F-1B8904F382AE}"/>
          </ac:spMkLst>
        </pc:spChg>
        <pc:graphicFrameChg chg="add mod modGraphic">
          <ac:chgData name="Arunima Srivastava" userId="618b8ec91c50bd6e" providerId="LiveId" clId="{3EFBF831-7BC9-4F2C-A25A-F9D4BC9101A1}" dt="2024-06-02T13:17:48.299" v="2314" actId="20577"/>
          <ac:graphicFrameMkLst>
            <pc:docMk/>
            <pc:sldMk cId="3494245162" sldId="307"/>
            <ac:graphicFrameMk id="2" creationId="{F8A8D00A-DE94-6BDD-9630-C6FC1622C6DF}"/>
          </ac:graphicFrameMkLst>
        </pc:graphicFrameChg>
      </pc:sldChg>
      <pc:sldChg chg="modSp mod">
        <pc:chgData name="Arunima Srivastava" userId="618b8ec91c50bd6e" providerId="LiveId" clId="{3EFBF831-7BC9-4F2C-A25A-F9D4BC9101A1}" dt="2024-06-03T06:36:55.445" v="2342" actId="1076"/>
        <pc:sldMkLst>
          <pc:docMk/>
          <pc:sldMk cId="1014401196" sldId="310"/>
        </pc:sldMkLst>
        <pc:spChg chg="mod">
          <ac:chgData name="Arunima Srivastava" userId="618b8ec91c50bd6e" providerId="LiveId" clId="{3EFBF831-7BC9-4F2C-A25A-F9D4BC9101A1}" dt="2024-06-03T06:36:55.445" v="2342" actId="1076"/>
          <ac:spMkLst>
            <pc:docMk/>
            <pc:sldMk cId="1014401196" sldId="310"/>
            <ac:spMk id="5" creationId="{734DB02D-509D-E01B-FDC3-0C1352EBEB05}"/>
          </ac:spMkLst>
        </pc:spChg>
      </pc:sldChg>
      <pc:sldChg chg="modSp mod">
        <pc:chgData name="Arunima Srivastava" userId="618b8ec91c50bd6e" providerId="LiveId" clId="{3EFBF831-7BC9-4F2C-A25A-F9D4BC9101A1}" dt="2024-06-03T06:37:31.686" v="2356" actId="14100"/>
        <pc:sldMkLst>
          <pc:docMk/>
          <pc:sldMk cId="2496301636" sldId="313"/>
        </pc:sldMkLst>
        <pc:spChg chg="mod">
          <ac:chgData name="Arunima Srivastava" userId="618b8ec91c50bd6e" providerId="LiveId" clId="{3EFBF831-7BC9-4F2C-A25A-F9D4BC9101A1}" dt="2024-06-03T06:37:31.686" v="2356" actId="14100"/>
          <ac:spMkLst>
            <pc:docMk/>
            <pc:sldMk cId="2496301636" sldId="313"/>
            <ac:spMk id="4" creationId="{F968A566-6584-AE22-5EE6-72A1D7D4D5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5/18/2025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5/18/2025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5/18/2025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5/18/2025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5/18/2025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sps.nhs.uk/articles/assessing-liver-function-and-interpreting-liver-blood-tests" TargetMode="External"/><Relationship Id="rId7" Type="http://schemas.openxmlformats.org/officeDocument/2006/relationships/hyperlink" Target="https://analyticsindiamag.com/a-complete-guide-to-causal-inference-in-python/" TargetMode="External"/><Relationship Id="rId2" Type="http://schemas.openxmlformats.org/officeDocument/2006/relationships/hyperlink" Target="https://www.sps.nhs.uk/articles/assessing-liver-function-and-interpreting-liver-blood-tests/" TargetMode="External"/><Relationship Id="rId1" Type="http://schemas.openxmlformats.org/officeDocument/2006/relationships/slideLayout" Target="../slideLayouts/slideLayout2.xml"/><Relationship Id="rId6" Type="http://schemas.openxmlformats.org/officeDocument/2006/relationships/hyperlink" Target="https://www.drugs.com/sfx/penicillamine-side-effects.html" TargetMode="External"/><Relationship Id="rId5" Type="http://schemas.openxmlformats.org/officeDocument/2006/relationships/hyperlink" Target="https://www.ncbi.nlm.nih.gov/pmc/articles/PMC8846335" TargetMode="External"/><Relationship Id="rId4" Type="http://schemas.openxmlformats.org/officeDocument/2006/relationships/hyperlink" Target="https://en.wikipedia.org/wiki/Penicillamine"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bookdown.org/chua/ber642_advanced_regression/ordinal-logistic-regression.html" TargetMode="External"/><Relationship Id="rId3" Type="http://schemas.openxmlformats.org/officeDocument/2006/relationships/hyperlink" Target="https://online.stat.psu.edu/stat509/lesson/18/18.7" TargetMode="External"/><Relationship Id="rId7" Type="http://schemas.openxmlformats.org/officeDocument/2006/relationships/hyperlink" Target="https://pypi.org/project/psmpy" TargetMode="External"/><Relationship Id="rId2" Type="http://schemas.openxmlformats.org/officeDocument/2006/relationships/hyperlink" Target="https://www.clinicsearchonline.org/article/detecting-individuals-at-high-risk-of-liver-cirrhosis-with-artificial-intelligence-deep-learning-algorithms" TargetMode="External"/><Relationship Id="rId1" Type="http://schemas.openxmlformats.org/officeDocument/2006/relationships/slideLayout" Target="../slideLayouts/slideLayout7.xml"/><Relationship Id="rId6" Type="http://schemas.openxmlformats.org/officeDocument/2006/relationships/hyperlink" Target="https://www.ncbi.nlm.nih.gov/pmc/articles/PMC3144483" TargetMode="External"/><Relationship Id="rId5" Type="http://schemas.openxmlformats.org/officeDocument/2006/relationships/hyperlink" Target="https://www.ncbi.nlm.nih.gov/pmc/articles/PMC9980423" TargetMode="External"/><Relationship Id="rId4" Type="http://schemas.openxmlformats.org/officeDocument/2006/relationships/hyperlink" Target="https://www.ncbi.nlm.nih.gov/pmc/articles/PMC3900052"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24E6-17E7-A4D3-CAE7-13933573D5FE}"/>
              </a:ext>
            </a:extLst>
          </p:cNvPr>
          <p:cNvSpPr>
            <a:spLocks noGrp="1"/>
          </p:cNvSpPr>
          <p:nvPr>
            <p:ph type="ctrTitle"/>
          </p:nvPr>
        </p:nvSpPr>
        <p:spPr>
          <a:xfrm>
            <a:off x="581191" y="1315592"/>
            <a:ext cx="10993549" cy="1475013"/>
          </a:xfrm>
        </p:spPr>
        <p:txBody>
          <a:bodyPr>
            <a:noAutofit/>
          </a:bodyPr>
          <a:lstStyle/>
          <a:p>
            <a:r>
              <a:rPr lang="en-US" dirty="0"/>
              <a:t>PROPENSITY SCORE ANALYSIS TO STUDY THE IMPACT OF D-PENICILLAMINE IN THE TREATMENT OF LIVER CIRRHOSIS</a:t>
            </a:r>
          </a:p>
        </p:txBody>
      </p:sp>
      <p:sp>
        <p:nvSpPr>
          <p:cNvPr id="3" name="TextBox 2">
            <a:extLst>
              <a:ext uri="{FF2B5EF4-FFF2-40B4-BE49-F238E27FC236}">
                <a16:creationId xmlns:a16="http://schemas.microsoft.com/office/drawing/2014/main" id="{AAD6F0FB-3E87-E4A3-DC23-29D33523319F}"/>
              </a:ext>
            </a:extLst>
          </p:cNvPr>
          <p:cNvSpPr txBox="1"/>
          <p:nvPr/>
        </p:nvSpPr>
        <p:spPr>
          <a:xfrm>
            <a:off x="8495106" y="4938253"/>
            <a:ext cx="5965371" cy="1384995"/>
          </a:xfrm>
          <a:prstGeom prst="rect">
            <a:avLst/>
          </a:prstGeom>
          <a:noFill/>
        </p:spPr>
        <p:txBody>
          <a:bodyPr wrap="square" rtlCol="0">
            <a:spAutoFit/>
          </a:bodyPr>
          <a:lstStyle/>
          <a:p>
            <a:r>
              <a:rPr lang="en-US" sz="2800" dirty="0">
                <a:solidFill>
                  <a:schemeClr val="bg1"/>
                </a:solidFill>
              </a:rPr>
              <a:t>PRESENTED BY:</a:t>
            </a:r>
          </a:p>
          <a:p>
            <a:endParaRPr lang="en-US" sz="2800" dirty="0">
              <a:solidFill>
                <a:schemeClr val="bg1"/>
              </a:solidFill>
            </a:endParaRPr>
          </a:p>
          <a:p>
            <a:r>
              <a:rPr lang="en-US" sz="2800" dirty="0">
                <a:solidFill>
                  <a:schemeClr val="bg1"/>
                </a:solidFill>
              </a:rPr>
              <a:t>Arunima Srivastava</a:t>
            </a:r>
          </a:p>
        </p:txBody>
      </p:sp>
    </p:spTree>
    <p:extLst>
      <p:ext uri="{BB962C8B-B14F-4D97-AF65-F5344CB8AC3E}">
        <p14:creationId xmlns:p14="http://schemas.microsoft.com/office/powerpoint/2010/main" val="141679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B12AA-7EED-AC44-F4C7-57D9A2C648DB}"/>
              </a:ext>
            </a:extLst>
          </p:cNvPr>
          <p:cNvSpPr txBox="1"/>
          <p:nvPr/>
        </p:nvSpPr>
        <p:spPr>
          <a:xfrm>
            <a:off x="130629" y="729344"/>
            <a:ext cx="12061371" cy="6001643"/>
          </a:xfrm>
          <a:prstGeom prst="rect">
            <a:avLst/>
          </a:prstGeom>
          <a:noFill/>
        </p:spPr>
        <p:txBody>
          <a:bodyPr wrap="square" rtlCol="0">
            <a:spAutoFit/>
          </a:bodyPr>
          <a:lstStyle/>
          <a:p>
            <a:pPr algn="just"/>
            <a:r>
              <a:rPr lang="en-US" sz="2400" dirty="0"/>
              <a:t>Brief description of some biological covariates:</a:t>
            </a:r>
          </a:p>
          <a:p>
            <a:pPr algn="just"/>
            <a:endParaRPr lang="en-US" sz="2400" dirty="0"/>
          </a:p>
          <a:p>
            <a:pPr marL="285750" indent="-285750" algn="just">
              <a:buClr>
                <a:srgbClr val="0070C0"/>
              </a:buClr>
              <a:buFont typeface="Wingdings" panose="05000000000000000000" pitchFamily="2" charset="2"/>
              <a:buChar char="§"/>
            </a:pPr>
            <a:r>
              <a:rPr lang="en-US" sz="2400" dirty="0"/>
              <a:t>Ascites: Abnormal build-up of fluid in the abdomen.</a:t>
            </a:r>
          </a:p>
          <a:p>
            <a:pPr marL="285750" indent="-285750" algn="just">
              <a:buClr>
                <a:srgbClr val="0070C0"/>
              </a:buClr>
              <a:buFont typeface="Wingdings" panose="05000000000000000000" pitchFamily="2" charset="2"/>
              <a:buChar char="§"/>
            </a:pPr>
            <a:r>
              <a:rPr lang="en-US" sz="2400" dirty="0"/>
              <a:t>Hepatomegaly: Enlargement of the liver, which indicates dysfunction in the liver.</a:t>
            </a:r>
          </a:p>
          <a:p>
            <a:pPr marL="285750" indent="-285750" algn="just">
              <a:buClr>
                <a:srgbClr val="0070C0"/>
              </a:buClr>
              <a:buFont typeface="Wingdings" panose="05000000000000000000" pitchFamily="2" charset="2"/>
              <a:buChar char="§"/>
            </a:pPr>
            <a:r>
              <a:rPr lang="en-US" sz="2400" dirty="0"/>
              <a:t>Spiders: A spider angioma or spider naevus is a type of swollen, spider-like blood vessels on the skin found slightly beneath the skin's surface, often containing a central red spot and deep reddish extensions.</a:t>
            </a:r>
          </a:p>
          <a:p>
            <a:pPr marL="285750" indent="-285750" algn="just">
              <a:buClr>
                <a:srgbClr val="0070C0"/>
              </a:buClr>
              <a:buFont typeface="Wingdings" panose="05000000000000000000" pitchFamily="2" charset="2"/>
              <a:buChar char="§"/>
            </a:pPr>
            <a:r>
              <a:rPr lang="en-US" sz="2400" dirty="0"/>
              <a:t>Edema: Swelling in the legs, ankles, or feet.</a:t>
            </a:r>
          </a:p>
          <a:p>
            <a:pPr marL="285750" indent="-285750" algn="just">
              <a:buClr>
                <a:srgbClr val="0070C0"/>
              </a:buClr>
              <a:buFont typeface="Wingdings" panose="05000000000000000000" pitchFamily="2" charset="2"/>
              <a:buChar char="§"/>
            </a:pPr>
            <a:r>
              <a:rPr lang="en-US" sz="2400" dirty="0"/>
              <a:t>Bilirubin: Main pigment in bile, is produced when red blood cells are broken down in the liver.</a:t>
            </a:r>
          </a:p>
          <a:p>
            <a:pPr marL="285750" indent="-285750" algn="just">
              <a:buClr>
                <a:srgbClr val="0070C0"/>
              </a:buClr>
              <a:buFont typeface="Wingdings" panose="05000000000000000000" pitchFamily="2" charset="2"/>
              <a:buChar char="§"/>
            </a:pPr>
            <a:r>
              <a:rPr lang="en-US" sz="2400" dirty="0"/>
              <a:t>Albumin: Protein made in the liver, used as a non-specific indicator of the synthetic function of the liver with a long half-life (20 days).</a:t>
            </a:r>
          </a:p>
          <a:p>
            <a:pPr marL="285750" indent="-285750" algn="just">
              <a:buClr>
                <a:srgbClr val="0070C0"/>
              </a:buClr>
              <a:buFont typeface="Wingdings" panose="05000000000000000000" pitchFamily="2" charset="2"/>
              <a:buChar char="§"/>
            </a:pPr>
            <a:r>
              <a:rPr lang="en-US" sz="2400" dirty="0"/>
              <a:t>Alkaline Phosphatase: Non-specific liver enzyme mainly found in the bile ducts of the liver.</a:t>
            </a:r>
          </a:p>
          <a:p>
            <a:pPr marL="285750" indent="-285750" algn="just">
              <a:buClr>
                <a:srgbClr val="0070C0"/>
              </a:buClr>
              <a:buFont typeface="Wingdings" panose="05000000000000000000" pitchFamily="2" charset="2"/>
              <a:buChar char="§"/>
            </a:pPr>
            <a:r>
              <a:rPr lang="en-US" sz="2400" dirty="0"/>
              <a:t>Triglycerides: High triglyceride levels can raise your risk for certain health conditions, including heart attack and liver disease.</a:t>
            </a:r>
          </a:p>
          <a:p>
            <a:pPr marL="285750" indent="-285750" algn="just">
              <a:buClr>
                <a:srgbClr val="0070C0"/>
              </a:buClr>
              <a:buFont typeface="Wingdings" panose="05000000000000000000" pitchFamily="2" charset="2"/>
              <a:buChar char="§"/>
            </a:pPr>
            <a:r>
              <a:rPr lang="en-US" sz="2400" dirty="0"/>
              <a:t>Prothrombin: Protein made by the liver to help blood clot. Prothrombin Time (PT) measures how long it takes for blood to clot.</a:t>
            </a:r>
          </a:p>
        </p:txBody>
      </p:sp>
    </p:spTree>
    <p:extLst>
      <p:ext uri="{BB962C8B-B14F-4D97-AF65-F5344CB8AC3E}">
        <p14:creationId xmlns:p14="http://schemas.microsoft.com/office/powerpoint/2010/main" val="35187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EAE8A0-EC3B-138A-9010-9C5A954C0D77}"/>
              </a:ext>
            </a:extLst>
          </p:cNvPr>
          <p:cNvPicPr>
            <a:picLocks noChangeAspect="1"/>
          </p:cNvPicPr>
          <p:nvPr/>
        </p:nvPicPr>
        <p:blipFill>
          <a:blip r:embed="rId2"/>
          <a:stretch>
            <a:fillRect/>
          </a:stretch>
        </p:blipFill>
        <p:spPr>
          <a:xfrm>
            <a:off x="1986642" y="606689"/>
            <a:ext cx="7413172" cy="5644622"/>
          </a:xfrm>
          <a:prstGeom prst="rect">
            <a:avLst/>
          </a:prstGeom>
        </p:spPr>
      </p:pic>
      <p:sp>
        <p:nvSpPr>
          <p:cNvPr id="4" name="TextBox 3">
            <a:extLst>
              <a:ext uri="{FF2B5EF4-FFF2-40B4-BE49-F238E27FC236}">
                <a16:creationId xmlns:a16="http://schemas.microsoft.com/office/drawing/2014/main" id="{4B063DA4-FAEF-55A9-8A79-DBC45638B999}"/>
              </a:ext>
            </a:extLst>
          </p:cNvPr>
          <p:cNvSpPr txBox="1"/>
          <p:nvPr/>
        </p:nvSpPr>
        <p:spPr>
          <a:xfrm>
            <a:off x="2645228" y="6066645"/>
            <a:ext cx="6096000" cy="523220"/>
          </a:xfrm>
          <a:prstGeom prst="rect">
            <a:avLst/>
          </a:prstGeom>
          <a:noFill/>
        </p:spPr>
        <p:txBody>
          <a:bodyPr wrap="square">
            <a:spAutoFit/>
          </a:bodyPr>
          <a:lstStyle/>
          <a:p>
            <a:pPr algn="ctr"/>
            <a:r>
              <a:rPr lang="en-US" sz="2800" dirty="0">
                <a:solidFill>
                  <a:srgbClr val="000000"/>
                </a:solidFill>
                <a:effectLst/>
                <a:ea typeface="Times New Roman" panose="02020603050405020304" pitchFamily="18" charset="0"/>
              </a:rPr>
              <a:t>Stagewise proportion of cirrhosis</a:t>
            </a:r>
            <a:endParaRPr lang="en-US" sz="2800" dirty="0"/>
          </a:p>
        </p:txBody>
      </p:sp>
    </p:spTree>
    <p:extLst>
      <p:ext uri="{BB962C8B-B14F-4D97-AF65-F5344CB8AC3E}">
        <p14:creationId xmlns:p14="http://schemas.microsoft.com/office/powerpoint/2010/main" val="324029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AEE06-7C1B-B87D-D612-788CA1F57B16}"/>
              </a:ext>
            </a:extLst>
          </p:cNvPr>
          <p:cNvPicPr>
            <a:picLocks noChangeAspect="1"/>
          </p:cNvPicPr>
          <p:nvPr/>
        </p:nvPicPr>
        <p:blipFill>
          <a:blip r:embed="rId2"/>
          <a:stretch>
            <a:fillRect/>
          </a:stretch>
        </p:blipFill>
        <p:spPr>
          <a:xfrm>
            <a:off x="1087632" y="631508"/>
            <a:ext cx="4102018" cy="5364178"/>
          </a:xfrm>
          <a:prstGeom prst="rect">
            <a:avLst/>
          </a:prstGeom>
        </p:spPr>
      </p:pic>
      <p:pic>
        <p:nvPicPr>
          <p:cNvPr id="5" name="Picture 4">
            <a:extLst>
              <a:ext uri="{FF2B5EF4-FFF2-40B4-BE49-F238E27FC236}">
                <a16:creationId xmlns:a16="http://schemas.microsoft.com/office/drawing/2014/main" id="{C42BA97D-DE0A-6454-F61F-A2FE73B6949A}"/>
              </a:ext>
            </a:extLst>
          </p:cNvPr>
          <p:cNvPicPr>
            <a:picLocks noChangeAspect="1"/>
          </p:cNvPicPr>
          <p:nvPr/>
        </p:nvPicPr>
        <p:blipFill>
          <a:blip r:embed="rId3"/>
          <a:stretch>
            <a:fillRect/>
          </a:stretch>
        </p:blipFill>
        <p:spPr>
          <a:xfrm>
            <a:off x="7002352" y="631509"/>
            <a:ext cx="3890193" cy="5364177"/>
          </a:xfrm>
          <a:prstGeom prst="rect">
            <a:avLst/>
          </a:prstGeom>
        </p:spPr>
      </p:pic>
      <p:sp>
        <p:nvSpPr>
          <p:cNvPr id="2" name="TextBox 1">
            <a:extLst>
              <a:ext uri="{FF2B5EF4-FFF2-40B4-BE49-F238E27FC236}">
                <a16:creationId xmlns:a16="http://schemas.microsoft.com/office/drawing/2014/main" id="{E75EB610-011E-4DD0-19EC-8C11AC3E42E5}"/>
              </a:ext>
            </a:extLst>
          </p:cNvPr>
          <p:cNvSpPr txBox="1"/>
          <p:nvPr/>
        </p:nvSpPr>
        <p:spPr>
          <a:xfrm>
            <a:off x="1087632" y="6007261"/>
            <a:ext cx="12014522" cy="713529"/>
          </a:xfrm>
          <a:prstGeom prst="rect">
            <a:avLst/>
          </a:prstGeom>
          <a:noFill/>
        </p:spPr>
        <p:txBody>
          <a:bodyPr wrap="square" rtlCol="0">
            <a:spAutoFit/>
          </a:bodyPr>
          <a:lstStyle/>
          <a:p>
            <a:pPr marL="0" marR="19050" indent="0" algn="just">
              <a:lnSpc>
                <a:spcPct val="110000"/>
              </a:lnSpc>
              <a:spcBef>
                <a:spcPts val="0"/>
              </a:spcBef>
              <a:spcAft>
                <a:spcPts val="545"/>
              </a:spcAft>
            </a:pPr>
            <a:r>
              <a:rPr lang="en-US" sz="2000" kern="100" dirty="0">
                <a:solidFill>
                  <a:srgbClr val="000000"/>
                </a:solidFill>
                <a:effectLst/>
                <a:latin typeface="Times New Roman" panose="02020603050405020304" pitchFamily="18" charset="0"/>
                <a:ea typeface="Times New Roman" panose="02020603050405020304" pitchFamily="18" charset="0"/>
              </a:rPr>
              <a:t>Presence of cirrhosis stagewise in females	</a:t>
            </a: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2000" kern="100" dirty="0">
                <a:solidFill>
                  <a:srgbClr val="000000"/>
                </a:solidFill>
                <a:effectLst/>
                <a:latin typeface="Times New Roman" panose="02020603050405020304" pitchFamily="18" charset="0"/>
                <a:ea typeface="Times New Roman" panose="02020603050405020304" pitchFamily="18" charset="0"/>
              </a:rPr>
              <a:t>              Presence of cirrhosis stagewise in males	</a:t>
            </a:r>
            <a:r>
              <a:rPr lang="en-US" sz="1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24482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1609-398B-61FB-AA9C-8178F2AAFC7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23A0C134-F2FD-2057-04B9-C95FA5CA3308}"/>
              </a:ext>
            </a:extLst>
          </p:cNvPr>
          <p:cNvSpPr>
            <a:spLocks noGrp="1"/>
          </p:cNvSpPr>
          <p:nvPr>
            <p:ph idx="1"/>
          </p:nvPr>
        </p:nvSpPr>
        <p:spPr>
          <a:xfrm>
            <a:off x="581192" y="2180496"/>
            <a:ext cx="11029615" cy="654925"/>
          </a:xfrm>
        </p:spPr>
        <p:txBody>
          <a:bodyPr>
            <a:noAutofit/>
          </a:bodyPr>
          <a:lstStyle/>
          <a:p>
            <a:r>
              <a:rPr lang="en-US" sz="2400" dirty="0"/>
              <a:t>Data cleaning is an important early step in the data analytics process. </a:t>
            </a:r>
          </a:p>
          <a:p>
            <a:pPr marL="0" indent="0">
              <a:buNone/>
            </a:pPr>
            <a:r>
              <a:rPr lang="en-US" sz="2400" dirty="0"/>
              <a:t>    Checking for missing values:</a:t>
            </a:r>
          </a:p>
          <a:p>
            <a:endParaRPr lang="en-US" sz="2400" dirty="0"/>
          </a:p>
        </p:txBody>
      </p:sp>
      <p:graphicFrame>
        <p:nvGraphicFramePr>
          <p:cNvPr id="6" name="Table 5">
            <a:extLst>
              <a:ext uri="{FF2B5EF4-FFF2-40B4-BE49-F238E27FC236}">
                <a16:creationId xmlns:a16="http://schemas.microsoft.com/office/drawing/2014/main" id="{A3F5C85E-C4E5-2B4A-1AC8-99F0EBFA5EBA}"/>
              </a:ext>
            </a:extLst>
          </p:cNvPr>
          <p:cNvGraphicFramePr>
            <a:graphicFrameLocks noGrp="1"/>
          </p:cNvGraphicFramePr>
          <p:nvPr>
            <p:extLst>
              <p:ext uri="{D42A27DB-BD31-4B8C-83A1-F6EECF244321}">
                <p14:modId xmlns:p14="http://schemas.microsoft.com/office/powerpoint/2010/main" val="3975157579"/>
              </p:ext>
            </p:extLst>
          </p:nvPr>
        </p:nvGraphicFramePr>
        <p:xfrm>
          <a:off x="3004456" y="2835422"/>
          <a:ext cx="2657932" cy="3745920"/>
        </p:xfrm>
        <a:graphic>
          <a:graphicData uri="http://schemas.openxmlformats.org/drawingml/2006/table">
            <a:tbl>
              <a:tblPr firstRow="1" firstCol="1" bandRow="1">
                <a:tableStyleId>{5C22544A-7EE6-4342-B048-85BDC9FD1C3A}</a:tableStyleId>
              </a:tblPr>
              <a:tblGrid>
                <a:gridCol w="1328966">
                  <a:extLst>
                    <a:ext uri="{9D8B030D-6E8A-4147-A177-3AD203B41FA5}">
                      <a16:colId xmlns:a16="http://schemas.microsoft.com/office/drawing/2014/main" val="2077570914"/>
                    </a:ext>
                  </a:extLst>
                </a:gridCol>
                <a:gridCol w="1328966">
                  <a:extLst>
                    <a:ext uri="{9D8B030D-6E8A-4147-A177-3AD203B41FA5}">
                      <a16:colId xmlns:a16="http://schemas.microsoft.com/office/drawing/2014/main" val="1187886297"/>
                    </a:ext>
                  </a:extLst>
                </a:gridCol>
              </a:tblGrid>
              <a:tr h="591108">
                <a:tc>
                  <a:txBody>
                    <a:bodyPr/>
                    <a:lstStyle/>
                    <a:p>
                      <a:pPr marL="6350" marR="19050" indent="-6350" algn="just">
                        <a:lnSpc>
                          <a:spcPct val="110000"/>
                        </a:lnSpc>
                        <a:spcBef>
                          <a:spcPts val="0"/>
                        </a:spcBef>
                        <a:spcAft>
                          <a:spcPts val="545"/>
                        </a:spcAft>
                      </a:pPr>
                      <a:r>
                        <a:rPr lang="en-US" sz="1800" kern="100" dirty="0">
                          <a:effectLst/>
                        </a:rPr>
                        <a:t>Feature</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Missing Values</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1234451"/>
                  </a:ext>
                </a:extLst>
              </a:tr>
              <a:tr h="284856">
                <a:tc>
                  <a:txBody>
                    <a:bodyPr/>
                    <a:lstStyle/>
                    <a:p>
                      <a:pPr marL="6350" marR="19050" indent="-6350" algn="just">
                        <a:lnSpc>
                          <a:spcPct val="110000"/>
                        </a:lnSpc>
                        <a:spcBef>
                          <a:spcPts val="0"/>
                        </a:spcBef>
                        <a:spcAft>
                          <a:spcPts val="545"/>
                        </a:spcAft>
                      </a:pPr>
                      <a:r>
                        <a:rPr lang="en-US" sz="1800" kern="100">
                          <a:effectLst/>
                        </a:rPr>
                        <a:t>ID</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0294384"/>
                  </a:ext>
                </a:extLst>
              </a:tr>
              <a:tr h="284856">
                <a:tc>
                  <a:txBody>
                    <a:bodyPr/>
                    <a:lstStyle/>
                    <a:p>
                      <a:pPr marL="6350" marR="19050" indent="-6350" algn="just">
                        <a:lnSpc>
                          <a:spcPct val="110000"/>
                        </a:lnSpc>
                        <a:spcBef>
                          <a:spcPts val="0"/>
                        </a:spcBef>
                        <a:spcAft>
                          <a:spcPts val="545"/>
                        </a:spcAft>
                      </a:pPr>
                      <a:r>
                        <a:rPr lang="en-US" sz="1800" kern="100">
                          <a:effectLst/>
                        </a:rPr>
                        <a:t>N_Days</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4964498"/>
                  </a:ext>
                </a:extLst>
              </a:tr>
              <a:tr h="284856">
                <a:tc>
                  <a:txBody>
                    <a:bodyPr/>
                    <a:lstStyle/>
                    <a:p>
                      <a:pPr marL="6350" marR="19050" indent="-6350" algn="just">
                        <a:lnSpc>
                          <a:spcPct val="110000"/>
                        </a:lnSpc>
                        <a:spcBef>
                          <a:spcPts val="0"/>
                        </a:spcBef>
                        <a:spcAft>
                          <a:spcPts val="545"/>
                        </a:spcAft>
                      </a:pPr>
                      <a:r>
                        <a:rPr lang="en-US" sz="1800" kern="100">
                          <a:effectLst/>
                        </a:rPr>
                        <a:t>Status</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dirty="0">
                          <a:effectLst/>
                        </a:rPr>
                        <a:t>0</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1073042"/>
                  </a:ext>
                </a:extLst>
              </a:tr>
              <a:tr h="284856">
                <a:tc>
                  <a:txBody>
                    <a:bodyPr/>
                    <a:lstStyle/>
                    <a:p>
                      <a:pPr marL="6350" marR="19050" indent="-6350" algn="just">
                        <a:lnSpc>
                          <a:spcPct val="110000"/>
                        </a:lnSpc>
                        <a:spcBef>
                          <a:spcPts val="0"/>
                        </a:spcBef>
                        <a:spcAft>
                          <a:spcPts val="545"/>
                        </a:spcAft>
                      </a:pPr>
                      <a:r>
                        <a:rPr lang="en-US" sz="1800" kern="100">
                          <a:effectLst/>
                        </a:rPr>
                        <a:t>Drug</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3605646"/>
                  </a:ext>
                </a:extLst>
              </a:tr>
              <a:tr h="284856">
                <a:tc>
                  <a:txBody>
                    <a:bodyPr/>
                    <a:lstStyle/>
                    <a:p>
                      <a:pPr marL="6350" marR="19050" indent="-6350" algn="just">
                        <a:lnSpc>
                          <a:spcPct val="110000"/>
                        </a:lnSpc>
                        <a:spcBef>
                          <a:spcPts val="0"/>
                        </a:spcBef>
                        <a:spcAft>
                          <a:spcPts val="545"/>
                        </a:spcAft>
                      </a:pPr>
                      <a:r>
                        <a:rPr lang="en-US" sz="1800" kern="100">
                          <a:effectLst/>
                        </a:rPr>
                        <a:t>Age</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5441011"/>
                  </a:ext>
                </a:extLst>
              </a:tr>
              <a:tr h="284856">
                <a:tc>
                  <a:txBody>
                    <a:bodyPr/>
                    <a:lstStyle/>
                    <a:p>
                      <a:pPr marL="6350" marR="19050" indent="-6350" algn="just">
                        <a:lnSpc>
                          <a:spcPct val="110000"/>
                        </a:lnSpc>
                        <a:spcBef>
                          <a:spcPts val="0"/>
                        </a:spcBef>
                        <a:spcAft>
                          <a:spcPts val="545"/>
                        </a:spcAft>
                      </a:pPr>
                      <a:r>
                        <a:rPr lang="en-US" sz="1800" kern="100">
                          <a:effectLst/>
                        </a:rPr>
                        <a:t>Sex</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dirty="0">
                          <a:effectLst/>
                        </a:rPr>
                        <a:t>0</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6106294"/>
                  </a:ext>
                </a:extLst>
              </a:tr>
              <a:tr h="284856">
                <a:tc>
                  <a:txBody>
                    <a:bodyPr/>
                    <a:lstStyle/>
                    <a:p>
                      <a:pPr marL="6350" marR="19050" indent="-6350" algn="just">
                        <a:lnSpc>
                          <a:spcPct val="110000"/>
                        </a:lnSpc>
                        <a:spcBef>
                          <a:spcPts val="0"/>
                        </a:spcBef>
                        <a:spcAft>
                          <a:spcPts val="545"/>
                        </a:spcAft>
                      </a:pPr>
                      <a:r>
                        <a:rPr lang="en-US" sz="1800" kern="100">
                          <a:effectLst/>
                        </a:rPr>
                        <a:t>Ascites</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5327198"/>
                  </a:ext>
                </a:extLst>
              </a:tr>
              <a:tr h="591108">
                <a:tc>
                  <a:txBody>
                    <a:bodyPr/>
                    <a:lstStyle/>
                    <a:p>
                      <a:pPr marL="6350" marR="19050" indent="-6350" algn="just">
                        <a:lnSpc>
                          <a:spcPct val="110000"/>
                        </a:lnSpc>
                        <a:spcBef>
                          <a:spcPts val="0"/>
                        </a:spcBef>
                        <a:spcAft>
                          <a:spcPts val="545"/>
                        </a:spcAft>
                      </a:pPr>
                      <a:r>
                        <a:rPr lang="en-US" sz="1800" kern="100">
                          <a:effectLst/>
                        </a:rPr>
                        <a:t>Hepatomegaly</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5182621"/>
                  </a:ext>
                </a:extLst>
              </a:tr>
              <a:tr h="284856">
                <a:tc>
                  <a:txBody>
                    <a:bodyPr/>
                    <a:lstStyle/>
                    <a:p>
                      <a:pPr marL="6350" marR="19050" indent="-6350" algn="just">
                        <a:lnSpc>
                          <a:spcPct val="110000"/>
                        </a:lnSpc>
                        <a:spcBef>
                          <a:spcPts val="0"/>
                        </a:spcBef>
                        <a:spcAft>
                          <a:spcPts val="545"/>
                        </a:spcAft>
                      </a:pPr>
                      <a:r>
                        <a:rPr lang="en-US" sz="1800" kern="100">
                          <a:effectLst/>
                        </a:rPr>
                        <a:t>Spiders</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091503"/>
                  </a:ext>
                </a:extLst>
              </a:tr>
              <a:tr h="284856">
                <a:tc>
                  <a:txBody>
                    <a:bodyPr/>
                    <a:lstStyle/>
                    <a:p>
                      <a:pPr marL="6350" marR="19050" indent="-6350" algn="just">
                        <a:lnSpc>
                          <a:spcPct val="110000"/>
                        </a:lnSpc>
                        <a:spcBef>
                          <a:spcPts val="0"/>
                        </a:spcBef>
                        <a:spcAft>
                          <a:spcPts val="545"/>
                        </a:spcAft>
                      </a:pPr>
                      <a:r>
                        <a:rPr lang="en-US" sz="1800" kern="100">
                          <a:effectLst/>
                        </a:rPr>
                        <a:t>Edema</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dirty="0">
                          <a:effectLst/>
                        </a:rPr>
                        <a:t>0</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7709611"/>
                  </a:ext>
                </a:extLst>
              </a:tr>
            </a:tbl>
          </a:graphicData>
        </a:graphic>
      </p:graphicFrame>
      <p:graphicFrame>
        <p:nvGraphicFramePr>
          <p:cNvPr id="7" name="Table 6">
            <a:extLst>
              <a:ext uri="{FF2B5EF4-FFF2-40B4-BE49-F238E27FC236}">
                <a16:creationId xmlns:a16="http://schemas.microsoft.com/office/drawing/2014/main" id="{6EFD1972-90D3-C9C8-B7F7-65F09011831D}"/>
              </a:ext>
            </a:extLst>
          </p:cNvPr>
          <p:cNvGraphicFramePr>
            <a:graphicFrameLocks noGrp="1"/>
          </p:cNvGraphicFramePr>
          <p:nvPr>
            <p:extLst>
              <p:ext uri="{D42A27DB-BD31-4B8C-83A1-F6EECF244321}">
                <p14:modId xmlns:p14="http://schemas.microsoft.com/office/powerpoint/2010/main" val="1248892515"/>
              </p:ext>
            </p:extLst>
          </p:nvPr>
        </p:nvGraphicFramePr>
        <p:xfrm>
          <a:off x="6407744" y="2835422"/>
          <a:ext cx="2779800" cy="3745917"/>
        </p:xfrm>
        <a:graphic>
          <a:graphicData uri="http://schemas.openxmlformats.org/drawingml/2006/table">
            <a:tbl>
              <a:tblPr firstRow="1" firstCol="1" bandRow="1">
                <a:tableStyleId>{5C22544A-7EE6-4342-B048-85BDC9FD1C3A}</a:tableStyleId>
              </a:tblPr>
              <a:tblGrid>
                <a:gridCol w="1389900">
                  <a:extLst>
                    <a:ext uri="{9D8B030D-6E8A-4147-A177-3AD203B41FA5}">
                      <a16:colId xmlns:a16="http://schemas.microsoft.com/office/drawing/2014/main" val="3075058919"/>
                    </a:ext>
                  </a:extLst>
                </a:gridCol>
                <a:gridCol w="1389900">
                  <a:extLst>
                    <a:ext uri="{9D8B030D-6E8A-4147-A177-3AD203B41FA5}">
                      <a16:colId xmlns:a16="http://schemas.microsoft.com/office/drawing/2014/main" val="1122775866"/>
                    </a:ext>
                  </a:extLst>
                </a:gridCol>
              </a:tblGrid>
              <a:tr h="295609">
                <a:tc>
                  <a:txBody>
                    <a:bodyPr/>
                    <a:lstStyle/>
                    <a:p>
                      <a:pPr marL="6350" marR="19050" indent="-6350" algn="just">
                        <a:lnSpc>
                          <a:spcPct val="110000"/>
                        </a:lnSpc>
                        <a:spcBef>
                          <a:spcPts val="0"/>
                        </a:spcBef>
                        <a:spcAft>
                          <a:spcPts val="545"/>
                        </a:spcAft>
                      </a:pPr>
                      <a:r>
                        <a:rPr lang="en-US" sz="1600" kern="100">
                          <a:effectLst/>
                        </a:rPr>
                        <a:t>Bilirubin </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a:effectLst/>
                        </a:rPr>
                        <a:t>0</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7298122"/>
                  </a:ext>
                </a:extLst>
              </a:tr>
              <a:tr h="412893">
                <a:tc>
                  <a:txBody>
                    <a:bodyPr/>
                    <a:lstStyle/>
                    <a:p>
                      <a:pPr marL="6350" marR="19050" indent="-6350" algn="just">
                        <a:lnSpc>
                          <a:spcPct val="110000"/>
                        </a:lnSpc>
                        <a:spcBef>
                          <a:spcPts val="0"/>
                        </a:spcBef>
                        <a:spcAft>
                          <a:spcPts val="545"/>
                        </a:spcAft>
                      </a:pPr>
                      <a:r>
                        <a:rPr lang="en-US" sz="1600" kern="100" dirty="0">
                          <a:effectLst/>
                        </a:rPr>
                        <a:t>Cholesterol</a:t>
                      </a:r>
                      <a:endPar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a:effectLst/>
                        </a:rPr>
                        <a:t>28</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0380487"/>
                  </a:ext>
                </a:extLst>
              </a:tr>
              <a:tr h="332548">
                <a:tc>
                  <a:txBody>
                    <a:bodyPr/>
                    <a:lstStyle/>
                    <a:p>
                      <a:pPr marL="6350" marR="19050" indent="-6350" algn="just">
                        <a:lnSpc>
                          <a:spcPct val="110000"/>
                        </a:lnSpc>
                        <a:spcBef>
                          <a:spcPts val="0"/>
                        </a:spcBef>
                        <a:spcAft>
                          <a:spcPts val="545"/>
                        </a:spcAft>
                      </a:pPr>
                      <a:r>
                        <a:rPr lang="en-US" sz="1800" kern="100" dirty="0">
                          <a:effectLst/>
                        </a:rPr>
                        <a:t>Albumin</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a:effectLst/>
                        </a:rPr>
                        <a:t>0</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4032754"/>
                  </a:ext>
                </a:extLst>
              </a:tr>
              <a:tr h="295609">
                <a:tc>
                  <a:txBody>
                    <a:bodyPr/>
                    <a:lstStyle/>
                    <a:p>
                      <a:pPr marL="6350" marR="19050" indent="-6350" algn="just">
                        <a:lnSpc>
                          <a:spcPct val="110000"/>
                        </a:lnSpc>
                        <a:spcBef>
                          <a:spcPts val="0"/>
                        </a:spcBef>
                        <a:spcAft>
                          <a:spcPts val="545"/>
                        </a:spcAft>
                      </a:pPr>
                      <a:r>
                        <a:rPr lang="en-US" sz="1600" kern="100">
                          <a:effectLst/>
                        </a:rPr>
                        <a:t>Copper</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a:effectLst/>
                        </a:rPr>
                        <a:t>2</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4602066"/>
                  </a:ext>
                </a:extLst>
              </a:tr>
              <a:tr h="295609">
                <a:tc>
                  <a:txBody>
                    <a:bodyPr/>
                    <a:lstStyle/>
                    <a:p>
                      <a:pPr marL="6350" marR="19050" indent="-6350" algn="just">
                        <a:lnSpc>
                          <a:spcPct val="110000"/>
                        </a:lnSpc>
                        <a:spcBef>
                          <a:spcPts val="0"/>
                        </a:spcBef>
                        <a:spcAft>
                          <a:spcPts val="545"/>
                        </a:spcAft>
                      </a:pPr>
                      <a:r>
                        <a:rPr lang="en-US" sz="1600" kern="100">
                          <a:effectLst/>
                        </a:rPr>
                        <a:t>Alk_Phos</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dirty="0">
                          <a:effectLst/>
                        </a:rPr>
                        <a:t>0</a:t>
                      </a:r>
                      <a:endPar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9903316"/>
                  </a:ext>
                </a:extLst>
              </a:tr>
              <a:tr h="295609">
                <a:tc>
                  <a:txBody>
                    <a:bodyPr/>
                    <a:lstStyle/>
                    <a:p>
                      <a:pPr marL="6350" marR="19050" indent="-6350" algn="just">
                        <a:lnSpc>
                          <a:spcPct val="110000"/>
                        </a:lnSpc>
                        <a:spcBef>
                          <a:spcPts val="0"/>
                        </a:spcBef>
                        <a:spcAft>
                          <a:spcPts val="545"/>
                        </a:spcAft>
                      </a:pPr>
                      <a:r>
                        <a:rPr lang="en-US" sz="1600" kern="100">
                          <a:effectLst/>
                        </a:rPr>
                        <a:t>SGOT</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a:effectLst/>
                        </a:rPr>
                        <a:t>0</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113710"/>
                  </a:ext>
                </a:extLst>
              </a:tr>
              <a:tr h="613411">
                <a:tc>
                  <a:txBody>
                    <a:bodyPr/>
                    <a:lstStyle/>
                    <a:p>
                      <a:pPr marL="6350" marR="19050" indent="-6350" algn="just">
                        <a:lnSpc>
                          <a:spcPct val="110000"/>
                        </a:lnSpc>
                        <a:spcBef>
                          <a:spcPts val="0"/>
                        </a:spcBef>
                        <a:spcAft>
                          <a:spcPts val="545"/>
                        </a:spcAft>
                      </a:pPr>
                      <a:r>
                        <a:rPr lang="en-US" sz="1600" kern="100" dirty="0">
                          <a:effectLst/>
                        </a:rPr>
                        <a:t>Triglycerides</a:t>
                      </a:r>
                      <a:endPar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dirty="0">
                          <a:effectLst/>
                        </a:rPr>
                        <a:t>30</a:t>
                      </a:r>
                      <a:endPar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454867"/>
                  </a:ext>
                </a:extLst>
              </a:tr>
              <a:tr h="295609">
                <a:tc>
                  <a:txBody>
                    <a:bodyPr/>
                    <a:lstStyle/>
                    <a:p>
                      <a:pPr marL="6350" marR="19050" indent="-6350" algn="just">
                        <a:lnSpc>
                          <a:spcPct val="110000"/>
                        </a:lnSpc>
                        <a:spcBef>
                          <a:spcPts val="0"/>
                        </a:spcBef>
                        <a:spcAft>
                          <a:spcPts val="545"/>
                        </a:spcAft>
                      </a:pPr>
                      <a:r>
                        <a:rPr lang="en-US" sz="1600" kern="100">
                          <a:effectLst/>
                        </a:rPr>
                        <a:t>Platelets</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a:effectLst/>
                        </a:rPr>
                        <a:t>4</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7331268"/>
                  </a:ext>
                </a:extLst>
              </a:tr>
              <a:tr h="613411">
                <a:tc>
                  <a:txBody>
                    <a:bodyPr/>
                    <a:lstStyle/>
                    <a:p>
                      <a:pPr marL="6350" marR="19050" indent="-6350" algn="just">
                        <a:lnSpc>
                          <a:spcPct val="110000"/>
                        </a:lnSpc>
                        <a:spcBef>
                          <a:spcPts val="0"/>
                        </a:spcBef>
                        <a:spcAft>
                          <a:spcPts val="545"/>
                        </a:spcAft>
                      </a:pPr>
                      <a:r>
                        <a:rPr lang="en-US" sz="1600" kern="100">
                          <a:effectLst/>
                        </a:rPr>
                        <a:t>Prothrombin</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a:effectLst/>
                        </a:rPr>
                        <a:t>0</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3082033"/>
                  </a:ext>
                </a:extLst>
              </a:tr>
              <a:tr h="295609">
                <a:tc>
                  <a:txBody>
                    <a:bodyPr/>
                    <a:lstStyle/>
                    <a:p>
                      <a:pPr marL="6350" marR="19050" indent="-6350" algn="just">
                        <a:lnSpc>
                          <a:spcPct val="110000"/>
                        </a:lnSpc>
                        <a:spcBef>
                          <a:spcPts val="0"/>
                        </a:spcBef>
                        <a:spcAft>
                          <a:spcPts val="545"/>
                        </a:spcAft>
                      </a:pPr>
                      <a:r>
                        <a:rPr lang="en-US" sz="1600" kern="100">
                          <a:effectLst/>
                        </a:rPr>
                        <a:t>Stage</a:t>
                      </a:r>
                      <a:endParaRPr lang="en-US"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600" kern="100" dirty="0">
                          <a:effectLst/>
                        </a:rPr>
                        <a:t>0</a:t>
                      </a:r>
                      <a:endParaRPr lang="en-US"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3059418"/>
                  </a:ext>
                </a:extLst>
              </a:tr>
            </a:tbl>
          </a:graphicData>
        </a:graphic>
      </p:graphicFrame>
    </p:spTree>
    <p:extLst>
      <p:ext uri="{BB962C8B-B14F-4D97-AF65-F5344CB8AC3E}">
        <p14:creationId xmlns:p14="http://schemas.microsoft.com/office/powerpoint/2010/main" val="150022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7780FC-FBC3-BBA1-F5A5-489B07B6F78B}"/>
              </a:ext>
            </a:extLst>
          </p:cNvPr>
          <p:cNvSpPr txBox="1"/>
          <p:nvPr/>
        </p:nvSpPr>
        <p:spPr>
          <a:xfrm>
            <a:off x="310243" y="1767006"/>
            <a:ext cx="11571514" cy="3323987"/>
          </a:xfrm>
          <a:prstGeom prst="rect">
            <a:avLst/>
          </a:prstGeom>
          <a:noFill/>
        </p:spPr>
        <p:txBody>
          <a:bodyPr wrap="square" rtlCol="0">
            <a:spAutoFit/>
          </a:bodyPr>
          <a:lstStyle/>
          <a:p>
            <a:pPr marL="285750" indent="-285750" algn="just">
              <a:buClr>
                <a:srgbClr val="0070C0"/>
              </a:buClr>
              <a:buFont typeface="Wingdings" panose="05000000000000000000" pitchFamily="2" charset="2"/>
              <a:buChar char="§"/>
            </a:pPr>
            <a:r>
              <a:rPr lang="en-US" sz="2400" dirty="0"/>
              <a:t>Based on the table, four predictors  which consist of missing values, namely, ‘Cholesterol’, ‘Copper’, ‘Triglycerides’ &amp; ‘Platelets’. All these four covariates are continuous in nature.</a:t>
            </a:r>
          </a:p>
          <a:p>
            <a:pPr marL="285750" indent="-285750" algn="just">
              <a:buClr>
                <a:srgbClr val="0070C0"/>
              </a:buClr>
              <a:buFont typeface="Wingdings" panose="05000000000000000000" pitchFamily="2" charset="2"/>
              <a:buChar char="§"/>
            </a:pPr>
            <a:r>
              <a:rPr lang="en-US" sz="2400" dirty="0"/>
              <a:t>For 'Copper' (2 missing) and 'Platelets' (4 missing), we replaced missing values with the overall median.</a:t>
            </a:r>
          </a:p>
          <a:p>
            <a:pPr marL="285750" indent="-285750" algn="just">
              <a:buClr>
                <a:srgbClr val="0070C0"/>
              </a:buClr>
              <a:buFont typeface="Wingdings" panose="05000000000000000000" pitchFamily="2" charset="2"/>
              <a:buChar char="§"/>
            </a:pPr>
            <a:r>
              <a:rPr lang="en-US" sz="2400" dirty="0"/>
              <a:t>For 'Cholesterol' (28 missing) and 'Triglycerides' (30 missing), we used stagewise medians, calculated separately for each stage of the response variable ('Stage' 1, 2, 3, 4). Missing values were replaced with the median corresponding to the same stage. </a:t>
            </a:r>
          </a:p>
          <a:p>
            <a:pPr algn="just">
              <a:buClr>
                <a:srgbClr val="0070C0"/>
              </a:buClr>
            </a:pPr>
            <a:r>
              <a:rPr lang="en-US" sz="2400" dirty="0"/>
              <a:t>This approach ensures transparent and stage-specific handling of missing data.</a:t>
            </a:r>
          </a:p>
          <a:p>
            <a:endParaRPr lang="en-US" dirty="0"/>
          </a:p>
        </p:txBody>
      </p:sp>
    </p:spTree>
    <p:extLst>
      <p:ext uri="{BB962C8B-B14F-4D97-AF65-F5344CB8AC3E}">
        <p14:creationId xmlns:p14="http://schemas.microsoft.com/office/powerpoint/2010/main" val="401210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B922-C54C-5B15-AF8C-56918720B932}"/>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2CCC7E78-0A68-CF2B-3C01-2EFE00FD113B}"/>
              </a:ext>
            </a:extLst>
          </p:cNvPr>
          <p:cNvSpPr>
            <a:spLocks noGrp="1"/>
          </p:cNvSpPr>
          <p:nvPr>
            <p:ph idx="1"/>
          </p:nvPr>
        </p:nvSpPr>
        <p:spPr/>
        <p:txBody>
          <a:bodyPr>
            <a:normAutofit/>
          </a:bodyPr>
          <a:lstStyle/>
          <a:p>
            <a:pPr marL="0" indent="0" algn="just">
              <a:buNone/>
            </a:pPr>
            <a:r>
              <a:rPr lang="en-US" sz="2400" dirty="0">
                <a:solidFill>
                  <a:schemeClr val="tx1"/>
                </a:solidFill>
              </a:rPr>
              <a:t>The main objective of feature selection is to improve the model's performance by eliminating irrelevant or redundant data, which can lead to several benefits.</a:t>
            </a:r>
          </a:p>
          <a:p>
            <a:pPr algn="just"/>
            <a:r>
              <a:rPr lang="en-US" sz="2400" dirty="0">
                <a:solidFill>
                  <a:schemeClr val="tx1"/>
                </a:solidFill>
              </a:rPr>
              <a:t>We've employed two distinct methods for feature selection. </a:t>
            </a:r>
          </a:p>
          <a:p>
            <a:pPr algn="just"/>
            <a:r>
              <a:rPr lang="en-US" sz="2400" dirty="0">
                <a:solidFill>
                  <a:schemeClr val="tx1"/>
                </a:solidFill>
              </a:rPr>
              <a:t>Ordinal logistic regression was utilized to identify the continuous independent variables that influence the stage of cirrhosis. </a:t>
            </a:r>
          </a:p>
          <a:p>
            <a:pPr algn="just"/>
            <a:r>
              <a:rPr lang="en-US" sz="2400" dirty="0">
                <a:solidFill>
                  <a:schemeClr val="tx1"/>
                </a:solidFill>
              </a:rPr>
              <a:t>Additionally, Cohen's Kappa was applied to assess the impact of categorical independent variables.</a:t>
            </a:r>
          </a:p>
        </p:txBody>
      </p:sp>
    </p:spTree>
    <p:extLst>
      <p:ext uri="{BB962C8B-B14F-4D97-AF65-F5344CB8AC3E}">
        <p14:creationId xmlns:p14="http://schemas.microsoft.com/office/powerpoint/2010/main" val="269123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E44BE8-795A-E3FD-E641-DA400052E896}"/>
              </a:ext>
            </a:extLst>
          </p:cNvPr>
          <p:cNvSpPr txBox="1"/>
          <p:nvPr/>
        </p:nvSpPr>
        <p:spPr>
          <a:xfrm>
            <a:off x="7922924" y="1904997"/>
            <a:ext cx="4062248" cy="3046988"/>
          </a:xfrm>
          <a:prstGeom prst="rect">
            <a:avLst/>
          </a:prstGeom>
          <a:noFill/>
        </p:spPr>
        <p:txBody>
          <a:bodyPr wrap="square" rtlCol="0">
            <a:spAutoFit/>
          </a:bodyPr>
          <a:lstStyle/>
          <a:p>
            <a:r>
              <a:rPr lang="en-US" sz="2400" dirty="0"/>
              <a:t>Correlation heatmap</a:t>
            </a:r>
          </a:p>
          <a:p>
            <a:r>
              <a:rPr lang="en-US" sz="2400" dirty="0"/>
              <a:t>None of the variables are highly correlated. Hence, we proceed with ordinal logistic regression to identify significant variables, i.e., those that impact the stage of cirrhosis.</a:t>
            </a:r>
          </a:p>
        </p:txBody>
      </p:sp>
      <p:pic>
        <p:nvPicPr>
          <p:cNvPr id="6" name="Picture 5">
            <a:extLst>
              <a:ext uri="{FF2B5EF4-FFF2-40B4-BE49-F238E27FC236}">
                <a16:creationId xmlns:a16="http://schemas.microsoft.com/office/drawing/2014/main" id="{17BFAD68-20B1-1C60-B979-434E621B4100}"/>
              </a:ext>
            </a:extLst>
          </p:cNvPr>
          <p:cNvPicPr>
            <a:picLocks noChangeAspect="1"/>
          </p:cNvPicPr>
          <p:nvPr/>
        </p:nvPicPr>
        <p:blipFill>
          <a:blip r:embed="rId2"/>
          <a:stretch>
            <a:fillRect/>
          </a:stretch>
        </p:blipFill>
        <p:spPr>
          <a:xfrm>
            <a:off x="-21773" y="714451"/>
            <a:ext cx="7944697" cy="5815726"/>
          </a:xfrm>
          <a:prstGeom prst="rect">
            <a:avLst/>
          </a:prstGeom>
        </p:spPr>
      </p:pic>
    </p:spTree>
    <p:extLst>
      <p:ext uri="{BB962C8B-B14F-4D97-AF65-F5344CB8AC3E}">
        <p14:creationId xmlns:p14="http://schemas.microsoft.com/office/powerpoint/2010/main" val="48514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74E2E6-99F9-E586-E42E-C72E27EFFC5C}"/>
                  </a:ext>
                </a:extLst>
              </p:cNvPr>
              <p:cNvSpPr txBox="1"/>
              <p:nvPr/>
            </p:nvSpPr>
            <p:spPr>
              <a:xfrm>
                <a:off x="391885" y="883258"/>
                <a:ext cx="11408229" cy="5697650"/>
              </a:xfrm>
              <a:prstGeom prst="rect">
                <a:avLst/>
              </a:prstGeom>
              <a:noFill/>
            </p:spPr>
            <p:txBody>
              <a:bodyPr wrap="square" rtlCol="0">
                <a:spAutoFit/>
              </a:bodyPr>
              <a:lstStyle/>
              <a:p>
                <a:pPr algn="just"/>
                <a:r>
                  <a:rPr lang="en-US" sz="2400" dirty="0">
                    <a:solidFill>
                      <a:schemeClr val="tx1"/>
                    </a:solidFill>
                  </a:rPr>
                  <a:t>Ordinal logistic regression is a statistical method used when the dependent variable has ordered categories. It models the relationship between the ordinal dependent variable </a:t>
                </a:r>
                <a:r>
                  <a:rPr lang="en-US" i="1" dirty="0">
                    <a:solidFill>
                      <a:schemeClr val="tx1"/>
                    </a:solidFill>
                  </a:rPr>
                  <a:t>Y</a:t>
                </a:r>
                <a:r>
                  <a:rPr lang="en-US" sz="2400" dirty="0">
                    <a:solidFill>
                      <a:schemeClr val="tx1"/>
                    </a:solidFill>
                  </a:rPr>
                  <a:t> and one or more independent variables </a:t>
                </a:r>
                <a14:m>
                  <m:oMath xmlns:m="http://schemas.openxmlformats.org/officeDocument/2006/math">
                    <m:sSub>
                      <m:sSubPr>
                        <m:ctrlPr>
                          <a:rPr lang="en-US" sz="2400" i="1" spc="15" smtClean="0">
                            <a:solidFill>
                              <a:schemeClr val="tx1"/>
                            </a:solidFill>
                            <a:effectLst/>
                            <a:highlight>
                              <a:srgbClr val="FFFFFF"/>
                            </a:highlight>
                            <a:latin typeface="Cambria Math" panose="02040503050406030204" pitchFamily="18" charset="0"/>
                          </a:rPr>
                        </m:ctrlPr>
                      </m:sSubPr>
                      <m:e>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18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400" dirty="0">
                    <a:solidFill>
                      <a:schemeClr val="tx1"/>
                    </a:solidFill>
                  </a:rPr>
                  <a:t>. The model assumes that the odds of moving to a higher category versus all lower categories are proportional across different thresholds of the dependent variable.</a:t>
                </a:r>
              </a:p>
              <a:p>
                <a:pPr algn="just"/>
                <a:r>
                  <a:rPr lang="en-US" sz="2400" kern="100" spc="15" dirty="0">
                    <a:solidFill>
                      <a:schemeClr val="tx1"/>
                    </a:solidFill>
                    <a:effectLst/>
                    <a:highlight>
                      <a:srgbClr val="FFFFFF"/>
                    </a:highlight>
                    <a:ea typeface="Times New Roman" panose="02020603050405020304" pitchFamily="18" charset="0"/>
                  </a:rPr>
                  <a:t>Mathematically, the cumulative probability </a:t>
                </a:r>
                <a:r>
                  <a:rPr lang="en-US" sz="2400" kern="100" spc="15" dirty="0">
                    <a:solidFill>
                      <a:schemeClr val="tx1"/>
                    </a:solidFill>
                    <a:effectLst/>
                    <a:highlight>
                      <a:srgbClr val="FFFFFF"/>
                    </a:highlight>
                    <a:ea typeface="Times New Roman" panose="02020603050405020304" pitchFamily="18" charset="0"/>
                    <a:cs typeface="Cambria Math" panose="02040503050406030204" pitchFamily="18" charset="0"/>
                  </a:rPr>
                  <a:t>𝑃</a:t>
                </a:r>
                <a:r>
                  <a:rPr lang="en-US" sz="2400" kern="100" spc="15" dirty="0">
                    <a:solidFill>
                      <a:schemeClr val="tx1"/>
                    </a:solidFill>
                    <a:effectLst/>
                    <a:highlight>
                      <a:srgbClr val="FFFFFF"/>
                    </a:highlight>
                    <a:ea typeface="Times New Roman" panose="02020603050405020304" pitchFamily="18" charset="0"/>
                  </a:rPr>
                  <a:t>(</a:t>
                </a:r>
                <a:r>
                  <a:rPr lang="en-US" sz="2400" kern="100" spc="15" dirty="0">
                    <a:solidFill>
                      <a:schemeClr val="tx1"/>
                    </a:solidFill>
                    <a:effectLst/>
                    <a:highlight>
                      <a:srgbClr val="FFFFFF"/>
                    </a:highlight>
                    <a:ea typeface="Times New Roman" panose="02020603050405020304" pitchFamily="18" charset="0"/>
                    <a:cs typeface="Cambria Math" panose="02040503050406030204" pitchFamily="18" charset="0"/>
                  </a:rPr>
                  <a:t>𝑌</a:t>
                </a:r>
                <a:r>
                  <a:rPr lang="en-US" sz="2400" kern="100" spc="15" dirty="0">
                    <a:solidFill>
                      <a:schemeClr val="tx1"/>
                    </a:solidFill>
                    <a:effectLst/>
                    <a:highlight>
                      <a:srgbClr val="FFFFFF"/>
                    </a:highlight>
                    <a:ea typeface="Times New Roman" panose="02020603050405020304" pitchFamily="18" charset="0"/>
                  </a:rPr>
                  <a:t>≤</a:t>
                </a:r>
                <a:r>
                  <a:rPr lang="en-US" sz="2400" kern="100" spc="15" dirty="0">
                    <a:solidFill>
                      <a:schemeClr val="tx1"/>
                    </a:solidFill>
                    <a:effectLst/>
                    <a:highlight>
                      <a:srgbClr val="FFFFFF"/>
                    </a:highlight>
                    <a:ea typeface="Times New Roman" panose="02020603050405020304" pitchFamily="18" charset="0"/>
                    <a:cs typeface="Cambria Math" panose="02040503050406030204" pitchFamily="18" charset="0"/>
                  </a:rPr>
                  <a:t>𝑗</a:t>
                </a:r>
                <a:r>
                  <a:rPr lang="en-US" sz="2400" kern="100" spc="15" dirty="0">
                    <a:solidFill>
                      <a:schemeClr val="tx1"/>
                    </a:solidFill>
                    <a:effectLst/>
                    <a:highlight>
                      <a:srgbClr val="FFFFFF"/>
                    </a:highlight>
                    <a:ea typeface="Times New Roman" panose="02020603050405020304" pitchFamily="18" charset="0"/>
                  </a:rPr>
                  <a:t>) of the dependent variable being less than or equal to category </a:t>
                </a:r>
                <a:r>
                  <a:rPr lang="en-US" sz="2400" kern="100" spc="15" dirty="0">
                    <a:solidFill>
                      <a:schemeClr val="tx1"/>
                    </a:solidFill>
                    <a:effectLst/>
                    <a:highlight>
                      <a:srgbClr val="FFFFFF"/>
                    </a:highlight>
                    <a:ea typeface="Times New Roman" panose="02020603050405020304" pitchFamily="18" charset="0"/>
                    <a:cs typeface="Cambria Math" panose="02040503050406030204" pitchFamily="18" charset="0"/>
                  </a:rPr>
                  <a:t>𝑗</a:t>
                </a:r>
                <a:r>
                  <a:rPr lang="en-US" sz="2400" kern="100" spc="15" dirty="0">
                    <a:solidFill>
                      <a:schemeClr val="tx1"/>
                    </a:solidFill>
                    <a:effectLst/>
                    <a:highlight>
                      <a:srgbClr val="FFFFFF"/>
                    </a:highlight>
                    <a:ea typeface="Times New Roman" panose="02020603050405020304" pitchFamily="18" charset="0"/>
                  </a:rPr>
                  <a:t> is expressed as:</a:t>
                </a:r>
                <a:endParaRPr lang="en-US" sz="2400" kern="100" dirty="0">
                  <a:solidFill>
                    <a:schemeClr val="tx1"/>
                  </a:solidFill>
                  <a:effectLst/>
                  <a:ea typeface="Times New Roman" panose="02020603050405020304" pitchFamily="18" charset="0"/>
                </a:endParaRPr>
              </a:p>
              <a:p>
                <a:pPr algn="just"/>
                <a:endParaRPr lang="en-US" sz="2400" dirty="0">
                  <a:solidFill>
                    <a:schemeClr val="tx1"/>
                  </a:solidFill>
                </a:endParaRPr>
              </a:p>
              <a:p>
                <a:pPr algn="just"/>
                <a14:m>
                  <m:oMathPara xmlns:m="http://schemas.openxmlformats.org/officeDocument/2006/math">
                    <m:oMathParaPr>
                      <m:jc m:val="centerGroup"/>
                    </m:oMathParaPr>
                    <m:oMath xmlns:m="http://schemas.openxmlformats.org/officeDocument/2006/math">
                      <m:func>
                        <m:funcPr>
                          <m:ctrlPr>
                            <a:rPr lang="en-US" sz="2400" i="1" spc="15" smtClean="0">
                              <a:solidFill>
                                <a:schemeClr val="tx1"/>
                              </a:solidFill>
                              <a:effectLst/>
                              <a:highlight>
                                <a:srgbClr val="FFFFFF"/>
                              </a:highlight>
                              <a:latin typeface="Cambria Math" panose="02040503050406030204" pitchFamily="18" charset="0"/>
                            </a:rPr>
                          </m:ctrlPr>
                        </m:funcPr>
                        <m:fNa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𝑙𝑜𝑔</m:t>
                          </m:r>
                        </m:fName>
                        <m:e>
                          <m:f>
                            <m:fPr>
                              <m:ctrlPr>
                                <a:rPr lang="en-US" sz="2400" i="1" spc="15">
                                  <a:solidFill>
                                    <a:schemeClr val="tx1"/>
                                  </a:solidFill>
                                  <a:effectLst/>
                                  <a:highlight>
                                    <a:srgbClr val="FFFFFF"/>
                                  </a:highlight>
                                  <a:latin typeface="Cambria Math" panose="02040503050406030204" pitchFamily="18" charset="0"/>
                                </a:rPr>
                              </m:ctrlPr>
                            </m:fPr>
                            <m:num>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𝑃</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𝑌</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num>
                            <m:den>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𝑃</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𝑌</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&gt;</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den>
                          </m:f>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𝑘</m:t>
                              </m:r>
                            </m:sub>
                          </m:sSub>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𝑘</m:t>
                              </m:r>
                            </m:sub>
                          </m:sSub>
                        </m:e>
                      </m:func>
                    </m:oMath>
                  </m:oMathPara>
                </a14:m>
                <a:endParaRPr lang="en-US" sz="2400" dirty="0">
                  <a:solidFill>
                    <a:schemeClr val="tx1"/>
                  </a:solidFill>
                </a:endParaRPr>
              </a:p>
              <a:p>
                <a:pPr algn="just"/>
                <a:r>
                  <a:rPr lang="en-US" sz="2400" spc="15" dirty="0">
                    <a:solidFill>
                      <a:schemeClr val="tx1"/>
                    </a:solidFill>
                    <a:effectLst/>
                    <a:highlight>
                      <a:srgbClr val="FFFFFF"/>
                    </a:highlight>
                    <a:ea typeface="Times New Roman" panose="02020603050405020304" pitchFamily="18" charset="0"/>
                  </a:rPr>
                  <a:t>Where </a:t>
                </a:r>
                <a14:m>
                  <m:oMath xmlns:m="http://schemas.openxmlformats.org/officeDocument/2006/math">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en-US" sz="2400" spc="15" dirty="0">
                    <a:solidFill>
                      <a:schemeClr val="tx1"/>
                    </a:solidFill>
                    <a:effectLst/>
                    <a:highlight>
                      <a:srgbClr val="FFFFFF"/>
                    </a:highlight>
                    <a:ea typeface="Times New Roman" panose="02020603050405020304" pitchFamily="18" charset="0"/>
                  </a:rPr>
                  <a:t> represents the threshold (intercept) for category </a:t>
                </a:r>
                <a:r>
                  <a:rPr lang="en-US" sz="2400" spc="15" dirty="0">
                    <a:solidFill>
                      <a:schemeClr val="tx1"/>
                    </a:solidFill>
                    <a:effectLst/>
                    <a:highlight>
                      <a:srgbClr val="FFFFFF"/>
                    </a:highlight>
                    <a:ea typeface="Times New Roman" panose="02020603050405020304" pitchFamily="18" charset="0"/>
                    <a:cs typeface="Cambria Math" panose="02040503050406030204" pitchFamily="18" charset="0"/>
                  </a:rPr>
                  <a:t>𝑗,</a:t>
                </a:r>
                <a:r>
                  <a:rPr lang="en-US" sz="2400" spc="15" dirty="0">
                    <a:solidFill>
                      <a:schemeClr val="tx1"/>
                    </a:solidFill>
                    <a:effectLst/>
                    <a:highlight>
                      <a:srgbClr val="FFFFFF"/>
                    </a:highlight>
                    <a:ea typeface="Times New Roman" panose="02020603050405020304" pitchFamily="18" charset="0"/>
                  </a:rPr>
                  <a:t> </a:t>
                </a:r>
                <a14:m>
                  <m:oMath xmlns:m="http://schemas.openxmlformats.org/officeDocument/2006/math">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2400" spc="15" dirty="0">
                    <a:solidFill>
                      <a:schemeClr val="tx1"/>
                    </a:solidFill>
                    <a:effectLst/>
                    <a:highlight>
                      <a:srgbClr val="FFFFFF"/>
                    </a:highlight>
                    <a:ea typeface="Times New Roman" panose="02020603050405020304" pitchFamily="18" charset="0"/>
                  </a:rPr>
                  <a:t>​  are the coefficients for the independent variables, and </a:t>
                </a:r>
                <a14:m>
                  <m:oMath xmlns:m="http://schemas.openxmlformats.org/officeDocument/2006/math">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highlight>
                              <a:srgbClr val="FFFFFF"/>
                            </a:highlight>
                            <a:latin typeface="Cambria Math" panose="020405030504060302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spc="15" dirty="0">
                    <a:solidFill>
                      <a:schemeClr val="tx1"/>
                    </a:solidFill>
                    <a:effectLst/>
                    <a:highlight>
                      <a:srgbClr val="FFFFFF"/>
                    </a:highlight>
                    <a:ea typeface="Times New Roman" panose="02020603050405020304" pitchFamily="18" charset="0"/>
                  </a:rPr>
                  <a:t>are the values of those independent variables. The model estimates the log-odds of being in or below a certain category. Parameters are typically estimated using maximum likelihood estimation</a:t>
                </a:r>
                <a:r>
                  <a:rPr lang="en-US" sz="2000" spc="15" dirty="0">
                    <a:solidFill>
                      <a:schemeClr val="tx1"/>
                    </a:solidFill>
                    <a:effectLst/>
                    <a:highlight>
                      <a:srgbClr val="FFFFFF"/>
                    </a:highlight>
                    <a:ea typeface="Times New Roman" panose="02020603050405020304" pitchFamily="18" charset="0"/>
                  </a:rPr>
                  <a:t>.</a:t>
                </a:r>
              </a:p>
              <a:p>
                <a:pPr algn="just"/>
                <a:endParaRPr lang="en-US" sz="2400" dirty="0">
                  <a:solidFill>
                    <a:schemeClr val="tx1"/>
                  </a:solidFill>
                </a:endParaRPr>
              </a:p>
            </p:txBody>
          </p:sp>
        </mc:Choice>
        <mc:Fallback xmlns="">
          <p:sp>
            <p:nvSpPr>
              <p:cNvPr id="2" name="TextBox 1">
                <a:extLst>
                  <a:ext uri="{FF2B5EF4-FFF2-40B4-BE49-F238E27FC236}">
                    <a16:creationId xmlns:a16="http://schemas.microsoft.com/office/drawing/2014/main" id="{0D74E2E6-99F9-E586-E42E-C72E27EFFC5C}"/>
                  </a:ext>
                </a:extLst>
              </p:cNvPr>
              <p:cNvSpPr txBox="1">
                <a:spLocks noRot="1" noChangeAspect="1" noMove="1" noResize="1" noEditPoints="1" noAdjustHandles="1" noChangeArrowheads="1" noChangeShapeType="1" noTextEdit="1"/>
              </p:cNvSpPr>
              <p:nvPr/>
            </p:nvSpPr>
            <p:spPr>
              <a:xfrm>
                <a:off x="391885" y="883258"/>
                <a:ext cx="11408229" cy="5697650"/>
              </a:xfrm>
              <a:prstGeom prst="rect">
                <a:avLst/>
              </a:prstGeom>
              <a:blipFill>
                <a:blip r:embed="rId2"/>
                <a:stretch>
                  <a:fillRect l="-801" t="-856" r="-1603"/>
                </a:stretch>
              </a:blipFill>
            </p:spPr>
            <p:txBody>
              <a:bodyPr/>
              <a:lstStyle/>
              <a:p>
                <a:r>
                  <a:rPr lang="en-US">
                    <a:noFill/>
                  </a:rPr>
                  <a:t> </a:t>
                </a:r>
              </a:p>
            </p:txBody>
          </p:sp>
        </mc:Fallback>
      </mc:AlternateContent>
    </p:spTree>
    <p:extLst>
      <p:ext uri="{BB962C8B-B14F-4D97-AF65-F5344CB8AC3E}">
        <p14:creationId xmlns:p14="http://schemas.microsoft.com/office/powerpoint/2010/main" val="21061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0B2C0EA-4698-AFB5-23FE-79FB264B3097}"/>
                  </a:ext>
                </a:extLst>
              </p:cNvPr>
              <p:cNvSpPr txBox="1"/>
              <p:nvPr/>
            </p:nvSpPr>
            <p:spPr>
              <a:xfrm>
                <a:off x="474562" y="1099595"/>
                <a:ext cx="11204294" cy="2691250"/>
              </a:xfrm>
              <a:prstGeom prst="rect">
                <a:avLst/>
              </a:prstGeom>
              <a:noFill/>
            </p:spPr>
            <p:txBody>
              <a:bodyPr wrap="square" rtlCol="0">
                <a:spAutoFit/>
              </a:bodyPr>
              <a:lstStyle/>
              <a:p>
                <a:pPr algn="just"/>
                <a:r>
                  <a:rPr lang="en-US" sz="2400" spc="15" dirty="0">
                    <a:solidFill>
                      <a:schemeClr val="tx1"/>
                    </a:solidFill>
                    <a:effectLst/>
                    <a:ea typeface="Times New Roman" panose="02020603050405020304" pitchFamily="18" charset="0"/>
                  </a:rPr>
                  <a:t>Instead of considering the probability of an individual event, you consider the probabilities of that event and all events that are ordered before it</a:t>
                </a:r>
              </a:p>
              <a:p>
                <a:pPr marL="0" marR="0" algn="just">
                  <a:lnSpc>
                    <a:spcPct val="150000"/>
                  </a:lnSpc>
                  <a:spcBef>
                    <a:spcPts val="0"/>
                  </a:spcBef>
                  <a:spcAft>
                    <a:spcPts val="1020"/>
                  </a:spcAft>
                </a:pPr>
                <a:r>
                  <a:rPr lang="en-US" sz="2400" spc="15" dirty="0">
                    <a:solidFill>
                      <a:schemeClr val="tx1"/>
                    </a:solidFill>
                    <a:effectLst/>
                    <a:highlight>
                      <a:srgbClr val="FFFFFF"/>
                    </a:highlight>
                    <a:ea typeface="Times New Roman" panose="02020603050405020304" pitchFamily="18" charset="0"/>
                  </a:rPr>
                  <a:t>For outcome category </a:t>
                </a:r>
                <a:r>
                  <a:rPr lang="en-US" sz="2400" dirty="0">
                    <a:solidFill>
                      <a:schemeClr val="tx1"/>
                    </a:solidFill>
                    <a:effectLst/>
                    <a:highlight>
                      <a:srgbClr val="FFFFFF"/>
                    </a:highlight>
                    <a:ea typeface="Times New Roman" panose="02020603050405020304" pitchFamily="18" charset="0"/>
                    <a:cs typeface="Cambria Math" panose="02040503050406030204" pitchFamily="18" charset="0"/>
                  </a:rPr>
                  <a:t>𝑗</a:t>
                </a:r>
                <a:r>
                  <a:rPr lang="en-US" sz="2400" spc="15" dirty="0">
                    <a:solidFill>
                      <a:schemeClr val="tx1"/>
                    </a:solidFill>
                    <a:effectLst/>
                    <a:highlight>
                      <a:srgbClr val="FFFFFF"/>
                    </a:highlight>
                    <a:ea typeface="Times New Roman" panose="02020603050405020304" pitchFamily="18" charset="0"/>
                  </a:rPr>
                  <a:t>, the cumulative probability is:</a:t>
                </a:r>
                <a:endParaRPr lang="en-US" sz="2400" dirty="0">
                  <a:solidFill>
                    <a:schemeClr val="tx1"/>
                  </a:solidFill>
                  <a:effectLst/>
                  <a:highlight>
                    <a:srgbClr val="FFFFFF"/>
                  </a:highlight>
                  <a:ea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𝑌</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400" i="1" spc="15">
                              <a:solidFill>
                                <a:schemeClr val="tx1"/>
                              </a:solidFill>
                              <a:effectLst/>
                              <a:latin typeface="Cambria Math" panose="02040503050406030204" pitchFamily="18" charset="0"/>
                            </a:rPr>
                          </m:ctrlPr>
                        </m:sSubPr>
                        <m:e>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𝜋</m:t>
                          </m:r>
                        </m:e>
                        <m:sub>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latin typeface="Cambria Math" panose="02040503050406030204" pitchFamily="18" charset="0"/>
                            </a:rPr>
                          </m:ctrlPr>
                        </m:sSubPr>
                        <m:e>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𝜋</m:t>
                          </m:r>
                        </m:e>
                        <m:sub>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spc="15">
                              <a:solidFill>
                                <a:schemeClr val="tx1"/>
                              </a:solidFill>
                              <a:effectLst/>
                              <a:latin typeface="Cambria Math" panose="02040503050406030204" pitchFamily="18" charset="0"/>
                            </a:rPr>
                          </m:ctrlPr>
                        </m:sSubPr>
                        <m:e>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𝜋</m:t>
                          </m:r>
                        </m:e>
                        <m:sub>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=1,2,...,</m:t>
                      </m:r>
                      <m:r>
                        <a:rPr lang="en-US" sz="2400" i="1" spc="15">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𝑘</m:t>
                      </m:r>
                    </m:oMath>
                  </m:oMathPara>
                </a14:m>
                <a:endParaRPr lang="en-US" sz="2400" spc="15" dirty="0">
                  <a:solidFill>
                    <a:schemeClr val="tx1"/>
                  </a:solidFill>
                </a:endParaRPr>
              </a:p>
              <a:p>
                <a:pPr algn="just"/>
                <a:r>
                  <a:rPr lang="en-US" sz="2400" spc="15" dirty="0">
                    <a:solidFill>
                      <a:schemeClr val="tx1"/>
                    </a:solidFill>
                    <a:effectLst/>
                    <a:highlight>
                      <a:srgbClr val="FFFFFF"/>
                    </a:highlight>
                    <a:ea typeface="Times New Roman" panose="02020603050405020304" pitchFamily="18" charset="0"/>
                  </a:rPr>
                  <a:t>where </a:t>
                </a:r>
                <a14:m>
                  <m:oMath xmlns:m="http://schemas.openxmlformats.org/officeDocument/2006/math">
                    <m:sSub>
                      <m:sSubPr>
                        <m:ctrlP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rPr>
                        </m:ctrlPr>
                      </m:sSubPr>
                      <m:e>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rPr>
                          <m:t>𝜋</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rPr>
                          <m:t>𝑗</m:t>
                        </m:r>
                      </m:sub>
                    </m:sSub>
                  </m:oMath>
                </a14:m>
                <a:r>
                  <a:rPr lang="en-US" sz="2400" spc="15" dirty="0">
                    <a:solidFill>
                      <a:schemeClr val="tx1"/>
                    </a:solidFill>
                    <a:effectLst/>
                    <a:highlight>
                      <a:srgbClr val="FFFFFF"/>
                    </a:highlight>
                    <a:ea typeface="Times New Roman" panose="02020603050405020304" pitchFamily="18" charset="0"/>
                  </a:rPr>
                  <a:t> is the probability to chose category </a:t>
                </a:r>
                <a:r>
                  <a:rPr lang="en-US" sz="2400" dirty="0">
                    <a:solidFill>
                      <a:schemeClr val="tx1"/>
                    </a:solidFill>
                    <a:effectLst/>
                    <a:highlight>
                      <a:srgbClr val="FFFFFF"/>
                    </a:highlight>
                    <a:ea typeface="Times New Roman" panose="02020603050405020304" pitchFamily="18" charset="0"/>
                  </a:rPr>
                  <a:t>j.</a:t>
                </a:r>
              </a:p>
              <a:p>
                <a:pPr algn="just"/>
                <a:endParaRPr lang="en-US" sz="2400" dirty="0">
                  <a:solidFill>
                    <a:schemeClr val="tx1"/>
                  </a:solidFill>
                </a:endParaRPr>
              </a:p>
            </p:txBody>
          </p:sp>
        </mc:Choice>
        <mc:Fallback xmlns="">
          <p:sp>
            <p:nvSpPr>
              <p:cNvPr id="2" name="TextBox 1">
                <a:extLst>
                  <a:ext uri="{FF2B5EF4-FFF2-40B4-BE49-F238E27FC236}">
                    <a16:creationId xmlns:a16="http://schemas.microsoft.com/office/drawing/2014/main" id="{00B2C0EA-4698-AFB5-23FE-79FB264B3097}"/>
                  </a:ext>
                </a:extLst>
              </p:cNvPr>
              <p:cNvSpPr txBox="1">
                <a:spLocks noRot="1" noChangeAspect="1" noMove="1" noResize="1" noEditPoints="1" noAdjustHandles="1" noChangeArrowheads="1" noChangeShapeType="1" noTextEdit="1"/>
              </p:cNvSpPr>
              <p:nvPr/>
            </p:nvSpPr>
            <p:spPr>
              <a:xfrm>
                <a:off x="474562" y="1099595"/>
                <a:ext cx="11204294" cy="2691250"/>
              </a:xfrm>
              <a:prstGeom prst="rect">
                <a:avLst/>
              </a:prstGeom>
              <a:blipFill>
                <a:blip r:embed="rId2"/>
                <a:stretch>
                  <a:fillRect l="-871" t="-1810" r="-816"/>
                </a:stretch>
              </a:blipFill>
            </p:spPr>
            <p:txBody>
              <a:bodyPr/>
              <a:lstStyle/>
              <a:p>
                <a:r>
                  <a:rPr lang="en-US">
                    <a:noFill/>
                  </a:rPr>
                  <a:t> </a:t>
                </a:r>
              </a:p>
            </p:txBody>
          </p:sp>
        </mc:Fallback>
      </mc:AlternateContent>
    </p:spTree>
    <p:extLst>
      <p:ext uri="{BB962C8B-B14F-4D97-AF65-F5344CB8AC3E}">
        <p14:creationId xmlns:p14="http://schemas.microsoft.com/office/powerpoint/2010/main" val="235648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664A47-AAB7-881B-6D10-206E7EC03E93}"/>
              </a:ext>
            </a:extLst>
          </p:cNvPr>
          <p:cNvGraphicFramePr>
            <a:graphicFrameLocks noGrp="1"/>
          </p:cNvGraphicFramePr>
          <p:nvPr>
            <p:extLst>
              <p:ext uri="{D42A27DB-BD31-4B8C-83A1-F6EECF244321}">
                <p14:modId xmlns:p14="http://schemas.microsoft.com/office/powerpoint/2010/main" val="1986806342"/>
              </p:ext>
            </p:extLst>
          </p:nvPr>
        </p:nvGraphicFramePr>
        <p:xfrm>
          <a:off x="532435" y="732469"/>
          <a:ext cx="10995950" cy="3463276"/>
        </p:xfrm>
        <a:graphic>
          <a:graphicData uri="http://schemas.openxmlformats.org/drawingml/2006/table">
            <a:tbl>
              <a:tblPr firstRow="1" firstCol="1" bandRow="1">
                <a:tableStyleId>{5C22544A-7EE6-4342-B048-85BDC9FD1C3A}</a:tableStyleId>
              </a:tblPr>
              <a:tblGrid>
                <a:gridCol w="1570850">
                  <a:extLst>
                    <a:ext uri="{9D8B030D-6E8A-4147-A177-3AD203B41FA5}">
                      <a16:colId xmlns:a16="http://schemas.microsoft.com/office/drawing/2014/main" val="3729043409"/>
                    </a:ext>
                  </a:extLst>
                </a:gridCol>
                <a:gridCol w="1570850">
                  <a:extLst>
                    <a:ext uri="{9D8B030D-6E8A-4147-A177-3AD203B41FA5}">
                      <a16:colId xmlns:a16="http://schemas.microsoft.com/office/drawing/2014/main" val="3252173087"/>
                    </a:ext>
                  </a:extLst>
                </a:gridCol>
                <a:gridCol w="1570850">
                  <a:extLst>
                    <a:ext uri="{9D8B030D-6E8A-4147-A177-3AD203B41FA5}">
                      <a16:colId xmlns:a16="http://schemas.microsoft.com/office/drawing/2014/main" val="4279889073"/>
                    </a:ext>
                  </a:extLst>
                </a:gridCol>
                <a:gridCol w="1570850">
                  <a:extLst>
                    <a:ext uri="{9D8B030D-6E8A-4147-A177-3AD203B41FA5}">
                      <a16:colId xmlns:a16="http://schemas.microsoft.com/office/drawing/2014/main" val="3363104834"/>
                    </a:ext>
                  </a:extLst>
                </a:gridCol>
                <a:gridCol w="1570850">
                  <a:extLst>
                    <a:ext uri="{9D8B030D-6E8A-4147-A177-3AD203B41FA5}">
                      <a16:colId xmlns:a16="http://schemas.microsoft.com/office/drawing/2014/main" val="128716711"/>
                    </a:ext>
                  </a:extLst>
                </a:gridCol>
                <a:gridCol w="1570850">
                  <a:extLst>
                    <a:ext uri="{9D8B030D-6E8A-4147-A177-3AD203B41FA5}">
                      <a16:colId xmlns:a16="http://schemas.microsoft.com/office/drawing/2014/main" val="4116642768"/>
                    </a:ext>
                  </a:extLst>
                </a:gridCol>
                <a:gridCol w="1570850">
                  <a:extLst>
                    <a:ext uri="{9D8B030D-6E8A-4147-A177-3AD203B41FA5}">
                      <a16:colId xmlns:a16="http://schemas.microsoft.com/office/drawing/2014/main" val="823303189"/>
                    </a:ext>
                  </a:extLst>
                </a:gridCol>
              </a:tblGrid>
              <a:tr h="254635">
                <a:tc>
                  <a:txBody>
                    <a:bodyPr/>
                    <a:lstStyle/>
                    <a:p>
                      <a:pPr marL="6350" marR="19050" indent="-6350" algn="just">
                        <a:lnSpc>
                          <a:spcPct val="110000"/>
                        </a:lnSpc>
                        <a:spcBef>
                          <a:spcPts val="0"/>
                        </a:spcBef>
                        <a:spcAft>
                          <a:spcPts val="545"/>
                        </a:spcAft>
                      </a:pPr>
                      <a:r>
                        <a:rPr lang="en-US" sz="1800" kern="100">
                          <a:effectLst/>
                        </a:rPr>
                        <a:t> </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coef</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std err</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z </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P &gt; |z|</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0.025</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0.975</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4074656"/>
                  </a:ext>
                </a:extLst>
              </a:tr>
              <a:tr h="254635">
                <a:tc>
                  <a:txBody>
                    <a:bodyPr/>
                    <a:lstStyle/>
                    <a:p>
                      <a:pPr marL="6350" marR="19050" indent="-6350" algn="just">
                        <a:lnSpc>
                          <a:spcPct val="110000"/>
                        </a:lnSpc>
                        <a:spcBef>
                          <a:spcPts val="0"/>
                        </a:spcBef>
                        <a:spcAft>
                          <a:spcPts val="545"/>
                        </a:spcAft>
                      </a:pPr>
                      <a:r>
                        <a:rPr lang="en-US" sz="1800" kern="100">
                          <a:effectLst/>
                        </a:rPr>
                        <a:t>Bilirubin</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0.0154</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0.038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0.406</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0.684</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-0.059</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0.090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9735029"/>
                  </a:ext>
                </a:extLst>
              </a:tr>
              <a:tr h="254635">
                <a:tc>
                  <a:txBody>
                    <a:bodyPr/>
                    <a:lstStyle/>
                    <a:p>
                      <a:pPr marL="6350" marR="19050" indent="-6350" algn="just">
                        <a:lnSpc>
                          <a:spcPct val="110000"/>
                        </a:lnSpc>
                        <a:spcBef>
                          <a:spcPts val="0"/>
                        </a:spcBef>
                        <a:spcAft>
                          <a:spcPts val="545"/>
                        </a:spcAft>
                      </a:pPr>
                      <a:r>
                        <a:rPr lang="en-US" sz="1800" kern="100">
                          <a:effectLst/>
                        </a:rPr>
                        <a:t>Cholesterol</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-0.0006</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-1.098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0.272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73951"/>
                  </a:ext>
                </a:extLst>
              </a:tr>
              <a:tr h="254635">
                <a:tc>
                  <a:txBody>
                    <a:bodyPr/>
                    <a:lstStyle/>
                    <a:p>
                      <a:pPr marL="6350" marR="19050" indent="-6350" algn="just">
                        <a:lnSpc>
                          <a:spcPct val="110000"/>
                        </a:lnSpc>
                        <a:spcBef>
                          <a:spcPts val="0"/>
                        </a:spcBef>
                        <a:spcAft>
                          <a:spcPts val="545"/>
                        </a:spcAft>
                      </a:pPr>
                      <a:r>
                        <a:rPr lang="en-US" sz="1800" kern="100">
                          <a:effectLst/>
                        </a:rPr>
                        <a:t>Albumin</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-1.1486</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0.307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-3.743</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-1.750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-0.547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7816938"/>
                  </a:ext>
                </a:extLst>
              </a:tr>
              <a:tr h="254635">
                <a:tc>
                  <a:txBody>
                    <a:bodyPr/>
                    <a:lstStyle/>
                    <a:p>
                      <a:pPr marL="6350" marR="19050" indent="-6350" algn="just">
                        <a:lnSpc>
                          <a:spcPct val="110000"/>
                        </a:lnSpc>
                        <a:spcBef>
                          <a:spcPts val="0"/>
                        </a:spcBef>
                        <a:spcAft>
                          <a:spcPts val="545"/>
                        </a:spcAft>
                      </a:pPr>
                      <a:r>
                        <a:rPr lang="en-US" sz="1800" kern="100">
                          <a:effectLst/>
                        </a:rPr>
                        <a:t>Copper</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0.0038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2.313</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0.021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6507824"/>
                  </a:ext>
                </a:extLst>
              </a:tr>
              <a:tr h="254635">
                <a:tc>
                  <a:txBody>
                    <a:bodyPr/>
                    <a:lstStyle/>
                    <a:p>
                      <a:pPr marL="6350" marR="19050" indent="-6350" algn="just">
                        <a:lnSpc>
                          <a:spcPct val="110000"/>
                        </a:lnSpc>
                        <a:spcBef>
                          <a:spcPts val="0"/>
                        </a:spcBef>
                        <a:spcAft>
                          <a:spcPts val="545"/>
                        </a:spcAft>
                      </a:pPr>
                      <a:r>
                        <a:rPr lang="en-US" sz="1800" kern="100">
                          <a:effectLst/>
                        </a:rPr>
                        <a:t>SGOT</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0.959</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0.338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8540006"/>
                  </a:ext>
                </a:extLst>
              </a:tr>
              <a:tr h="320454">
                <a:tc>
                  <a:txBody>
                    <a:bodyPr/>
                    <a:lstStyle/>
                    <a:p>
                      <a:pPr marL="6350" marR="19050" indent="-6350" algn="just">
                        <a:lnSpc>
                          <a:spcPct val="110000"/>
                        </a:lnSpc>
                        <a:spcBef>
                          <a:spcPts val="0"/>
                        </a:spcBef>
                        <a:spcAft>
                          <a:spcPts val="545"/>
                        </a:spcAft>
                      </a:pPr>
                      <a:r>
                        <a:rPr lang="en-US" sz="1800" kern="100">
                          <a:effectLst/>
                        </a:rPr>
                        <a:t>Triglycerides</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0.0025</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1.183</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0.237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2652215"/>
                  </a:ext>
                </a:extLst>
              </a:tr>
              <a:tr h="254635">
                <a:tc>
                  <a:txBody>
                    <a:bodyPr/>
                    <a:lstStyle/>
                    <a:p>
                      <a:pPr marL="6350" marR="19050" indent="-6350" algn="just">
                        <a:lnSpc>
                          <a:spcPct val="110000"/>
                        </a:lnSpc>
                        <a:spcBef>
                          <a:spcPts val="0"/>
                        </a:spcBef>
                        <a:spcAft>
                          <a:spcPts val="545"/>
                        </a:spcAft>
                      </a:pPr>
                      <a:r>
                        <a:rPr lang="en-US" sz="1800" kern="100">
                          <a:effectLst/>
                        </a:rPr>
                        <a:t>Platelets</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-0.0032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-2.638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-0.006</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6924259"/>
                  </a:ext>
                </a:extLst>
              </a:tr>
              <a:tr h="336122">
                <a:tc>
                  <a:txBody>
                    <a:bodyPr/>
                    <a:lstStyle/>
                    <a:p>
                      <a:pPr marL="6350" marR="19050" indent="-6350" algn="just">
                        <a:lnSpc>
                          <a:spcPct val="110000"/>
                        </a:lnSpc>
                        <a:spcBef>
                          <a:spcPts val="0"/>
                        </a:spcBef>
                        <a:spcAft>
                          <a:spcPts val="545"/>
                        </a:spcAft>
                      </a:pPr>
                      <a:r>
                        <a:rPr lang="en-US" sz="1800" kern="100">
                          <a:effectLst/>
                        </a:rPr>
                        <a:t>Prothrombin</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0.4105</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0.146</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2.803</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0.005</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0.123</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0.698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9420649"/>
                  </a:ext>
                </a:extLst>
              </a:tr>
              <a:tr h="254635">
                <a:tc>
                  <a:txBody>
                    <a:bodyPr/>
                    <a:lstStyle/>
                    <a:p>
                      <a:pPr marL="6350" marR="19050" indent="-6350" algn="just">
                        <a:lnSpc>
                          <a:spcPct val="110000"/>
                        </a:lnSpc>
                        <a:spcBef>
                          <a:spcPts val="0"/>
                        </a:spcBef>
                        <a:spcAft>
                          <a:spcPts val="545"/>
                        </a:spcAft>
                      </a:pPr>
                      <a:r>
                        <a:rPr lang="en-US" sz="18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tc>
                <a:tc>
                  <a:txBody>
                    <a:bodyPr/>
                    <a:lstStyle/>
                    <a:p>
                      <a:pPr marL="6350" marR="19050" indent="-6350" algn="just">
                        <a:lnSpc>
                          <a:spcPct val="110000"/>
                        </a:lnSpc>
                        <a:spcBef>
                          <a:spcPts val="0"/>
                        </a:spcBef>
                        <a:spcAft>
                          <a:spcPts val="545"/>
                        </a:spcAft>
                      </a:pPr>
                      <a:r>
                        <a:rPr lang="en-US" sz="1800" kern="100">
                          <a:effectLst/>
                        </a:rPr>
                        <a:t>-2.2998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2.135</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-1.077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0.281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-6.484</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1.885</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4254054"/>
                  </a:ext>
                </a:extLst>
              </a:tr>
              <a:tr h="254635">
                <a:tc>
                  <a:txBody>
                    <a:bodyPr/>
                    <a:lstStyle/>
                    <a:p>
                      <a:pPr marL="6350" marR="19050" indent="-6350" algn="just">
                        <a:lnSpc>
                          <a:spcPct val="110000"/>
                        </a:lnSpc>
                        <a:spcBef>
                          <a:spcPts val="0"/>
                        </a:spcBef>
                        <a:spcAft>
                          <a:spcPts val="545"/>
                        </a:spcAft>
                      </a:pPr>
                      <a:r>
                        <a:rPr lang="en-US" sz="1800" kern="100" dirty="0">
                          <a:effectLst/>
                        </a:rPr>
                        <a:t>2/3</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0.7078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0.122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5.793</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0.468</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0.947</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5372368"/>
                  </a:ext>
                </a:extLst>
              </a:tr>
              <a:tr h="254635">
                <a:tc>
                  <a:txBody>
                    <a:bodyPr/>
                    <a:lstStyle/>
                    <a:p>
                      <a:pPr marL="6350" marR="19050" indent="-6350" algn="just">
                        <a:lnSpc>
                          <a:spcPct val="110000"/>
                        </a:lnSpc>
                        <a:spcBef>
                          <a:spcPts val="0"/>
                        </a:spcBef>
                        <a:spcAft>
                          <a:spcPts val="545"/>
                        </a:spcAft>
                      </a:pPr>
                      <a:r>
                        <a:rPr lang="en-US" sz="1800" kern="100">
                          <a:effectLst/>
                        </a:rPr>
                        <a:t>3/4</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0.6911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0.082</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8.471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0.000</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a:effectLst/>
                        </a:rPr>
                        <a:t>0.531</a:t>
                      </a:r>
                      <a:endPar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1800" kern="100" dirty="0">
                          <a:effectLst/>
                        </a:rPr>
                        <a:t>0.851</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6809456"/>
                  </a:ext>
                </a:extLst>
              </a:tr>
            </a:tbl>
          </a:graphicData>
        </a:graphic>
      </p:graphicFrame>
      <p:sp>
        <p:nvSpPr>
          <p:cNvPr id="3" name="TextBox 2">
            <a:extLst>
              <a:ext uri="{FF2B5EF4-FFF2-40B4-BE49-F238E27FC236}">
                <a16:creationId xmlns:a16="http://schemas.microsoft.com/office/drawing/2014/main" id="{0F74E94F-B8F7-D40A-D583-B5D035FB5DD7}"/>
              </a:ext>
            </a:extLst>
          </p:cNvPr>
          <p:cNvSpPr txBox="1"/>
          <p:nvPr/>
        </p:nvSpPr>
        <p:spPr>
          <a:xfrm>
            <a:off x="59803" y="4195745"/>
            <a:ext cx="12072394" cy="2677656"/>
          </a:xfrm>
          <a:prstGeom prst="rect">
            <a:avLst/>
          </a:prstGeom>
          <a:noFill/>
        </p:spPr>
        <p:txBody>
          <a:bodyPr wrap="square" rtlCol="0">
            <a:spAutoFit/>
          </a:bodyPr>
          <a:lstStyle/>
          <a:p>
            <a:pPr algn="just"/>
            <a:r>
              <a:rPr lang="en-US" sz="2400" dirty="0"/>
              <a:t>To shortlist statistically significant variables, we examine the p-values corresponding to each covariate. A p-value less than 0.05 indicates statistical significance.</a:t>
            </a:r>
          </a:p>
          <a:p>
            <a:pPr algn="just"/>
            <a:r>
              <a:rPr lang="en-US" sz="2400" dirty="0"/>
              <a:t>Albumin (p = 0.000), Copper (p = 0.021), Platelets (p = 0.008), and Prothrombin (p = 0.005) have p-values less than 0.05, indicating that these variables significantly affect the odds of progressing to a higher stage of cirrhosis. Other variables, such as Bilirubin, Cholesterol, SGOT, and Triglycerides, do not have statistically significant effects. Therefore, we have excluded these variables from further analysis.</a:t>
            </a:r>
          </a:p>
        </p:txBody>
      </p:sp>
    </p:spTree>
    <p:extLst>
      <p:ext uri="{BB962C8B-B14F-4D97-AF65-F5344CB8AC3E}">
        <p14:creationId xmlns:p14="http://schemas.microsoft.com/office/powerpoint/2010/main" val="253705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0057-6A82-B048-DD1B-2A282C5BE774}"/>
              </a:ext>
            </a:extLst>
          </p:cNvPr>
          <p:cNvSpPr>
            <a:spLocks noGrp="1"/>
          </p:cNvSpPr>
          <p:nvPr>
            <p:ph type="title"/>
          </p:nvPr>
        </p:nvSpPr>
        <p:spPr/>
        <p:txBody>
          <a:bodyPr>
            <a:normAutofit/>
          </a:bodyPr>
          <a:lstStyle/>
          <a:p>
            <a:r>
              <a:rPr lang="en-US" sz="3200" dirty="0"/>
              <a:t>Liver cirrhosis</a:t>
            </a:r>
          </a:p>
        </p:txBody>
      </p:sp>
      <p:sp>
        <p:nvSpPr>
          <p:cNvPr id="3" name="Content Placeholder 2">
            <a:extLst>
              <a:ext uri="{FF2B5EF4-FFF2-40B4-BE49-F238E27FC236}">
                <a16:creationId xmlns:a16="http://schemas.microsoft.com/office/drawing/2014/main" id="{5A22AF78-B189-54D6-3396-A43ABD026EBE}"/>
              </a:ext>
            </a:extLst>
          </p:cNvPr>
          <p:cNvSpPr>
            <a:spLocks noGrp="1"/>
          </p:cNvSpPr>
          <p:nvPr>
            <p:ph idx="1"/>
          </p:nvPr>
        </p:nvSpPr>
        <p:spPr>
          <a:xfrm>
            <a:off x="391886" y="2477541"/>
            <a:ext cx="11593285" cy="3678303"/>
          </a:xfrm>
        </p:spPr>
        <p:txBody>
          <a:bodyPr>
            <a:noAutofit/>
          </a:bodyPr>
          <a:lstStyle/>
          <a:p>
            <a:r>
              <a:rPr lang="en-US" sz="2300" dirty="0">
                <a:solidFill>
                  <a:schemeClr val="tx1"/>
                </a:solidFill>
              </a:rPr>
              <a:t>Liver cirrhosis is a significant global health concern, characterized by the replacement of healthy liver tissue with scar tissue (fibrosis), which impairs liver function. </a:t>
            </a:r>
          </a:p>
          <a:p>
            <a:r>
              <a:rPr lang="en-US" sz="2300" dirty="0">
                <a:solidFill>
                  <a:schemeClr val="tx1"/>
                </a:solidFill>
              </a:rPr>
              <a:t>This chronic and progressive condition can result from various causes, including alcohol-related liver diseases, viral hepatitis, non-alcoholic fatty liver disease (NAFLD), metabolic syndrome, and autoimmune disorders. </a:t>
            </a:r>
          </a:p>
          <a:p>
            <a:r>
              <a:rPr lang="en-US" sz="2300" dirty="0">
                <a:solidFill>
                  <a:schemeClr val="tx1"/>
                </a:solidFill>
              </a:rPr>
              <a:t>Symptoms include yellowing of the skin (jaundice), muscle loss, fatigue, loss of appetite, and weakness. Prolonged liver damage leads to inflammation, causing liver cell death and the migration of inflammatory cells.</a:t>
            </a:r>
          </a:p>
          <a:p>
            <a:r>
              <a:rPr lang="en-US" sz="2300" dirty="0">
                <a:solidFill>
                  <a:schemeClr val="tx1"/>
                </a:solidFill>
              </a:rPr>
              <a:t>While the liver tries to regenerate damaged cells, this process triggers scar tissue production by cells like fibroblasts, leading to fibrosis. As fibrosis progresses, it disrupts the liver's structure and function, causing portal hypertension and affecting blood flow within the liver. This increases the risk of liver cancer.</a:t>
            </a:r>
          </a:p>
        </p:txBody>
      </p:sp>
    </p:spTree>
    <p:extLst>
      <p:ext uri="{BB962C8B-B14F-4D97-AF65-F5344CB8AC3E}">
        <p14:creationId xmlns:p14="http://schemas.microsoft.com/office/powerpoint/2010/main" val="3510260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EF2FE32-98BA-0AE4-1C35-4D128E093AB9}"/>
                  </a:ext>
                </a:extLst>
              </p:cNvPr>
              <p:cNvSpPr txBox="1"/>
              <p:nvPr/>
            </p:nvSpPr>
            <p:spPr>
              <a:xfrm>
                <a:off x="381965" y="787079"/>
                <a:ext cx="11644131" cy="5250989"/>
              </a:xfrm>
              <a:prstGeom prst="rect">
                <a:avLst/>
              </a:prstGeom>
              <a:noFill/>
            </p:spPr>
            <p:txBody>
              <a:bodyPr wrap="square" rtlCol="0">
                <a:spAutoFit/>
              </a:bodyPr>
              <a:lstStyle/>
              <a:p>
                <a:pPr algn="just"/>
                <a:r>
                  <a:rPr lang="en-US" sz="2400" dirty="0">
                    <a:solidFill>
                      <a:schemeClr val="tx1"/>
                    </a:solidFill>
                  </a:rPr>
                  <a:t>Cohen's Kappa Statistic</a:t>
                </a:r>
              </a:p>
              <a:p>
                <a:pPr algn="just"/>
                <a:r>
                  <a:rPr lang="en-US" sz="2400" dirty="0">
                    <a:solidFill>
                      <a:schemeClr val="tx1"/>
                    </a:solidFill>
                  </a:rPr>
                  <a:t>Cohen's kappa (κ) is a statistic that measures inter-rater agreement for categorical items, determines the consistency between different raters or methods of classification when categorizing subjects into distinct groups. </a:t>
                </a:r>
              </a:p>
              <a:p>
                <a:pPr algn="just"/>
                <a:r>
                  <a:rPr lang="en-US" sz="2400" dirty="0">
                    <a:solidFill>
                      <a:schemeClr val="tx1"/>
                    </a:solidFill>
                  </a:rPr>
                  <a:t>Interpretation of Kappa Statistic:</a:t>
                </a:r>
              </a:p>
              <a:p>
                <a:pPr algn="just"/>
                <a:r>
                  <a:rPr lang="en-US" sz="2400" dirty="0">
                    <a:solidFill>
                      <a:schemeClr val="tx1"/>
                    </a:solidFill>
                  </a:rPr>
                  <a:t>Κ=1, perfect agreement</a:t>
                </a:r>
              </a:p>
              <a:p>
                <a:pPr algn="just"/>
                <a:r>
                  <a:rPr lang="en-US" sz="2400" dirty="0">
                    <a:solidFill>
                      <a:schemeClr val="tx1"/>
                    </a:solidFill>
                  </a:rPr>
                  <a:t>K=0, agreement equivalent to chance</a:t>
                </a:r>
              </a:p>
              <a:p>
                <a:pPr algn="just"/>
                <a:r>
                  <a:rPr lang="en-US" sz="2400" dirty="0">
                    <a:solidFill>
                      <a:schemeClr val="tx1"/>
                    </a:solidFill>
                  </a:rPr>
                  <a:t>0 ≤ K ≤ 1, agreement less than chance (can occur in rare situations).</a:t>
                </a:r>
              </a:p>
              <a:p>
                <a:pPr algn="just"/>
                <a:endParaRPr lang="en-US" sz="2400" dirty="0">
                  <a:solidFill>
                    <a:schemeClr val="tx1"/>
                  </a:solidFill>
                </a:endParaRPr>
              </a:p>
              <a:p>
                <a:pPr algn="ctr"/>
                <a14:m>
                  <m:oMath xmlns:m="http://schemas.openxmlformats.org/officeDocument/2006/math">
                    <m:r>
                      <a:rPr lang="en-US" sz="28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𝜅</m:t>
                    </m:r>
                    <m:r>
                      <a:rPr lang="en-US" sz="28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solidFill>
                              <a:schemeClr val="tx1"/>
                            </a:solidFill>
                            <a:effectLst/>
                            <a:latin typeface="Cambria Math" panose="02040503050406030204" pitchFamily="18" charset="0"/>
                          </a:rPr>
                        </m:ctrlPr>
                      </m:fPr>
                      <m:num>
                        <m:sSub>
                          <m:sSubPr>
                            <m:ctrlPr>
                              <a:rPr lang="en-US" sz="2800" i="1">
                                <a:solidFill>
                                  <a:schemeClr val="tx1"/>
                                </a:solidFill>
                                <a:effectLst/>
                                <a:latin typeface="Cambria Math" panose="02040503050406030204" pitchFamily="18" charset="0"/>
                              </a:rPr>
                            </m:ctrlPr>
                          </m:sSubPr>
                          <m:e>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solidFill>
                                  <a:schemeClr val="tx1"/>
                                </a:solidFill>
                                <a:effectLst/>
                                <a:latin typeface="Cambria Math" panose="02040503050406030204" pitchFamily="18" charset="0"/>
                              </a:rPr>
                            </m:ctrlPr>
                          </m:sSubPr>
                          <m:e>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𝑒</m:t>
                            </m:r>
                          </m:sub>
                        </m:sSub>
                      </m:num>
                      <m:den>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2800" i="1">
                                <a:solidFill>
                                  <a:schemeClr val="tx1"/>
                                </a:solidFill>
                                <a:effectLst/>
                                <a:latin typeface="Cambria Math" panose="02040503050406030204" pitchFamily="18" charset="0"/>
                              </a:rPr>
                            </m:ctrlPr>
                          </m:sSubPr>
                          <m:e>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2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𝑒</m:t>
                            </m:r>
                          </m:sub>
                        </m:sSub>
                      </m:den>
                    </m:f>
                  </m:oMath>
                </a14:m>
                <a:r>
                  <a:rPr lang="en-US" sz="2800" dirty="0">
                    <a:solidFill>
                      <a:schemeClr val="tx1"/>
                    </a:solidFill>
                    <a:effectLst/>
                    <a:latin typeface="Times New Roman" panose="02020603050405020304" pitchFamily="18" charset="0"/>
                    <a:ea typeface="Times New Roman" panose="02020603050405020304" pitchFamily="18" charset="0"/>
                  </a:rPr>
                  <a:t> </a:t>
                </a:r>
              </a:p>
              <a:p>
                <a:pPr algn="ctr"/>
                <a:endParaRPr lang="en-US" sz="2800" dirty="0">
                  <a:solidFill>
                    <a:schemeClr val="tx1"/>
                  </a:solidFill>
                  <a:effectLst/>
                  <a:latin typeface="Times New Roman" panose="02020603050405020304" pitchFamily="18" charset="0"/>
                  <a:ea typeface="Times New Roman" panose="02020603050405020304" pitchFamily="18" charset="0"/>
                </a:endParaRPr>
              </a:p>
              <a:p>
                <a:pPr algn="just"/>
                <a14:m>
                  <m:oMath xmlns:m="http://schemas.openxmlformats.org/officeDocument/2006/math">
                    <m:sSub>
                      <m:sSubPr>
                        <m:ctrlPr>
                          <a:rPr lang="en-US" sz="2400" i="1" spc="15" smtClean="0">
                            <a:solidFill>
                              <a:schemeClr val="tx1"/>
                            </a:solidFill>
                            <a:effectLst/>
                            <a:highlight>
                              <a:srgbClr val="FFFFFF"/>
                            </a:highlight>
                            <a:latin typeface="Cambria Math" panose="02040503050406030204" pitchFamily="18" charset="0"/>
                          </a:rPr>
                        </m:ctrlPr>
                      </m:sSubPr>
                      <m:e>
                        <m:r>
                          <m:rPr>
                            <m:sty m:val="p"/>
                          </m:rPr>
                          <a:rPr lang="en-US" sz="2400" b="0" i="0" spc="15" smtClean="0">
                            <a:solidFill>
                              <a:schemeClr val="tx1"/>
                            </a:solidFill>
                            <a:effectLst/>
                            <a:highlight>
                              <a:srgbClr val="FFFFFF"/>
                            </a:highlight>
                            <a:latin typeface="Cambria Math" panose="02040503050406030204" pitchFamily="18" charset="0"/>
                          </a:rPr>
                          <m:t>where</m:t>
                        </m:r>
                        <m:r>
                          <a:rPr lang="en-US" sz="2400" b="0" i="0" spc="15" smtClean="0">
                            <a:solidFill>
                              <a:schemeClr val="tx1"/>
                            </a:solidFill>
                            <a:effectLst/>
                            <a:highlight>
                              <a:srgbClr val="FFFFFF"/>
                            </a:highlight>
                            <a:latin typeface="Cambria Math" panose="02040503050406030204" pitchFamily="18" charset="0"/>
                          </a:rPr>
                          <m:t> </m:t>
                        </m:r>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2400" i="1"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𝑒</m:t>
                        </m:r>
                      </m:sub>
                    </m:sSub>
                    <m:r>
                      <a:rPr lang="en-US" sz="2400" i="0" spc="15">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b="0" i="0" spc="15" smtClean="0">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denotes</m:t>
                    </m:r>
                    <m:r>
                      <a:rPr lang="en-US" sz="2400" b="0" i="0" spc="15" smtClean="0">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spc="15" dirty="0">
                    <a:solidFill>
                      <a:schemeClr val="tx1"/>
                    </a:solidFill>
                    <a:effectLst/>
                    <a:highlight>
                      <a:srgbClr val="FFFFFF"/>
                    </a:highlight>
                    <a:ea typeface="Times New Roman" panose="02020603050405020304" pitchFamily="18" charset="0"/>
                  </a:rPr>
                  <a:t>expected agreement by chance.</a:t>
                </a:r>
              </a:p>
              <a:p>
                <a:pPr algn="just"/>
                <a14:m>
                  <m:oMath xmlns:m="http://schemas.openxmlformats.org/officeDocument/2006/math">
                    <m:sSub>
                      <m:sSubPr>
                        <m:ctrlPr>
                          <a:rPr lang="en-US" sz="2400" i="1">
                            <a:solidFill>
                              <a:schemeClr val="tx1"/>
                            </a:solidFill>
                            <a:highlight>
                              <a:srgbClr val="FFFFFF"/>
                            </a:highlight>
                            <a:latin typeface="Cambria Math" panose="02040503050406030204" pitchFamily="18" charset="0"/>
                          </a:rPr>
                        </m:ctrlPr>
                      </m:sSubPr>
                      <m:e>
                        <m:r>
                          <m:rPr>
                            <m:sty m:val="p"/>
                          </m:rPr>
                          <a:rPr lang="en-US" sz="2400" b="0" i="0" smtClean="0">
                            <a:solidFill>
                              <a:schemeClr val="tx1"/>
                            </a:solidFill>
                            <a:highlight>
                              <a:srgbClr val="FFFFFF"/>
                            </a:highlight>
                            <a:latin typeface="Cambria Math" panose="02040503050406030204" pitchFamily="18" charset="0"/>
                          </a:rPr>
                          <m:t>and</m:t>
                        </m:r>
                        <m:r>
                          <a:rPr lang="en-US" sz="2400" b="0" i="1" smtClean="0">
                            <a:solidFill>
                              <a:schemeClr val="tx1"/>
                            </a:solidFill>
                            <a:highlight>
                              <a:srgbClr val="FFFFFF"/>
                            </a:highlight>
                            <a:latin typeface="Cambria Math" panose="02040503050406030204" pitchFamily="18" charset="0"/>
                          </a:rPr>
                          <m:t> </m:t>
                        </m:r>
                        <m:r>
                          <a:rPr lang="en-US" sz="2400" i="1">
                            <a:solidFill>
                              <a:schemeClr val="tx1"/>
                            </a:solidFill>
                            <a:highlight>
                              <a:srgbClr val="FFFFFF"/>
                            </a:highlight>
                            <a:latin typeface="Cambria Math" panose="02040503050406030204" pitchFamily="18" charset="0"/>
                          </a:rPr>
                          <m:t>𝑃</m:t>
                        </m:r>
                      </m:e>
                      <m:sub>
                        <m:r>
                          <a:rPr lang="en-US" sz="2400" i="1">
                            <a:solidFill>
                              <a:schemeClr val="tx1"/>
                            </a:solidFill>
                            <a:highlight>
                              <a:srgbClr val="FFFFFF"/>
                            </a:highlight>
                            <a:latin typeface="Cambria Math" panose="02040503050406030204" pitchFamily="18" charset="0"/>
                          </a:rPr>
                          <m:t>0</m:t>
                        </m:r>
                      </m:sub>
                    </m:sSub>
                    <m:r>
                      <m:rPr>
                        <m:sty m:val="p"/>
                      </m:rPr>
                      <a:rPr lang="en-US" sz="2400" b="0" i="0" spc="15" smtClean="0">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denotes</m:t>
                    </m:r>
                    <m:r>
                      <a:rPr lang="en-US" sz="2400" b="0" i="0" spc="15" smtClean="0">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b="0" i="0" spc="15" smtClean="0">
                        <a:solidFill>
                          <a:schemeClr val="tx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observed</m:t>
                    </m:r>
                  </m:oMath>
                </a14:m>
                <a:r>
                  <a:rPr lang="en-US" sz="2400" spc="15" dirty="0">
                    <a:solidFill>
                      <a:schemeClr val="tx1"/>
                    </a:solidFill>
                    <a:effectLst/>
                    <a:highlight>
                      <a:srgbClr val="FFFFFF"/>
                    </a:highlight>
                    <a:ea typeface="Times New Roman" panose="02020603050405020304" pitchFamily="18" charset="0"/>
                  </a:rPr>
                  <a:t>agreement by chance.</a:t>
                </a:r>
                <a:endParaRPr lang="en-US" sz="2400" dirty="0">
                  <a:solidFill>
                    <a:schemeClr val="tx1"/>
                  </a:solidFill>
                </a:endParaRPr>
              </a:p>
            </p:txBody>
          </p:sp>
        </mc:Choice>
        <mc:Fallback xmlns="">
          <p:sp>
            <p:nvSpPr>
              <p:cNvPr id="2" name="TextBox 1">
                <a:extLst>
                  <a:ext uri="{FF2B5EF4-FFF2-40B4-BE49-F238E27FC236}">
                    <a16:creationId xmlns:a16="http://schemas.microsoft.com/office/drawing/2014/main" id="{5EF2FE32-98BA-0AE4-1C35-4D128E093AB9}"/>
                  </a:ext>
                </a:extLst>
              </p:cNvPr>
              <p:cNvSpPr txBox="1">
                <a:spLocks noRot="1" noChangeAspect="1" noMove="1" noResize="1" noEditPoints="1" noAdjustHandles="1" noChangeArrowheads="1" noChangeShapeType="1" noTextEdit="1"/>
              </p:cNvSpPr>
              <p:nvPr/>
            </p:nvSpPr>
            <p:spPr>
              <a:xfrm>
                <a:off x="381965" y="787079"/>
                <a:ext cx="11644131" cy="5250989"/>
              </a:xfrm>
              <a:prstGeom prst="rect">
                <a:avLst/>
              </a:prstGeom>
              <a:blipFill>
                <a:blip r:embed="rId2"/>
                <a:stretch>
                  <a:fillRect l="-838" t="-929" r="-785" b="-1742"/>
                </a:stretch>
              </a:blipFill>
            </p:spPr>
            <p:txBody>
              <a:bodyPr/>
              <a:lstStyle/>
              <a:p>
                <a:r>
                  <a:rPr lang="en-US">
                    <a:noFill/>
                  </a:rPr>
                  <a:t> </a:t>
                </a:r>
              </a:p>
            </p:txBody>
          </p:sp>
        </mc:Fallback>
      </mc:AlternateContent>
    </p:spTree>
    <p:extLst>
      <p:ext uri="{BB962C8B-B14F-4D97-AF65-F5344CB8AC3E}">
        <p14:creationId xmlns:p14="http://schemas.microsoft.com/office/powerpoint/2010/main" val="260855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267A2D-2ABA-40DC-D4CB-A030ECE3D951}"/>
              </a:ext>
            </a:extLst>
          </p:cNvPr>
          <p:cNvSpPr/>
          <p:nvPr/>
        </p:nvSpPr>
        <p:spPr>
          <a:xfrm>
            <a:off x="638536" y="2372811"/>
            <a:ext cx="5185459" cy="40395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708194CB-D090-080A-771F-55EA911825DC}"/>
              </a:ext>
            </a:extLst>
          </p:cNvPr>
          <p:cNvCxnSpPr>
            <a:cxnSpLocks/>
          </p:cNvCxnSpPr>
          <p:nvPr/>
        </p:nvCxnSpPr>
        <p:spPr>
          <a:xfrm>
            <a:off x="3034495" y="2372811"/>
            <a:ext cx="7715" cy="4077182"/>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ABECF3F3-C70F-B960-DD1B-E96FF896F7F3}"/>
              </a:ext>
            </a:extLst>
          </p:cNvPr>
          <p:cNvCxnSpPr/>
          <p:nvPr/>
        </p:nvCxnSpPr>
        <p:spPr>
          <a:xfrm>
            <a:off x="4502552" y="2372811"/>
            <a:ext cx="0" cy="4039564"/>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A9B63C46-66B4-5B2B-D287-D37BD33F833B}"/>
              </a:ext>
            </a:extLst>
          </p:cNvPr>
          <p:cNvCxnSpPr>
            <a:cxnSpLocks/>
          </p:cNvCxnSpPr>
          <p:nvPr/>
        </p:nvCxnSpPr>
        <p:spPr>
          <a:xfrm>
            <a:off x="638534" y="3948897"/>
            <a:ext cx="518545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70E7B6F-A440-9112-05CE-E8E4F993834B}"/>
              </a:ext>
            </a:extLst>
          </p:cNvPr>
          <p:cNvCxnSpPr>
            <a:cxnSpLocks/>
          </p:cNvCxnSpPr>
          <p:nvPr/>
        </p:nvCxnSpPr>
        <p:spPr>
          <a:xfrm>
            <a:off x="638534" y="5185458"/>
            <a:ext cx="5185459"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4C30A91-8F6B-2E52-97AA-93AF8A6744DF}"/>
              </a:ext>
            </a:extLst>
          </p:cNvPr>
          <p:cNvCxnSpPr/>
          <p:nvPr/>
        </p:nvCxnSpPr>
        <p:spPr>
          <a:xfrm>
            <a:off x="638535" y="2372811"/>
            <a:ext cx="2395960" cy="1576086"/>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AC5FCC3-A407-475F-01DA-49AF37CA2180}"/>
              </a:ext>
            </a:extLst>
          </p:cNvPr>
          <p:cNvSpPr txBox="1"/>
          <p:nvPr/>
        </p:nvSpPr>
        <p:spPr>
          <a:xfrm>
            <a:off x="1836515" y="2455335"/>
            <a:ext cx="1363886" cy="461665"/>
          </a:xfrm>
          <a:prstGeom prst="rect">
            <a:avLst/>
          </a:prstGeom>
          <a:noFill/>
        </p:spPr>
        <p:txBody>
          <a:bodyPr wrap="square" rtlCol="0">
            <a:spAutoFit/>
          </a:bodyPr>
          <a:lstStyle/>
          <a:p>
            <a:r>
              <a:rPr lang="en-US" sz="2400" dirty="0"/>
              <a:t>Actual</a:t>
            </a:r>
          </a:p>
        </p:txBody>
      </p:sp>
      <p:sp>
        <p:nvSpPr>
          <p:cNvPr id="14" name="TextBox 13">
            <a:extLst>
              <a:ext uri="{FF2B5EF4-FFF2-40B4-BE49-F238E27FC236}">
                <a16:creationId xmlns:a16="http://schemas.microsoft.com/office/drawing/2014/main" id="{234D017E-7FB1-3D3B-705A-E32B6C6F865C}"/>
              </a:ext>
            </a:extLst>
          </p:cNvPr>
          <p:cNvSpPr txBox="1"/>
          <p:nvPr/>
        </p:nvSpPr>
        <p:spPr>
          <a:xfrm>
            <a:off x="638534" y="3337725"/>
            <a:ext cx="1363886" cy="461665"/>
          </a:xfrm>
          <a:prstGeom prst="rect">
            <a:avLst/>
          </a:prstGeom>
          <a:noFill/>
        </p:spPr>
        <p:txBody>
          <a:bodyPr wrap="square" rtlCol="0">
            <a:spAutoFit/>
          </a:bodyPr>
          <a:lstStyle/>
          <a:p>
            <a:r>
              <a:rPr lang="en-US" sz="2400" dirty="0"/>
              <a:t>Predicted</a:t>
            </a:r>
          </a:p>
        </p:txBody>
      </p:sp>
      <p:sp>
        <p:nvSpPr>
          <p:cNvPr id="15" name="TextBox 14">
            <a:extLst>
              <a:ext uri="{FF2B5EF4-FFF2-40B4-BE49-F238E27FC236}">
                <a16:creationId xmlns:a16="http://schemas.microsoft.com/office/drawing/2014/main" id="{36B2F192-1A1D-EBA6-1A26-C4C4877943CB}"/>
              </a:ext>
            </a:extLst>
          </p:cNvPr>
          <p:cNvSpPr txBox="1"/>
          <p:nvPr/>
        </p:nvSpPr>
        <p:spPr>
          <a:xfrm>
            <a:off x="3475296" y="2868952"/>
            <a:ext cx="1182548" cy="461665"/>
          </a:xfrm>
          <a:prstGeom prst="rect">
            <a:avLst/>
          </a:prstGeom>
          <a:noFill/>
        </p:spPr>
        <p:txBody>
          <a:bodyPr wrap="square" rtlCol="0">
            <a:spAutoFit/>
          </a:bodyPr>
          <a:lstStyle/>
          <a:p>
            <a:r>
              <a:rPr lang="en-US" sz="2400" dirty="0"/>
              <a:t>YES</a:t>
            </a:r>
          </a:p>
        </p:txBody>
      </p:sp>
      <p:sp>
        <p:nvSpPr>
          <p:cNvPr id="25" name="TextBox 24">
            <a:extLst>
              <a:ext uri="{FF2B5EF4-FFF2-40B4-BE49-F238E27FC236}">
                <a16:creationId xmlns:a16="http://schemas.microsoft.com/office/drawing/2014/main" id="{9785FDDD-42B5-D232-8858-95398B18389F}"/>
              </a:ext>
            </a:extLst>
          </p:cNvPr>
          <p:cNvSpPr txBox="1"/>
          <p:nvPr/>
        </p:nvSpPr>
        <p:spPr>
          <a:xfrm>
            <a:off x="1428503" y="4262253"/>
            <a:ext cx="1236885" cy="461665"/>
          </a:xfrm>
          <a:prstGeom prst="rect">
            <a:avLst/>
          </a:prstGeom>
          <a:noFill/>
        </p:spPr>
        <p:txBody>
          <a:bodyPr wrap="square" rtlCol="0">
            <a:spAutoFit/>
          </a:bodyPr>
          <a:lstStyle/>
          <a:p>
            <a:r>
              <a:rPr lang="en-US" sz="2400" dirty="0"/>
              <a:t>YES</a:t>
            </a:r>
          </a:p>
        </p:txBody>
      </p:sp>
      <p:sp>
        <p:nvSpPr>
          <p:cNvPr id="26" name="TextBox 25">
            <a:extLst>
              <a:ext uri="{FF2B5EF4-FFF2-40B4-BE49-F238E27FC236}">
                <a16:creationId xmlns:a16="http://schemas.microsoft.com/office/drawing/2014/main" id="{ACB8D07C-C9CE-DE04-5F8A-FCF004ECF552}"/>
              </a:ext>
            </a:extLst>
          </p:cNvPr>
          <p:cNvSpPr txBox="1"/>
          <p:nvPr/>
        </p:nvSpPr>
        <p:spPr>
          <a:xfrm>
            <a:off x="4817954" y="2876863"/>
            <a:ext cx="909897" cy="461665"/>
          </a:xfrm>
          <a:prstGeom prst="rect">
            <a:avLst/>
          </a:prstGeom>
          <a:noFill/>
        </p:spPr>
        <p:txBody>
          <a:bodyPr wrap="square" rtlCol="0">
            <a:spAutoFit/>
          </a:bodyPr>
          <a:lstStyle/>
          <a:p>
            <a:r>
              <a:rPr lang="en-US" sz="2400" dirty="0"/>
              <a:t>NO</a:t>
            </a:r>
          </a:p>
        </p:txBody>
      </p:sp>
      <p:sp>
        <p:nvSpPr>
          <p:cNvPr id="27" name="TextBox 26">
            <a:extLst>
              <a:ext uri="{FF2B5EF4-FFF2-40B4-BE49-F238E27FC236}">
                <a16:creationId xmlns:a16="http://schemas.microsoft.com/office/drawing/2014/main" id="{6763AD1B-4E14-D0EB-2BB0-2E63C6F140B7}"/>
              </a:ext>
            </a:extLst>
          </p:cNvPr>
          <p:cNvSpPr txBox="1"/>
          <p:nvPr/>
        </p:nvSpPr>
        <p:spPr>
          <a:xfrm>
            <a:off x="1449723" y="5560849"/>
            <a:ext cx="1460500" cy="461665"/>
          </a:xfrm>
          <a:prstGeom prst="rect">
            <a:avLst/>
          </a:prstGeom>
          <a:noFill/>
        </p:spPr>
        <p:txBody>
          <a:bodyPr wrap="square" rtlCol="0">
            <a:spAutoFit/>
          </a:bodyPr>
          <a:lstStyle/>
          <a:p>
            <a:r>
              <a:rPr lang="en-US" sz="2400" dirty="0"/>
              <a:t>NO</a:t>
            </a:r>
          </a:p>
        </p:txBody>
      </p:sp>
      <p:sp>
        <p:nvSpPr>
          <p:cNvPr id="28" name="TextBox 27">
            <a:extLst>
              <a:ext uri="{FF2B5EF4-FFF2-40B4-BE49-F238E27FC236}">
                <a16:creationId xmlns:a16="http://schemas.microsoft.com/office/drawing/2014/main" id="{EBEBE490-0250-E387-8CDD-E5F0BDB309B7}"/>
              </a:ext>
            </a:extLst>
          </p:cNvPr>
          <p:cNvSpPr txBox="1"/>
          <p:nvPr/>
        </p:nvSpPr>
        <p:spPr>
          <a:xfrm>
            <a:off x="3200401" y="4328434"/>
            <a:ext cx="1359073" cy="461665"/>
          </a:xfrm>
          <a:prstGeom prst="rect">
            <a:avLst/>
          </a:prstGeom>
          <a:noFill/>
        </p:spPr>
        <p:txBody>
          <a:bodyPr wrap="square" rtlCol="0">
            <a:spAutoFit/>
          </a:bodyPr>
          <a:lstStyle/>
          <a:p>
            <a:r>
              <a:rPr lang="en-US" sz="2400" dirty="0"/>
              <a:t>45  (TP)</a:t>
            </a:r>
          </a:p>
        </p:txBody>
      </p:sp>
      <p:sp>
        <p:nvSpPr>
          <p:cNvPr id="30" name="TextBox 29">
            <a:extLst>
              <a:ext uri="{FF2B5EF4-FFF2-40B4-BE49-F238E27FC236}">
                <a16:creationId xmlns:a16="http://schemas.microsoft.com/office/drawing/2014/main" id="{071BF0C4-E5EB-1A17-73D3-17517602C5F6}"/>
              </a:ext>
            </a:extLst>
          </p:cNvPr>
          <p:cNvSpPr txBox="1"/>
          <p:nvPr/>
        </p:nvSpPr>
        <p:spPr>
          <a:xfrm>
            <a:off x="4562044" y="5560848"/>
            <a:ext cx="1290411" cy="461665"/>
          </a:xfrm>
          <a:prstGeom prst="rect">
            <a:avLst/>
          </a:prstGeom>
          <a:noFill/>
        </p:spPr>
        <p:txBody>
          <a:bodyPr wrap="square" rtlCol="0">
            <a:spAutoFit/>
          </a:bodyPr>
          <a:lstStyle/>
          <a:p>
            <a:r>
              <a:rPr lang="en-US" sz="2400" dirty="0"/>
              <a:t>15  (TN)</a:t>
            </a:r>
          </a:p>
        </p:txBody>
      </p:sp>
      <p:sp>
        <p:nvSpPr>
          <p:cNvPr id="31" name="TextBox 30">
            <a:extLst>
              <a:ext uri="{FF2B5EF4-FFF2-40B4-BE49-F238E27FC236}">
                <a16:creationId xmlns:a16="http://schemas.microsoft.com/office/drawing/2014/main" id="{07DE453C-0EC2-1AAD-BD54-987D91565114}"/>
              </a:ext>
            </a:extLst>
          </p:cNvPr>
          <p:cNvSpPr txBox="1"/>
          <p:nvPr/>
        </p:nvSpPr>
        <p:spPr>
          <a:xfrm>
            <a:off x="3200401" y="5571194"/>
            <a:ext cx="1273691" cy="461665"/>
          </a:xfrm>
          <a:prstGeom prst="rect">
            <a:avLst/>
          </a:prstGeom>
          <a:noFill/>
        </p:spPr>
        <p:txBody>
          <a:bodyPr wrap="square" rtlCol="0">
            <a:spAutoFit/>
          </a:bodyPr>
          <a:lstStyle/>
          <a:p>
            <a:r>
              <a:rPr lang="en-US" sz="2400" dirty="0"/>
              <a:t>25  (FP)</a:t>
            </a:r>
          </a:p>
        </p:txBody>
      </p:sp>
      <p:sp>
        <p:nvSpPr>
          <p:cNvPr id="32" name="TextBox 31">
            <a:extLst>
              <a:ext uri="{FF2B5EF4-FFF2-40B4-BE49-F238E27FC236}">
                <a16:creationId xmlns:a16="http://schemas.microsoft.com/office/drawing/2014/main" id="{98F9F08F-B9A8-26E7-806E-7BFB81BA6EC0}"/>
              </a:ext>
            </a:extLst>
          </p:cNvPr>
          <p:cNvSpPr txBox="1"/>
          <p:nvPr/>
        </p:nvSpPr>
        <p:spPr>
          <a:xfrm>
            <a:off x="4581337" y="4341549"/>
            <a:ext cx="1290409" cy="461665"/>
          </a:xfrm>
          <a:prstGeom prst="rect">
            <a:avLst/>
          </a:prstGeom>
          <a:noFill/>
        </p:spPr>
        <p:txBody>
          <a:bodyPr wrap="square" rtlCol="0">
            <a:spAutoFit/>
          </a:bodyPr>
          <a:lstStyle/>
          <a:p>
            <a:r>
              <a:rPr lang="en-US" sz="2400" dirty="0"/>
              <a:t>15  (FN)</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5AE5F3-0169-476A-FEEC-C7BE14F6635C}"/>
                  </a:ext>
                </a:extLst>
              </p:cNvPr>
              <p:cNvSpPr txBox="1"/>
              <p:nvPr/>
            </p:nvSpPr>
            <p:spPr>
              <a:xfrm>
                <a:off x="5982184" y="3080015"/>
                <a:ext cx="6034278" cy="179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𝑇𝑃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𝑇𝑁</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𝐹𝑁</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𝐹𝑃</m:t>
                          </m:r>
                          <m:r>
                            <a:rPr lang="en-US" b="0" i="1" smtClean="0">
                              <a:latin typeface="Cambria Math" panose="02040503050406030204" pitchFamily="18" charset="0"/>
                              <a:ea typeface="Cambria Math" panose="02040503050406030204" pitchFamily="18" charset="0"/>
                            </a:rPr>
                            <m:t>)</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𝐹𝑃</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𝐹𝑃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𝑇𝑁</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𝑇𝑁</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𝑇𝑁</m:t>
                          </m:r>
                          <m:r>
                            <a:rPr lang="en-US" b="0" i="1" smtClean="0">
                              <a:latin typeface="Cambria Math" panose="02040503050406030204" pitchFamily="18" charset="0"/>
                              <a:ea typeface="Cambria Math" panose="02040503050406030204" pitchFamily="18" charset="0"/>
                            </a:rPr>
                            <m:t>)</m:t>
                          </m:r>
                        </m:den>
                      </m:f>
                    </m:oMath>
                  </m:oMathPara>
                </a14:m>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𝜅</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2∗(45 ∗15 −15 ∗25)</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45+25</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25+15</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45+15</m:t>
                              </m:r>
                            </m:e>
                          </m:d>
                          <m:r>
                            <a:rPr lang="en-US" b="0" i="1" smtClean="0">
                              <a:latin typeface="Cambria Math" panose="02040503050406030204" pitchFamily="18" charset="0"/>
                              <a:ea typeface="Cambria Math" panose="02040503050406030204" pitchFamily="18" charset="0"/>
                            </a:rPr>
                            <m:t>∗(15+15)</m:t>
                          </m:r>
                        </m:den>
                      </m:f>
                      <m:r>
                        <a:rPr lang="en-US" b="0" i="1" smtClean="0">
                          <a:latin typeface="Cambria Math" panose="02040503050406030204" pitchFamily="18" charset="0"/>
                          <a:ea typeface="Cambria Math" panose="02040503050406030204" pitchFamily="18" charset="0"/>
                        </a:rPr>
                        <m:t> =0.13</m:t>
                      </m:r>
                    </m:oMath>
                  </m:oMathPara>
                </a14:m>
                <a:endParaRPr lang="en-US" dirty="0"/>
              </a:p>
            </p:txBody>
          </p:sp>
        </mc:Choice>
        <mc:Fallback xmlns="">
          <p:sp>
            <p:nvSpPr>
              <p:cNvPr id="36" name="TextBox 35">
                <a:extLst>
                  <a:ext uri="{FF2B5EF4-FFF2-40B4-BE49-F238E27FC236}">
                    <a16:creationId xmlns:a16="http://schemas.microsoft.com/office/drawing/2014/main" id="{455AE5F3-0169-476A-FEEC-C7BE14F6635C}"/>
                  </a:ext>
                </a:extLst>
              </p:cNvPr>
              <p:cNvSpPr txBox="1">
                <a:spLocks noRot="1" noChangeAspect="1" noMove="1" noResize="1" noEditPoints="1" noAdjustHandles="1" noChangeArrowheads="1" noChangeShapeType="1" noTextEdit="1"/>
              </p:cNvSpPr>
              <p:nvPr/>
            </p:nvSpPr>
            <p:spPr>
              <a:xfrm>
                <a:off x="5982184" y="3080015"/>
                <a:ext cx="6034278" cy="1799852"/>
              </a:xfrm>
              <a:prstGeom prst="rect">
                <a:avLst/>
              </a:prstGeom>
              <a:blipFill>
                <a:blip r:embed="rId2"/>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85488B54-D271-CBAE-03A3-18BFB785CBBF}"/>
              </a:ext>
            </a:extLst>
          </p:cNvPr>
          <p:cNvSpPr txBox="1"/>
          <p:nvPr/>
        </p:nvSpPr>
        <p:spPr>
          <a:xfrm>
            <a:off x="579726" y="1330652"/>
            <a:ext cx="7788732" cy="461665"/>
          </a:xfrm>
          <a:prstGeom prst="rect">
            <a:avLst/>
          </a:prstGeom>
          <a:noFill/>
        </p:spPr>
        <p:txBody>
          <a:bodyPr wrap="square" rtlCol="0">
            <a:spAutoFit/>
          </a:bodyPr>
          <a:lstStyle/>
          <a:p>
            <a:r>
              <a:rPr lang="en-US" sz="2400" dirty="0"/>
              <a:t>Let us understand Cohen’s Kappa Statistic with an example,</a:t>
            </a:r>
          </a:p>
        </p:txBody>
      </p:sp>
    </p:spTree>
    <p:extLst>
      <p:ext uri="{BB962C8B-B14F-4D97-AF65-F5344CB8AC3E}">
        <p14:creationId xmlns:p14="http://schemas.microsoft.com/office/powerpoint/2010/main" val="300421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341889-7E19-C60A-C6A9-A0CABBF4814F}"/>
              </a:ext>
            </a:extLst>
          </p:cNvPr>
          <p:cNvGraphicFramePr>
            <a:graphicFrameLocks noGrp="1"/>
          </p:cNvGraphicFramePr>
          <p:nvPr>
            <p:extLst>
              <p:ext uri="{D42A27DB-BD31-4B8C-83A1-F6EECF244321}">
                <p14:modId xmlns:p14="http://schemas.microsoft.com/office/powerpoint/2010/main" val="2195852279"/>
              </p:ext>
            </p:extLst>
          </p:nvPr>
        </p:nvGraphicFramePr>
        <p:xfrm>
          <a:off x="999461" y="1371602"/>
          <a:ext cx="9792588" cy="5323274"/>
        </p:xfrm>
        <a:graphic>
          <a:graphicData uri="http://schemas.openxmlformats.org/drawingml/2006/table">
            <a:tbl>
              <a:tblPr firstRow="1" firstCol="1" bandRow="1">
                <a:tableStyleId>{5C22544A-7EE6-4342-B048-85BDC9FD1C3A}</a:tableStyleId>
              </a:tblPr>
              <a:tblGrid>
                <a:gridCol w="3264196">
                  <a:extLst>
                    <a:ext uri="{9D8B030D-6E8A-4147-A177-3AD203B41FA5}">
                      <a16:colId xmlns:a16="http://schemas.microsoft.com/office/drawing/2014/main" val="610614145"/>
                    </a:ext>
                  </a:extLst>
                </a:gridCol>
                <a:gridCol w="3264196">
                  <a:extLst>
                    <a:ext uri="{9D8B030D-6E8A-4147-A177-3AD203B41FA5}">
                      <a16:colId xmlns:a16="http://schemas.microsoft.com/office/drawing/2014/main" val="1299879439"/>
                    </a:ext>
                  </a:extLst>
                </a:gridCol>
                <a:gridCol w="3264196">
                  <a:extLst>
                    <a:ext uri="{9D8B030D-6E8A-4147-A177-3AD203B41FA5}">
                      <a16:colId xmlns:a16="http://schemas.microsoft.com/office/drawing/2014/main" val="1624591706"/>
                    </a:ext>
                  </a:extLst>
                </a:gridCol>
              </a:tblGrid>
              <a:tr h="450434">
                <a:tc>
                  <a:txBody>
                    <a:bodyPr/>
                    <a:lstStyle/>
                    <a:p>
                      <a:pPr marL="6350" marR="19050" indent="-6350" algn="just">
                        <a:lnSpc>
                          <a:spcPct val="150000"/>
                        </a:lnSpc>
                        <a:spcBef>
                          <a:spcPts val="0"/>
                        </a:spcBef>
                        <a:spcAft>
                          <a:spcPts val="0"/>
                        </a:spcAft>
                      </a:pPr>
                      <a:r>
                        <a:rPr lang="en-US" sz="2400" kern="100">
                          <a:effectLst/>
                        </a:rPr>
                        <a:t>Feature 1</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Feature 2</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Kappa Statistic</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4468267"/>
                  </a:ext>
                </a:extLst>
              </a:tr>
              <a:tr h="450434">
                <a:tc>
                  <a:txBody>
                    <a:bodyPr/>
                    <a:lstStyle/>
                    <a:p>
                      <a:pPr marL="6350" marR="19050" indent="-6350" algn="just">
                        <a:lnSpc>
                          <a:spcPct val="150000"/>
                        </a:lnSpc>
                        <a:spcBef>
                          <a:spcPts val="0"/>
                        </a:spcBef>
                        <a:spcAft>
                          <a:spcPts val="0"/>
                        </a:spcAft>
                      </a:pPr>
                      <a:r>
                        <a:rPr lang="en-US" sz="2400" kern="100">
                          <a:effectLst/>
                        </a:rPr>
                        <a:t>Drug</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Ascites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0.0</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9216970"/>
                  </a:ext>
                </a:extLst>
              </a:tr>
              <a:tr h="450434">
                <a:tc>
                  <a:txBody>
                    <a:bodyPr/>
                    <a:lstStyle/>
                    <a:p>
                      <a:pPr marL="6350" marR="19050" indent="-6350" algn="just">
                        <a:lnSpc>
                          <a:spcPct val="150000"/>
                        </a:lnSpc>
                        <a:spcBef>
                          <a:spcPts val="0"/>
                        </a:spcBef>
                        <a:spcAft>
                          <a:spcPts val="0"/>
                        </a:spcAft>
                      </a:pPr>
                      <a:r>
                        <a:rPr lang="en-US" sz="2400" kern="100">
                          <a:effectLst/>
                        </a:rPr>
                        <a:t>Drug</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Hepatomegaly</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0.0</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0815277"/>
                  </a:ext>
                </a:extLst>
              </a:tr>
              <a:tr h="450434">
                <a:tc>
                  <a:txBody>
                    <a:bodyPr/>
                    <a:lstStyle/>
                    <a:p>
                      <a:pPr marL="6350" marR="19050" indent="-6350" algn="just">
                        <a:lnSpc>
                          <a:spcPct val="150000"/>
                        </a:lnSpc>
                        <a:spcBef>
                          <a:spcPts val="0"/>
                        </a:spcBef>
                        <a:spcAft>
                          <a:spcPts val="0"/>
                        </a:spcAft>
                      </a:pPr>
                      <a:r>
                        <a:rPr lang="en-US" sz="2400" kern="100">
                          <a:effectLst/>
                        </a:rPr>
                        <a:t>Drug</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Spiders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0.0</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9738089"/>
                  </a:ext>
                </a:extLst>
              </a:tr>
              <a:tr h="450434">
                <a:tc>
                  <a:txBody>
                    <a:bodyPr/>
                    <a:lstStyle/>
                    <a:p>
                      <a:pPr marL="6350" marR="19050" indent="-6350" algn="just">
                        <a:lnSpc>
                          <a:spcPct val="150000"/>
                        </a:lnSpc>
                        <a:spcBef>
                          <a:spcPts val="0"/>
                        </a:spcBef>
                        <a:spcAft>
                          <a:spcPts val="0"/>
                        </a:spcAft>
                      </a:pPr>
                      <a:r>
                        <a:rPr lang="en-US" sz="2400" kern="100">
                          <a:effectLst/>
                        </a:rPr>
                        <a:t>Drug</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Edema</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0.0</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3848919"/>
                  </a:ext>
                </a:extLst>
              </a:tr>
              <a:tr h="450434">
                <a:tc>
                  <a:txBody>
                    <a:bodyPr/>
                    <a:lstStyle/>
                    <a:p>
                      <a:pPr marL="6350" marR="19050" indent="-6350" algn="just">
                        <a:lnSpc>
                          <a:spcPct val="150000"/>
                        </a:lnSpc>
                        <a:spcBef>
                          <a:spcPts val="0"/>
                        </a:spcBef>
                        <a:spcAft>
                          <a:spcPts val="0"/>
                        </a:spcAft>
                      </a:pPr>
                      <a:r>
                        <a:rPr lang="en-US" sz="2400" kern="100">
                          <a:effectLst/>
                        </a:rPr>
                        <a:t>Ascites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Hepatomegaly</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0.08397683</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5580232"/>
                  </a:ext>
                </a:extLst>
              </a:tr>
              <a:tr h="450434">
                <a:tc>
                  <a:txBody>
                    <a:bodyPr/>
                    <a:lstStyle/>
                    <a:p>
                      <a:pPr marL="6350" marR="19050" indent="-6350" algn="just">
                        <a:lnSpc>
                          <a:spcPct val="150000"/>
                        </a:lnSpc>
                        <a:spcBef>
                          <a:spcPts val="0"/>
                        </a:spcBef>
                        <a:spcAft>
                          <a:spcPts val="0"/>
                        </a:spcAft>
                      </a:pPr>
                      <a:r>
                        <a:rPr lang="en-US" sz="2400" kern="100">
                          <a:effectLst/>
                        </a:rPr>
                        <a:t>Ascites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Spiders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0.12135176</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5900614"/>
                  </a:ext>
                </a:extLst>
              </a:tr>
              <a:tr h="450434">
                <a:tc>
                  <a:txBody>
                    <a:bodyPr/>
                    <a:lstStyle/>
                    <a:p>
                      <a:pPr marL="6350" marR="19050" indent="-6350" algn="just">
                        <a:lnSpc>
                          <a:spcPct val="150000"/>
                        </a:lnSpc>
                        <a:spcBef>
                          <a:spcPts val="0"/>
                        </a:spcBef>
                        <a:spcAft>
                          <a:spcPts val="0"/>
                        </a:spcAft>
                      </a:pPr>
                      <a:r>
                        <a:rPr lang="en-US" sz="2400" kern="100">
                          <a:effectLst/>
                        </a:rPr>
                        <a:t>Ascites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Edema</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0.39431818</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4616370"/>
                  </a:ext>
                </a:extLst>
              </a:tr>
              <a:tr h="450434">
                <a:tc>
                  <a:txBody>
                    <a:bodyPr/>
                    <a:lstStyle/>
                    <a:p>
                      <a:pPr marL="6350" marR="19050" indent="-6350" algn="just">
                        <a:lnSpc>
                          <a:spcPct val="150000"/>
                        </a:lnSpc>
                        <a:spcBef>
                          <a:spcPts val="0"/>
                        </a:spcBef>
                        <a:spcAft>
                          <a:spcPts val="0"/>
                        </a:spcAft>
                      </a:pPr>
                      <a:r>
                        <a:rPr lang="en-US" sz="2400" kern="100">
                          <a:effectLst/>
                        </a:rPr>
                        <a:t>Hepatomegaly</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Spiders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0.26439024</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7767040"/>
                  </a:ext>
                </a:extLst>
              </a:tr>
              <a:tr h="450434">
                <a:tc>
                  <a:txBody>
                    <a:bodyPr/>
                    <a:lstStyle/>
                    <a:p>
                      <a:pPr marL="6350" marR="19050" indent="-6350" algn="just">
                        <a:lnSpc>
                          <a:spcPct val="150000"/>
                        </a:lnSpc>
                        <a:spcBef>
                          <a:spcPts val="0"/>
                        </a:spcBef>
                        <a:spcAft>
                          <a:spcPts val="0"/>
                        </a:spcAft>
                      </a:pPr>
                      <a:r>
                        <a:rPr lang="en-US" sz="2400" kern="100">
                          <a:effectLst/>
                        </a:rPr>
                        <a:t>Hepatomegaly</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Edema</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0.08418254</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042937"/>
                  </a:ext>
                </a:extLst>
              </a:tr>
              <a:tr h="450434">
                <a:tc>
                  <a:txBody>
                    <a:bodyPr/>
                    <a:lstStyle/>
                    <a:p>
                      <a:pPr marL="6350" marR="19050" indent="-6350" algn="just">
                        <a:lnSpc>
                          <a:spcPct val="150000"/>
                        </a:lnSpc>
                        <a:spcBef>
                          <a:spcPts val="0"/>
                        </a:spcBef>
                        <a:spcAft>
                          <a:spcPts val="0"/>
                        </a:spcAft>
                      </a:pPr>
                      <a:r>
                        <a:rPr lang="en-US" sz="2400" kern="100">
                          <a:effectLst/>
                        </a:rPr>
                        <a:t>Spiders</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a:effectLst/>
                        </a:rPr>
                        <a:t>Edema</a:t>
                      </a:r>
                      <a:endParaRPr lang="en-US" sz="2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50000"/>
                        </a:lnSpc>
                        <a:spcBef>
                          <a:spcPts val="0"/>
                        </a:spcBef>
                        <a:spcAft>
                          <a:spcPts val="0"/>
                        </a:spcAft>
                      </a:pPr>
                      <a:r>
                        <a:rPr lang="en-US" sz="2400" kern="100" dirty="0">
                          <a:effectLst/>
                        </a:rPr>
                        <a:t>0.17713547</a:t>
                      </a:r>
                      <a:endPar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4888682"/>
                  </a:ext>
                </a:extLst>
              </a:tr>
            </a:tbl>
          </a:graphicData>
        </a:graphic>
      </p:graphicFrame>
      <p:sp>
        <p:nvSpPr>
          <p:cNvPr id="4" name="TextBox 3">
            <a:extLst>
              <a:ext uri="{FF2B5EF4-FFF2-40B4-BE49-F238E27FC236}">
                <a16:creationId xmlns:a16="http://schemas.microsoft.com/office/drawing/2014/main" id="{F94C2D40-C60E-CD9A-EF64-51F8DD1C0F7F}"/>
              </a:ext>
            </a:extLst>
          </p:cNvPr>
          <p:cNvSpPr txBox="1"/>
          <p:nvPr/>
        </p:nvSpPr>
        <p:spPr>
          <a:xfrm>
            <a:off x="2846869" y="729734"/>
            <a:ext cx="6097772" cy="523220"/>
          </a:xfrm>
          <a:prstGeom prst="rect">
            <a:avLst/>
          </a:prstGeom>
          <a:noFill/>
        </p:spPr>
        <p:txBody>
          <a:bodyPr wrap="square">
            <a:spAutoFit/>
          </a:bodyPr>
          <a:lstStyle/>
          <a:p>
            <a:pPr algn="ctr"/>
            <a:r>
              <a:rPr lang="en-US" sz="2800" dirty="0">
                <a:solidFill>
                  <a:srgbClr val="000000"/>
                </a:solidFill>
                <a:effectLst/>
                <a:latin typeface="Times New Roman" panose="02020603050405020304" pitchFamily="18" charset="0"/>
                <a:ea typeface="Times New Roman" panose="02020603050405020304" pitchFamily="18" charset="0"/>
              </a:rPr>
              <a:t>Kappa Scores of categorical variables</a:t>
            </a:r>
            <a:endParaRPr lang="en-US" sz="2800" dirty="0"/>
          </a:p>
        </p:txBody>
      </p:sp>
    </p:spTree>
    <p:extLst>
      <p:ext uri="{BB962C8B-B14F-4D97-AF65-F5344CB8AC3E}">
        <p14:creationId xmlns:p14="http://schemas.microsoft.com/office/powerpoint/2010/main" val="404517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D1C8A2-7C36-B34E-21F6-5295F8BDF484}"/>
              </a:ext>
            </a:extLst>
          </p:cNvPr>
          <p:cNvSpPr txBox="1"/>
          <p:nvPr/>
        </p:nvSpPr>
        <p:spPr>
          <a:xfrm>
            <a:off x="258726" y="2030289"/>
            <a:ext cx="11674548" cy="4524315"/>
          </a:xfrm>
          <a:prstGeom prst="rect">
            <a:avLst/>
          </a:prstGeom>
          <a:noFill/>
        </p:spPr>
        <p:txBody>
          <a:bodyPr wrap="square">
            <a:spAutoFit/>
          </a:bodyPr>
          <a:lstStyle/>
          <a:p>
            <a:pPr marL="342900" indent="-342900" algn="just">
              <a:buClr>
                <a:srgbClr val="0070C0"/>
              </a:buClr>
              <a:buSzPct val="100000"/>
              <a:buFont typeface="Wingdings" panose="05000000000000000000" pitchFamily="2" charset="2"/>
              <a:buChar char="§"/>
            </a:pPr>
            <a:r>
              <a:rPr lang="en-US" sz="2400" dirty="0"/>
              <a:t>In the presence of confounding, differences in outcomes between the treatment groups may not be attributable only to the treatment or intervention. Instead, some, or all, of the differences in outcomes between treatment groups may be due to differences in the distribution of baseline covariates between groups. Accordingly, statistical methods must be used in an attempt to remove the effects of confounding due to measured baseline covariates.</a:t>
            </a:r>
          </a:p>
          <a:p>
            <a:pPr marL="342900" indent="-342900" algn="just">
              <a:buClr>
                <a:srgbClr val="0070C0"/>
              </a:buClr>
              <a:buSzPct val="100000"/>
              <a:buFont typeface="Wingdings" panose="05000000000000000000" pitchFamily="2" charset="2"/>
              <a:buChar char="§"/>
            </a:pPr>
            <a:r>
              <a:rPr lang="en-US" sz="2400" dirty="0"/>
              <a:t>The primary property of the propensity score is that it is a balancing score: conditional on the true propensity score, treated and control subjects have the same distribution of measured baseline variables. Thus, conditioning on the propensity score allows one to mimic some of the characteristics of an RCT.</a:t>
            </a:r>
          </a:p>
          <a:p>
            <a:pPr marL="342900" indent="-342900" algn="just">
              <a:buClr>
                <a:srgbClr val="0070C0"/>
              </a:buClr>
              <a:buSzPct val="100000"/>
              <a:buFont typeface="Wingdings" panose="05000000000000000000" pitchFamily="2" charset="2"/>
              <a:buChar char="§"/>
            </a:pPr>
            <a:r>
              <a:rPr lang="en-US" sz="2400" dirty="0"/>
              <a:t>The primary focus is typically on the overall treatment effect – the average effect of treatment in the overall population of interest.</a:t>
            </a:r>
          </a:p>
        </p:txBody>
      </p:sp>
      <p:sp>
        <p:nvSpPr>
          <p:cNvPr id="4" name="Title 3">
            <a:extLst>
              <a:ext uri="{FF2B5EF4-FFF2-40B4-BE49-F238E27FC236}">
                <a16:creationId xmlns:a16="http://schemas.microsoft.com/office/drawing/2014/main" id="{5A70B914-8D41-70DF-3F38-EEB198318245}"/>
              </a:ext>
            </a:extLst>
          </p:cNvPr>
          <p:cNvSpPr>
            <a:spLocks noGrp="1"/>
          </p:cNvSpPr>
          <p:nvPr>
            <p:ph type="title"/>
          </p:nvPr>
        </p:nvSpPr>
        <p:spPr/>
        <p:txBody>
          <a:bodyPr/>
          <a:lstStyle/>
          <a:p>
            <a:r>
              <a:rPr lang="en-US" dirty="0"/>
              <a:t>WHY PROPENSITY SCORE ?</a:t>
            </a:r>
          </a:p>
        </p:txBody>
      </p:sp>
    </p:spTree>
    <p:extLst>
      <p:ext uri="{BB962C8B-B14F-4D97-AF65-F5344CB8AC3E}">
        <p14:creationId xmlns:p14="http://schemas.microsoft.com/office/powerpoint/2010/main" val="417012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095FC1-C87C-B08E-A077-E82178E2A499}"/>
                  </a:ext>
                </a:extLst>
              </p:cNvPr>
              <p:cNvSpPr txBox="1"/>
              <p:nvPr/>
            </p:nvSpPr>
            <p:spPr>
              <a:xfrm>
                <a:off x="354418" y="903498"/>
                <a:ext cx="11483164" cy="6499215"/>
              </a:xfrm>
              <a:prstGeom prst="rect">
                <a:avLst/>
              </a:prstGeom>
              <a:noFill/>
            </p:spPr>
            <p:txBody>
              <a:bodyPr wrap="square">
                <a:spAutoFit/>
              </a:bodyPr>
              <a:lstStyle/>
              <a:p>
                <a:pPr marL="0" marR="19050" indent="0" algn="just">
                  <a:spcBef>
                    <a:spcPts val="0"/>
                  </a:spcBef>
                  <a:spcAft>
                    <a:spcPts val="545"/>
                  </a:spcAft>
                </a:pPr>
                <a:r>
                  <a:rPr lang="en-US" sz="2400" kern="100" dirty="0">
                    <a:solidFill>
                      <a:schemeClr val="tx1"/>
                    </a:solidFill>
                    <a:effectLst/>
                    <a:ea typeface="Times New Roman" panose="02020603050405020304" pitchFamily="18" charset="0"/>
                  </a:rPr>
                  <a:t>Rosenbaum and Rubin (1983) defined the propensity score for participant </a:t>
                </a:r>
                <a:r>
                  <a:rPr lang="en-US" sz="2400" kern="100" dirty="0" err="1">
                    <a:solidFill>
                      <a:schemeClr val="tx1"/>
                    </a:solidFill>
                    <a:effectLst/>
                    <a:ea typeface="Times New Roman" panose="02020603050405020304" pitchFamily="18" charset="0"/>
                  </a:rPr>
                  <a:t>i</a:t>
                </a:r>
                <a:r>
                  <a:rPr lang="en-US" sz="2400" kern="100" dirty="0">
                    <a:solidFill>
                      <a:schemeClr val="tx1"/>
                    </a:solidFill>
                    <a:effectLst/>
                    <a:ea typeface="Times New Roman" panose="02020603050405020304" pitchFamily="18" charset="0"/>
                  </a:rPr>
                  <a:t> (</a:t>
                </a:r>
                <a:r>
                  <a:rPr lang="en-US" sz="2400" kern="100" dirty="0" err="1">
                    <a:solidFill>
                      <a:schemeClr val="tx1"/>
                    </a:solidFill>
                    <a:effectLst/>
                    <a:ea typeface="Times New Roman" panose="02020603050405020304" pitchFamily="18" charset="0"/>
                  </a:rPr>
                  <a:t>i</a:t>
                </a:r>
                <a:r>
                  <a:rPr lang="en-US" sz="2400" kern="100" dirty="0">
                    <a:solidFill>
                      <a:schemeClr val="tx1"/>
                    </a:solidFill>
                    <a:effectLst/>
                    <a:ea typeface="Times New Roman" panose="02020603050405020304" pitchFamily="18" charset="0"/>
                  </a:rPr>
                  <a:t> = 1, . . . , N) as the conditional probability of assignment to a particular treatment (Wi = 1) versus nontreatment (Wi = 0) given a vector of observed covariates, xi :</a:t>
                </a:r>
              </a:p>
              <a:p>
                <a:pPr marL="0" marR="19050" indent="0" algn="just">
                  <a:spcBef>
                    <a:spcPts val="0"/>
                  </a:spcBef>
                  <a:spcAft>
                    <a:spcPts val="545"/>
                  </a:spcAft>
                </a:pPr>
                <a:endParaRPr lang="en-US" sz="2400" kern="100" dirty="0">
                  <a:solidFill>
                    <a:schemeClr val="tx1"/>
                  </a:solidFill>
                  <a:effectLst/>
                  <a:ea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𝑒</m:t>
                      </m:r>
                      <m:d>
                        <m:dPr>
                          <m:ctrlPr>
                            <a:rPr lang="en-US" sz="2400" i="1">
                              <a:solidFill>
                                <a:schemeClr val="tx1"/>
                              </a:solidFill>
                              <a:effectLst/>
                              <a:latin typeface="Cambria Math" panose="02040503050406030204" pitchFamily="18" charset="0"/>
                            </a:rPr>
                          </m:ctrlPr>
                        </m:dPr>
                        <m:e>
                          <m:sSub>
                            <m:sSubPr>
                              <m:ctrlPr>
                                <a:rPr lang="en-US" sz="2400" i="1">
                                  <a:solidFill>
                                    <a:schemeClr val="tx1"/>
                                  </a:solidFill>
                                  <a:effectLst/>
                                  <a:latin typeface="Cambria Math" panose="020405030504060302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chemeClr val="tx1"/>
                              </a:solidFill>
                              <a:effectLst/>
                              <a:latin typeface="Cambria Math" panose="020405030504060302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2400" i="1">
                              <a:solidFill>
                                <a:schemeClr val="tx1"/>
                              </a:solidFill>
                              <a:effectLst/>
                              <a:latin typeface="Cambria Math" panose="020405030504060302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ub>
                      </m:sSub>
                      <m:sSub>
                        <m:sSubPr>
                          <m:ctrlPr>
                            <a:rPr lang="en-US" sz="2400" i="1">
                              <a:solidFill>
                                <a:schemeClr val="tx1"/>
                              </a:solidFill>
                              <a:effectLst/>
                              <a:latin typeface="Cambria Math" panose="02040503050406030204" pitchFamily="18" charset="0"/>
                            </a:rPr>
                          </m:ctrlPr>
                        </m:sSubPr>
                        <m:e>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400" dirty="0">
                  <a:solidFill>
                    <a:schemeClr val="tx1"/>
                  </a:solidFill>
                  <a:effectLst/>
                  <a:ea typeface="Times New Roman" panose="02020603050405020304" pitchFamily="18" charset="0"/>
                </a:endParaRPr>
              </a:p>
              <a:p>
                <a:pPr algn="ctr"/>
                <a:r>
                  <a:rPr lang="en-US" sz="2400" dirty="0">
                    <a:solidFill>
                      <a:schemeClr val="tx1"/>
                    </a:solidFill>
                    <a:effectLst/>
                    <a:ea typeface="Times New Roman" panose="02020603050405020304" pitchFamily="18" charset="0"/>
                  </a:rPr>
                  <a:t> </a:t>
                </a:r>
              </a:p>
              <a:p>
                <a:pPr algn="just"/>
                <a:r>
                  <a:rPr lang="en-US" sz="2400" kern="100" dirty="0">
                    <a:solidFill>
                      <a:schemeClr val="tx1"/>
                    </a:solidFill>
                    <a:effectLst/>
                    <a:ea typeface="Times New Roman" panose="02020603050405020304" pitchFamily="18" charset="0"/>
                  </a:rPr>
                  <a:t>The advantage of the propensity score </a:t>
                </a:r>
                <a:r>
                  <a:rPr lang="en-US" sz="2400" kern="100" dirty="0">
                    <a:solidFill>
                      <a:schemeClr val="tx1"/>
                    </a:solidFill>
                    <a:ea typeface="Times New Roman" panose="02020603050405020304" pitchFamily="18" charset="0"/>
                  </a:rPr>
                  <a:t>analysis </a:t>
                </a:r>
                <a:r>
                  <a:rPr lang="en-US" sz="2400" kern="100" dirty="0">
                    <a:solidFill>
                      <a:schemeClr val="tx1"/>
                    </a:solidFill>
                    <a:effectLst/>
                    <a:ea typeface="Times New Roman" panose="02020603050405020304" pitchFamily="18" charset="0"/>
                  </a:rPr>
                  <a:t>is its reduction of dimensions: The vector X may include many covariates, which represent many dimensions, and the propensity approach reduces all this dimensionality to a one-dimensional score.</a:t>
                </a:r>
              </a:p>
              <a:p>
                <a:pPr algn="just"/>
                <a:endParaRPr lang="en-US" sz="2400" kern="100" dirty="0">
                  <a:solidFill>
                    <a:schemeClr val="tx1"/>
                  </a:solidFill>
                  <a:ea typeface="Times New Roman" panose="02020603050405020304" pitchFamily="18" charset="0"/>
                </a:endParaRPr>
              </a:p>
              <a:p>
                <a:pPr algn="just"/>
                <a:endParaRPr lang="en-US" sz="2400" kern="100" dirty="0">
                  <a:solidFill>
                    <a:schemeClr val="tx1"/>
                  </a:solidFill>
                  <a:effectLst/>
                  <a:ea typeface="Times New Roman" panose="02020603050405020304" pitchFamily="18" charset="0"/>
                </a:endParaRPr>
              </a:p>
              <a:p>
                <a:pPr algn="just"/>
                <a:endParaRPr lang="en-US" sz="2400" kern="100" dirty="0">
                  <a:solidFill>
                    <a:schemeClr val="tx1"/>
                  </a:solidFill>
                  <a:ea typeface="Times New Roman" panose="02020603050405020304" pitchFamily="18" charset="0"/>
                </a:endParaRPr>
              </a:p>
              <a:p>
                <a:pPr algn="just"/>
                <a:r>
                  <a:rPr lang="en-US" sz="2400" b="1" dirty="0">
                    <a:solidFill>
                      <a:schemeClr val="tx1"/>
                    </a:solidFill>
                  </a:rPr>
                  <a:t>Key Paper: Rosenbaum, P.R., &amp; Rubin, D.B. (1983). The central role of the propensity score in observational studies for causal effects. </a:t>
                </a:r>
                <a:r>
                  <a:rPr lang="en-US" sz="2400" b="1" dirty="0" err="1">
                    <a:solidFill>
                      <a:schemeClr val="tx1"/>
                    </a:solidFill>
                  </a:rPr>
                  <a:t>Biometrika</a:t>
                </a:r>
                <a:r>
                  <a:rPr lang="en-US" sz="2400" b="1" dirty="0">
                    <a:solidFill>
                      <a:schemeClr val="tx1"/>
                    </a:solidFill>
                  </a:rPr>
                  <a:t>, 70(1), 41-55.</a:t>
                </a:r>
              </a:p>
              <a:p>
                <a:pPr algn="just"/>
                <a:endParaRPr lang="en-US" sz="2400" kern="100" dirty="0">
                  <a:solidFill>
                    <a:schemeClr val="tx1"/>
                  </a:solidFill>
                  <a:effectLst/>
                  <a:ea typeface="Times New Roman" panose="02020603050405020304" pitchFamily="18" charset="0"/>
                </a:endParaRPr>
              </a:p>
              <a:p>
                <a:pPr algn="just"/>
                <a:endParaRPr lang="en-US" sz="2400" dirty="0">
                  <a:solidFill>
                    <a:schemeClr val="tx1"/>
                  </a:solidFill>
                </a:endParaRPr>
              </a:p>
            </p:txBody>
          </p:sp>
        </mc:Choice>
        <mc:Fallback xmlns="">
          <p:sp>
            <p:nvSpPr>
              <p:cNvPr id="5" name="TextBox 4">
                <a:extLst>
                  <a:ext uri="{FF2B5EF4-FFF2-40B4-BE49-F238E27FC236}">
                    <a16:creationId xmlns:a16="http://schemas.microsoft.com/office/drawing/2014/main" id="{77095FC1-C87C-B08E-A077-E82178E2A499}"/>
                  </a:ext>
                </a:extLst>
              </p:cNvPr>
              <p:cNvSpPr txBox="1">
                <a:spLocks noRot="1" noChangeAspect="1" noMove="1" noResize="1" noEditPoints="1" noAdjustHandles="1" noChangeArrowheads="1" noChangeShapeType="1" noTextEdit="1"/>
              </p:cNvSpPr>
              <p:nvPr/>
            </p:nvSpPr>
            <p:spPr>
              <a:xfrm>
                <a:off x="354418" y="903498"/>
                <a:ext cx="11483164" cy="6499215"/>
              </a:xfrm>
              <a:prstGeom prst="rect">
                <a:avLst/>
              </a:prstGeom>
              <a:blipFill>
                <a:blip r:embed="rId2"/>
                <a:stretch>
                  <a:fillRect l="-796" t="-750" r="-849"/>
                </a:stretch>
              </a:blipFill>
            </p:spPr>
            <p:txBody>
              <a:bodyPr/>
              <a:lstStyle/>
              <a:p>
                <a:r>
                  <a:rPr lang="en-US">
                    <a:noFill/>
                  </a:rPr>
                  <a:t> </a:t>
                </a:r>
              </a:p>
            </p:txBody>
          </p:sp>
        </mc:Fallback>
      </mc:AlternateContent>
    </p:spTree>
    <p:extLst>
      <p:ext uri="{BB962C8B-B14F-4D97-AF65-F5344CB8AC3E}">
        <p14:creationId xmlns:p14="http://schemas.microsoft.com/office/powerpoint/2010/main" val="391751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19217-DA9F-750B-B2BF-7BEEF16D2E63}"/>
              </a:ext>
            </a:extLst>
          </p:cNvPr>
          <p:cNvSpPr txBox="1"/>
          <p:nvPr/>
        </p:nvSpPr>
        <p:spPr>
          <a:xfrm>
            <a:off x="347331" y="1881986"/>
            <a:ext cx="11497338" cy="4154984"/>
          </a:xfrm>
          <a:prstGeom prst="rect">
            <a:avLst/>
          </a:prstGeom>
          <a:noFill/>
        </p:spPr>
        <p:txBody>
          <a:bodyPr wrap="square">
            <a:spAutoFit/>
          </a:bodyPr>
          <a:lstStyle/>
          <a:p>
            <a:pPr algn="just"/>
            <a:r>
              <a:rPr lang="en-US" sz="2400" b="1" dirty="0"/>
              <a:t>Stratification:</a:t>
            </a:r>
          </a:p>
          <a:p>
            <a:pPr algn="just"/>
            <a:endParaRPr lang="en-US" sz="2400" b="1" dirty="0"/>
          </a:p>
          <a:p>
            <a:pPr algn="just"/>
            <a:r>
              <a:rPr lang="en-US" sz="2400" dirty="0"/>
              <a:t>Stratification divides individuals into many groups (or subclasses) on the basis of their propensity score values. It is similar to full matching but creates fewer groupings. The optimal number of strata depends on the sample size and the amount of overlap or common support between the treatment and control groups’ propensity scores.</a:t>
            </a:r>
          </a:p>
          <a:p>
            <a:pPr algn="just"/>
            <a:endParaRPr lang="en-US" sz="2400" b="1" dirty="0"/>
          </a:p>
          <a:p>
            <a:pPr algn="just"/>
            <a:r>
              <a:rPr lang="en-US" sz="2400" b="1" dirty="0"/>
              <a:t>Key Paper: Rosenbaum, P.R., &amp; Rubin, D.B. (1984). Reducing bias in observational studies using subclassification on the propensity score. Journal of the American Statistical Association, 79(387), 516-524</a:t>
            </a:r>
          </a:p>
          <a:p>
            <a:pPr algn="just"/>
            <a:endParaRPr lang="en-US" sz="2400" dirty="0"/>
          </a:p>
        </p:txBody>
      </p:sp>
      <p:sp>
        <p:nvSpPr>
          <p:cNvPr id="6" name="Title 5">
            <a:extLst>
              <a:ext uri="{FF2B5EF4-FFF2-40B4-BE49-F238E27FC236}">
                <a16:creationId xmlns:a16="http://schemas.microsoft.com/office/drawing/2014/main" id="{D8C97C2E-3AD7-1788-6A5D-ED1E782C67CF}"/>
              </a:ext>
            </a:extLst>
          </p:cNvPr>
          <p:cNvSpPr>
            <a:spLocks noGrp="1"/>
          </p:cNvSpPr>
          <p:nvPr>
            <p:ph type="title"/>
          </p:nvPr>
        </p:nvSpPr>
        <p:spPr/>
        <p:txBody>
          <a:bodyPr/>
          <a:lstStyle/>
          <a:p>
            <a:r>
              <a:rPr lang="en-US" dirty="0"/>
              <a:t>Methods of propensity score</a:t>
            </a:r>
          </a:p>
        </p:txBody>
      </p:sp>
    </p:spTree>
    <p:extLst>
      <p:ext uri="{BB962C8B-B14F-4D97-AF65-F5344CB8AC3E}">
        <p14:creationId xmlns:p14="http://schemas.microsoft.com/office/powerpoint/2010/main" val="600204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0EAB3-83F7-3EE4-FA93-22F7460BA05C}"/>
              </a:ext>
            </a:extLst>
          </p:cNvPr>
          <p:cNvSpPr txBox="1"/>
          <p:nvPr/>
        </p:nvSpPr>
        <p:spPr>
          <a:xfrm>
            <a:off x="311888" y="548335"/>
            <a:ext cx="11568223" cy="5262979"/>
          </a:xfrm>
          <a:prstGeom prst="rect">
            <a:avLst/>
          </a:prstGeom>
          <a:noFill/>
        </p:spPr>
        <p:txBody>
          <a:bodyPr wrap="square">
            <a:spAutoFit/>
          </a:bodyPr>
          <a:lstStyle/>
          <a:p>
            <a:pPr algn="just"/>
            <a:endParaRPr lang="en-US" sz="2400" dirty="0"/>
          </a:p>
          <a:p>
            <a:pPr algn="just"/>
            <a:r>
              <a:rPr lang="en-US" sz="2400" b="1" dirty="0"/>
              <a:t>Matching:</a:t>
            </a:r>
          </a:p>
          <a:p>
            <a:pPr algn="just"/>
            <a:endParaRPr lang="en-US" sz="2400" b="1" dirty="0"/>
          </a:p>
          <a:p>
            <a:pPr algn="just"/>
            <a:r>
              <a:rPr lang="en-US" sz="2400" dirty="0"/>
              <a:t>The goal of matching is to obtain similar groups of treatment and control subjects by matching individual observations on their propensity scores. Nearest neighbor (NN) or greedy matching selects a control unit for each treated unit based on the smallest distance from that treated unit in PS. The selection process can be done without replacement, i.e., subjects are not returned to the sample after being pair-matched.</a:t>
            </a:r>
          </a:p>
          <a:p>
            <a:pPr algn="just"/>
            <a:endParaRPr lang="en-US" sz="2400" dirty="0"/>
          </a:p>
          <a:p>
            <a:pPr algn="just"/>
            <a:r>
              <a:rPr lang="en-US" sz="2400" b="1" dirty="0"/>
              <a:t>Key Paper: Rosenbaum, P.R., &amp; Rubin, D.B. (1984). Reducing bias in observational studies using subclassification on the propensity score. Journal of the American Statistical Association, 79(387), 516-524</a:t>
            </a:r>
          </a:p>
          <a:p>
            <a:pPr algn="just"/>
            <a:endParaRPr lang="en-US" sz="2400" dirty="0"/>
          </a:p>
          <a:p>
            <a:pPr algn="just"/>
            <a:endParaRPr lang="en-US" sz="2400" dirty="0"/>
          </a:p>
        </p:txBody>
      </p:sp>
    </p:spTree>
    <p:extLst>
      <p:ext uri="{BB962C8B-B14F-4D97-AF65-F5344CB8AC3E}">
        <p14:creationId xmlns:p14="http://schemas.microsoft.com/office/powerpoint/2010/main" val="583458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2CC803A-EBAC-257A-916B-0C6A2F75A9A1}"/>
                  </a:ext>
                </a:extLst>
              </p:cNvPr>
              <p:cNvSpPr txBox="1"/>
              <p:nvPr/>
            </p:nvSpPr>
            <p:spPr>
              <a:xfrm>
                <a:off x="350875" y="774382"/>
                <a:ext cx="11717079" cy="3470117"/>
              </a:xfrm>
              <a:prstGeom prst="rect">
                <a:avLst/>
              </a:prstGeom>
              <a:noFill/>
            </p:spPr>
            <p:txBody>
              <a:bodyPr wrap="square">
                <a:spAutoFit/>
              </a:bodyPr>
              <a:lstStyle/>
              <a:p>
                <a:pPr algn="just"/>
                <a:r>
                  <a:rPr lang="en-US" sz="2400" b="1" dirty="0"/>
                  <a:t>Inverse Probability of Treatment Weights:</a:t>
                </a:r>
              </a:p>
              <a:p>
                <a:pPr algn="just"/>
                <a:endParaRPr lang="en-US" sz="2400" b="1" dirty="0"/>
              </a:p>
              <a:p>
                <a:pPr algn="just"/>
                <a:r>
                  <a:rPr lang="en-US" sz="2400" dirty="0"/>
                  <a:t>In inverse probability of treatment weights (IPTW), individuals are weighted by the inverse probability of receiving the treatment that they actually received. Treated individuals receive an IPTW equal to  </a:t>
                </a:r>
                <a14:m>
                  <m:oMath xmlns:m="http://schemas.openxmlformats.org/officeDocument/2006/math">
                    <m:f>
                      <m:fPr>
                        <m:type m:val="skw"/>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den>
                    </m:f>
                  </m:oMath>
                </a14:m>
                <a:r>
                  <a:rPr lang="en-US" sz="2400" dirty="0"/>
                  <a:t>and control individuals receive a weight equal to  </a:t>
                </a:r>
                <a14:m>
                  <m:oMath xmlns:m="http://schemas.openxmlformats.org/officeDocument/2006/math">
                    <m:f>
                      <m:fPr>
                        <m:type m:val="skw"/>
                        <m:ctrlPr>
                          <a:rPr lang="en-US" sz="2400" i="1" smtClean="0">
                            <a:effectLst/>
                            <a:latin typeface="Cambria Math" panose="02040503050406030204" pitchFamily="18" charset="0"/>
                          </a:rPr>
                        </m:ctrlPr>
                      </m:fPr>
                      <m:num>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2400" i="1">
                                <a:effectLst/>
                                <a:latin typeface="Cambria Math" panose="02040503050406030204" pitchFamily="18" charset="0"/>
                              </a:rPr>
                            </m:ctrlPr>
                          </m:sSubPr>
                          <m:e>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2400" dirty="0">
                    <a:solidFill>
                      <a:srgbClr val="000000"/>
                    </a:solidFill>
                    <a:effectLst/>
                    <a:latin typeface="Times New Roman" panose="02020603050405020304" pitchFamily="18" charset="0"/>
                    <a:ea typeface="Times New Roman" panose="02020603050405020304" pitchFamily="18" charset="0"/>
                  </a:rPr>
                  <a:t>. </a:t>
                </a:r>
              </a:p>
              <a:p>
                <a:pPr algn="just"/>
                <a:endParaRPr lang="en-US" sz="2400" dirty="0">
                  <a:solidFill>
                    <a:srgbClr val="000000"/>
                  </a:solidFill>
                  <a:effectLst/>
                  <a:latin typeface="Times New Roman" panose="02020603050405020304" pitchFamily="18" charset="0"/>
                  <a:ea typeface="Times New Roman" panose="02020603050405020304" pitchFamily="18" charset="0"/>
                </a:endParaRPr>
              </a:p>
              <a:p>
                <a:pPr algn="just"/>
                <a:r>
                  <a:rPr lang="en-US" sz="2400" b="1" dirty="0"/>
                  <a:t>Key Paper: Hirano, K., &amp; </a:t>
                </a:r>
                <a:r>
                  <a:rPr lang="en-US" sz="2400" b="1" dirty="0" err="1"/>
                  <a:t>Imbens</a:t>
                </a:r>
                <a:r>
                  <a:rPr lang="en-US" sz="2400" b="1" dirty="0"/>
                  <a:t>, G.W. (2001). Estimation of causal effects using propensity score weighting: An application to data on right heart catheterization. Health Services and Outcomes Research Methodology, 2(3-4), 259-278</a:t>
                </a:r>
                <a:r>
                  <a:rPr lang="en-US" sz="2400" dirty="0"/>
                  <a:t>.</a:t>
                </a:r>
              </a:p>
            </p:txBody>
          </p:sp>
        </mc:Choice>
        <mc:Fallback xmlns="">
          <p:sp>
            <p:nvSpPr>
              <p:cNvPr id="3" name="TextBox 2">
                <a:extLst>
                  <a:ext uri="{FF2B5EF4-FFF2-40B4-BE49-F238E27FC236}">
                    <a16:creationId xmlns:a16="http://schemas.microsoft.com/office/drawing/2014/main" id="{72CC803A-EBAC-257A-916B-0C6A2F75A9A1}"/>
                  </a:ext>
                </a:extLst>
              </p:cNvPr>
              <p:cNvSpPr txBox="1">
                <a:spLocks noRot="1" noChangeAspect="1" noMove="1" noResize="1" noEditPoints="1" noAdjustHandles="1" noChangeArrowheads="1" noChangeShapeType="1" noTextEdit="1"/>
              </p:cNvSpPr>
              <p:nvPr/>
            </p:nvSpPr>
            <p:spPr>
              <a:xfrm>
                <a:off x="350875" y="774382"/>
                <a:ext cx="11717079" cy="3470117"/>
              </a:xfrm>
              <a:prstGeom prst="rect">
                <a:avLst/>
              </a:prstGeom>
              <a:blipFill>
                <a:blip r:embed="rId2"/>
                <a:stretch>
                  <a:fillRect l="-832" t="-1406" r="-780" b="-3163"/>
                </a:stretch>
              </a:blipFill>
            </p:spPr>
            <p:txBody>
              <a:bodyPr/>
              <a:lstStyle/>
              <a:p>
                <a:r>
                  <a:rPr lang="en-US">
                    <a:noFill/>
                  </a:rPr>
                  <a:t> </a:t>
                </a:r>
              </a:p>
            </p:txBody>
          </p:sp>
        </mc:Fallback>
      </mc:AlternateContent>
    </p:spTree>
    <p:extLst>
      <p:ext uri="{BB962C8B-B14F-4D97-AF65-F5344CB8AC3E}">
        <p14:creationId xmlns:p14="http://schemas.microsoft.com/office/powerpoint/2010/main" val="643930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3650-D25D-8682-3D27-D5AF40C62D83}"/>
              </a:ext>
            </a:extLst>
          </p:cNvPr>
          <p:cNvSpPr>
            <a:spLocks noGrp="1"/>
          </p:cNvSpPr>
          <p:nvPr>
            <p:ph type="title"/>
          </p:nvPr>
        </p:nvSpPr>
        <p:spPr/>
        <p:txBody>
          <a:bodyPr/>
          <a:lstStyle/>
          <a:p>
            <a:r>
              <a:rPr lang="en-US" dirty="0"/>
              <a:t>Estimation of propensity score</a:t>
            </a:r>
          </a:p>
        </p:txBody>
      </p:sp>
      <p:sp>
        <p:nvSpPr>
          <p:cNvPr id="3" name="Content Placeholder 2">
            <a:extLst>
              <a:ext uri="{FF2B5EF4-FFF2-40B4-BE49-F238E27FC236}">
                <a16:creationId xmlns:a16="http://schemas.microsoft.com/office/drawing/2014/main" id="{6E8CDC7F-3433-A02A-DFE4-14C589D9D1C3}"/>
              </a:ext>
            </a:extLst>
          </p:cNvPr>
          <p:cNvSpPr>
            <a:spLocks noGrp="1"/>
          </p:cNvSpPr>
          <p:nvPr>
            <p:ph idx="1"/>
          </p:nvPr>
        </p:nvSpPr>
        <p:spPr/>
        <p:txBody>
          <a:bodyPr>
            <a:noAutofit/>
          </a:bodyPr>
          <a:lstStyle/>
          <a:p>
            <a:pPr algn="just"/>
            <a:r>
              <a:rPr lang="en-US" sz="2400" dirty="0">
                <a:solidFill>
                  <a:schemeClr val="tx1"/>
                </a:solidFill>
              </a:rPr>
              <a:t>Several methods for estimating the conditional probability of receiving treatment using a vector of observed covariates are available. These methods include logistic regression, the probit model, and discriminant analysis. Out of these methods, logistic regression is the most prevailing approach.</a:t>
            </a:r>
          </a:p>
          <a:p>
            <a:pPr marL="0" indent="0" algn="just">
              <a:buNone/>
            </a:pPr>
            <a:r>
              <a:rPr lang="en-US" sz="2400" b="1" dirty="0">
                <a:solidFill>
                  <a:schemeClr val="tx1"/>
                </a:solidFill>
              </a:rPr>
              <a:t>Binary Logistic Regression:</a:t>
            </a:r>
          </a:p>
          <a:p>
            <a:pPr algn="just"/>
            <a:r>
              <a:rPr lang="en-US" sz="2400" dirty="0">
                <a:solidFill>
                  <a:schemeClr val="tx1"/>
                </a:solidFill>
              </a:rPr>
              <a:t>Binary logistic regression models are the relationship between a set of independent variables and a binary dependent variable. It is useful when the dependent variable is dichotomous in nature, like death or survival, absence or presence and so on. Independent variables can be categorical or continuous, for example, gender, age, income or geographical region.</a:t>
            </a:r>
          </a:p>
        </p:txBody>
      </p:sp>
    </p:spTree>
    <p:extLst>
      <p:ext uri="{BB962C8B-B14F-4D97-AF65-F5344CB8AC3E}">
        <p14:creationId xmlns:p14="http://schemas.microsoft.com/office/powerpoint/2010/main" val="4237193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FD123D-9A01-0800-7360-13527D64A565}"/>
                  </a:ext>
                </a:extLst>
              </p:cNvPr>
              <p:cNvSpPr txBox="1"/>
              <p:nvPr/>
            </p:nvSpPr>
            <p:spPr>
              <a:xfrm>
                <a:off x="350874" y="720405"/>
                <a:ext cx="11610753" cy="5876737"/>
              </a:xfrm>
              <a:prstGeom prst="rect">
                <a:avLst/>
              </a:prstGeom>
              <a:noFill/>
            </p:spPr>
            <p:txBody>
              <a:bodyPr wrap="square">
                <a:spAutoFit/>
              </a:bodyPr>
              <a:lstStyle/>
              <a:p>
                <a:pPr algn="just"/>
                <a:r>
                  <a:rPr lang="en-US" sz="2400" dirty="0"/>
                  <a:t>The logistic regression model predicts the log-odds of the dependent variable being 1, expressed as </a:t>
                </a:r>
              </a:p>
              <a:p>
                <a:pPr algn="just"/>
                <a14:m>
                  <m:oMath xmlns:m="http://schemas.openxmlformats.org/officeDocument/2006/math">
                    <m:r>
                      <a:rPr lang="en-US" sz="2400" b="0" i="1" smtClean="0">
                        <a:latin typeface="Cambria Math" panose="02040503050406030204" pitchFamily="18" charset="0"/>
                      </a:rPr>
                      <m:t>𝑙𝑜𝑔𝑖𝑡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𝑋</m:t>
                    </m:r>
                    <m:r>
                      <a:rPr lang="en-US" sz="2400" b="0" i="0" smtClean="0">
                        <a:latin typeface="Cambria Math" panose="02040503050406030204" pitchFamily="18" charset="0"/>
                      </a:rPr>
                      <m:t>+…</m:t>
                    </m:r>
                  </m:oMath>
                </a14:m>
                <a:r>
                  <a:rPr lang="en-US" sz="2400" dirty="0"/>
                  <a:t> A key component of logistic regression is the sigmoid function, which converts the log-odds into a probability, ensuring the output probability 𝑝</a:t>
                </a:r>
              </a:p>
              <a:p>
                <a:pPr algn="just"/>
                <a:r>
                  <a:rPr lang="en-US" sz="2400" dirty="0"/>
                  <a:t>p ranges between 0 and 1. The sigmoid function is defined as </a:t>
                </a:r>
              </a:p>
              <a:p>
                <a:pPr algn="ctr"/>
                <a:r>
                  <a:rPr lang="en-US" sz="2400" dirty="0"/>
                  <a:t>p = </a:t>
                </a:r>
                <a14:m>
                  <m:oMath xmlns:m="http://schemas.openxmlformats.org/officeDocument/2006/math">
                    <m:f>
                      <m:fPr>
                        <m:ctrlPr>
                          <a:rPr lang="en-US" sz="2400" i="1" smtClean="0">
                            <a:effectLst/>
                            <a:latin typeface="Cambria Math" panose="02040503050406030204" pitchFamily="18" charset="0"/>
                            <a:ea typeface="Times New Roman" panose="02020603050405020304" pitchFamily="18" charset="0"/>
                          </a:rPr>
                        </m:ctrlPr>
                      </m:fPr>
                      <m:num>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2400" i="1">
                                <a:effectLst/>
                                <a:latin typeface="Cambria Math" panose="02040503050406030204" pitchFamily="18" charset="0"/>
                                <a:ea typeface="Times New Roman" panose="02020603050405020304" pitchFamily="18" charset="0"/>
                              </a:rPr>
                            </m:ctrlPr>
                          </m:sSupPr>
                          <m:e>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𝑧</m:t>
                            </m:r>
                          </m:sup>
                        </m:sSup>
                      </m:den>
                    </m:f>
                  </m:oMath>
                </a14:m>
                <a:r>
                  <a:rPr lang="en-US" sz="2400" dirty="0">
                    <a:solidFill>
                      <a:srgbClr val="000000"/>
                    </a:solidFill>
                    <a:effectLst/>
                    <a:latin typeface="Times New Roman" panose="02020603050405020304" pitchFamily="18" charset="0"/>
                    <a:ea typeface="Times New Roman" panose="02020603050405020304" pitchFamily="18" charset="0"/>
                  </a:rPr>
                  <a:t> </a:t>
                </a:r>
                <a:endParaRPr lang="en-US" sz="2400" dirty="0">
                  <a:solidFill>
                    <a:srgbClr val="000000"/>
                  </a:solidFill>
                  <a:latin typeface="Times New Roman" panose="02020603050405020304" pitchFamily="18" charset="0"/>
                  <a:ea typeface="Times New Roman" panose="02020603050405020304" pitchFamily="18" charset="0"/>
                </a:endParaRPr>
              </a:p>
              <a:p>
                <a:pPr algn="just"/>
                <a:r>
                  <a:rPr lang="en-US" sz="2400" dirty="0"/>
                  <a:t>where z is the linear combination of the independent variables. This transformation deals with the problem of restricted range of the probability. In contrast, the logit function, defined as                                       </a:t>
                </a:r>
                <a14:m>
                  <m:oMath xmlns:m="http://schemas.openxmlformats.org/officeDocument/2006/math">
                    <m:r>
                      <a:rPr lang="en-US" sz="2400" i="1">
                        <a:latin typeface="Cambria Math" panose="02040503050406030204" pitchFamily="18" charset="0"/>
                      </a:rPr>
                      <m:t>𝑙𝑜𝑔𝑖𝑡</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1">
                        <a:latin typeface="Cambria Math" panose="02040503050406030204" pitchFamily="18" charset="0"/>
                      </a:rPr>
                      <m:t>= </m:t>
                    </m:r>
                    <m:func>
                      <m:funcPr>
                        <m:ctrlPr>
                          <a:rPr lang="en-US" sz="2400" i="1" smtClean="0">
                            <a:effectLst/>
                            <a:latin typeface="Cambria Math" panose="02040503050406030204" pitchFamily="18" charset="0"/>
                            <a:ea typeface="Times New Roman" panose="02020603050405020304" pitchFamily="18" charset="0"/>
                          </a:rPr>
                        </m:ctrlPr>
                      </m:funcPr>
                      <m:fName>
                        <m:sSub>
                          <m:sSubPr>
                            <m:ctrlPr>
                              <a:rPr lang="en-US" sz="2400" i="1">
                                <a:effectLst/>
                                <a:latin typeface="Cambria Math" panose="02040503050406030204" pitchFamily="18" charset="0"/>
                                <a:ea typeface="Times New Roman" panose="02020603050405020304" pitchFamily="18" charset="0"/>
                              </a:rPr>
                            </m:ctrlPr>
                          </m:sSubPr>
                          <m:e>
                            <m:r>
                              <m:rPr>
                                <m:sty m:val="p"/>
                              </m:rPr>
                              <a:rPr lang="en-US" sz="2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sub>
                        </m:sSub>
                      </m:fName>
                      <m:e>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a:effectLst/>
                                <a:latin typeface="Cambria Math" panose="02040503050406030204" pitchFamily="18" charset="0"/>
                                <a:ea typeface="Times New Roman" panose="02020603050405020304" pitchFamily="18" charset="0"/>
                              </a:rPr>
                            </m:ctrlPr>
                          </m:fPr>
                          <m:num>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num>
                          <m:den>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den>
                        </m:f>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rPr>
                        </m:ctrlPr>
                      </m:sSubPr>
                      <m:e>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2400" i="1">
                            <a:effectLst/>
                            <a:latin typeface="Cambria Math" panose="02040503050406030204" pitchFamily="18" charset="0"/>
                            <a:ea typeface="Times New Roman" panose="02020603050405020304" pitchFamily="18" charset="0"/>
                          </a:rPr>
                        </m:ctrlPr>
                      </m:sSubPr>
                      <m:e>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400" dirty="0"/>
                  <a:t>, </a:t>
                </a:r>
              </a:p>
              <a:p>
                <a:pPr algn="just"/>
                <a:r>
                  <a:rPr lang="en-US" sz="2400" dirty="0"/>
                  <a:t>has no such upper or lower bounds. As 𝑝 approaches its maximum value of 1, the value </a:t>
                </a:r>
                <a14:m>
                  <m:oMath xmlns:m="http://schemas.openxmlformats.org/officeDocument/2006/math">
                    <m:func>
                      <m:funcPr>
                        <m:ctrlPr>
                          <a:rPr lang="en-US" sz="2400" i="1">
                            <a:latin typeface="Cambria Math" panose="02040503050406030204" pitchFamily="18" charset="0"/>
                            <a:ea typeface="Times New Roman" panose="02020603050405020304" pitchFamily="18" charset="0"/>
                          </a:rPr>
                        </m:ctrlPr>
                      </m:funcPr>
                      <m:fName>
                        <m:sSub>
                          <m:sSubPr>
                            <m:ctrlPr>
                              <a:rPr lang="en-US" sz="2400" i="1">
                                <a:latin typeface="Cambria Math" panose="02040503050406030204" pitchFamily="18" charset="0"/>
                                <a:ea typeface="Times New Roman" panose="02020603050405020304" pitchFamily="18" charset="0"/>
                              </a:rPr>
                            </m:ctrlPr>
                          </m:sSubPr>
                          <m:e>
                            <m:r>
                              <m:rPr>
                                <m:sty m:val="p"/>
                              </m:rPr>
                              <a:rPr lang="en-US" sz="2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log</m:t>
                            </m:r>
                          </m:e>
                          <m:sub>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𝑒</m:t>
                            </m:r>
                          </m:sub>
                        </m:sSub>
                      </m:fName>
                      <m:e>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a:latin typeface="Cambria Math" panose="02040503050406030204" pitchFamily="18" charset="0"/>
                                <a:ea typeface="Times New Roman" panose="02020603050405020304" pitchFamily="18" charset="0"/>
                              </a:rPr>
                            </m:ctrlPr>
                          </m:fPr>
                          <m:num>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𝑃</m:t>
                            </m:r>
                          </m:num>
                          <m:den>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𝑃</m:t>
                            </m:r>
                          </m:den>
                        </m:f>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e>
                    </m:func>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dirty="0"/>
                  <a:t>approaches infinity. Conversely, as 𝑝 approaches its minimum value of 0, </a:t>
                </a:r>
                <a14:m>
                  <m:oMath xmlns:m="http://schemas.openxmlformats.org/officeDocument/2006/math">
                    <m:f>
                      <m:fPr>
                        <m:ctrlPr>
                          <a:rPr lang="en-US" sz="2400" i="1">
                            <a:latin typeface="Cambria Math" panose="02040503050406030204" pitchFamily="18" charset="0"/>
                            <a:ea typeface="Times New Roman" panose="02020603050405020304" pitchFamily="18" charset="0"/>
                          </a:rPr>
                        </m:ctrlPr>
                      </m:fPr>
                      <m:num>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𝑃</m:t>
                        </m:r>
                      </m:num>
                      <m:den>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r>
                          <a:rPr lang="en-US"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𝑃</m:t>
                        </m:r>
                      </m:den>
                    </m:f>
                    <m:r>
                      <a:rPr lang="en-US" sz="2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dirty="0"/>
                  <a:t>approaches 0, and the natural log of something approaching 0 is something approaching negative infinity. Therefore, the logit function has no upper or lower bounds, providing flexibility in modeling the relationship between the dependent and independent variables.</a:t>
                </a:r>
              </a:p>
            </p:txBody>
          </p:sp>
        </mc:Choice>
        <mc:Fallback xmlns="">
          <p:sp>
            <p:nvSpPr>
              <p:cNvPr id="5" name="TextBox 4">
                <a:extLst>
                  <a:ext uri="{FF2B5EF4-FFF2-40B4-BE49-F238E27FC236}">
                    <a16:creationId xmlns:a16="http://schemas.microsoft.com/office/drawing/2014/main" id="{30FD123D-9A01-0800-7360-13527D64A565}"/>
                  </a:ext>
                </a:extLst>
              </p:cNvPr>
              <p:cNvSpPr txBox="1">
                <a:spLocks noRot="1" noChangeAspect="1" noMove="1" noResize="1" noEditPoints="1" noAdjustHandles="1" noChangeArrowheads="1" noChangeShapeType="1" noTextEdit="1"/>
              </p:cNvSpPr>
              <p:nvPr/>
            </p:nvSpPr>
            <p:spPr>
              <a:xfrm>
                <a:off x="350874" y="720405"/>
                <a:ext cx="11610753" cy="5876737"/>
              </a:xfrm>
              <a:prstGeom prst="rect">
                <a:avLst/>
              </a:prstGeom>
              <a:blipFill>
                <a:blip r:embed="rId2"/>
                <a:stretch>
                  <a:fillRect l="-840" t="-830" r="-788" b="-1452"/>
                </a:stretch>
              </a:blipFill>
            </p:spPr>
            <p:txBody>
              <a:bodyPr/>
              <a:lstStyle/>
              <a:p>
                <a:r>
                  <a:rPr lang="en-US">
                    <a:noFill/>
                  </a:rPr>
                  <a:t> </a:t>
                </a:r>
              </a:p>
            </p:txBody>
          </p:sp>
        </mc:Fallback>
      </mc:AlternateContent>
    </p:spTree>
    <p:extLst>
      <p:ext uri="{BB962C8B-B14F-4D97-AF65-F5344CB8AC3E}">
        <p14:creationId xmlns:p14="http://schemas.microsoft.com/office/powerpoint/2010/main" val="300385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41D3EC-7267-0EC8-00D1-A0B942237E21}"/>
              </a:ext>
            </a:extLst>
          </p:cNvPr>
          <p:cNvSpPr txBox="1"/>
          <p:nvPr/>
        </p:nvSpPr>
        <p:spPr>
          <a:xfrm>
            <a:off x="359228" y="718457"/>
            <a:ext cx="10951028" cy="523220"/>
          </a:xfrm>
          <a:prstGeom prst="rect">
            <a:avLst/>
          </a:prstGeom>
          <a:noFill/>
        </p:spPr>
        <p:txBody>
          <a:bodyPr wrap="square" rtlCol="0">
            <a:spAutoFit/>
          </a:bodyPr>
          <a:lstStyle/>
          <a:p>
            <a:r>
              <a:rPr lang="en-US" sz="2800" dirty="0">
                <a:solidFill>
                  <a:schemeClr val="tx2"/>
                </a:solidFill>
              </a:rPr>
              <a:t>Liver cirrhosis typically progresses through four stages :</a:t>
            </a:r>
          </a:p>
        </p:txBody>
      </p:sp>
      <p:pic>
        <p:nvPicPr>
          <p:cNvPr id="7" name="Picture 6">
            <a:extLst>
              <a:ext uri="{FF2B5EF4-FFF2-40B4-BE49-F238E27FC236}">
                <a16:creationId xmlns:a16="http://schemas.microsoft.com/office/drawing/2014/main" id="{8B086D47-E0E1-D42C-63ED-5678DC7479AD}"/>
              </a:ext>
            </a:extLst>
          </p:cNvPr>
          <p:cNvPicPr>
            <a:picLocks noChangeAspect="1"/>
          </p:cNvPicPr>
          <p:nvPr/>
        </p:nvPicPr>
        <p:blipFill>
          <a:blip r:embed="rId2"/>
          <a:stretch>
            <a:fillRect/>
          </a:stretch>
        </p:blipFill>
        <p:spPr>
          <a:xfrm>
            <a:off x="359228" y="1861457"/>
            <a:ext cx="11466381" cy="4746171"/>
          </a:xfrm>
          <a:prstGeom prst="rect">
            <a:avLst/>
          </a:prstGeom>
        </p:spPr>
      </p:pic>
    </p:spTree>
    <p:extLst>
      <p:ext uri="{BB962C8B-B14F-4D97-AF65-F5344CB8AC3E}">
        <p14:creationId xmlns:p14="http://schemas.microsoft.com/office/powerpoint/2010/main" val="3890109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9D2034E-56A9-BDB5-B2C1-4DD9E32FC55B}"/>
                  </a:ext>
                </a:extLst>
              </p:cNvPr>
              <p:cNvSpPr txBox="1"/>
              <p:nvPr/>
            </p:nvSpPr>
            <p:spPr>
              <a:xfrm>
                <a:off x="306571" y="1765855"/>
                <a:ext cx="11506201" cy="3785652"/>
              </a:xfrm>
              <a:prstGeom prst="rect">
                <a:avLst/>
              </a:prstGeom>
              <a:noFill/>
            </p:spPr>
            <p:txBody>
              <a:bodyPr wrap="square">
                <a:spAutoFit/>
              </a:bodyPr>
              <a:lstStyle/>
              <a:p>
                <a:pPr marL="342900" indent="-342900" algn="just">
                  <a:buClr>
                    <a:srgbClr val="0070C0"/>
                  </a:buClr>
                  <a:buFont typeface="Wingdings" panose="05000000000000000000" pitchFamily="2" charset="2"/>
                  <a:buChar char="§"/>
                </a:pPr>
                <a:r>
                  <a:rPr lang="en-US" sz="2400" dirty="0"/>
                  <a:t>Parameters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𝛽</m:t>
                        </m:r>
                      </m:e>
                      <m:sub>
                        <m:r>
                          <a:rPr lang="en-US" sz="2400" b="0" i="1" dirty="0" smtClean="0">
                            <a:latin typeface="Cambria Math" panose="02040503050406030204" pitchFamily="18" charset="0"/>
                          </a:rPr>
                          <m:t>0</m:t>
                        </m:r>
                      </m:sub>
                    </m:sSub>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𝛽</m:t>
                        </m:r>
                      </m:e>
                      <m:sub>
                        <m:r>
                          <a:rPr lang="en-US" sz="2400" b="0" i="1" dirty="0" smtClean="0">
                            <a:latin typeface="Cambria Math" panose="02040503050406030204" pitchFamily="18" charset="0"/>
                          </a:rPr>
                          <m:t>1</m:t>
                        </m:r>
                      </m:sub>
                    </m:sSub>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𝛽</m:t>
                        </m:r>
                      </m:e>
                      <m:sub>
                        <m:r>
                          <a:rPr lang="en-US" sz="2400" b="0" i="1" dirty="0" smtClean="0">
                            <a:latin typeface="Cambria Math" panose="02040503050406030204" pitchFamily="18" charset="0"/>
                          </a:rPr>
                          <m:t>2</m:t>
                        </m:r>
                      </m:sub>
                    </m:sSub>
                  </m:oMath>
                </a14:m>
                <a:r>
                  <a:rPr lang="en-US" sz="2400" dirty="0"/>
                  <a:t>,…) are estimated using MLE, which finds the values that maximize the likelihood of observing the given data.</a:t>
                </a:r>
              </a:p>
              <a:p>
                <a:pPr marL="342900" indent="-342900" algn="just">
                  <a:buClr>
                    <a:srgbClr val="0070C0"/>
                  </a:buClr>
                  <a:buFont typeface="Wingdings" panose="05000000000000000000" pitchFamily="2" charset="2"/>
                  <a:buChar char="§"/>
                </a:pPr>
                <a:r>
                  <a:rPr lang="en-US" sz="2400" dirty="0"/>
                  <a:t>The coefficients obtained from the model indicate the change in the log-odds of the outcome for a one-unit increase in the corresponding independent variable, while </a:t>
                </a:r>
                <a14:m>
                  <m:oMath xmlns:m="http://schemas.openxmlformats.org/officeDocument/2006/math">
                    <m:r>
                      <m:rPr>
                        <m:sty m:val="p"/>
                      </m:rPr>
                      <a:rPr lang="en-US" sz="2400" i="1" dirty="0" smtClean="0">
                        <a:latin typeface="Cambria Math" panose="02040503050406030204" pitchFamily="18" charset="0"/>
                      </a:rPr>
                      <m:t>exp</m:t>
                    </m:r>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𝛽</m:t>
                        </m:r>
                      </m:e>
                      <m:sub>
                        <m:r>
                          <a:rPr lang="en-US" sz="2400" b="0" i="1" dirty="0" smtClean="0">
                            <a:latin typeface="Cambria Math" panose="02040503050406030204" pitchFamily="18" charset="0"/>
                          </a:rPr>
                          <m:t>𝑖</m:t>
                        </m:r>
                      </m:sub>
                    </m:sSub>
                    <m:r>
                      <a:rPr lang="en-US" sz="2400" i="1" dirty="0" smtClean="0">
                        <a:latin typeface="Cambria Math" panose="02040503050406030204" pitchFamily="18" charset="0"/>
                      </a:rPr>
                      <m:t>) </m:t>
                    </m:r>
                  </m:oMath>
                </a14:m>
                <a:r>
                  <a:rPr lang="en-US" sz="2400" dirty="0"/>
                  <a:t>represents the odds ratio.</a:t>
                </a:r>
              </a:p>
              <a:p>
                <a:pPr marL="342900" indent="-342900" algn="just">
                  <a:buClr>
                    <a:srgbClr val="0070C0"/>
                  </a:buClr>
                  <a:buFont typeface="Wingdings" panose="05000000000000000000" pitchFamily="2" charset="2"/>
                  <a:buChar char="§"/>
                </a:pPr>
                <a:r>
                  <a:rPr lang="en-US" sz="2400" dirty="0"/>
                  <a:t>The conditional probability of receiving treatment when there are two treatment conditions (i.e., treatment vs. control) is estimated using binary logistic regression. Denoting the binary treatment condition as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𝑊</m:t>
                        </m:r>
                      </m:e>
                      <m:sub>
                        <m:r>
                          <a:rPr lang="en-US" sz="2400" b="0" i="1" dirty="0" smtClean="0">
                            <a:latin typeface="Cambria Math" panose="02040503050406030204" pitchFamily="18" charset="0"/>
                          </a:rPr>
                          <m:t>𝑖</m:t>
                        </m:r>
                      </m:sub>
                    </m:sSub>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𝑊</m:t>
                        </m:r>
                      </m:e>
                      <m:sub>
                        <m:r>
                          <a:rPr lang="en-US" sz="2400" i="1" dirty="0">
                            <a:latin typeface="Cambria Math" panose="02040503050406030204" pitchFamily="18" charset="0"/>
                          </a:rPr>
                          <m:t>𝑖</m:t>
                        </m:r>
                      </m:sub>
                    </m:sSub>
                  </m:oMath>
                </a14:m>
                <a:r>
                  <a:rPr lang="en-US" sz="2400" dirty="0"/>
                  <a:t> = 1, if a study case is in the treatment condition, 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𝑊</m:t>
                        </m:r>
                      </m:e>
                      <m:sub>
                        <m:r>
                          <a:rPr lang="en-US" sz="2400" i="1" dirty="0">
                            <a:latin typeface="Cambria Math" panose="02040503050406030204" pitchFamily="18" charset="0"/>
                          </a:rPr>
                          <m:t>𝑖</m:t>
                        </m:r>
                      </m:sub>
                    </m:sSub>
                  </m:oMath>
                </a14:m>
                <a:r>
                  <a:rPr lang="en-US" sz="2400" dirty="0"/>
                  <a:t> = 0, if the case is in the control condition) for the </a:t>
                </a:r>
                <a:r>
                  <a:rPr lang="en-US" sz="2400" dirty="0" err="1"/>
                  <a:t>ith</a:t>
                </a:r>
                <a:r>
                  <a:rPr lang="en-US" sz="2400" dirty="0"/>
                  <a:t> case (</a:t>
                </a:r>
                <a:r>
                  <a:rPr lang="en-US" sz="2400" dirty="0" err="1"/>
                  <a:t>i</a:t>
                </a:r>
                <a:r>
                  <a:rPr lang="en-US" sz="2400" dirty="0"/>
                  <a:t> = 1, . . . , N), the vector of conditioning variables as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𝑋</m:t>
                        </m:r>
                      </m:e>
                      <m:sub>
                        <m:r>
                          <a:rPr lang="en-US" sz="2400" i="1" dirty="0">
                            <a:latin typeface="Cambria Math" panose="02040503050406030204" pitchFamily="18" charset="0"/>
                          </a:rPr>
                          <m:t>𝑖</m:t>
                        </m:r>
                      </m:sub>
                    </m:sSub>
                  </m:oMath>
                </a14:m>
                <a:r>
                  <a:rPr lang="en-US" sz="2400" dirty="0"/>
                  <a:t> </a:t>
                </a:r>
              </a:p>
            </p:txBody>
          </p:sp>
        </mc:Choice>
        <mc:Fallback xmlns="">
          <p:sp>
            <p:nvSpPr>
              <p:cNvPr id="3" name="TextBox 2">
                <a:extLst>
                  <a:ext uri="{FF2B5EF4-FFF2-40B4-BE49-F238E27FC236}">
                    <a16:creationId xmlns:a16="http://schemas.microsoft.com/office/drawing/2014/main" id="{B9D2034E-56A9-BDB5-B2C1-4DD9E32FC55B}"/>
                  </a:ext>
                </a:extLst>
              </p:cNvPr>
              <p:cNvSpPr txBox="1">
                <a:spLocks noRot="1" noChangeAspect="1" noMove="1" noResize="1" noEditPoints="1" noAdjustHandles="1" noChangeArrowheads="1" noChangeShapeType="1" noTextEdit="1"/>
              </p:cNvSpPr>
              <p:nvPr/>
            </p:nvSpPr>
            <p:spPr>
              <a:xfrm>
                <a:off x="306571" y="1765855"/>
                <a:ext cx="11506201" cy="3785652"/>
              </a:xfrm>
              <a:prstGeom prst="rect">
                <a:avLst/>
              </a:prstGeom>
              <a:blipFill>
                <a:blip r:embed="rId2"/>
                <a:stretch>
                  <a:fillRect l="-689" t="-1288" r="-794" b="-2738"/>
                </a:stretch>
              </a:blipFill>
            </p:spPr>
            <p:txBody>
              <a:bodyPr/>
              <a:lstStyle/>
              <a:p>
                <a:r>
                  <a:rPr lang="en-US">
                    <a:noFill/>
                  </a:rPr>
                  <a:t> </a:t>
                </a:r>
              </a:p>
            </p:txBody>
          </p:sp>
        </mc:Fallback>
      </mc:AlternateContent>
    </p:spTree>
    <p:extLst>
      <p:ext uri="{BB962C8B-B14F-4D97-AF65-F5344CB8AC3E}">
        <p14:creationId xmlns:p14="http://schemas.microsoft.com/office/powerpoint/2010/main" val="453821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4541B8-A3B1-3A80-2403-0E25FAC86409}"/>
              </a:ext>
            </a:extLst>
          </p:cNvPr>
          <p:cNvSpPr txBox="1"/>
          <p:nvPr/>
        </p:nvSpPr>
        <p:spPr>
          <a:xfrm>
            <a:off x="233916" y="1859340"/>
            <a:ext cx="11695814" cy="3046988"/>
          </a:xfrm>
          <a:prstGeom prst="rect">
            <a:avLst/>
          </a:prstGeom>
          <a:noFill/>
        </p:spPr>
        <p:txBody>
          <a:bodyPr wrap="square">
            <a:spAutoFit/>
          </a:bodyPr>
          <a:lstStyle/>
          <a:p>
            <a:pPr marL="342900" indent="-342900" algn="just">
              <a:buClr>
                <a:srgbClr val="0070C0"/>
              </a:buClr>
              <a:buFont typeface="Wingdings" panose="05000000000000000000" pitchFamily="2" charset="2"/>
              <a:buChar char="§"/>
            </a:pPr>
            <a:r>
              <a:rPr lang="en-US" sz="2400" dirty="0"/>
              <a:t>We performed binary logistic regression using the variables ID, </a:t>
            </a:r>
            <a:r>
              <a:rPr lang="en-US" sz="2400" dirty="0" err="1"/>
              <a:t>N_Days</a:t>
            </a:r>
            <a:r>
              <a:rPr lang="en-US" sz="2400" dirty="0"/>
              <a:t>,  Age, Albumin, Copper, Platelets, Prothrombin, Sex, Ascites, Hepatomegaly, Spiders, and Edema as predictors, and Drug as the outcome variable, to compute the propensity score. The propensity score represents the estimated probability that a patient will be prescribed D-Penicillamine, based on the observed covariates. To account for the categorical nature of Sex, Ascites, Hepatomegaly, Spiders, and Edema, we introduced dummy variables. This transformation allowed us to include these categorical predictors in the logistic regression model appropriately.</a:t>
            </a:r>
          </a:p>
        </p:txBody>
      </p:sp>
    </p:spTree>
    <p:extLst>
      <p:ext uri="{BB962C8B-B14F-4D97-AF65-F5344CB8AC3E}">
        <p14:creationId xmlns:p14="http://schemas.microsoft.com/office/powerpoint/2010/main" val="1912734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89A18F5-7BB8-2D16-C52F-6C9704845503}"/>
              </a:ext>
            </a:extLst>
          </p:cNvPr>
          <p:cNvGraphicFramePr>
            <a:graphicFrameLocks noGrp="1"/>
          </p:cNvGraphicFramePr>
          <p:nvPr>
            <p:extLst>
              <p:ext uri="{D42A27DB-BD31-4B8C-83A1-F6EECF244321}">
                <p14:modId xmlns:p14="http://schemas.microsoft.com/office/powerpoint/2010/main" val="1897151339"/>
              </p:ext>
            </p:extLst>
          </p:nvPr>
        </p:nvGraphicFramePr>
        <p:xfrm>
          <a:off x="407581" y="1038041"/>
          <a:ext cx="11376838" cy="4332514"/>
        </p:xfrm>
        <a:graphic>
          <a:graphicData uri="http://schemas.openxmlformats.org/drawingml/2006/table">
            <a:tbl>
              <a:tblPr firstRow="1" firstCol="1" bandRow="1">
                <a:tableStyleId>{C4B1156A-380E-4F78-BDF5-A606A8083BF9}</a:tableStyleId>
              </a:tblPr>
              <a:tblGrid>
                <a:gridCol w="734433">
                  <a:extLst>
                    <a:ext uri="{9D8B030D-6E8A-4147-A177-3AD203B41FA5}">
                      <a16:colId xmlns:a16="http://schemas.microsoft.com/office/drawing/2014/main" val="2344266458"/>
                    </a:ext>
                  </a:extLst>
                </a:gridCol>
                <a:gridCol w="952549">
                  <a:extLst>
                    <a:ext uri="{9D8B030D-6E8A-4147-A177-3AD203B41FA5}">
                      <a16:colId xmlns:a16="http://schemas.microsoft.com/office/drawing/2014/main" val="2577605220"/>
                    </a:ext>
                  </a:extLst>
                </a:gridCol>
                <a:gridCol w="872465">
                  <a:extLst>
                    <a:ext uri="{9D8B030D-6E8A-4147-A177-3AD203B41FA5}">
                      <a16:colId xmlns:a16="http://schemas.microsoft.com/office/drawing/2014/main" val="4182090004"/>
                    </a:ext>
                  </a:extLst>
                </a:gridCol>
                <a:gridCol w="1143267">
                  <a:extLst>
                    <a:ext uri="{9D8B030D-6E8A-4147-A177-3AD203B41FA5}">
                      <a16:colId xmlns:a16="http://schemas.microsoft.com/office/drawing/2014/main" val="905667399"/>
                    </a:ext>
                  </a:extLst>
                </a:gridCol>
                <a:gridCol w="986266">
                  <a:extLst>
                    <a:ext uri="{9D8B030D-6E8A-4147-A177-3AD203B41FA5}">
                      <a16:colId xmlns:a16="http://schemas.microsoft.com/office/drawing/2014/main" val="4069841083"/>
                    </a:ext>
                  </a:extLst>
                </a:gridCol>
                <a:gridCol w="1101121">
                  <a:extLst>
                    <a:ext uri="{9D8B030D-6E8A-4147-A177-3AD203B41FA5}">
                      <a16:colId xmlns:a16="http://schemas.microsoft.com/office/drawing/2014/main" val="1628852496"/>
                    </a:ext>
                  </a:extLst>
                </a:gridCol>
                <a:gridCol w="486812">
                  <a:extLst>
                    <a:ext uri="{9D8B030D-6E8A-4147-A177-3AD203B41FA5}">
                      <a16:colId xmlns:a16="http://schemas.microsoft.com/office/drawing/2014/main" val="4083642912"/>
                    </a:ext>
                  </a:extLst>
                </a:gridCol>
                <a:gridCol w="1776542">
                  <a:extLst>
                    <a:ext uri="{9D8B030D-6E8A-4147-A177-3AD203B41FA5}">
                      <a16:colId xmlns:a16="http://schemas.microsoft.com/office/drawing/2014/main" val="3349411375"/>
                    </a:ext>
                  </a:extLst>
                </a:gridCol>
                <a:gridCol w="665941">
                  <a:extLst>
                    <a:ext uri="{9D8B030D-6E8A-4147-A177-3AD203B41FA5}">
                      <a16:colId xmlns:a16="http://schemas.microsoft.com/office/drawing/2014/main" val="1352305575"/>
                    </a:ext>
                  </a:extLst>
                </a:gridCol>
                <a:gridCol w="1328721">
                  <a:extLst>
                    <a:ext uri="{9D8B030D-6E8A-4147-A177-3AD203B41FA5}">
                      <a16:colId xmlns:a16="http://schemas.microsoft.com/office/drawing/2014/main" val="2827586914"/>
                    </a:ext>
                  </a:extLst>
                </a:gridCol>
                <a:gridCol w="1328721">
                  <a:extLst>
                    <a:ext uri="{9D8B030D-6E8A-4147-A177-3AD203B41FA5}">
                      <a16:colId xmlns:a16="http://schemas.microsoft.com/office/drawing/2014/main" val="3644791746"/>
                    </a:ext>
                  </a:extLst>
                </a:gridCol>
              </a:tblGrid>
              <a:tr h="581341">
                <a:tc>
                  <a:txBody>
                    <a:bodyPr/>
                    <a:lstStyle/>
                    <a:p>
                      <a:pPr marL="6350" marR="19050" indent="-6350" algn="just">
                        <a:lnSpc>
                          <a:spcPct val="110000"/>
                        </a:lnSpc>
                        <a:spcBef>
                          <a:spcPts val="0"/>
                        </a:spcBef>
                        <a:spcAft>
                          <a:spcPts val="545"/>
                        </a:spcAft>
                        <a:tabLst>
                          <a:tab pos="1153795" algn="l"/>
                        </a:tabLst>
                      </a:pPr>
                      <a:r>
                        <a:rPr lang="en-US" sz="1900" kern="100">
                          <a:effectLst/>
                          <a:highlight>
                            <a:srgbClr val="FFFFFF"/>
                          </a:highlight>
                        </a:rPr>
                        <a:t>ID</a:t>
                      </a:r>
                      <a:endParaRPr lang="en-US" sz="1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a:effectLst/>
                          <a:highlight>
                            <a:srgbClr val="FFFFFF"/>
                          </a:highlight>
                        </a:rPr>
                        <a:t>N_ Days</a:t>
                      </a:r>
                      <a:endParaRPr lang="en-US" sz="1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a:effectLst/>
                          <a:highlight>
                            <a:srgbClr val="FFFFFF"/>
                          </a:highlight>
                        </a:rPr>
                        <a:t>Age</a:t>
                      </a:r>
                      <a:endParaRPr lang="en-US" sz="1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a:effectLst/>
                          <a:highlight>
                            <a:srgbClr val="FFFFFF"/>
                          </a:highlight>
                        </a:rPr>
                        <a:t>Albumin</a:t>
                      </a:r>
                      <a:endParaRPr lang="en-US" sz="1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a:effectLst/>
                          <a:highlight>
                            <a:srgbClr val="FFFFFF"/>
                          </a:highlight>
                        </a:rPr>
                        <a:t>Copper</a:t>
                      </a:r>
                      <a:endParaRPr lang="en-US" sz="1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dirty="0">
                          <a:effectLst/>
                          <a:highlight>
                            <a:srgbClr val="FFFFFF"/>
                          </a:highlight>
                        </a:rPr>
                        <a:t>Platelets</a:t>
                      </a:r>
                      <a:endParaRPr lang="en-US" sz="1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a:effectLst/>
                          <a:highlight>
                            <a:srgbClr val="FFFFFF"/>
                          </a:highlight>
                        </a:rPr>
                        <a:t>…</a:t>
                      </a:r>
                      <a:endParaRPr lang="en-US" sz="1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dirty="0">
                          <a:effectLst/>
                          <a:highlight>
                            <a:srgbClr val="FFFFFF"/>
                          </a:highlight>
                        </a:rPr>
                        <a:t>Drug</a:t>
                      </a:r>
                      <a:endParaRPr lang="en-US" sz="1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Sex</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900" kern="100" dirty="0">
                          <a:effectLst/>
                          <a:highlight>
                            <a:srgbClr val="FFFFFF"/>
                          </a:highlight>
                        </a:rPr>
                        <a:t>Propensity Score</a:t>
                      </a:r>
                      <a:endParaRPr lang="en-US" sz="1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1800" kern="100" dirty="0">
                          <a:effectLst/>
                          <a:highlight>
                            <a:srgbClr val="FFFFFF"/>
                          </a:highlight>
                        </a:rPr>
                        <a:t>Propensity Logit</a:t>
                      </a: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867629419"/>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43</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4556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17850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3.64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36.0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203.0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D-Penicillamine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F</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0.425154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-0.30165</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1137604625"/>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52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2386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18460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3.70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158.0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363.0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D-Penicillamine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M</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0.491873</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-0.03250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1801340195"/>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53</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1000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24621</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3.10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94.0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214.0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D-Penicillamine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F</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rPr>
                        <a:t>0.673086</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0.72217</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1374919765"/>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81</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2540</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23107</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3.65</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34.0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385.0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D-Penicillamine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F</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0.579954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0.32258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2954277407"/>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94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750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19693</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3.11</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178.0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188.0</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D-Penicillamine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F</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0.458014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-0.16834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37960998"/>
                  </a:ext>
                </a:extLst>
              </a:tr>
              <a:tr h="280146">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1600190311"/>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312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788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12109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3.79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186.0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200.0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Placebo</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F</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0.464156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-0.14362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2943492464"/>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304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1230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12979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3.93</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22.0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246.0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D-Penicillamine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F</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0.274639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-0.97121</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328093025"/>
                  </a:ext>
                </a:extLst>
              </a:tr>
              <a:tr h="280146">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       :</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1112319938"/>
                  </a:ext>
                </a:extLst>
              </a:tr>
              <a:tr h="38675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311</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839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13879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3.16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69.0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335.0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D-Penicillamine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F</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a:effectLst/>
                        </a:rPr>
                        <a:t>0.521098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rPr>
                        <a:t>0.08444</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105" marR="40105" marT="0" marB="0"/>
                </a:tc>
                <a:extLst>
                  <a:ext uri="{0D108BD9-81ED-4DB2-BD59-A6C34878D82A}">
                    <a16:rowId xmlns:a16="http://schemas.microsoft.com/office/drawing/2014/main" val="722271235"/>
                  </a:ext>
                </a:extLst>
              </a:tr>
            </a:tbl>
          </a:graphicData>
        </a:graphic>
      </p:graphicFrame>
      <p:sp>
        <p:nvSpPr>
          <p:cNvPr id="5" name="TextBox 4">
            <a:extLst>
              <a:ext uri="{FF2B5EF4-FFF2-40B4-BE49-F238E27FC236}">
                <a16:creationId xmlns:a16="http://schemas.microsoft.com/office/drawing/2014/main" id="{CD4DCD44-E349-4F7F-D93F-8FD31AC8C6FB}"/>
              </a:ext>
            </a:extLst>
          </p:cNvPr>
          <p:cNvSpPr txBox="1"/>
          <p:nvPr/>
        </p:nvSpPr>
        <p:spPr>
          <a:xfrm>
            <a:off x="312141" y="5687903"/>
            <a:ext cx="11376838" cy="830997"/>
          </a:xfrm>
          <a:prstGeom prst="rect">
            <a:avLst/>
          </a:prstGeom>
          <a:noFill/>
        </p:spPr>
        <p:txBody>
          <a:bodyPr wrap="square">
            <a:spAutoFit/>
          </a:bodyPr>
          <a:lstStyle/>
          <a:p>
            <a:pPr algn="just"/>
            <a:r>
              <a:rPr lang="en-US" sz="2400" dirty="0"/>
              <a:t>The resulting propensity scores reflect the likelihood of each patient receiving the drug D-Penicillamine, given their specific combination of covariates.</a:t>
            </a:r>
          </a:p>
        </p:txBody>
      </p:sp>
    </p:spTree>
    <p:extLst>
      <p:ext uri="{BB962C8B-B14F-4D97-AF65-F5344CB8AC3E}">
        <p14:creationId xmlns:p14="http://schemas.microsoft.com/office/powerpoint/2010/main" val="1130084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588C5-235D-FC54-5A16-84508D77B6C3}"/>
              </a:ext>
            </a:extLst>
          </p:cNvPr>
          <p:cNvSpPr txBox="1"/>
          <p:nvPr/>
        </p:nvSpPr>
        <p:spPr>
          <a:xfrm>
            <a:off x="428847" y="2094085"/>
            <a:ext cx="11334306" cy="4154984"/>
          </a:xfrm>
          <a:prstGeom prst="rect">
            <a:avLst/>
          </a:prstGeom>
          <a:noFill/>
        </p:spPr>
        <p:txBody>
          <a:bodyPr wrap="square">
            <a:spAutoFit/>
          </a:bodyPr>
          <a:lstStyle/>
          <a:p>
            <a:pPr marL="342900" indent="-342900" algn="just">
              <a:buClr>
                <a:srgbClr val="0070C0"/>
              </a:buClr>
              <a:buFont typeface="Wingdings" panose="05000000000000000000" pitchFamily="2" charset="2"/>
              <a:buChar char="§"/>
            </a:pPr>
            <a:r>
              <a:rPr lang="en-US" sz="2400" dirty="0"/>
              <a:t>After propensity scores are estimated, the next step of analysis often entails matching treated to control participants based on the estimated propensity scores. The core idea of matching, after obtaining estimated propensity scores, is to create a new sample of cases that share approximately similar likelihoods of being assigned to the treatment condition. Perhaps the most common matching algorithm is the so-called greedy matching.</a:t>
            </a:r>
          </a:p>
          <a:p>
            <a:pPr marL="342900" indent="-342900" algn="just">
              <a:buClr>
                <a:srgbClr val="0070C0"/>
              </a:buClr>
              <a:buFont typeface="Wingdings" panose="05000000000000000000" pitchFamily="2" charset="2"/>
              <a:buChar char="§"/>
            </a:pPr>
            <a:r>
              <a:rPr lang="en-US" sz="2400" dirty="0"/>
              <a:t>Several metrics employed to perform greedy matching includes </a:t>
            </a:r>
            <a:r>
              <a:rPr lang="en-US" sz="2400" dirty="0" err="1"/>
              <a:t>Mahalanobis</a:t>
            </a:r>
            <a:r>
              <a:rPr lang="en-US" sz="2400" dirty="0"/>
              <a:t> metric matching, </a:t>
            </a:r>
            <a:r>
              <a:rPr lang="en-US" sz="2400" dirty="0" err="1"/>
              <a:t>Mahalanobis</a:t>
            </a:r>
            <a:r>
              <a:rPr lang="en-US" sz="2400" dirty="0"/>
              <a:t> metric matching with propensity scores, nearest neighbor matching, caliper matching, nearest neighbor matching within a caliper, and nearest available </a:t>
            </a:r>
            <a:r>
              <a:rPr lang="en-US" sz="2400" dirty="0" err="1"/>
              <a:t>Mahalanobis</a:t>
            </a:r>
            <a:r>
              <a:rPr lang="en-US" sz="2400" dirty="0"/>
              <a:t> metric matching within a caliper defined by the propensity score. All methods are called greedy matching.</a:t>
            </a:r>
          </a:p>
        </p:txBody>
      </p:sp>
      <p:sp>
        <p:nvSpPr>
          <p:cNvPr id="4" name="Title 3">
            <a:extLst>
              <a:ext uri="{FF2B5EF4-FFF2-40B4-BE49-F238E27FC236}">
                <a16:creationId xmlns:a16="http://schemas.microsoft.com/office/drawing/2014/main" id="{94BEFB1A-258D-AF0F-FED7-2FBB7B401B44}"/>
              </a:ext>
            </a:extLst>
          </p:cNvPr>
          <p:cNvSpPr>
            <a:spLocks noGrp="1"/>
          </p:cNvSpPr>
          <p:nvPr>
            <p:ph type="title"/>
          </p:nvPr>
        </p:nvSpPr>
        <p:spPr/>
        <p:txBody>
          <a:bodyPr/>
          <a:lstStyle/>
          <a:p>
            <a:r>
              <a:rPr lang="en-US" dirty="0"/>
              <a:t>matching</a:t>
            </a:r>
          </a:p>
        </p:txBody>
      </p:sp>
    </p:spTree>
    <p:extLst>
      <p:ext uri="{BB962C8B-B14F-4D97-AF65-F5344CB8AC3E}">
        <p14:creationId xmlns:p14="http://schemas.microsoft.com/office/powerpoint/2010/main" val="446372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175CC4-5231-1129-0569-35F90E20E37B}"/>
              </a:ext>
            </a:extLst>
          </p:cNvPr>
          <p:cNvSpPr txBox="1"/>
          <p:nvPr/>
        </p:nvSpPr>
        <p:spPr>
          <a:xfrm>
            <a:off x="396949" y="2274838"/>
            <a:ext cx="11398101" cy="2308324"/>
          </a:xfrm>
          <a:prstGeom prst="rect">
            <a:avLst/>
          </a:prstGeom>
          <a:noFill/>
        </p:spPr>
        <p:txBody>
          <a:bodyPr wrap="square">
            <a:spAutoFit/>
          </a:bodyPr>
          <a:lstStyle/>
          <a:p>
            <a:pPr algn="just"/>
            <a:r>
              <a:rPr lang="en-US" sz="2400" dirty="0"/>
              <a:t>Propensity matching has multiple strengths. First, because propensity matching requires only the single propensity score to select a comparison group, the sample size limitations associated with covariate matching are avoided. Second, the independence of the propensity score from the outcome variable of interest makes it a good proxy for random assignment. Third, research shows that estimated propensity scores are better than the true propensity score at removing bias.</a:t>
            </a:r>
          </a:p>
        </p:txBody>
      </p:sp>
    </p:spTree>
    <p:extLst>
      <p:ext uri="{BB962C8B-B14F-4D97-AF65-F5344CB8AC3E}">
        <p14:creationId xmlns:p14="http://schemas.microsoft.com/office/powerpoint/2010/main" val="10598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42907D-3414-F22A-6E6A-A68E573EF9B7}"/>
              </a:ext>
            </a:extLst>
          </p:cNvPr>
          <p:cNvSpPr txBox="1"/>
          <p:nvPr/>
        </p:nvSpPr>
        <p:spPr>
          <a:xfrm>
            <a:off x="269358" y="2253572"/>
            <a:ext cx="11653283" cy="2677656"/>
          </a:xfrm>
          <a:prstGeom prst="rect">
            <a:avLst/>
          </a:prstGeom>
          <a:noFill/>
        </p:spPr>
        <p:txBody>
          <a:bodyPr wrap="square">
            <a:spAutoFit/>
          </a:bodyPr>
          <a:lstStyle/>
          <a:p>
            <a:pPr marL="285750" indent="-285750" algn="just">
              <a:buClr>
                <a:srgbClr val="0070C0"/>
              </a:buClr>
              <a:buFont typeface="Wingdings" panose="05000000000000000000" pitchFamily="2" charset="2"/>
              <a:buChar char="§"/>
            </a:pPr>
            <a:r>
              <a:rPr lang="en-US" sz="2400" dirty="0"/>
              <a:t>K-Nearest Neighbor is one of the simplest Machine Learning algorithms based on Supervised Learning technique.</a:t>
            </a:r>
          </a:p>
          <a:p>
            <a:pPr marL="285750" indent="-285750" algn="just">
              <a:buClr>
                <a:srgbClr val="0070C0"/>
              </a:buClr>
              <a:buFont typeface="Wingdings" panose="05000000000000000000" pitchFamily="2" charset="2"/>
              <a:buChar char="§"/>
            </a:pPr>
            <a:r>
              <a:rPr lang="en-US" sz="2400" dirty="0"/>
              <a:t>K-NN algorithm can be used for Regression as well as for Classification but mostly it is used for the Classification problems.</a:t>
            </a:r>
          </a:p>
          <a:p>
            <a:pPr marL="285750" indent="-285750" algn="just">
              <a:buClr>
                <a:srgbClr val="0070C0"/>
              </a:buClr>
              <a:buFont typeface="Wingdings" panose="05000000000000000000" pitchFamily="2" charset="2"/>
              <a:buChar char="§"/>
            </a:pPr>
            <a:r>
              <a:rPr lang="en-US" sz="2400" dirty="0"/>
              <a:t>K-NN is a non-parametric algorithm, which means it does not make any assumption on underlying data. It is also called a lazy learner algorithm because it does not learn from the training set immediately.</a:t>
            </a:r>
          </a:p>
        </p:txBody>
      </p:sp>
      <p:sp>
        <p:nvSpPr>
          <p:cNvPr id="4" name="TextBox 3">
            <a:extLst>
              <a:ext uri="{FF2B5EF4-FFF2-40B4-BE49-F238E27FC236}">
                <a16:creationId xmlns:a16="http://schemas.microsoft.com/office/drawing/2014/main" id="{FCF5DD08-F399-B433-A303-C4AA84AA2477}"/>
              </a:ext>
            </a:extLst>
          </p:cNvPr>
          <p:cNvSpPr txBox="1"/>
          <p:nvPr/>
        </p:nvSpPr>
        <p:spPr>
          <a:xfrm>
            <a:off x="478466" y="808074"/>
            <a:ext cx="4997302" cy="523220"/>
          </a:xfrm>
          <a:prstGeom prst="rect">
            <a:avLst/>
          </a:prstGeom>
          <a:noFill/>
        </p:spPr>
        <p:txBody>
          <a:bodyPr wrap="square" rtlCol="0">
            <a:spAutoFit/>
          </a:bodyPr>
          <a:lstStyle/>
          <a:p>
            <a:r>
              <a:rPr lang="en-US" sz="2800" b="1" dirty="0"/>
              <a:t>K-NEAREST NEIGHBOR</a:t>
            </a:r>
          </a:p>
        </p:txBody>
      </p:sp>
    </p:spTree>
    <p:extLst>
      <p:ext uri="{BB962C8B-B14F-4D97-AF65-F5344CB8AC3E}">
        <p14:creationId xmlns:p14="http://schemas.microsoft.com/office/powerpoint/2010/main" val="1911839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4A38C3-B54C-2EF6-C439-C14CB22A60C5}"/>
              </a:ext>
            </a:extLst>
          </p:cNvPr>
          <p:cNvPicPr>
            <a:picLocks noChangeAspect="1"/>
          </p:cNvPicPr>
          <p:nvPr/>
        </p:nvPicPr>
        <p:blipFill>
          <a:blip r:embed="rId2"/>
          <a:stretch>
            <a:fillRect/>
          </a:stretch>
        </p:blipFill>
        <p:spPr>
          <a:xfrm>
            <a:off x="3601731" y="616687"/>
            <a:ext cx="4755191" cy="6241313"/>
          </a:xfrm>
          <a:prstGeom prst="rect">
            <a:avLst/>
          </a:prstGeom>
        </p:spPr>
      </p:pic>
    </p:spTree>
    <p:extLst>
      <p:ext uri="{BB962C8B-B14F-4D97-AF65-F5344CB8AC3E}">
        <p14:creationId xmlns:p14="http://schemas.microsoft.com/office/powerpoint/2010/main" val="1332910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3047DD6-9B59-69EF-C8D5-C04F7AF59BEF}"/>
                  </a:ext>
                </a:extLst>
              </p:cNvPr>
              <p:cNvSpPr txBox="1"/>
              <p:nvPr/>
            </p:nvSpPr>
            <p:spPr>
              <a:xfrm>
                <a:off x="337458" y="780134"/>
                <a:ext cx="11756571" cy="5851730"/>
              </a:xfrm>
              <a:prstGeom prst="rect">
                <a:avLst/>
              </a:prstGeom>
              <a:noFill/>
            </p:spPr>
            <p:txBody>
              <a:bodyPr wrap="square">
                <a:spAutoFit/>
              </a:bodyPr>
              <a:lstStyle/>
              <a:p>
                <a:pPr marL="6350" marR="19050" indent="-6350" algn="just">
                  <a:lnSpc>
                    <a:spcPct val="150000"/>
                  </a:lnSpc>
                  <a:spcBef>
                    <a:spcPts val="0"/>
                  </a:spcBef>
                  <a:spcAft>
                    <a:spcPts val="545"/>
                  </a:spcAft>
                </a:pPr>
                <a:r>
                  <a:rPr lang="en-US" sz="2400" kern="100" dirty="0">
                    <a:solidFill>
                      <a:srgbClr val="000000"/>
                    </a:solidFill>
                    <a:effectLst/>
                    <a:ea typeface="Times New Roman" panose="02020603050405020304" pitchFamily="18" charset="0"/>
                  </a:rPr>
                  <a:t>Nearest Neighbor Matching</a:t>
                </a:r>
              </a:p>
              <a:p>
                <a:pPr marL="6350" marR="19050" indent="-6350" algn="just">
                  <a:lnSpc>
                    <a:spcPct val="150000"/>
                  </a:lnSpc>
                  <a:spcBef>
                    <a:spcPts val="0"/>
                  </a:spcBef>
                  <a:spcAft>
                    <a:spcPts val="545"/>
                  </a:spcAft>
                </a:pPr>
                <a:r>
                  <a:rPr lang="en-US" sz="2400" kern="100" dirty="0">
                    <a:solidFill>
                      <a:srgbClr val="000000"/>
                    </a:solidFill>
                    <a:effectLst/>
                    <a:ea typeface="Times New Roman" panose="02020603050405020304" pitchFamily="18" charset="0"/>
                  </a:rPr>
                  <a:t>P</a:t>
                </a:r>
                <a:r>
                  <a:rPr lang="en-US" sz="2400" kern="100" baseline="-25000" dirty="0">
                    <a:solidFill>
                      <a:srgbClr val="000000"/>
                    </a:solidFill>
                    <a:effectLst/>
                    <a:ea typeface="Times New Roman" panose="02020603050405020304" pitchFamily="18" charset="0"/>
                  </a:rPr>
                  <a:t>i</a:t>
                </a:r>
                <a:r>
                  <a:rPr lang="en-US" sz="2400" kern="100" dirty="0">
                    <a:solidFill>
                      <a:srgbClr val="000000"/>
                    </a:solidFill>
                    <a:effectLst/>
                    <a:ea typeface="Times New Roman" panose="02020603050405020304" pitchFamily="18" charset="0"/>
                  </a:rPr>
                  <a:t> and </a:t>
                </a:r>
                <a:r>
                  <a:rPr lang="en-US" sz="2400" kern="100" dirty="0" err="1">
                    <a:solidFill>
                      <a:srgbClr val="000000"/>
                    </a:solidFill>
                    <a:effectLst/>
                    <a:ea typeface="Times New Roman" panose="02020603050405020304" pitchFamily="18" charset="0"/>
                  </a:rPr>
                  <a:t>P</a:t>
                </a:r>
                <a:r>
                  <a:rPr lang="en-US" sz="2400" kern="100" baseline="-25000" dirty="0" err="1">
                    <a:solidFill>
                      <a:srgbClr val="000000"/>
                    </a:solidFill>
                    <a:effectLst/>
                    <a:ea typeface="Times New Roman" panose="02020603050405020304" pitchFamily="18" charset="0"/>
                  </a:rPr>
                  <a:t>j</a:t>
                </a:r>
                <a:r>
                  <a:rPr lang="en-US" sz="2400" kern="100" dirty="0">
                    <a:solidFill>
                      <a:srgbClr val="000000"/>
                    </a:solidFill>
                    <a:effectLst/>
                    <a:ea typeface="Times New Roman" panose="02020603050405020304" pitchFamily="18" charset="0"/>
                  </a:rPr>
                  <a:t> are the propensity scores for treated and control participants, respectively; I</a:t>
                </a:r>
                <a:r>
                  <a:rPr lang="en-US" sz="2400" kern="100" baseline="-25000" dirty="0">
                    <a:solidFill>
                      <a:srgbClr val="000000"/>
                    </a:solidFill>
                    <a:effectLst/>
                    <a:ea typeface="Times New Roman" panose="02020603050405020304" pitchFamily="18" charset="0"/>
                  </a:rPr>
                  <a:t>1</a:t>
                </a:r>
                <a:r>
                  <a:rPr lang="en-US" sz="2400" kern="100" dirty="0">
                    <a:solidFill>
                      <a:srgbClr val="000000"/>
                    </a:solidFill>
                    <a:effectLst/>
                    <a:ea typeface="Times New Roman" panose="02020603050405020304" pitchFamily="18" charset="0"/>
                  </a:rPr>
                  <a:t> is the set of treated participants; and I</a:t>
                </a:r>
                <a:r>
                  <a:rPr lang="en-US" sz="2400" kern="100" baseline="-25000" dirty="0">
                    <a:solidFill>
                      <a:srgbClr val="000000"/>
                    </a:solidFill>
                    <a:effectLst/>
                    <a:ea typeface="Times New Roman" panose="02020603050405020304" pitchFamily="18" charset="0"/>
                  </a:rPr>
                  <a:t>0</a:t>
                </a:r>
                <a:r>
                  <a:rPr lang="en-US" sz="2400" kern="100" dirty="0">
                    <a:solidFill>
                      <a:srgbClr val="000000"/>
                    </a:solidFill>
                    <a:effectLst/>
                    <a:ea typeface="Times New Roman" panose="02020603050405020304" pitchFamily="18" charset="0"/>
                  </a:rPr>
                  <a:t> is the set of control participants. A neighborhood C(P</a:t>
                </a:r>
                <a:r>
                  <a:rPr lang="en-US" sz="2400" kern="100" baseline="-25000" dirty="0">
                    <a:solidFill>
                      <a:srgbClr val="000000"/>
                    </a:solidFill>
                    <a:effectLst/>
                    <a:ea typeface="Times New Roman" panose="02020603050405020304" pitchFamily="18" charset="0"/>
                  </a:rPr>
                  <a:t>i </a:t>
                </a:r>
                <a:r>
                  <a:rPr lang="en-US" sz="2400" kern="100" dirty="0">
                    <a:solidFill>
                      <a:srgbClr val="000000"/>
                    </a:solidFill>
                    <a:effectLst/>
                    <a:ea typeface="Times New Roman" panose="02020603050405020304" pitchFamily="18" charset="0"/>
                  </a:rPr>
                  <a:t>) contains a control participant j (i.e., j </a:t>
                </a:r>
                <a:r>
                  <a:rPr lang="en-US" sz="2400" kern="100" dirty="0">
                    <a:solidFill>
                      <a:srgbClr val="000000"/>
                    </a:solidFill>
                    <a:effectLst/>
                    <a:ea typeface="Times New Roman" panose="02020603050405020304" pitchFamily="18" charset="0"/>
                    <a:cs typeface="Cambria Math" panose="02040503050406030204" pitchFamily="18" charset="0"/>
                  </a:rPr>
                  <a:t>∈</a:t>
                </a:r>
                <a:r>
                  <a:rPr lang="en-US" sz="2400" kern="100" dirty="0">
                    <a:solidFill>
                      <a:srgbClr val="000000"/>
                    </a:solidFill>
                    <a:effectLst/>
                    <a:ea typeface="Times New Roman" panose="02020603050405020304" pitchFamily="18" charset="0"/>
                  </a:rPr>
                  <a:t> I</a:t>
                </a:r>
                <a:r>
                  <a:rPr lang="en-US" sz="2400" kern="100" baseline="-25000" dirty="0">
                    <a:solidFill>
                      <a:srgbClr val="000000"/>
                    </a:solidFill>
                    <a:effectLst/>
                    <a:ea typeface="Times New Roman" panose="02020603050405020304" pitchFamily="18" charset="0"/>
                  </a:rPr>
                  <a:t>0</a:t>
                </a:r>
                <a:r>
                  <a:rPr lang="en-US" sz="2400" kern="100" dirty="0">
                    <a:solidFill>
                      <a:srgbClr val="000000"/>
                    </a:solidFill>
                    <a:effectLst/>
                    <a:ea typeface="Times New Roman" panose="02020603050405020304" pitchFamily="18" charset="0"/>
                  </a:rPr>
                  <a:t> ) as a match for treated participant </a:t>
                </a:r>
                <a:r>
                  <a:rPr lang="en-US" sz="2400" kern="100" dirty="0" err="1">
                    <a:solidFill>
                      <a:srgbClr val="000000"/>
                    </a:solidFill>
                    <a:effectLst/>
                    <a:ea typeface="Times New Roman" panose="02020603050405020304" pitchFamily="18" charset="0"/>
                  </a:rPr>
                  <a:t>i</a:t>
                </a:r>
                <a:r>
                  <a:rPr lang="en-US" sz="2400" kern="100" dirty="0">
                    <a:solidFill>
                      <a:srgbClr val="000000"/>
                    </a:solidFill>
                    <a:effectLst/>
                    <a:ea typeface="Times New Roman" panose="02020603050405020304" pitchFamily="18" charset="0"/>
                  </a:rPr>
                  <a:t> (i.e., </a:t>
                </a:r>
                <a:r>
                  <a:rPr lang="en-US" sz="2400" kern="100" dirty="0" err="1">
                    <a:solidFill>
                      <a:srgbClr val="000000"/>
                    </a:solidFill>
                    <a:effectLst/>
                    <a:ea typeface="Times New Roman" panose="02020603050405020304" pitchFamily="18" charset="0"/>
                  </a:rPr>
                  <a:t>i</a:t>
                </a:r>
                <a:r>
                  <a:rPr lang="en-US" sz="2400" kern="100" dirty="0">
                    <a:solidFill>
                      <a:srgbClr val="000000"/>
                    </a:solidFill>
                    <a:effectLst/>
                    <a:ea typeface="Times New Roman" panose="02020603050405020304" pitchFamily="18" charset="0"/>
                  </a:rPr>
                  <a:t> </a:t>
                </a:r>
                <a:r>
                  <a:rPr lang="en-US" sz="2400" kern="100" dirty="0">
                    <a:solidFill>
                      <a:srgbClr val="000000"/>
                    </a:solidFill>
                    <a:effectLst/>
                    <a:ea typeface="Times New Roman" panose="02020603050405020304" pitchFamily="18" charset="0"/>
                    <a:cs typeface="Cambria Math" panose="02040503050406030204" pitchFamily="18" charset="0"/>
                  </a:rPr>
                  <a:t>∈</a:t>
                </a:r>
                <a:r>
                  <a:rPr lang="en-US" sz="2400" kern="100" dirty="0">
                    <a:solidFill>
                      <a:srgbClr val="000000"/>
                    </a:solidFill>
                    <a:effectLst/>
                    <a:ea typeface="Times New Roman" panose="02020603050405020304" pitchFamily="18" charset="0"/>
                  </a:rPr>
                  <a:t> I</a:t>
                </a:r>
                <a:r>
                  <a:rPr lang="en-US" sz="2400" kern="100" baseline="-25000" dirty="0">
                    <a:solidFill>
                      <a:srgbClr val="000000"/>
                    </a:solidFill>
                    <a:effectLst/>
                    <a:ea typeface="Times New Roman" panose="02020603050405020304" pitchFamily="18" charset="0"/>
                  </a:rPr>
                  <a:t>1</a:t>
                </a:r>
                <a:r>
                  <a:rPr lang="en-US" sz="2400" kern="100" dirty="0">
                    <a:solidFill>
                      <a:srgbClr val="000000"/>
                    </a:solidFill>
                    <a:effectLst/>
                    <a:ea typeface="Times New Roman" panose="02020603050405020304" pitchFamily="18" charset="0"/>
                  </a:rPr>
                  <a:t> ), if the absolute difference of propensity scores is the smallest among all possible pairs of propensity scores between </a:t>
                </a:r>
                <a:r>
                  <a:rPr lang="en-US" sz="2400" kern="100" dirty="0" err="1">
                    <a:solidFill>
                      <a:srgbClr val="000000"/>
                    </a:solidFill>
                    <a:effectLst/>
                    <a:ea typeface="Times New Roman" panose="02020603050405020304" pitchFamily="18" charset="0"/>
                  </a:rPr>
                  <a:t>i</a:t>
                </a:r>
                <a:r>
                  <a:rPr lang="en-US" sz="2400" kern="100" dirty="0">
                    <a:solidFill>
                      <a:srgbClr val="000000"/>
                    </a:solidFill>
                    <a:effectLst/>
                    <a:ea typeface="Times New Roman" panose="02020603050405020304" pitchFamily="18" charset="0"/>
                  </a:rPr>
                  <a:t> and j, as </a:t>
                </a:r>
              </a:p>
              <a:p>
                <a:pPr marL="6350" marR="19050" indent="-6350" algn="just">
                  <a:lnSpc>
                    <a:spcPct val="150000"/>
                  </a:lnSpc>
                  <a:spcBef>
                    <a:spcPts val="0"/>
                  </a:spcBef>
                  <a:spcAft>
                    <a:spcPts val="545"/>
                  </a:spcAft>
                </a:pPr>
                <a:r>
                  <a:rPr lang="en-US" sz="2400" kern="100" dirty="0">
                    <a:solidFill>
                      <a:srgbClr val="000000"/>
                    </a:solidFill>
                    <a:effectLst/>
                    <a:ea typeface="Times New Roman" panose="02020603050405020304" pitchFamily="18" charset="0"/>
                  </a:rPr>
                  <a:t>                                  </a:t>
                </a:r>
                <a14:m>
                  <m:oMath xmlns:m="http://schemas.openxmlformats.org/officeDocument/2006/math">
                    <m:sSub>
                      <m:sSubPr>
                        <m:ctrlPr>
                          <a:rPr lang="en-US" sz="2400" i="1" kern="100">
                            <a:solidFill>
                              <a:srgbClr val="000000"/>
                            </a:solidFill>
                            <a:effectLst/>
                            <a:latin typeface="Cambria Math" panose="02040503050406030204" pitchFamily="18" charset="0"/>
                            <a:ea typeface="Times New Roman" panose="02020603050405020304" pitchFamily="18" charset="0"/>
                          </a:rPr>
                        </m:ctrlPr>
                      </m:sSubPr>
                      <m:e>
                        <m:r>
                          <a:rPr lang="en-US" sz="2400" i="1" kern="100">
                            <a:solidFill>
                              <a:srgbClr val="000000"/>
                            </a:solidFill>
                            <a:effectLst/>
                            <a:latin typeface="Cambria Math" panose="02040503050406030204" pitchFamily="18" charset="0"/>
                            <a:ea typeface="Times New Roman" panose="02020603050405020304" pitchFamily="18" charset="0"/>
                          </a:rPr>
                          <m:t>𝐶</m:t>
                        </m:r>
                        <m:r>
                          <a:rPr lang="en-US" sz="2400" i="1" kern="100">
                            <a:solidFill>
                              <a:srgbClr val="000000"/>
                            </a:solidFill>
                            <a:effectLst/>
                            <a:latin typeface="Cambria Math" panose="02040503050406030204" pitchFamily="18" charset="0"/>
                            <a:ea typeface="Times New Roman" panose="02020603050405020304" pitchFamily="18" charset="0"/>
                          </a:rPr>
                          <m:t>(</m:t>
                        </m:r>
                        <m:r>
                          <a:rPr lang="en-US" sz="2400" i="1" kern="100">
                            <a:solidFill>
                              <a:srgbClr val="000000"/>
                            </a:solidFill>
                            <a:effectLst/>
                            <a:latin typeface="Cambria Math" panose="02040503050406030204" pitchFamily="18" charset="0"/>
                            <a:ea typeface="Times New Roman" panose="02020603050405020304" pitchFamily="18" charset="0"/>
                          </a:rPr>
                          <m:t>𝑃</m:t>
                        </m:r>
                      </m:e>
                      <m:sub>
                        <m:r>
                          <a:rPr lang="en-US" sz="2400" i="1" kern="100">
                            <a:solidFill>
                              <a:srgbClr val="000000"/>
                            </a:solidFill>
                            <a:effectLst/>
                            <a:latin typeface="Cambria Math" panose="02040503050406030204" pitchFamily="18" charset="0"/>
                            <a:ea typeface="Times New Roman" panose="02020603050405020304" pitchFamily="18" charset="0"/>
                          </a:rPr>
                          <m:t>𝑖</m:t>
                        </m:r>
                      </m:sub>
                    </m:sSub>
                    <m:r>
                      <a:rPr lang="en-US" sz="2400" i="1" kern="100">
                        <a:solidFill>
                          <a:srgbClr val="000000"/>
                        </a:solidFill>
                        <a:effectLst/>
                        <a:latin typeface="Cambria Math" panose="02040503050406030204" pitchFamily="18" charset="0"/>
                        <a:ea typeface="Times New Roman" panose="02020603050405020304" pitchFamily="18" charset="0"/>
                      </a:rPr>
                      <m:t>)=</m:t>
                    </m:r>
                    <m:r>
                      <a:rPr lang="en-US" sz="2400" i="1" kern="100">
                        <a:solidFill>
                          <a:srgbClr val="000000"/>
                        </a:solidFill>
                        <a:effectLst/>
                        <a:latin typeface="Cambria Math" panose="02040503050406030204" pitchFamily="18" charset="0"/>
                        <a:ea typeface="Times New Roman" panose="02020603050405020304" pitchFamily="18" charset="0"/>
                      </a:rPr>
                      <m:t>𝑚𝑖𝑛</m:t>
                    </m:r>
                    <m:d>
                      <m:dPr>
                        <m:begChr m:val="‖"/>
                        <m:endChr m:val="‖"/>
                        <m:ctrlPr>
                          <a:rPr lang="en-US" sz="2400" i="1" kern="100">
                            <a:solidFill>
                              <a:srgbClr val="000000"/>
                            </a:solidFill>
                            <a:effectLst/>
                            <a:latin typeface="Cambria Math" panose="02040503050406030204" pitchFamily="18" charset="0"/>
                            <a:ea typeface="Times New Roman" panose="02020603050405020304" pitchFamily="18" charset="0"/>
                          </a:rPr>
                        </m:ctrlPr>
                      </m:dPr>
                      <m:e>
                        <m:sSub>
                          <m:sSubPr>
                            <m:ctrlPr>
                              <a:rPr lang="en-US" sz="2400" i="1" kern="100">
                                <a:solidFill>
                                  <a:srgbClr val="000000"/>
                                </a:solidFill>
                                <a:effectLst/>
                                <a:latin typeface="Cambria Math" panose="02040503050406030204" pitchFamily="18" charset="0"/>
                                <a:ea typeface="Times New Roman" panose="02020603050405020304" pitchFamily="18" charset="0"/>
                              </a:rPr>
                            </m:ctrlPr>
                          </m:sSubPr>
                          <m:e>
                            <m:r>
                              <a:rPr lang="en-US" sz="2400" i="1" kern="100">
                                <a:solidFill>
                                  <a:srgbClr val="000000"/>
                                </a:solidFill>
                                <a:effectLst/>
                                <a:latin typeface="Cambria Math" panose="02040503050406030204" pitchFamily="18" charset="0"/>
                                <a:ea typeface="Times New Roman" panose="02020603050405020304" pitchFamily="18" charset="0"/>
                              </a:rPr>
                              <m:t>𝑃</m:t>
                            </m:r>
                          </m:e>
                          <m:sub>
                            <m:r>
                              <a:rPr lang="en-US" sz="2400" i="1" kern="100">
                                <a:solidFill>
                                  <a:srgbClr val="000000"/>
                                </a:solidFill>
                                <a:effectLst/>
                                <a:latin typeface="Cambria Math" panose="02040503050406030204" pitchFamily="18" charset="0"/>
                                <a:ea typeface="Times New Roman" panose="02020603050405020304" pitchFamily="18" charset="0"/>
                              </a:rPr>
                              <m:t>𝑖</m:t>
                            </m:r>
                          </m:sub>
                        </m:sSub>
                        <m:r>
                          <a:rPr lang="en-US" sz="2400" i="1" kern="100">
                            <a:solidFill>
                              <a:srgbClr val="000000"/>
                            </a:solidFill>
                            <a:effectLst/>
                            <a:latin typeface="Cambria Math" panose="02040503050406030204" pitchFamily="18" charset="0"/>
                            <a:ea typeface="Times New Roman" panose="02020603050405020304" pitchFamily="18" charset="0"/>
                          </a:rPr>
                          <m:t>−</m:t>
                        </m:r>
                        <m:sSub>
                          <m:sSubPr>
                            <m:ctrlPr>
                              <a:rPr lang="en-US" sz="2400" i="1" kern="100">
                                <a:solidFill>
                                  <a:srgbClr val="000000"/>
                                </a:solidFill>
                                <a:effectLst/>
                                <a:latin typeface="Cambria Math" panose="02040503050406030204" pitchFamily="18" charset="0"/>
                                <a:ea typeface="Times New Roman" panose="02020603050405020304" pitchFamily="18" charset="0"/>
                              </a:rPr>
                            </m:ctrlPr>
                          </m:sSubPr>
                          <m:e>
                            <m:r>
                              <a:rPr lang="en-US" sz="2400" i="1" kern="100">
                                <a:solidFill>
                                  <a:srgbClr val="000000"/>
                                </a:solidFill>
                                <a:effectLst/>
                                <a:latin typeface="Cambria Math" panose="02040503050406030204" pitchFamily="18" charset="0"/>
                                <a:ea typeface="Times New Roman" panose="02020603050405020304" pitchFamily="18" charset="0"/>
                              </a:rPr>
                              <m:t>𝑃</m:t>
                            </m:r>
                          </m:e>
                          <m:sub>
                            <m:r>
                              <a:rPr lang="en-US" sz="2400" i="1" kern="100">
                                <a:solidFill>
                                  <a:srgbClr val="000000"/>
                                </a:solidFill>
                                <a:effectLst/>
                                <a:latin typeface="Cambria Math" panose="02040503050406030204" pitchFamily="18" charset="0"/>
                                <a:ea typeface="Times New Roman" panose="02020603050405020304" pitchFamily="18" charset="0"/>
                              </a:rPr>
                              <m:t>𝑗</m:t>
                            </m:r>
                          </m:sub>
                        </m:sSub>
                      </m:e>
                    </m:d>
                    <m:r>
                      <a:rPr lang="en-US" sz="2400" i="1" kern="100">
                        <a:solidFill>
                          <a:srgbClr val="000000"/>
                        </a:solidFill>
                        <a:effectLst/>
                        <a:latin typeface="Cambria Math" panose="02040503050406030204" pitchFamily="18" charset="0"/>
                        <a:ea typeface="Times New Roman" panose="02020603050405020304" pitchFamily="18" charset="0"/>
                      </a:rPr>
                      <m:t>  ,    </m:t>
                    </m:r>
                    <m:r>
                      <a:rPr lang="en-US" sz="2400" i="1" kern="100">
                        <a:solidFill>
                          <a:srgbClr val="000000"/>
                        </a:solidFill>
                        <a:effectLst/>
                        <a:latin typeface="Cambria Math" panose="02040503050406030204" pitchFamily="18" charset="0"/>
                        <a:ea typeface="Times New Roman" panose="02020603050405020304" pitchFamily="18" charset="0"/>
                      </a:rPr>
                      <m:t>𝑗</m:t>
                    </m:r>
                    <m:r>
                      <a:rPr lang="en-US" sz="2400" i="1" kern="100">
                        <a:solidFill>
                          <a:srgbClr val="000000"/>
                        </a:solidFill>
                        <a:effectLst/>
                        <a:latin typeface="Cambria Math" panose="02040503050406030204" pitchFamily="18" charset="0"/>
                        <a:ea typeface="Times New Roman" panose="02020603050405020304" pitchFamily="18" charset="0"/>
                      </a:rPr>
                      <m:t> </m:t>
                    </m:r>
                    <m:r>
                      <a:rPr lang="en-US" sz="2400" b="1" i="1" kern="100">
                        <a:solidFill>
                          <a:srgbClr val="000000"/>
                        </a:solidFill>
                        <a:effectLst/>
                        <a:latin typeface="Cambria Math" panose="02040503050406030204" pitchFamily="18" charset="0"/>
                        <a:ea typeface="Times New Roman" panose="02020603050405020304" pitchFamily="18" charset="0"/>
                      </a:rPr>
                      <m:t>𝝐</m:t>
                    </m:r>
                    <m:r>
                      <a:rPr lang="en-US" sz="2400" b="1" i="1" kern="100">
                        <a:solidFill>
                          <a:srgbClr val="000000"/>
                        </a:solidFill>
                        <a:effectLst/>
                        <a:latin typeface="Cambria Math" panose="02040503050406030204" pitchFamily="18" charset="0"/>
                        <a:ea typeface="Times New Roman" panose="02020603050405020304" pitchFamily="18" charset="0"/>
                      </a:rPr>
                      <m:t> </m:t>
                    </m:r>
                    <m:sSub>
                      <m:sSubPr>
                        <m:ctrlPr>
                          <a:rPr lang="en-US" sz="2400" b="1" i="1" kern="100">
                            <a:solidFill>
                              <a:srgbClr val="000000"/>
                            </a:solidFill>
                            <a:effectLst/>
                            <a:latin typeface="Cambria Math" panose="02040503050406030204" pitchFamily="18" charset="0"/>
                            <a:ea typeface="Times New Roman" panose="02020603050405020304" pitchFamily="18" charset="0"/>
                          </a:rPr>
                        </m:ctrlPr>
                      </m:sSubPr>
                      <m:e>
                        <m:r>
                          <a:rPr lang="en-US" sz="2400" b="1" i="1" kern="100">
                            <a:solidFill>
                              <a:srgbClr val="000000"/>
                            </a:solidFill>
                            <a:effectLst/>
                            <a:latin typeface="Cambria Math" panose="02040503050406030204" pitchFamily="18" charset="0"/>
                            <a:ea typeface="Times New Roman" panose="02020603050405020304" pitchFamily="18" charset="0"/>
                          </a:rPr>
                          <m:t>𝑰</m:t>
                        </m:r>
                      </m:e>
                      <m:sub>
                        <m:r>
                          <a:rPr lang="en-US" sz="2400" b="1" i="1" kern="100">
                            <a:solidFill>
                              <a:srgbClr val="000000"/>
                            </a:solidFill>
                            <a:effectLst/>
                            <a:latin typeface="Cambria Math" panose="02040503050406030204" pitchFamily="18" charset="0"/>
                            <a:ea typeface="Times New Roman" panose="02020603050405020304" pitchFamily="18" charset="0"/>
                          </a:rPr>
                          <m:t>𝟎</m:t>
                        </m:r>
                      </m:sub>
                    </m:sSub>
                  </m:oMath>
                </a14:m>
                <a:r>
                  <a:rPr lang="en-US" sz="2400" b="1" kern="100" dirty="0">
                    <a:solidFill>
                      <a:srgbClr val="000000"/>
                    </a:solidFill>
                    <a:effectLst/>
                    <a:ea typeface="Times New Roman" panose="02020603050405020304" pitchFamily="18" charset="0"/>
                  </a:rPr>
                  <a:t>                                       </a:t>
                </a:r>
                <a:endParaRPr lang="en-US" sz="2400" kern="100" dirty="0">
                  <a:solidFill>
                    <a:srgbClr val="000000"/>
                  </a:solidFill>
                  <a:effectLst/>
                  <a:ea typeface="Times New Roman" panose="02020603050405020304" pitchFamily="18" charset="0"/>
                </a:endParaRPr>
              </a:p>
              <a:p>
                <a:pPr marL="6350" marR="19050" indent="-6350" algn="just">
                  <a:lnSpc>
                    <a:spcPct val="150000"/>
                  </a:lnSpc>
                  <a:spcBef>
                    <a:spcPts val="0"/>
                  </a:spcBef>
                  <a:spcAft>
                    <a:spcPts val="545"/>
                  </a:spcAft>
                </a:pPr>
                <a:r>
                  <a:rPr lang="en-US" sz="2400" kern="100" dirty="0">
                    <a:solidFill>
                      <a:srgbClr val="000000"/>
                    </a:solidFill>
                    <a:effectLst/>
                    <a:ea typeface="Times New Roman" panose="02020603050405020304" pitchFamily="18" charset="0"/>
                  </a:rPr>
                  <a:t>Once a j is found to match to </a:t>
                </a:r>
                <a:r>
                  <a:rPr lang="en-US" sz="2400" kern="100" dirty="0" err="1">
                    <a:solidFill>
                      <a:srgbClr val="000000"/>
                    </a:solidFill>
                    <a:effectLst/>
                    <a:ea typeface="Times New Roman" panose="02020603050405020304" pitchFamily="18" charset="0"/>
                  </a:rPr>
                  <a:t>i</a:t>
                </a:r>
                <a:r>
                  <a:rPr lang="en-US" sz="2400" kern="100" dirty="0">
                    <a:solidFill>
                      <a:srgbClr val="000000"/>
                    </a:solidFill>
                    <a:effectLst/>
                    <a:ea typeface="Times New Roman" panose="02020603050405020304" pitchFamily="18" charset="0"/>
                  </a:rPr>
                  <a:t>, j is removed from I</a:t>
                </a:r>
                <a:r>
                  <a:rPr lang="en-US" sz="2400" kern="100" baseline="-25000" dirty="0">
                    <a:solidFill>
                      <a:srgbClr val="000000"/>
                    </a:solidFill>
                    <a:effectLst/>
                    <a:ea typeface="Times New Roman" panose="02020603050405020304" pitchFamily="18" charset="0"/>
                  </a:rPr>
                  <a:t>0</a:t>
                </a:r>
                <a:r>
                  <a:rPr lang="en-US" sz="2400" kern="100" dirty="0">
                    <a:solidFill>
                      <a:srgbClr val="000000"/>
                    </a:solidFill>
                    <a:effectLst/>
                    <a:ea typeface="Times New Roman" panose="02020603050405020304" pitchFamily="18" charset="0"/>
                  </a:rPr>
                  <a:t> without replacement. If for each </a:t>
                </a:r>
                <a:r>
                  <a:rPr lang="en-US" sz="2400" kern="100" dirty="0" err="1">
                    <a:solidFill>
                      <a:srgbClr val="000000"/>
                    </a:solidFill>
                    <a:effectLst/>
                    <a:ea typeface="Times New Roman" panose="02020603050405020304" pitchFamily="18" charset="0"/>
                  </a:rPr>
                  <a:t>i</a:t>
                </a:r>
                <a:r>
                  <a:rPr lang="en-US" sz="2400" kern="100" dirty="0">
                    <a:solidFill>
                      <a:srgbClr val="000000"/>
                    </a:solidFill>
                    <a:effectLst/>
                    <a:ea typeface="Times New Roman" panose="02020603050405020304" pitchFamily="18" charset="0"/>
                  </a:rPr>
                  <a:t> there is only a single j found to fall into C(P</a:t>
                </a:r>
                <a:r>
                  <a:rPr lang="en-US" sz="2400" kern="100" baseline="-25000" dirty="0">
                    <a:solidFill>
                      <a:srgbClr val="000000"/>
                    </a:solidFill>
                    <a:effectLst/>
                    <a:ea typeface="Times New Roman" panose="02020603050405020304" pitchFamily="18" charset="0"/>
                  </a:rPr>
                  <a:t>i</a:t>
                </a:r>
                <a:r>
                  <a:rPr lang="en-US" sz="2400" kern="100" dirty="0">
                    <a:solidFill>
                      <a:srgbClr val="000000"/>
                    </a:solidFill>
                    <a:effectLst/>
                    <a:ea typeface="Times New Roman" panose="02020603050405020304" pitchFamily="18" charset="0"/>
                  </a:rPr>
                  <a:t> ), then the matching is nearest neighbor pair matching or 1-to-1 matching. </a:t>
                </a:r>
              </a:p>
            </p:txBody>
          </p:sp>
        </mc:Choice>
        <mc:Fallback xmlns="">
          <p:sp>
            <p:nvSpPr>
              <p:cNvPr id="3" name="TextBox 2">
                <a:extLst>
                  <a:ext uri="{FF2B5EF4-FFF2-40B4-BE49-F238E27FC236}">
                    <a16:creationId xmlns:a16="http://schemas.microsoft.com/office/drawing/2014/main" id="{63047DD6-9B59-69EF-C8D5-C04F7AF59BEF}"/>
                  </a:ext>
                </a:extLst>
              </p:cNvPr>
              <p:cNvSpPr txBox="1">
                <a:spLocks noRot="1" noChangeAspect="1" noMove="1" noResize="1" noEditPoints="1" noAdjustHandles="1" noChangeArrowheads="1" noChangeShapeType="1" noTextEdit="1"/>
              </p:cNvSpPr>
              <p:nvPr/>
            </p:nvSpPr>
            <p:spPr>
              <a:xfrm>
                <a:off x="337458" y="780134"/>
                <a:ext cx="11756571" cy="5851730"/>
              </a:xfrm>
              <a:prstGeom prst="rect">
                <a:avLst/>
              </a:prstGeom>
              <a:blipFill>
                <a:blip r:embed="rId2"/>
                <a:stretch>
                  <a:fillRect l="-778" r="-622" b="-1458"/>
                </a:stretch>
              </a:blipFill>
            </p:spPr>
            <p:txBody>
              <a:bodyPr/>
              <a:lstStyle/>
              <a:p>
                <a:r>
                  <a:rPr lang="en-US">
                    <a:noFill/>
                  </a:rPr>
                  <a:t> </a:t>
                </a:r>
              </a:p>
            </p:txBody>
          </p:sp>
        </mc:Fallback>
      </mc:AlternateContent>
    </p:spTree>
    <p:extLst>
      <p:ext uri="{BB962C8B-B14F-4D97-AF65-F5344CB8AC3E}">
        <p14:creationId xmlns:p14="http://schemas.microsoft.com/office/powerpoint/2010/main" val="570813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BE625F-4E06-D4B5-AADB-D479E73D9F76}"/>
                  </a:ext>
                </a:extLst>
              </p:cNvPr>
              <p:cNvSpPr txBox="1"/>
              <p:nvPr/>
            </p:nvSpPr>
            <p:spPr>
              <a:xfrm>
                <a:off x="370115" y="899395"/>
                <a:ext cx="11386456" cy="5397953"/>
              </a:xfrm>
              <a:prstGeom prst="rect">
                <a:avLst/>
              </a:prstGeom>
              <a:noFill/>
            </p:spPr>
            <p:txBody>
              <a:bodyPr wrap="square">
                <a:spAutoFit/>
              </a:bodyPr>
              <a:lstStyle/>
              <a:p>
                <a:pPr marL="0" marR="0" indent="0" algn="just">
                  <a:lnSpc>
                    <a:spcPct val="150000"/>
                  </a:lnSpc>
                  <a:spcBef>
                    <a:spcPts val="0"/>
                  </a:spcBef>
                  <a:spcAft>
                    <a:spcPts val="980"/>
                  </a:spcAft>
                </a:pPr>
                <a:r>
                  <a:rPr lang="en-US" sz="2400" b="0" kern="100" dirty="0">
                    <a:solidFill>
                      <a:srgbClr val="000000"/>
                    </a:solidFill>
                    <a:effectLst/>
                    <a:ea typeface="Times New Roman" panose="02020603050405020304" pitchFamily="18" charset="0"/>
                  </a:rPr>
                  <a:t>We performed 1-Nearest Neighbor matching using propensity logit values for both the treatment and control groups to conduct propensity score matching as Rosenbaum and Rubin (1985) suggested using the logit of the predicted probability as a propensity score i.e. equation</a:t>
                </a:r>
              </a:p>
              <a:p>
                <a:pPr marL="0" marR="0" indent="0" algn="just">
                  <a:lnSpc>
                    <a:spcPct val="150000"/>
                  </a:lnSpc>
                  <a:spcBef>
                    <a:spcPts val="0"/>
                  </a:spcBef>
                  <a:spcAft>
                    <a:spcPts val="980"/>
                  </a:spcAft>
                </a:pPr>
                <a14:m>
                  <m:oMathPara xmlns:m="http://schemas.openxmlformats.org/officeDocument/2006/math">
                    <m:oMathParaPr>
                      <m:jc m:val="centerGroup"/>
                    </m:oMathParaPr>
                    <m:oMath xmlns:m="http://schemas.openxmlformats.org/officeDocument/2006/math">
                      <m:r>
                        <a:rPr lang="en-US" sz="2400" b="1"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𝒒</m:t>
                      </m:r>
                      <m:r>
                        <a:rPr lang="en-US" sz="2400" b="1"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ˆ</m:t>
                      </m:r>
                      <m:d>
                        <m:dPr>
                          <m:ctrlPr>
                            <a:rPr lang="en-US" sz="2400" i="1">
                              <a:effectLst/>
                              <a:latin typeface="Cambria Math" panose="02040503050406030204" pitchFamily="18" charset="0"/>
                              <a:ea typeface="Times New Roman" panose="02020603050405020304" pitchFamily="18" charset="0"/>
                            </a:rPr>
                          </m:ctrlPr>
                        </m:dPr>
                        <m:e>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𝒙</m:t>
                          </m:r>
                        </m:e>
                      </m:d>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US" sz="2400" i="1">
                              <a:effectLst/>
                              <a:latin typeface="Cambria Math" panose="02040503050406030204" pitchFamily="18" charset="0"/>
                              <a:ea typeface="Times New Roman" panose="02020603050405020304" pitchFamily="18" charset="0"/>
                            </a:rPr>
                          </m:ctrlPr>
                        </m:funcPr>
                        <m:fName>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𝒆</m:t>
                          </m:r>
                          <m:r>
                            <a:rPr lang="en-US" sz="2400" b="1"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ˆ</m:t>
                          </m:r>
                          <m:d>
                            <m:dPr>
                              <m:ctrlPr>
                                <a:rPr lang="en-US" sz="2400" i="1">
                                  <a:effectLst/>
                                  <a:latin typeface="Cambria Math" panose="02040503050406030204" pitchFamily="18" charset="0"/>
                                  <a:ea typeface="Times New Roman" panose="02020603050405020304" pitchFamily="18" charset="0"/>
                                </a:rPr>
                              </m:ctrlPr>
                            </m:dPr>
                            <m:e>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𝒙</m:t>
                              </m:r>
                            </m:e>
                          </m:d>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𝒆</m:t>
                          </m:r>
                          <m:r>
                            <a:rPr lang="en-US" sz="2400" b="1"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ˆ</m:t>
                          </m:r>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en-US"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400" kern="100" dirty="0">
                  <a:solidFill>
                    <a:srgbClr val="000000"/>
                  </a:solidFill>
                  <a:ea typeface="Times New Roman" panose="02020603050405020304" pitchFamily="18" charset="0"/>
                </a:endParaRPr>
              </a:p>
              <a:p>
                <a:pPr algn="just">
                  <a:lnSpc>
                    <a:spcPct val="150000"/>
                  </a:lnSpc>
                  <a:spcAft>
                    <a:spcPts val="980"/>
                  </a:spcAft>
                </a:pPr>
                <a:r>
                  <a:rPr lang="en-US" sz="2400" kern="100" dirty="0">
                    <a:solidFill>
                      <a:srgbClr val="000000"/>
                    </a:solidFill>
                    <a:effectLst/>
                    <a:ea typeface="Times New Roman" panose="02020603050405020304" pitchFamily="18" charset="0"/>
                  </a:rPr>
                  <a:t>because the distribution of  </a:t>
                </a:r>
                <a14:m>
                  <m:oMath xmlns:m="http://schemas.openxmlformats.org/officeDocument/2006/math">
                    <m:r>
                      <a:rPr lang="en-US" sz="2400" i="1" kern="100">
                        <a:solidFill>
                          <a:srgbClr val="000000"/>
                        </a:solidFill>
                        <a:effectLst/>
                        <a:latin typeface="Cambria Math" panose="02040503050406030204" pitchFamily="18" charset="0"/>
                        <a:ea typeface="Times New Roman" panose="02020603050405020304" pitchFamily="18" charset="0"/>
                      </a:rPr>
                      <m:t>𝑞</m:t>
                    </m:r>
                    <m:r>
                      <a:rPr lang="en-US" sz="2400" i="1" kern="1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ˆ</m:t>
                    </m:r>
                    <m:r>
                      <a:rPr lang="en-US" sz="2400" i="1" kern="100">
                        <a:solidFill>
                          <a:srgbClr val="000000"/>
                        </a:solidFill>
                        <a:effectLst/>
                        <a:latin typeface="Cambria Math" panose="02040503050406030204" pitchFamily="18" charset="0"/>
                        <a:ea typeface="Times New Roman" panose="02020603050405020304" pitchFamily="18" charset="0"/>
                      </a:rPr>
                      <m:t>(</m:t>
                    </m:r>
                    <m:r>
                      <a:rPr lang="en-US" sz="2400" i="1" kern="100">
                        <a:solidFill>
                          <a:srgbClr val="000000"/>
                        </a:solidFill>
                        <a:effectLst/>
                        <a:latin typeface="Cambria Math" panose="02040503050406030204" pitchFamily="18" charset="0"/>
                        <a:ea typeface="Times New Roman" panose="02020603050405020304" pitchFamily="18" charset="0"/>
                      </a:rPr>
                      <m:t>𝑥</m:t>
                    </m:r>
                    <m:r>
                      <a:rPr lang="en-US" sz="2400" i="1" kern="100">
                        <a:solidFill>
                          <a:srgbClr val="000000"/>
                        </a:solidFill>
                        <a:effectLst/>
                        <a:latin typeface="Cambria Math" panose="02040503050406030204" pitchFamily="18" charset="0"/>
                        <a:ea typeface="Times New Roman" panose="02020603050405020304" pitchFamily="18" charset="0"/>
                      </a:rPr>
                      <m:t>) </m:t>
                    </m:r>
                  </m:oMath>
                </a14:m>
                <a:r>
                  <a:rPr lang="en-US" sz="2400" kern="100" dirty="0">
                    <a:solidFill>
                      <a:srgbClr val="000000"/>
                    </a:solidFill>
                    <a:effectLst/>
                    <a:ea typeface="Times New Roman" panose="02020603050405020304" pitchFamily="18" charset="0"/>
                  </a:rPr>
                  <a:t>approximates to normal. Note that in the literature, the quantity </a:t>
                </a:r>
                <a14:m>
                  <m:oMath xmlns:m="http://schemas.openxmlformats.org/officeDocument/2006/math">
                    <m:r>
                      <a:rPr lang="en-US" sz="2400" i="1" kern="100">
                        <a:solidFill>
                          <a:srgbClr val="000000"/>
                        </a:solidFill>
                        <a:effectLst/>
                        <a:latin typeface="Cambria Math" panose="02040503050406030204" pitchFamily="18" charset="0"/>
                        <a:ea typeface="Times New Roman" panose="02020603050405020304" pitchFamily="18" charset="0"/>
                      </a:rPr>
                      <m:t>𝑞</m:t>
                    </m:r>
                    <m:r>
                      <a:rPr lang="en-US" sz="2400" i="1" kern="1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ˆ</m:t>
                    </m:r>
                    <m:r>
                      <a:rPr lang="en-US" sz="2400" i="1" kern="100">
                        <a:solidFill>
                          <a:srgbClr val="000000"/>
                        </a:solidFill>
                        <a:effectLst/>
                        <a:latin typeface="Cambria Math" panose="02040503050406030204" pitchFamily="18" charset="0"/>
                        <a:ea typeface="Times New Roman" panose="02020603050405020304" pitchFamily="18" charset="0"/>
                      </a:rPr>
                      <m:t>(</m:t>
                    </m:r>
                    <m:r>
                      <a:rPr lang="en-US" sz="2400" i="1" kern="100">
                        <a:solidFill>
                          <a:srgbClr val="000000"/>
                        </a:solidFill>
                        <a:effectLst/>
                        <a:latin typeface="Cambria Math" panose="02040503050406030204" pitchFamily="18" charset="0"/>
                        <a:ea typeface="Times New Roman" panose="02020603050405020304" pitchFamily="18" charset="0"/>
                      </a:rPr>
                      <m:t>𝑥</m:t>
                    </m:r>
                    <m:r>
                      <a:rPr lang="en-US" sz="2400" i="1" kern="100">
                        <a:solidFill>
                          <a:srgbClr val="000000"/>
                        </a:solidFill>
                        <a:effectLst/>
                        <a:latin typeface="Cambria Math" panose="02040503050406030204" pitchFamily="18" charset="0"/>
                        <a:ea typeface="Times New Roman" panose="02020603050405020304" pitchFamily="18" charset="0"/>
                      </a:rPr>
                      <m:t>)</m:t>
                    </m:r>
                  </m:oMath>
                </a14:m>
                <a:r>
                  <a:rPr lang="en-US" sz="2400" kern="100" dirty="0">
                    <a:solidFill>
                      <a:srgbClr val="000000"/>
                    </a:solidFill>
                    <a:effectLst/>
                    <a:ea typeface="Times New Roman" panose="02020603050405020304" pitchFamily="18" charset="0"/>
                  </a:rPr>
                  <a:t> is also called an estimated propensity score, although </a:t>
                </a:r>
                <a14:m>
                  <m:oMath xmlns:m="http://schemas.openxmlformats.org/officeDocument/2006/math">
                    <m:r>
                      <a:rPr lang="en-US" sz="2400" i="1" kern="100">
                        <a:solidFill>
                          <a:srgbClr val="000000"/>
                        </a:solidFill>
                        <a:effectLst/>
                        <a:latin typeface="Cambria Math" panose="02040503050406030204" pitchFamily="18" charset="0"/>
                        <a:ea typeface="Times New Roman" panose="02020603050405020304" pitchFamily="18" charset="0"/>
                      </a:rPr>
                      <m:t>𝑞</m:t>
                    </m:r>
                    <m:r>
                      <a:rPr lang="en-US" sz="2400" i="1" kern="1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ˆ</m:t>
                    </m:r>
                    <m:r>
                      <a:rPr lang="en-US" sz="2400" i="1" kern="100">
                        <a:solidFill>
                          <a:srgbClr val="000000"/>
                        </a:solidFill>
                        <a:effectLst/>
                        <a:latin typeface="Cambria Math" panose="02040503050406030204" pitchFamily="18" charset="0"/>
                        <a:ea typeface="Times New Roman" panose="02020603050405020304" pitchFamily="18" charset="0"/>
                      </a:rPr>
                      <m:t>(</m:t>
                    </m:r>
                    <m:r>
                      <a:rPr lang="en-US" sz="2400" i="1" kern="100">
                        <a:solidFill>
                          <a:srgbClr val="000000"/>
                        </a:solidFill>
                        <a:effectLst/>
                        <a:latin typeface="Cambria Math" panose="02040503050406030204" pitchFamily="18" charset="0"/>
                        <a:ea typeface="Times New Roman" panose="02020603050405020304" pitchFamily="18" charset="0"/>
                      </a:rPr>
                      <m:t>𝑥</m:t>
                    </m:r>
                    <m:r>
                      <a:rPr lang="en-US" sz="2400" i="1" kern="100">
                        <a:solidFill>
                          <a:srgbClr val="000000"/>
                        </a:solidFill>
                        <a:effectLst/>
                        <a:latin typeface="Cambria Math" panose="02040503050406030204" pitchFamily="18" charset="0"/>
                        <a:ea typeface="Times New Roman" panose="02020603050405020304" pitchFamily="18" charset="0"/>
                      </a:rPr>
                      <m:t>)</m:t>
                    </m:r>
                  </m:oMath>
                </a14:m>
                <a:r>
                  <a:rPr lang="en-US" sz="2400" kern="100" dirty="0">
                    <a:solidFill>
                      <a:srgbClr val="000000"/>
                    </a:solidFill>
                    <a:effectLst/>
                    <a:ea typeface="Times New Roman" panose="02020603050405020304" pitchFamily="18" charset="0"/>
                  </a:rPr>
                  <a:t> differs from </a:t>
                </a:r>
                <a14:m>
                  <m:oMath xmlns:m="http://schemas.openxmlformats.org/officeDocument/2006/math">
                    <m:r>
                      <a:rPr lang="en-US" sz="2400" i="1" kern="100">
                        <a:solidFill>
                          <a:srgbClr val="000000"/>
                        </a:solidFill>
                        <a:effectLst/>
                        <a:latin typeface="Cambria Math" panose="02040503050406030204" pitchFamily="18" charset="0"/>
                        <a:ea typeface="Times New Roman" panose="02020603050405020304" pitchFamily="18" charset="0"/>
                      </a:rPr>
                      <m:t>𝑒</m:t>
                    </m:r>
                    <m:r>
                      <a:rPr lang="en-US" sz="2400" i="1" kern="10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ˆ</m:t>
                    </m:r>
                    <m:r>
                      <a:rPr lang="en-US" sz="2400" i="1" kern="100">
                        <a:solidFill>
                          <a:srgbClr val="000000"/>
                        </a:solidFill>
                        <a:effectLst/>
                        <a:latin typeface="Cambria Math" panose="02040503050406030204" pitchFamily="18" charset="0"/>
                        <a:ea typeface="Times New Roman" panose="02020603050405020304" pitchFamily="18" charset="0"/>
                      </a:rPr>
                      <m:t>(</m:t>
                    </m:r>
                    <m:r>
                      <a:rPr lang="en-US" sz="2400" i="1" kern="100">
                        <a:solidFill>
                          <a:srgbClr val="000000"/>
                        </a:solidFill>
                        <a:effectLst/>
                        <a:latin typeface="Cambria Math" panose="02040503050406030204" pitchFamily="18" charset="0"/>
                        <a:ea typeface="Times New Roman" panose="02020603050405020304" pitchFamily="18" charset="0"/>
                      </a:rPr>
                      <m:t>𝑥</m:t>
                    </m:r>
                    <m:r>
                      <a:rPr lang="en-US" sz="2400" i="1" kern="100">
                        <a:solidFill>
                          <a:srgbClr val="000000"/>
                        </a:solidFill>
                        <a:effectLst/>
                        <a:latin typeface="Cambria Math" panose="02040503050406030204" pitchFamily="18" charset="0"/>
                        <a:ea typeface="Times New Roman" panose="02020603050405020304" pitchFamily="18" charset="0"/>
                      </a:rPr>
                      <m:t>) </m:t>
                    </m:r>
                  </m:oMath>
                </a14:m>
                <a:r>
                  <a:rPr lang="en-US" sz="2400" kern="100" dirty="0">
                    <a:solidFill>
                      <a:srgbClr val="000000"/>
                    </a:solidFill>
                    <a:effectLst/>
                    <a:ea typeface="Times New Roman" panose="02020603050405020304" pitchFamily="18" charset="0"/>
                  </a:rPr>
                  <a:t>as given by the previous equation. This results in the following matched pairs.</a:t>
                </a:r>
              </a:p>
              <a:p>
                <a:pPr marL="0" marR="0" indent="0" algn="just">
                  <a:lnSpc>
                    <a:spcPct val="150000"/>
                  </a:lnSpc>
                  <a:spcBef>
                    <a:spcPts val="0"/>
                  </a:spcBef>
                  <a:spcAft>
                    <a:spcPts val="980"/>
                  </a:spcAft>
                </a:pPr>
                <a:endParaRPr lang="en-US" sz="2400" kern="100" dirty="0">
                  <a:solidFill>
                    <a:srgbClr val="000000"/>
                  </a:solidFill>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DABE625F-4E06-D4B5-AADB-D479E73D9F76}"/>
                  </a:ext>
                </a:extLst>
              </p:cNvPr>
              <p:cNvSpPr txBox="1">
                <a:spLocks noRot="1" noChangeAspect="1" noMove="1" noResize="1" noEditPoints="1" noAdjustHandles="1" noChangeArrowheads="1" noChangeShapeType="1" noTextEdit="1"/>
              </p:cNvSpPr>
              <p:nvPr/>
            </p:nvSpPr>
            <p:spPr>
              <a:xfrm>
                <a:off x="370115" y="899395"/>
                <a:ext cx="11386456" cy="5397953"/>
              </a:xfrm>
              <a:prstGeom prst="rect">
                <a:avLst/>
              </a:prstGeom>
              <a:blipFill>
                <a:blip r:embed="rId2"/>
                <a:stretch>
                  <a:fillRect l="-857" r="-803"/>
                </a:stretch>
              </a:blipFill>
            </p:spPr>
            <p:txBody>
              <a:bodyPr/>
              <a:lstStyle/>
              <a:p>
                <a:r>
                  <a:rPr lang="en-US">
                    <a:noFill/>
                  </a:rPr>
                  <a:t> </a:t>
                </a:r>
              </a:p>
            </p:txBody>
          </p:sp>
        </mc:Fallback>
      </mc:AlternateContent>
    </p:spTree>
    <p:extLst>
      <p:ext uri="{BB962C8B-B14F-4D97-AF65-F5344CB8AC3E}">
        <p14:creationId xmlns:p14="http://schemas.microsoft.com/office/powerpoint/2010/main" val="2053738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E58901-7130-AED0-5EE4-B18DF38CBB2F}"/>
              </a:ext>
            </a:extLst>
          </p:cNvPr>
          <p:cNvGraphicFramePr>
            <a:graphicFrameLocks noGrp="1"/>
          </p:cNvGraphicFramePr>
          <p:nvPr>
            <p:extLst>
              <p:ext uri="{D42A27DB-BD31-4B8C-83A1-F6EECF244321}">
                <p14:modId xmlns:p14="http://schemas.microsoft.com/office/powerpoint/2010/main" val="3565893804"/>
              </p:ext>
            </p:extLst>
          </p:nvPr>
        </p:nvGraphicFramePr>
        <p:xfrm>
          <a:off x="500743" y="772885"/>
          <a:ext cx="4321630" cy="5736769"/>
        </p:xfrm>
        <a:graphic>
          <a:graphicData uri="http://schemas.openxmlformats.org/drawingml/2006/table">
            <a:tbl>
              <a:tblPr firstRow="1" firstCol="1" bandRow="1">
                <a:tableStyleId>{5C22544A-7EE6-4342-B048-85BDC9FD1C3A}</a:tableStyleId>
              </a:tblPr>
              <a:tblGrid>
                <a:gridCol w="2160815">
                  <a:extLst>
                    <a:ext uri="{9D8B030D-6E8A-4147-A177-3AD203B41FA5}">
                      <a16:colId xmlns:a16="http://schemas.microsoft.com/office/drawing/2014/main" val="2152112881"/>
                    </a:ext>
                  </a:extLst>
                </a:gridCol>
                <a:gridCol w="2160815">
                  <a:extLst>
                    <a:ext uri="{9D8B030D-6E8A-4147-A177-3AD203B41FA5}">
                      <a16:colId xmlns:a16="http://schemas.microsoft.com/office/drawing/2014/main" val="439404211"/>
                    </a:ext>
                  </a:extLst>
                </a:gridCol>
              </a:tblGrid>
              <a:tr h="1062932">
                <a:tc>
                  <a:txBody>
                    <a:bodyPr/>
                    <a:lstStyle/>
                    <a:p>
                      <a:pPr marL="6350" marR="19050" indent="-6350" algn="just">
                        <a:lnSpc>
                          <a:spcPct val="110000"/>
                        </a:lnSpc>
                        <a:spcBef>
                          <a:spcPts val="0"/>
                        </a:spcBef>
                        <a:spcAft>
                          <a:spcPts val="545"/>
                        </a:spcAft>
                      </a:pPr>
                      <a:r>
                        <a:rPr lang="en-US" sz="2400" b="0" kern="100" dirty="0">
                          <a:effectLst/>
                        </a:rPr>
                        <a:t>ID</a:t>
                      </a:r>
                      <a:endParaRPr lang="en-US"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MATCHED ID</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5676478"/>
                  </a:ext>
                </a:extLst>
              </a:tr>
              <a:tr h="512168">
                <a:tc>
                  <a:txBody>
                    <a:bodyPr/>
                    <a:lstStyle/>
                    <a:p>
                      <a:pPr marL="6350" marR="19050" indent="-6350" algn="just">
                        <a:lnSpc>
                          <a:spcPct val="110000"/>
                        </a:lnSpc>
                        <a:spcBef>
                          <a:spcPts val="0"/>
                        </a:spcBef>
                        <a:spcAft>
                          <a:spcPts val="545"/>
                        </a:spcAft>
                      </a:pPr>
                      <a:r>
                        <a:rPr lang="en-US" sz="2400" b="0" kern="100">
                          <a:effectLst/>
                        </a:rPr>
                        <a:t>16</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247</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86484"/>
                  </a:ext>
                </a:extLst>
              </a:tr>
              <a:tr h="525033">
                <a:tc>
                  <a:txBody>
                    <a:bodyPr/>
                    <a:lstStyle/>
                    <a:p>
                      <a:pPr marL="6350" marR="19050" indent="-6350" algn="just">
                        <a:lnSpc>
                          <a:spcPct val="110000"/>
                        </a:lnSpc>
                        <a:spcBef>
                          <a:spcPts val="0"/>
                        </a:spcBef>
                        <a:spcAft>
                          <a:spcPts val="545"/>
                        </a:spcAft>
                      </a:pPr>
                      <a:r>
                        <a:rPr lang="en-US" sz="2400" b="0" kern="100" dirty="0">
                          <a:effectLst/>
                        </a:rPr>
                        <a:t>21</a:t>
                      </a:r>
                      <a:endParaRPr lang="en-US"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dirty="0">
                          <a:effectLst/>
                        </a:rPr>
                        <a:t>50</a:t>
                      </a:r>
                      <a:endParaRPr lang="en-US"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1217261"/>
                  </a:ext>
                </a:extLst>
              </a:tr>
              <a:tr h="512168">
                <a:tc>
                  <a:txBody>
                    <a:bodyPr/>
                    <a:lstStyle/>
                    <a:p>
                      <a:pPr marL="6350" marR="19050" indent="-6350" algn="just">
                        <a:lnSpc>
                          <a:spcPct val="110000"/>
                        </a:lnSpc>
                        <a:spcBef>
                          <a:spcPts val="0"/>
                        </a:spcBef>
                        <a:spcAft>
                          <a:spcPts val="545"/>
                        </a:spcAft>
                      </a:pPr>
                      <a:r>
                        <a:rPr lang="en-US" sz="2400" b="0" kern="100">
                          <a:effectLst/>
                        </a:rPr>
                        <a:t>26</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213</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9304313"/>
                  </a:ext>
                </a:extLst>
              </a:tr>
              <a:tr h="525033">
                <a:tc>
                  <a:txBody>
                    <a:bodyPr/>
                    <a:lstStyle/>
                    <a:p>
                      <a:pPr marL="6350" marR="19050" indent="-6350" algn="just">
                        <a:lnSpc>
                          <a:spcPct val="110000"/>
                        </a:lnSpc>
                        <a:spcBef>
                          <a:spcPts val="0"/>
                        </a:spcBef>
                        <a:spcAft>
                          <a:spcPts val="545"/>
                        </a:spcAft>
                      </a:pPr>
                      <a:r>
                        <a:rPr lang="en-US" sz="2400" b="0" kern="100">
                          <a:effectLst/>
                        </a:rPr>
                        <a:t>29</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186</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2458420"/>
                  </a:ext>
                </a:extLst>
              </a:tr>
              <a:tr h="525033">
                <a:tc>
                  <a:txBody>
                    <a:bodyPr/>
                    <a:lstStyle/>
                    <a:p>
                      <a:pPr marL="6350" marR="19050" indent="-6350" algn="just">
                        <a:lnSpc>
                          <a:spcPct val="110000"/>
                        </a:lnSpc>
                        <a:spcBef>
                          <a:spcPts val="0"/>
                        </a:spcBef>
                        <a:spcAft>
                          <a:spcPts val="545"/>
                        </a:spcAft>
                      </a:pPr>
                      <a:r>
                        <a:rPr lang="en-US" sz="2400" b="0" kern="100">
                          <a:effectLst/>
                        </a:rPr>
                        <a:t>30</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123</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3802152"/>
                  </a:ext>
                </a:extLst>
              </a:tr>
              <a:tr h="512168">
                <a:tc>
                  <a:txBody>
                    <a:bodyPr/>
                    <a:lstStyle/>
                    <a:p>
                      <a:pPr marL="6350" marR="19050" indent="-6350" algn="just">
                        <a:lnSpc>
                          <a:spcPct val="110000"/>
                        </a:lnSpc>
                        <a:spcBef>
                          <a:spcPts val="0"/>
                        </a:spcBef>
                        <a:spcAft>
                          <a:spcPts val="545"/>
                        </a:spcAft>
                      </a:pPr>
                      <a:r>
                        <a:rPr lang="en-US" sz="2400" b="0" kern="100">
                          <a:effectLst/>
                        </a:rPr>
                        <a:t> :</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  :</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0981595"/>
                  </a:ext>
                </a:extLst>
              </a:tr>
              <a:tr h="525033">
                <a:tc>
                  <a:txBody>
                    <a:bodyPr/>
                    <a:lstStyle/>
                    <a:p>
                      <a:pPr marL="6350" marR="19050" indent="-6350" algn="just">
                        <a:lnSpc>
                          <a:spcPct val="110000"/>
                        </a:lnSpc>
                        <a:spcBef>
                          <a:spcPts val="0"/>
                        </a:spcBef>
                        <a:spcAft>
                          <a:spcPts val="545"/>
                        </a:spcAft>
                      </a:pPr>
                      <a:r>
                        <a:rPr lang="en-US" sz="2400" b="0" kern="100">
                          <a:effectLst/>
                        </a:rPr>
                        <a:t>306</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207</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688532"/>
                  </a:ext>
                </a:extLst>
              </a:tr>
              <a:tr h="512168">
                <a:tc>
                  <a:txBody>
                    <a:bodyPr/>
                    <a:lstStyle/>
                    <a:p>
                      <a:pPr marL="6350" marR="19050" indent="-6350" algn="just">
                        <a:lnSpc>
                          <a:spcPct val="110000"/>
                        </a:lnSpc>
                        <a:spcBef>
                          <a:spcPts val="0"/>
                        </a:spcBef>
                        <a:spcAft>
                          <a:spcPts val="545"/>
                        </a:spcAft>
                      </a:pPr>
                      <a:r>
                        <a:rPr lang="en-US" sz="2400" b="0" kern="100">
                          <a:effectLst/>
                        </a:rPr>
                        <a:t>307</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a:effectLst/>
                        </a:rPr>
                        <a:t>147</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8216043"/>
                  </a:ext>
                </a:extLst>
              </a:tr>
              <a:tr h="525033">
                <a:tc>
                  <a:txBody>
                    <a:bodyPr/>
                    <a:lstStyle/>
                    <a:p>
                      <a:pPr marL="6350" marR="19050" indent="-6350" algn="just">
                        <a:lnSpc>
                          <a:spcPct val="110000"/>
                        </a:lnSpc>
                        <a:spcBef>
                          <a:spcPts val="0"/>
                        </a:spcBef>
                        <a:spcAft>
                          <a:spcPts val="545"/>
                        </a:spcAft>
                      </a:pPr>
                      <a:r>
                        <a:rPr lang="en-US" sz="2400" b="0" kern="100">
                          <a:effectLst/>
                        </a:rPr>
                        <a:t>312</a:t>
                      </a:r>
                      <a:endParaRPr lang="en-US" sz="2400" b="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pPr>
                      <a:r>
                        <a:rPr lang="en-US" sz="2400" b="0" kern="100" dirty="0">
                          <a:effectLst/>
                        </a:rPr>
                        <a:t>116</a:t>
                      </a:r>
                      <a:endParaRPr lang="en-US" sz="2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619231"/>
                  </a:ext>
                </a:extLst>
              </a:tr>
            </a:tbl>
          </a:graphicData>
        </a:graphic>
      </p:graphicFrame>
      <p:sp>
        <p:nvSpPr>
          <p:cNvPr id="4" name="TextBox 3">
            <a:extLst>
              <a:ext uri="{FF2B5EF4-FFF2-40B4-BE49-F238E27FC236}">
                <a16:creationId xmlns:a16="http://schemas.microsoft.com/office/drawing/2014/main" id="{F968A566-6584-AE22-5EE6-72A1D7D4D5A5}"/>
              </a:ext>
            </a:extLst>
          </p:cNvPr>
          <p:cNvSpPr txBox="1"/>
          <p:nvPr/>
        </p:nvSpPr>
        <p:spPr>
          <a:xfrm>
            <a:off x="6095999" y="772885"/>
            <a:ext cx="5595257" cy="5695470"/>
          </a:xfrm>
          <a:prstGeom prst="rect">
            <a:avLst/>
          </a:prstGeom>
          <a:noFill/>
        </p:spPr>
        <p:txBody>
          <a:bodyPr wrap="square">
            <a:spAutoFit/>
          </a:bodyPr>
          <a:lstStyle/>
          <a:p>
            <a:pPr marL="6350" marR="19050" indent="-6350" algn="just">
              <a:lnSpc>
                <a:spcPct val="150000"/>
              </a:lnSpc>
              <a:spcBef>
                <a:spcPts val="0"/>
              </a:spcBef>
              <a:spcAft>
                <a:spcPts val="545"/>
              </a:spcAft>
            </a:pPr>
            <a:r>
              <a:rPr lang="en-US" sz="2400" kern="100" dirty="0">
                <a:solidFill>
                  <a:srgbClr val="000000"/>
                </a:solidFill>
                <a:ea typeface="Times New Roman" panose="02020603050405020304" pitchFamily="18" charset="0"/>
              </a:rPr>
              <a:t>The given table displays the IDs of the matched pairs.</a:t>
            </a:r>
            <a:endParaRPr lang="en-US" sz="2400" kern="100" dirty="0">
              <a:solidFill>
                <a:srgbClr val="000000"/>
              </a:solidFill>
              <a:effectLst/>
              <a:ea typeface="Times New Roman" panose="02020603050405020304" pitchFamily="18" charset="0"/>
            </a:endParaRPr>
          </a:p>
          <a:p>
            <a:pPr marL="6350" marR="19050" indent="-6350" algn="just">
              <a:lnSpc>
                <a:spcPct val="150000"/>
              </a:lnSpc>
              <a:spcBef>
                <a:spcPts val="0"/>
              </a:spcBef>
              <a:spcAft>
                <a:spcPts val="545"/>
              </a:spcAft>
            </a:pPr>
            <a:r>
              <a:rPr lang="en-US" sz="2400" kern="100" dirty="0">
                <a:solidFill>
                  <a:srgbClr val="000000"/>
                </a:solidFill>
                <a:effectLst/>
                <a:ea typeface="Times New Roman" panose="02020603050405020304" pitchFamily="18" charset="0"/>
              </a:rPr>
              <a:t>During the matching process, not all treated units were able to find a corresponding control unit with a similar propensity score, and vice versa. Consequently, in our obtained output, 4 units</a:t>
            </a:r>
            <a:r>
              <a:rPr lang="en-US" sz="2400" kern="100" dirty="0">
                <a:solidFill>
                  <a:srgbClr val="000000"/>
                </a:solidFill>
                <a:ea typeface="Times New Roman" panose="02020603050405020304" pitchFamily="18" charset="0"/>
              </a:rPr>
              <a:t> </a:t>
            </a:r>
            <a:r>
              <a:rPr lang="en-US" sz="2400" kern="100" dirty="0">
                <a:solidFill>
                  <a:srgbClr val="000000"/>
                </a:solidFill>
                <a:effectLst/>
                <a:ea typeface="Times New Roman" panose="02020603050405020304" pitchFamily="18" charset="0"/>
              </a:rPr>
              <a:t>did not have any matches and will therefore be excluded from the analysis.</a:t>
            </a:r>
          </a:p>
          <a:p>
            <a:pPr marL="6350" marR="19050" indent="-6350" algn="just">
              <a:lnSpc>
                <a:spcPct val="150000"/>
              </a:lnSpc>
              <a:spcBef>
                <a:spcPts val="0"/>
              </a:spcBef>
              <a:spcAft>
                <a:spcPts val="545"/>
              </a:spcAft>
            </a:pPr>
            <a:r>
              <a:rPr lang="en-US" sz="2400" kern="100" dirty="0">
                <a:solidFill>
                  <a:srgbClr val="000000"/>
                </a:solidFill>
                <a:effectLst/>
                <a:ea typeface="Times New Roman" panose="02020603050405020304" pitchFamily="18" charset="0"/>
              </a:rPr>
              <a:t> </a:t>
            </a:r>
          </a:p>
        </p:txBody>
      </p:sp>
    </p:spTree>
    <p:extLst>
      <p:ext uri="{BB962C8B-B14F-4D97-AF65-F5344CB8AC3E}">
        <p14:creationId xmlns:p14="http://schemas.microsoft.com/office/powerpoint/2010/main" val="249630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0023-82CD-8364-4C7F-325DA3673FD7}"/>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9046EC7D-81B7-1262-5A2B-D1146F179DFF}"/>
              </a:ext>
            </a:extLst>
          </p:cNvPr>
          <p:cNvSpPr>
            <a:spLocks noGrp="1"/>
          </p:cNvSpPr>
          <p:nvPr>
            <p:ph idx="1"/>
          </p:nvPr>
        </p:nvSpPr>
        <p:spPr/>
        <p:txBody>
          <a:bodyPr>
            <a:normAutofit/>
          </a:bodyPr>
          <a:lstStyle/>
          <a:p>
            <a:pPr algn="just"/>
            <a:r>
              <a:rPr lang="en-US" sz="2800" dirty="0">
                <a:solidFill>
                  <a:schemeClr val="tx1"/>
                </a:solidFill>
              </a:rPr>
              <a:t>According to Cochran (1965), an observational study is an empirical investigation whose objective is to elucidate causal relationships (i.e., cause and effect) when it is infeasible to use controlled experimentation and to assign participants at random to different procedures.  </a:t>
            </a:r>
          </a:p>
          <a:p>
            <a:pPr algn="just"/>
            <a:r>
              <a:rPr lang="en-US" sz="2800" dirty="0">
                <a:solidFill>
                  <a:schemeClr val="tx1"/>
                </a:solidFill>
              </a:rPr>
              <a:t>Data are observed and collected on each subject, with the goal of understanding a cause-effect relationship. Unlike experiments, the independent variable is not under control of the researcher.</a:t>
            </a:r>
          </a:p>
        </p:txBody>
      </p:sp>
    </p:spTree>
    <p:extLst>
      <p:ext uri="{BB962C8B-B14F-4D97-AF65-F5344CB8AC3E}">
        <p14:creationId xmlns:p14="http://schemas.microsoft.com/office/powerpoint/2010/main" val="297457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30E553-1F6E-B52F-60EA-815B6FDFE8A7}"/>
              </a:ext>
            </a:extLst>
          </p:cNvPr>
          <p:cNvSpPr>
            <a:spLocks noGrp="1"/>
          </p:cNvSpPr>
          <p:nvPr>
            <p:ph type="title"/>
          </p:nvPr>
        </p:nvSpPr>
        <p:spPr>
          <a:xfrm>
            <a:off x="602964" y="723928"/>
            <a:ext cx="11029616" cy="1013800"/>
          </a:xfrm>
        </p:spPr>
        <p:txBody>
          <a:bodyPr/>
          <a:lstStyle/>
          <a:p>
            <a:r>
              <a:rPr lang="en-US" dirty="0"/>
              <a:t>POSTMATCHING ANALYSIS</a:t>
            </a:r>
          </a:p>
        </p:txBody>
      </p:sp>
      <p:sp>
        <p:nvSpPr>
          <p:cNvPr id="5" name="Content Placeholder 4">
            <a:extLst>
              <a:ext uri="{FF2B5EF4-FFF2-40B4-BE49-F238E27FC236}">
                <a16:creationId xmlns:a16="http://schemas.microsoft.com/office/drawing/2014/main" id="{FE3F35DF-F9FE-E0C8-FB22-91D34276C10D}"/>
              </a:ext>
            </a:extLst>
          </p:cNvPr>
          <p:cNvSpPr>
            <a:spLocks noGrp="1"/>
          </p:cNvSpPr>
          <p:nvPr>
            <p:ph idx="1"/>
          </p:nvPr>
        </p:nvSpPr>
        <p:spPr>
          <a:xfrm>
            <a:off x="581192" y="2180496"/>
            <a:ext cx="11029615" cy="3869430"/>
          </a:xfrm>
        </p:spPr>
        <p:txBody>
          <a:bodyPr/>
          <a:lstStyle/>
          <a:p>
            <a:pPr marL="0" indent="0">
              <a:buNone/>
            </a:pPr>
            <a:r>
              <a:rPr lang="en-US" sz="2400" dirty="0">
                <a:solidFill>
                  <a:schemeClr val="tx1"/>
                </a:solidFill>
              </a:rPr>
              <a:t>In the context of Propensity Score Matching (PSM), effect size refers to the estimated impact of the treatment on the outcome variable. This effect size is calculated by comparing the outcomes of the treated and control groups after adjusting for differences in covariates that predict treatment assignment. The primary goal is to isolate the effect of the treatment itself, thereby reducing the bias that may arise from confounding variables. This provides a more accurate estimation of the treatment's true effect. The importance of effect size in Propensity Score Matching (PSM) lies in its ability to reduce bias, enhance causal inference</a:t>
            </a:r>
            <a:r>
              <a:rPr lang="en-US" dirty="0">
                <a:solidFill>
                  <a:schemeClr val="tx1"/>
                </a:solidFill>
              </a:rPr>
              <a:t>.</a:t>
            </a:r>
          </a:p>
        </p:txBody>
      </p:sp>
    </p:spTree>
    <p:extLst>
      <p:ext uri="{BB962C8B-B14F-4D97-AF65-F5344CB8AC3E}">
        <p14:creationId xmlns:p14="http://schemas.microsoft.com/office/powerpoint/2010/main" val="737452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563A91-E892-57BE-8292-4DA448CAE534}"/>
              </a:ext>
            </a:extLst>
          </p:cNvPr>
          <p:cNvSpPr txBox="1"/>
          <p:nvPr/>
        </p:nvSpPr>
        <p:spPr>
          <a:xfrm>
            <a:off x="486437" y="558434"/>
            <a:ext cx="11326333" cy="1938992"/>
          </a:xfrm>
          <a:prstGeom prst="rect">
            <a:avLst/>
          </a:prstGeom>
          <a:noFill/>
        </p:spPr>
        <p:txBody>
          <a:bodyPr wrap="square">
            <a:spAutoFit/>
          </a:bodyPr>
          <a:lstStyle/>
          <a:p>
            <a:pPr algn="just"/>
            <a:r>
              <a:rPr lang="en-US" sz="2400" dirty="0"/>
              <a:t>By matching treated and control subjects with similar propensity scores, reducing bias from confounding variables. This process enables a clearer understanding of the causal impact of the treatment, as the effect size represents the difference in outcomes between comparable individuals who differ only in their treatment status.</a:t>
            </a:r>
          </a:p>
          <a:p>
            <a:pPr algn="just"/>
            <a:endParaRPr lang="en-US"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3051A3-17A5-5639-65C2-4989C4663D0D}"/>
                  </a:ext>
                </a:extLst>
              </p:cNvPr>
              <p:cNvSpPr txBox="1"/>
              <p:nvPr/>
            </p:nvSpPr>
            <p:spPr>
              <a:xfrm>
                <a:off x="379230" y="2251313"/>
                <a:ext cx="11326332" cy="4154984"/>
              </a:xfrm>
              <a:prstGeom prst="rect">
                <a:avLst/>
              </a:prstGeom>
              <a:noFill/>
            </p:spPr>
            <p:txBody>
              <a:bodyPr wrap="square">
                <a:spAutoFit/>
              </a:bodyPr>
              <a:lstStyle/>
              <a:p>
                <a:pPr marL="285750" indent="-285750">
                  <a:buClr>
                    <a:srgbClr val="0070C0"/>
                  </a:buClr>
                  <a:buFont typeface="Wingdings" panose="05000000000000000000" pitchFamily="2" charset="2"/>
                  <a:buChar char="§"/>
                </a:pPr>
                <a:r>
                  <a:rPr lang="en-US" sz="2400" b="1" dirty="0"/>
                  <a:t>Average Treatment Effect (ATE): </a:t>
                </a:r>
              </a:p>
              <a:p>
                <a:pPr>
                  <a:buClr>
                    <a:srgbClr val="0070C0"/>
                  </a:buClr>
                </a:pPr>
                <a:r>
                  <a:rPr lang="en-US" sz="2400" dirty="0"/>
                  <a:t>It is the average effect of the treatment across the entire population. It shows how much, on average, the outcome  would differ if everyone in the population were treated versus if no one were treated.</a:t>
                </a:r>
              </a:p>
              <a:p>
                <a:pPr algn="ctr"/>
                <a:r>
                  <a:rPr lang="en-US" sz="2400" dirty="0">
                    <a:solidFill>
                      <a:srgbClr val="000000"/>
                    </a:solidFill>
                    <a:effectLst/>
                    <a:ea typeface="Times New Roman" panose="02020603050405020304" pitchFamily="18" charset="0"/>
                  </a:rPr>
                  <a:t>      τ </a:t>
                </a:r>
                <a14:m>
                  <m:oMath xmlns:m="http://schemas.openxmlformats.org/officeDocument/2006/math">
                    <m:r>
                      <a:rPr lang="en-US" sz="2400" b="0" i="1" smtClean="0">
                        <a:solidFill>
                          <a:srgbClr val="000000"/>
                        </a:solidFill>
                        <a:effectLst/>
                        <a:latin typeface="Cambria Math" panose="02040503050406030204" pitchFamily="18" charset="0"/>
                        <a:ea typeface="Times New Roman" panose="02020603050405020304" pitchFamily="18" charset="0"/>
                      </a:rPr>
                      <m:t>=</m:t>
                    </m:r>
                    <m:r>
                      <a:rPr lang="en-US" sz="2400" b="0" i="1" smtClean="0">
                        <a:solidFill>
                          <a:srgbClr val="000000"/>
                        </a:solidFill>
                        <a:effectLst/>
                        <a:latin typeface="Cambria Math" panose="02040503050406030204" pitchFamily="18" charset="0"/>
                        <a:ea typeface="Times New Roman" panose="02020603050405020304" pitchFamily="18" charset="0"/>
                      </a:rPr>
                      <m:t>𝐸</m:t>
                    </m:r>
                    <m:r>
                      <a:rPr lang="en-US" sz="2400" b="0" i="1" smtClean="0">
                        <a:solidFill>
                          <a:srgbClr val="000000"/>
                        </a:solidFill>
                        <a:effectLst/>
                        <a:latin typeface="Cambria Math" panose="02040503050406030204" pitchFamily="18" charset="0"/>
                        <a:ea typeface="Times New Roman" panose="02020603050405020304" pitchFamily="18" charset="0"/>
                      </a:rPr>
                      <m:t>[</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𝑌</m:t>
                        </m:r>
                      </m:e>
                      <m:sub>
                        <m:r>
                          <a:rPr lang="en-US" sz="2400" b="0" i="1" smtClean="0">
                            <a:solidFill>
                              <a:srgbClr val="000000"/>
                            </a:solidFill>
                            <a:effectLst/>
                            <a:latin typeface="Cambria Math" panose="02040503050406030204" pitchFamily="18" charset="0"/>
                          </a:rPr>
                          <m:t>𝑖</m:t>
                        </m:r>
                      </m:sub>
                    </m:sSub>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1</m:t>
                        </m:r>
                      </m:e>
                    </m:d>
                    <m:r>
                      <a:rPr lang="en-US" sz="2400" b="0" i="1" smtClean="0">
                        <a:solidFill>
                          <a:srgbClr val="000000"/>
                        </a:solidFill>
                        <a:effectLst/>
                        <a:latin typeface="Cambria Math" panose="02040503050406030204" pitchFamily="18" charset="0"/>
                      </a:rPr>
                      <m:t>−</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𝑌</m:t>
                        </m:r>
                      </m:e>
                      <m:sub>
                        <m:r>
                          <a:rPr lang="en-US" sz="2400" b="0" i="1" smtClean="0">
                            <a:solidFill>
                              <a:srgbClr val="000000"/>
                            </a:solidFill>
                            <a:effectLst/>
                            <a:latin typeface="Cambria Math" panose="02040503050406030204" pitchFamily="18" charset="0"/>
                          </a:rPr>
                          <m:t>𝑖</m:t>
                        </m:r>
                      </m:sub>
                    </m:sSub>
                    <m:r>
                      <a:rPr lang="en-US" sz="2400" b="0" i="1" smtClean="0">
                        <a:solidFill>
                          <a:srgbClr val="000000"/>
                        </a:solidFill>
                        <a:effectLst/>
                        <a:latin typeface="Cambria Math" panose="02040503050406030204" pitchFamily="18" charset="0"/>
                      </a:rPr>
                      <m:t>(0)</m:t>
                    </m:r>
                    <m:r>
                      <a:rPr lang="en-US" sz="2400" b="0" i="1" smtClean="0">
                        <a:solidFill>
                          <a:srgbClr val="000000"/>
                        </a:solidFill>
                        <a:effectLst/>
                        <a:latin typeface="Cambria Math" panose="02040503050406030204" pitchFamily="18" charset="0"/>
                        <a:ea typeface="Times New Roman" panose="02020603050405020304" pitchFamily="18" charset="0"/>
                      </a:rPr>
                      <m:t>]</m:t>
                    </m:r>
                  </m:oMath>
                </a14:m>
                <a:endParaRPr lang="en-US" sz="2400" dirty="0"/>
              </a:p>
              <a:p>
                <a:pPr algn="ctr"/>
                <a:endParaRPr lang="en-US" sz="2400" dirty="0"/>
              </a:p>
              <a:p>
                <a:pPr marL="285750" indent="-285750">
                  <a:buClr>
                    <a:srgbClr val="0070C0"/>
                  </a:buClr>
                  <a:buFont typeface="Wingdings" panose="05000000000000000000" pitchFamily="2" charset="2"/>
                  <a:buChar char="§"/>
                </a:pPr>
                <a:r>
                  <a:rPr lang="en-US" sz="2400" b="1" dirty="0"/>
                  <a:t>Average Treatment effect on the Treated (ATT):</a:t>
                </a:r>
              </a:p>
              <a:p>
                <a:pPr>
                  <a:buClr>
                    <a:srgbClr val="0070C0"/>
                  </a:buClr>
                </a:pPr>
                <a:r>
                  <a:rPr lang="en-US" sz="2400" b="1" dirty="0"/>
                  <a:t> </a:t>
                </a:r>
                <a:r>
                  <a:rPr lang="en-US" sz="2400" dirty="0"/>
                  <a:t>It is the average effect of the treatment on those who actually received the treatment. It shows, how much, on average, the outcome differs for the treated group compared to what their outcome would have been without the treatment.</a:t>
                </a:r>
              </a:p>
              <a:p>
                <a:pPr algn="ctr"/>
                <a:r>
                  <a:rPr lang="en-US" sz="2400" dirty="0"/>
                  <a:t>    </a:t>
                </a:r>
                <a:r>
                  <a:rPr lang="en-US" sz="2400" dirty="0">
                    <a:solidFill>
                      <a:srgbClr val="000000"/>
                    </a:solidFill>
                    <a:effectLst/>
                    <a:ea typeface="Times New Roman" panose="02020603050405020304" pitchFamily="18" charset="0"/>
                  </a:rPr>
                  <a:t>τ </a:t>
                </a:r>
                <a14:m>
                  <m:oMath xmlns:m="http://schemas.openxmlformats.org/officeDocument/2006/math">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𝑌</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d>
                      <m:dPr>
                        <m:ctrlPr>
                          <a:rPr lang="en-US" sz="2400" b="0" i="1" smtClean="0">
                            <a:solidFill>
                              <a:srgbClr val="000000"/>
                            </a:solidFill>
                            <a:effectLst/>
                            <a:latin typeface="Cambria Math" panose="02040503050406030204" pitchFamily="18" charset="0"/>
                            <a:cs typeface="Times New Roman" panose="02020603050405020304" pitchFamily="18" charset="0"/>
                          </a:rPr>
                        </m:ctrlPr>
                      </m:dPr>
                      <m:e>
                        <m:r>
                          <a:rPr lang="en-US" sz="2400" b="0" i="1" smtClean="0">
                            <a:solidFill>
                              <a:srgbClr val="000000"/>
                            </a:solidFill>
                            <a:effectLst/>
                            <a:latin typeface="Cambria Math" panose="02040503050406030204" pitchFamily="18" charset="0"/>
                            <a:cs typeface="Times New Roman" panose="02020603050405020304" pitchFamily="18" charset="0"/>
                          </a:rPr>
                          <m:t>1</m:t>
                        </m:r>
                      </m:e>
                    </m:d>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𝑌</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(0)|</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𝑍</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=1</m:t>
                    </m:r>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dirty="0"/>
              </a:p>
            </p:txBody>
          </p:sp>
        </mc:Choice>
        <mc:Fallback xmlns="">
          <p:sp>
            <p:nvSpPr>
              <p:cNvPr id="8" name="TextBox 7">
                <a:extLst>
                  <a:ext uri="{FF2B5EF4-FFF2-40B4-BE49-F238E27FC236}">
                    <a16:creationId xmlns:a16="http://schemas.microsoft.com/office/drawing/2014/main" id="{A43051A3-17A5-5639-65C2-4989C4663D0D}"/>
                  </a:ext>
                </a:extLst>
              </p:cNvPr>
              <p:cNvSpPr txBox="1">
                <a:spLocks noRot="1" noChangeAspect="1" noMove="1" noResize="1" noEditPoints="1" noAdjustHandles="1" noChangeArrowheads="1" noChangeShapeType="1" noTextEdit="1"/>
              </p:cNvSpPr>
              <p:nvPr/>
            </p:nvSpPr>
            <p:spPr>
              <a:xfrm>
                <a:off x="379230" y="2251313"/>
                <a:ext cx="11326332" cy="4154984"/>
              </a:xfrm>
              <a:prstGeom prst="rect">
                <a:avLst/>
              </a:prstGeom>
              <a:blipFill>
                <a:blip r:embed="rId2"/>
                <a:stretch>
                  <a:fillRect l="-807" t="-1173" r="-1184" b="-2346"/>
                </a:stretch>
              </a:blipFill>
            </p:spPr>
            <p:txBody>
              <a:bodyPr/>
              <a:lstStyle/>
              <a:p>
                <a:r>
                  <a:rPr lang="en-US">
                    <a:noFill/>
                  </a:rPr>
                  <a:t> </a:t>
                </a:r>
              </a:p>
            </p:txBody>
          </p:sp>
        </mc:Fallback>
      </mc:AlternateContent>
    </p:spTree>
    <p:extLst>
      <p:ext uri="{BB962C8B-B14F-4D97-AF65-F5344CB8AC3E}">
        <p14:creationId xmlns:p14="http://schemas.microsoft.com/office/powerpoint/2010/main" val="2565267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BC71DC-7861-BCD7-B876-83CF6A5B1A65}"/>
                  </a:ext>
                </a:extLst>
              </p:cNvPr>
              <p:cNvSpPr txBox="1"/>
              <p:nvPr/>
            </p:nvSpPr>
            <p:spPr>
              <a:xfrm>
                <a:off x="250785" y="1720840"/>
                <a:ext cx="11690430" cy="3785652"/>
              </a:xfrm>
              <a:prstGeom prst="rect">
                <a:avLst/>
              </a:prstGeom>
              <a:noFill/>
            </p:spPr>
            <p:txBody>
              <a:bodyPr wrap="square">
                <a:spAutoFit/>
              </a:bodyPr>
              <a:lstStyle/>
              <a:p>
                <a:pPr marL="285750" indent="-285750" algn="just">
                  <a:buClr>
                    <a:srgbClr val="0070C0"/>
                  </a:buClr>
                  <a:buFont typeface="Wingdings" panose="05000000000000000000" pitchFamily="2" charset="2"/>
                  <a:buChar char="§"/>
                </a:pPr>
                <a:r>
                  <a:rPr lang="en-US" sz="2400" b="1" dirty="0"/>
                  <a:t>Average Treatment effect on the Controls (ATC):</a:t>
                </a:r>
              </a:p>
              <a:p>
                <a:pPr algn="just">
                  <a:buClr>
                    <a:srgbClr val="0070C0"/>
                  </a:buClr>
                </a:pPr>
                <a:r>
                  <a:rPr lang="en-US" sz="2400" dirty="0"/>
                  <a:t> It is the average effect of the treatment on those who did not receive the treatment. It shows how much, on average, the outcome would differ for the control group if they had received the treatment compared to their actual outcome without the treatment.</a:t>
                </a:r>
              </a:p>
              <a:p>
                <a:pPr algn="just">
                  <a:buClr>
                    <a:srgbClr val="0070C0"/>
                  </a:buClr>
                </a:pPr>
                <a:endParaRPr lang="en-US" sz="2400" dirty="0"/>
              </a:p>
              <a:p>
                <a:pPr algn="ctr">
                  <a:buClr>
                    <a:srgbClr val="0070C0"/>
                  </a:buClr>
                </a:pPr>
                <a:r>
                  <a:rPr lang="en-US" sz="2400" dirty="0">
                    <a:solidFill>
                      <a:srgbClr val="000000"/>
                    </a:solidFill>
                    <a:effectLst/>
                    <a:ea typeface="Times New Roman" panose="02020603050405020304" pitchFamily="18" charset="0"/>
                  </a:rPr>
                  <a:t>τ </a:t>
                </a:r>
                <a14:m>
                  <m:oMath xmlns:m="http://schemas.openxmlformats.org/officeDocument/2006/math">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𝑌</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d>
                      <m:dPr>
                        <m:ctrlPr>
                          <a:rPr lang="en-US" sz="2400" b="0" i="1" smtClean="0">
                            <a:solidFill>
                              <a:srgbClr val="000000"/>
                            </a:solidFill>
                            <a:effectLst/>
                            <a:latin typeface="Cambria Math" panose="02040503050406030204" pitchFamily="18" charset="0"/>
                            <a:cs typeface="Times New Roman" panose="02020603050405020304" pitchFamily="18" charset="0"/>
                          </a:rPr>
                        </m:ctrlPr>
                      </m:dPr>
                      <m:e>
                        <m:r>
                          <a:rPr lang="en-US" sz="2400" b="0" i="1" smtClean="0">
                            <a:solidFill>
                              <a:srgbClr val="000000"/>
                            </a:solidFill>
                            <a:effectLst/>
                            <a:latin typeface="Cambria Math" panose="02040503050406030204" pitchFamily="18" charset="0"/>
                            <a:cs typeface="Times New Roman" panose="02020603050405020304" pitchFamily="18" charset="0"/>
                          </a:rPr>
                          <m:t>1</m:t>
                        </m:r>
                      </m:e>
                    </m:d>
                    <m:r>
                      <a:rPr lang="en-US" sz="2400" b="0" i="1" smtClean="0">
                        <a:solidFill>
                          <a:srgbClr val="000000"/>
                        </a:solidFill>
                        <a:effectLst/>
                        <a:latin typeface="Cambria Math" panose="02040503050406030204" pitchFamily="18" charset="0"/>
                        <a:cs typeface="Times New Roman" panose="02020603050405020304" pitchFamily="18" charset="0"/>
                      </a:rPr>
                      <m:t>−</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𝑌</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(0)|</m:t>
                    </m:r>
                    <m:sSub>
                      <m:sSubPr>
                        <m:ctrlPr>
                          <a:rPr lang="en-US" sz="2400" b="0" i="1" smtClean="0">
                            <a:solidFill>
                              <a:srgbClr val="000000"/>
                            </a:solidFill>
                            <a:effectLst/>
                            <a:latin typeface="Cambria Math" panose="02040503050406030204" pitchFamily="18" charset="0"/>
                            <a:cs typeface="Times New Roman" panose="02020603050405020304" pitchFamily="18" charset="0"/>
                          </a:rPr>
                        </m:ctrlPr>
                      </m:sSubPr>
                      <m:e>
                        <m:r>
                          <a:rPr lang="en-US" sz="2400" b="0" i="1" smtClean="0">
                            <a:solidFill>
                              <a:srgbClr val="000000"/>
                            </a:solidFill>
                            <a:effectLst/>
                            <a:latin typeface="Cambria Math" panose="02040503050406030204" pitchFamily="18" charset="0"/>
                            <a:cs typeface="Times New Roman" panose="02020603050405020304" pitchFamily="18" charset="0"/>
                          </a:rPr>
                          <m:t>𝑍</m:t>
                        </m:r>
                      </m:e>
                      <m:sub>
                        <m:r>
                          <a:rPr lang="en-US" sz="2400" b="0" i="1" smtClean="0">
                            <a:solidFill>
                              <a:srgbClr val="000000"/>
                            </a:solidFill>
                            <a:effectLst/>
                            <a:latin typeface="Cambria Math" panose="02040503050406030204" pitchFamily="18" charset="0"/>
                            <a:cs typeface="Times New Roman" panose="02020603050405020304" pitchFamily="18" charset="0"/>
                          </a:rPr>
                          <m:t>𝑖</m:t>
                        </m:r>
                      </m:sub>
                    </m:sSub>
                    <m:r>
                      <a:rPr lang="en-US" sz="2400" b="0" i="1" smtClean="0">
                        <a:solidFill>
                          <a:srgbClr val="000000"/>
                        </a:solidFill>
                        <a:effectLst/>
                        <a:latin typeface="Cambria Math" panose="02040503050406030204" pitchFamily="18" charset="0"/>
                        <a:cs typeface="Times New Roman" panose="02020603050405020304" pitchFamily="18" charset="0"/>
                      </a:rPr>
                      <m:t>=0</m:t>
                    </m:r>
                    <m:r>
                      <a:rPr lang="en-US" sz="2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dirty="0"/>
              </a:p>
              <a:p>
                <a:pPr algn="ctr">
                  <a:buClr>
                    <a:srgbClr val="0070C0"/>
                  </a:buClr>
                </a:pPr>
                <a:endParaRPr lang="en-US" sz="2400" dirty="0"/>
              </a:p>
              <a:p>
                <a:pPr algn="just">
                  <a:buClr>
                    <a:srgbClr val="0070C0"/>
                  </a:buClr>
                </a:pPr>
                <a:r>
                  <a:rPr lang="en-US" sz="2400" dirty="0"/>
                  <a:t>By matching on the estimated propensity logit, we achieve a balanced sample in terms of observed covariates between treated and control participants. This balance allows us to estimate the treatment effect using the matched sample.</a:t>
                </a:r>
              </a:p>
            </p:txBody>
          </p:sp>
        </mc:Choice>
        <mc:Fallback xmlns="">
          <p:sp>
            <p:nvSpPr>
              <p:cNvPr id="3" name="TextBox 2">
                <a:extLst>
                  <a:ext uri="{FF2B5EF4-FFF2-40B4-BE49-F238E27FC236}">
                    <a16:creationId xmlns:a16="http://schemas.microsoft.com/office/drawing/2014/main" id="{5DBC71DC-7861-BCD7-B876-83CF6A5B1A65}"/>
                  </a:ext>
                </a:extLst>
              </p:cNvPr>
              <p:cNvSpPr txBox="1">
                <a:spLocks noRot="1" noChangeAspect="1" noMove="1" noResize="1" noEditPoints="1" noAdjustHandles="1" noChangeArrowheads="1" noChangeShapeType="1" noTextEdit="1"/>
              </p:cNvSpPr>
              <p:nvPr/>
            </p:nvSpPr>
            <p:spPr>
              <a:xfrm>
                <a:off x="250785" y="1720840"/>
                <a:ext cx="11690430" cy="3785652"/>
              </a:xfrm>
              <a:prstGeom prst="rect">
                <a:avLst/>
              </a:prstGeom>
              <a:blipFill>
                <a:blip r:embed="rId2"/>
                <a:stretch>
                  <a:fillRect l="-782" t="-1288" r="-834" b="-2738"/>
                </a:stretch>
              </a:blipFill>
            </p:spPr>
            <p:txBody>
              <a:bodyPr/>
              <a:lstStyle/>
              <a:p>
                <a:r>
                  <a:rPr lang="en-US">
                    <a:noFill/>
                  </a:rPr>
                  <a:t> </a:t>
                </a:r>
              </a:p>
            </p:txBody>
          </p:sp>
        </mc:Fallback>
      </mc:AlternateContent>
    </p:spTree>
    <p:extLst>
      <p:ext uri="{BB962C8B-B14F-4D97-AF65-F5344CB8AC3E}">
        <p14:creationId xmlns:p14="http://schemas.microsoft.com/office/powerpoint/2010/main" val="180868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80D015-F2F0-887F-B499-9C4B21D26975}"/>
              </a:ext>
            </a:extLst>
          </p:cNvPr>
          <p:cNvGraphicFramePr>
            <a:graphicFrameLocks noGrp="1"/>
          </p:cNvGraphicFramePr>
          <p:nvPr>
            <p:extLst>
              <p:ext uri="{D42A27DB-BD31-4B8C-83A1-F6EECF244321}">
                <p14:modId xmlns:p14="http://schemas.microsoft.com/office/powerpoint/2010/main" val="1565968614"/>
              </p:ext>
            </p:extLst>
          </p:nvPr>
        </p:nvGraphicFramePr>
        <p:xfrm>
          <a:off x="1193033" y="755417"/>
          <a:ext cx="4521004" cy="5347167"/>
        </p:xfrm>
        <a:graphic>
          <a:graphicData uri="http://schemas.openxmlformats.org/drawingml/2006/table">
            <a:tbl>
              <a:tblPr firstRow="1" firstCol="1" bandRow="1">
                <a:tableStyleId>{5DA37D80-6434-44D0-A028-1B22A696006F}</a:tableStyleId>
              </a:tblPr>
              <a:tblGrid>
                <a:gridCol w="1569460">
                  <a:extLst>
                    <a:ext uri="{9D8B030D-6E8A-4147-A177-3AD203B41FA5}">
                      <a16:colId xmlns:a16="http://schemas.microsoft.com/office/drawing/2014/main" val="1741889138"/>
                    </a:ext>
                  </a:extLst>
                </a:gridCol>
                <a:gridCol w="1388962">
                  <a:extLst>
                    <a:ext uri="{9D8B030D-6E8A-4147-A177-3AD203B41FA5}">
                      <a16:colId xmlns:a16="http://schemas.microsoft.com/office/drawing/2014/main" val="361696697"/>
                    </a:ext>
                  </a:extLst>
                </a:gridCol>
                <a:gridCol w="1562582">
                  <a:extLst>
                    <a:ext uri="{9D8B030D-6E8A-4147-A177-3AD203B41FA5}">
                      <a16:colId xmlns:a16="http://schemas.microsoft.com/office/drawing/2014/main" val="2574306105"/>
                    </a:ext>
                  </a:extLst>
                </a:gridCol>
              </a:tblGrid>
              <a:tr h="653654">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Variable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Before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After</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9937739"/>
                  </a:ext>
                </a:extLst>
              </a:tr>
              <a:tr h="653654">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N_Days</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0.016672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0.018487</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5897099"/>
                  </a:ext>
                </a:extLst>
              </a:tr>
              <a:tr h="653654">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Age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0.270088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0.235156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1565814"/>
                  </a:ext>
                </a:extLst>
              </a:tr>
              <a:tr h="653654">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Albumin</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0.017989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0.011533</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8114016"/>
                  </a:ext>
                </a:extLst>
              </a:tr>
              <a:tr h="653654">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Copper</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0.000076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0.001976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0543569"/>
                  </a:ext>
                </a:extLst>
              </a:tr>
              <a:tr h="653654">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Platelets</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0.065092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0.052940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3998219"/>
                  </a:ext>
                </a:extLst>
              </a:tr>
              <a:tr h="77158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Prothrombin</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0.146361</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0.138579</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7329628"/>
                  </a:ext>
                </a:extLst>
              </a:tr>
              <a:tr h="653654">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Sex</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0.110958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0.104630</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8437164"/>
                  </a:ext>
                </a:extLst>
              </a:tr>
            </a:tbl>
          </a:graphicData>
        </a:graphic>
      </p:graphicFrame>
      <p:graphicFrame>
        <p:nvGraphicFramePr>
          <p:cNvPr id="3" name="Table 2">
            <a:extLst>
              <a:ext uri="{FF2B5EF4-FFF2-40B4-BE49-F238E27FC236}">
                <a16:creationId xmlns:a16="http://schemas.microsoft.com/office/drawing/2014/main" id="{F0AD4DE7-BBAC-4899-57F5-69B41F405DF8}"/>
              </a:ext>
            </a:extLst>
          </p:cNvPr>
          <p:cNvGraphicFramePr>
            <a:graphicFrameLocks noGrp="1"/>
          </p:cNvGraphicFramePr>
          <p:nvPr>
            <p:extLst>
              <p:ext uri="{D42A27DB-BD31-4B8C-83A1-F6EECF244321}">
                <p14:modId xmlns:p14="http://schemas.microsoft.com/office/powerpoint/2010/main" val="327920624"/>
              </p:ext>
            </p:extLst>
          </p:nvPr>
        </p:nvGraphicFramePr>
        <p:xfrm>
          <a:off x="6477964" y="755415"/>
          <a:ext cx="4263342" cy="5347169"/>
        </p:xfrm>
        <a:graphic>
          <a:graphicData uri="http://schemas.openxmlformats.org/drawingml/2006/table">
            <a:tbl>
              <a:tblPr firstRow="1" firstCol="1" bandRow="1">
                <a:tableStyleId>{5DA37D80-6434-44D0-A028-1B22A696006F}</a:tableStyleId>
              </a:tblPr>
              <a:tblGrid>
                <a:gridCol w="1878680">
                  <a:extLst>
                    <a:ext uri="{9D8B030D-6E8A-4147-A177-3AD203B41FA5}">
                      <a16:colId xmlns:a16="http://schemas.microsoft.com/office/drawing/2014/main" val="119839717"/>
                    </a:ext>
                  </a:extLst>
                </a:gridCol>
                <a:gridCol w="1153410">
                  <a:extLst>
                    <a:ext uri="{9D8B030D-6E8A-4147-A177-3AD203B41FA5}">
                      <a16:colId xmlns:a16="http://schemas.microsoft.com/office/drawing/2014/main" val="1665435794"/>
                    </a:ext>
                  </a:extLst>
                </a:gridCol>
                <a:gridCol w="1231252">
                  <a:extLst>
                    <a:ext uri="{9D8B030D-6E8A-4147-A177-3AD203B41FA5}">
                      <a16:colId xmlns:a16="http://schemas.microsoft.com/office/drawing/2014/main" val="2716706597"/>
                    </a:ext>
                  </a:extLst>
                </a:gridCol>
              </a:tblGrid>
              <a:tr h="777198">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Variable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Before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After</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5524444"/>
                  </a:ext>
                </a:extLst>
              </a:tr>
              <a:tr h="777198">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Ascites</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0.088640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0.075900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6043558"/>
                  </a:ext>
                </a:extLst>
              </a:tr>
              <a:tr h="683981">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Hepatomegaly</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0.206322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0.202226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6687941"/>
                  </a:ext>
                </a:extLst>
              </a:tr>
              <a:tr h="777198">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Spiders</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0.016277</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0.010163</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026739"/>
                  </a:ext>
                </a:extLst>
              </a:tr>
              <a:tr h="777198">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Edema(N)</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0.041668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0.056042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1686680"/>
                  </a:ext>
                </a:extLst>
              </a:tr>
              <a:tr h="777198">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Edema(S)</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0.578707</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0.068744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5695305"/>
                  </a:ext>
                </a:extLst>
              </a:tr>
              <a:tr h="777198">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Edema(Y)</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0.006690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0.001714</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6441568"/>
                  </a:ext>
                </a:extLst>
              </a:tr>
            </a:tbl>
          </a:graphicData>
        </a:graphic>
      </p:graphicFrame>
    </p:spTree>
    <p:extLst>
      <p:ext uri="{BB962C8B-B14F-4D97-AF65-F5344CB8AC3E}">
        <p14:creationId xmlns:p14="http://schemas.microsoft.com/office/powerpoint/2010/main" val="2052160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91B5CB-9B14-8494-0946-32387AF12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994" y="724622"/>
            <a:ext cx="9688011" cy="6133378"/>
          </a:xfrm>
          <a:prstGeom prst="rect">
            <a:avLst/>
          </a:prstGeom>
        </p:spPr>
      </p:pic>
    </p:spTree>
    <p:extLst>
      <p:ext uri="{BB962C8B-B14F-4D97-AF65-F5344CB8AC3E}">
        <p14:creationId xmlns:p14="http://schemas.microsoft.com/office/powerpoint/2010/main" val="1891844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56EE90-3A3A-A025-BB53-43B2E88AC269}"/>
              </a:ext>
            </a:extLst>
          </p:cNvPr>
          <p:cNvSpPr txBox="1"/>
          <p:nvPr/>
        </p:nvSpPr>
        <p:spPr>
          <a:xfrm>
            <a:off x="320233" y="946246"/>
            <a:ext cx="11551534" cy="1938992"/>
          </a:xfrm>
          <a:prstGeom prst="rect">
            <a:avLst/>
          </a:prstGeom>
          <a:noFill/>
        </p:spPr>
        <p:txBody>
          <a:bodyPr wrap="square">
            <a:spAutoFit/>
          </a:bodyPr>
          <a:lstStyle/>
          <a:p>
            <a:pPr algn="just"/>
            <a:r>
              <a:rPr lang="en-US" sz="2400" dirty="0"/>
              <a:t>We aimed to study the impact of D-Penicillamine on Cirrhosis. Ideally, for the drug to demonstrate a meaningful impact, the Average Treatment Effect (ATE) should have been significantly high. However, the results suggest that while there is a trend towards a reduction in cirrhosis severity due to the treatment, the evidence is not statistically significant at the conventional 0.05 significance level.</a:t>
            </a:r>
          </a:p>
        </p:txBody>
      </p:sp>
      <p:graphicFrame>
        <p:nvGraphicFramePr>
          <p:cNvPr id="4" name="Table 3">
            <a:extLst>
              <a:ext uri="{FF2B5EF4-FFF2-40B4-BE49-F238E27FC236}">
                <a16:creationId xmlns:a16="http://schemas.microsoft.com/office/drawing/2014/main" id="{21E605ED-AF2E-257D-9911-BADA4329018F}"/>
              </a:ext>
            </a:extLst>
          </p:cNvPr>
          <p:cNvGraphicFramePr>
            <a:graphicFrameLocks noGrp="1"/>
          </p:cNvGraphicFramePr>
          <p:nvPr>
            <p:extLst>
              <p:ext uri="{D42A27DB-BD31-4B8C-83A1-F6EECF244321}">
                <p14:modId xmlns:p14="http://schemas.microsoft.com/office/powerpoint/2010/main" val="3763547569"/>
              </p:ext>
            </p:extLst>
          </p:nvPr>
        </p:nvGraphicFramePr>
        <p:xfrm>
          <a:off x="2500972" y="3323237"/>
          <a:ext cx="7190056" cy="2588517"/>
        </p:xfrm>
        <a:graphic>
          <a:graphicData uri="http://schemas.openxmlformats.org/drawingml/2006/table">
            <a:tbl>
              <a:tblPr firstRow="1" firstCol="1" bandRow="1">
                <a:tableStyleId>{5DA37D80-6434-44D0-A028-1B22A696006F}</a:tableStyleId>
              </a:tblPr>
              <a:tblGrid>
                <a:gridCol w="913221">
                  <a:extLst>
                    <a:ext uri="{9D8B030D-6E8A-4147-A177-3AD203B41FA5}">
                      <a16:colId xmlns:a16="http://schemas.microsoft.com/office/drawing/2014/main" val="2427553591"/>
                    </a:ext>
                  </a:extLst>
                </a:gridCol>
                <a:gridCol w="1123091">
                  <a:extLst>
                    <a:ext uri="{9D8B030D-6E8A-4147-A177-3AD203B41FA5}">
                      <a16:colId xmlns:a16="http://schemas.microsoft.com/office/drawing/2014/main" val="3983999792"/>
                    </a:ext>
                  </a:extLst>
                </a:gridCol>
                <a:gridCol w="891667">
                  <a:extLst>
                    <a:ext uri="{9D8B030D-6E8A-4147-A177-3AD203B41FA5}">
                      <a16:colId xmlns:a16="http://schemas.microsoft.com/office/drawing/2014/main" val="3970460955"/>
                    </a:ext>
                  </a:extLst>
                </a:gridCol>
                <a:gridCol w="1082252">
                  <a:extLst>
                    <a:ext uri="{9D8B030D-6E8A-4147-A177-3AD203B41FA5}">
                      <a16:colId xmlns:a16="http://schemas.microsoft.com/office/drawing/2014/main" val="3786429013"/>
                    </a:ext>
                  </a:extLst>
                </a:gridCol>
                <a:gridCol w="891667">
                  <a:extLst>
                    <a:ext uri="{9D8B030D-6E8A-4147-A177-3AD203B41FA5}">
                      <a16:colId xmlns:a16="http://schemas.microsoft.com/office/drawing/2014/main" val="1220993720"/>
                    </a:ext>
                  </a:extLst>
                </a:gridCol>
                <a:gridCol w="2288158">
                  <a:extLst>
                    <a:ext uri="{9D8B030D-6E8A-4147-A177-3AD203B41FA5}">
                      <a16:colId xmlns:a16="http://schemas.microsoft.com/office/drawing/2014/main" val="3213196729"/>
                    </a:ext>
                  </a:extLst>
                </a:gridCol>
              </a:tblGrid>
              <a:tr h="872520">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 </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EST.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S.E.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Z</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P&gt;|Z|</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[95% CONF. INT]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7586650"/>
                  </a:ext>
                </a:extLst>
              </a:tr>
              <a:tr h="57199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ATE</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-0.171</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0.130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-1.316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0.188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(-0.426,0.084)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5820295"/>
                  </a:ext>
                </a:extLst>
              </a:tr>
              <a:tr h="57199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ATC</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-0.238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0.142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-1.677</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0.094</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(-0.517,0.040)</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2686855"/>
                  </a:ext>
                </a:extLst>
              </a:tr>
              <a:tr h="571999">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ATT</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-0.106</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0.152</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-0.698</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a:effectLst/>
                          <a:highlight>
                            <a:srgbClr val="FFFFFF"/>
                          </a:highlight>
                        </a:rPr>
                        <a:t>0.485</a:t>
                      </a:r>
                      <a:endPar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350" marR="19050" indent="-6350" algn="just">
                        <a:lnSpc>
                          <a:spcPct val="110000"/>
                        </a:lnSpc>
                        <a:spcBef>
                          <a:spcPts val="0"/>
                        </a:spcBef>
                        <a:spcAft>
                          <a:spcPts val="545"/>
                        </a:spcAft>
                        <a:tabLst>
                          <a:tab pos="1153795" algn="l"/>
                        </a:tabLst>
                      </a:pPr>
                      <a:r>
                        <a:rPr lang="en-US" sz="2000" kern="100" dirty="0">
                          <a:effectLst/>
                          <a:highlight>
                            <a:srgbClr val="FFFFFF"/>
                          </a:highlight>
                        </a:rPr>
                        <a:t>(-0.404,0.192)</a:t>
                      </a:r>
                      <a:endParaRPr lang="en-US"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0637663"/>
                  </a:ext>
                </a:extLst>
              </a:tr>
            </a:tbl>
          </a:graphicData>
        </a:graphic>
      </p:graphicFrame>
      <p:sp>
        <p:nvSpPr>
          <p:cNvPr id="6" name="TextBox 5">
            <a:extLst>
              <a:ext uri="{FF2B5EF4-FFF2-40B4-BE49-F238E27FC236}">
                <a16:creationId xmlns:a16="http://schemas.microsoft.com/office/drawing/2014/main" id="{033D5C0F-0794-A901-6246-A0BD86045ABA}"/>
              </a:ext>
            </a:extLst>
          </p:cNvPr>
          <p:cNvSpPr txBox="1"/>
          <p:nvPr/>
        </p:nvSpPr>
        <p:spPr>
          <a:xfrm>
            <a:off x="3284441" y="6026191"/>
            <a:ext cx="6094070" cy="461665"/>
          </a:xfrm>
          <a:prstGeom prst="rect">
            <a:avLst/>
          </a:prstGeom>
          <a:noFill/>
        </p:spPr>
        <p:txBody>
          <a:bodyPr wrap="square">
            <a:spAutoFit/>
          </a:bodyPr>
          <a:lstStyle/>
          <a:p>
            <a:r>
              <a:rPr lang="en-US" sz="2400" dirty="0">
                <a:solidFill>
                  <a:srgbClr val="000000"/>
                </a:solidFill>
                <a:effectLst/>
                <a:ea typeface="Times New Roman" panose="02020603050405020304" pitchFamily="18" charset="0"/>
              </a:rPr>
              <a:t>Outputs of average treatment effect in python</a:t>
            </a:r>
            <a:endParaRPr lang="en-US" sz="2400" dirty="0"/>
          </a:p>
        </p:txBody>
      </p:sp>
    </p:spTree>
    <p:extLst>
      <p:ext uri="{BB962C8B-B14F-4D97-AF65-F5344CB8AC3E}">
        <p14:creationId xmlns:p14="http://schemas.microsoft.com/office/powerpoint/2010/main" val="3540843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CA1A9-A8AE-EDFE-0E24-2F54C61650FB}"/>
              </a:ext>
            </a:extLst>
          </p:cNvPr>
          <p:cNvSpPr txBox="1"/>
          <p:nvPr/>
        </p:nvSpPr>
        <p:spPr>
          <a:xfrm>
            <a:off x="534364" y="1165371"/>
            <a:ext cx="11123271" cy="2308324"/>
          </a:xfrm>
          <a:prstGeom prst="rect">
            <a:avLst/>
          </a:prstGeom>
          <a:noFill/>
        </p:spPr>
        <p:txBody>
          <a:bodyPr wrap="square">
            <a:spAutoFit/>
          </a:bodyPr>
          <a:lstStyle/>
          <a:p>
            <a:pPr algn="just"/>
            <a:r>
              <a:rPr lang="en-US" sz="2400" b="1" dirty="0"/>
              <a:t>Software Tools: </a:t>
            </a:r>
          </a:p>
          <a:p>
            <a:pPr algn="just"/>
            <a:endParaRPr lang="en-US" sz="2400" dirty="0"/>
          </a:p>
          <a:p>
            <a:pPr algn="just"/>
            <a:r>
              <a:rPr lang="en-US" sz="2400" dirty="0"/>
              <a:t>Development of software packages in Python, R, Stata, SAS, and other statistical software, making it easier for researchers to implement propensity score methods. Packages like </a:t>
            </a:r>
            <a:r>
              <a:rPr lang="en-US" sz="2400" dirty="0" err="1"/>
              <a:t>MatchIt</a:t>
            </a:r>
            <a:r>
              <a:rPr lang="en-US" sz="2400" dirty="0"/>
              <a:t> in R, </a:t>
            </a:r>
            <a:r>
              <a:rPr lang="en-US" sz="2400" dirty="0" err="1"/>
              <a:t>psmypy</a:t>
            </a:r>
            <a:r>
              <a:rPr lang="en-US" sz="2400" dirty="0"/>
              <a:t> in Python and </a:t>
            </a:r>
            <a:r>
              <a:rPr lang="en-US" sz="2400" dirty="0" err="1"/>
              <a:t>psmatch</a:t>
            </a:r>
            <a:r>
              <a:rPr lang="en-US" sz="2400" dirty="0"/>
              <a:t> in Stata have become standard tools for applied researchers.</a:t>
            </a:r>
          </a:p>
        </p:txBody>
      </p:sp>
    </p:spTree>
    <p:extLst>
      <p:ext uri="{BB962C8B-B14F-4D97-AF65-F5344CB8AC3E}">
        <p14:creationId xmlns:p14="http://schemas.microsoft.com/office/powerpoint/2010/main" val="978871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8292-B808-8B32-DC12-5E9B1B898646}"/>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40BDB50-D440-503C-07E3-C6685A951DC7}"/>
              </a:ext>
            </a:extLst>
          </p:cNvPr>
          <p:cNvSpPr>
            <a:spLocks noGrp="1"/>
          </p:cNvSpPr>
          <p:nvPr>
            <p:ph idx="1"/>
          </p:nvPr>
        </p:nvSpPr>
        <p:spPr>
          <a:xfrm>
            <a:off x="385823" y="2122623"/>
            <a:ext cx="11224985" cy="4428648"/>
          </a:xfrm>
        </p:spPr>
        <p:txBody>
          <a:bodyPr>
            <a:noAutofit/>
          </a:bodyPr>
          <a:lstStyle/>
          <a:p>
            <a:pPr algn="just"/>
            <a:r>
              <a:rPr lang="en-US" sz="2400" dirty="0">
                <a:solidFill>
                  <a:schemeClr val="tx1"/>
                </a:solidFill>
              </a:rPr>
              <a:t>According to Rubin (1997), the primary limitations of PSM include that it works better in larger samples. In smaller samples, it may be challenging to find appropriate matches for each treated unit, leading to imbalances between the treatment and control groups. Larger samples provide a greater pool of potential matches, increasing the likelihood of finding good matches and improving the quality of the causal inference. </a:t>
            </a:r>
          </a:p>
          <a:p>
            <a:pPr algn="just"/>
            <a:r>
              <a:rPr lang="en-US" sz="2400" dirty="0">
                <a:solidFill>
                  <a:schemeClr val="tx1"/>
                </a:solidFill>
              </a:rPr>
              <a:t>Matching at times may lead to significant data loss, especially if matches are not found for many treated or control units, reducing the sample size and statistical power.</a:t>
            </a:r>
          </a:p>
          <a:p>
            <a:pPr algn="just"/>
            <a:r>
              <a:rPr lang="en-US" sz="2400" dirty="0">
                <a:solidFill>
                  <a:schemeClr val="tx1"/>
                </a:solidFill>
              </a:rPr>
              <a:t>PSM results are specific to the matched sample and may not generalize to the broader population, limiting the applicability of findings. These limitations necessitate careful consideration and possibly the use of additional methods.</a:t>
            </a:r>
          </a:p>
        </p:txBody>
      </p:sp>
    </p:spTree>
    <p:extLst>
      <p:ext uri="{BB962C8B-B14F-4D97-AF65-F5344CB8AC3E}">
        <p14:creationId xmlns:p14="http://schemas.microsoft.com/office/powerpoint/2010/main" val="2576410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19D6-9735-9232-69F8-6204A0C3BBE7}"/>
              </a:ext>
            </a:extLst>
          </p:cNvPr>
          <p:cNvSpPr>
            <a:spLocks noGrp="1"/>
          </p:cNvSpPr>
          <p:nvPr>
            <p:ph type="title"/>
          </p:nvPr>
        </p:nvSpPr>
        <p:spPr/>
        <p:txBody>
          <a:bodyPr/>
          <a:lstStyle/>
          <a:p>
            <a:r>
              <a:rPr lang="en-US" dirty="0"/>
              <a:t>Current AND FUTURE DIRECTIONS</a:t>
            </a:r>
          </a:p>
        </p:txBody>
      </p:sp>
      <p:sp>
        <p:nvSpPr>
          <p:cNvPr id="3" name="Content Placeholder 2">
            <a:extLst>
              <a:ext uri="{FF2B5EF4-FFF2-40B4-BE49-F238E27FC236}">
                <a16:creationId xmlns:a16="http://schemas.microsoft.com/office/drawing/2014/main" id="{1D63FEEF-2B5E-48FD-C462-F9323BBC86D0}"/>
              </a:ext>
            </a:extLst>
          </p:cNvPr>
          <p:cNvSpPr>
            <a:spLocks noGrp="1"/>
          </p:cNvSpPr>
          <p:nvPr>
            <p:ph idx="1"/>
          </p:nvPr>
        </p:nvSpPr>
        <p:spPr/>
        <p:txBody>
          <a:bodyPr>
            <a:normAutofit/>
          </a:bodyPr>
          <a:lstStyle/>
          <a:p>
            <a:pPr algn="just"/>
            <a:r>
              <a:rPr lang="en-US" sz="2400" dirty="0">
                <a:solidFill>
                  <a:schemeClr val="tx1"/>
                </a:solidFill>
              </a:rPr>
              <a:t>Machine Learning Integration:  Use of machine learning algorithms to improve the estimation of propensity scores and handle large-scale data. </a:t>
            </a:r>
          </a:p>
          <a:p>
            <a:pPr algn="just"/>
            <a:r>
              <a:rPr lang="en-US" sz="2400" dirty="0">
                <a:solidFill>
                  <a:schemeClr val="tx1"/>
                </a:solidFill>
              </a:rPr>
              <a:t>High-Dimensional Propensity Score (</a:t>
            </a:r>
            <a:r>
              <a:rPr lang="en-US" sz="2400" dirty="0" err="1">
                <a:solidFill>
                  <a:schemeClr val="tx1"/>
                </a:solidFill>
              </a:rPr>
              <a:t>hdPS</a:t>
            </a:r>
            <a:r>
              <a:rPr lang="en-US" sz="2400" dirty="0">
                <a:solidFill>
                  <a:schemeClr val="tx1"/>
                </a:solidFill>
              </a:rPr>
              <a:t>):  Methods to handle high-dimensional data, particularly in fields like epidemiology and health services research. </a:t>
            </a:r>
          </a:p>
          <a:p>
            <a:pPr algn="just"/>
            <a:r>
              <a:rPr lang="en-US" sz="2400" dirty="0">
                <a:solidFill>
                  <a:schemeClr val="tx1"/>
                </a:solidFill>
              </a:rPr>
              <a:t>Causal Inference Frameworks:  Integration with broader causal inference frameworks, including the potential outcomes approach and structural equation modeling.</a:t>
            </a:r>
          </a:p>
        </p:txBody>
      </p:sp>
    </p:spTree>
    <p:extLst>
      <p:ext uri="{BB962C8B-B14F-4D97-AF65-F5344CB8AC3E}">
        <p14:creationId xmlns:p14="http://schemas.microsoft.com/office/powerpoint/2010/main" val="2893456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6975-2F7F-9BF6-B900-98B04F54F08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C528B9D-3D34-8B17-BD6C-C5B1FAF9F298}"/>
              </a:ext>
            </a:extLst>
          </p:cNvPr>
          <p:cNvSpPr>
            <a:spLocks noGrp="1"/>
          </p:cNvSpPr>
          <p:nvPr>
            <p:ph idx="1"/>
          </p:nvPr>
        </p:nvSpPr>
        <p:spPr/>
        <p:txBody>
          <a:bodyPr>
            <a:normAutofit/>
          </a:bodyPr>
          <a:lstStyle/>
          <a:p>
            <a:pPr marL="0" indent="0" algn="just">
              <a:buNone/>
            </a:pPr>
            <a:r>
              <a:rPr lang="en-US" sz="2400" dirty="0">
                <a:solidFill>
                  <a:schemeClr val="tx1"/>
                </a:solidFill>
              </a:rPr>
              <a:t>The findings of this study indicate that D-Penicillamine exhibits minimal to no efficacy in the treatment of cirrhosis. Nonetheless, this investigation highlights the utility of propensity score analysis in evaluating the effects of a drug within a clinical trial context. When appropriately implemented, this method facilitates a more efficient and robust examination of treatment effects, provided that rigorous steps and methodologies are carefully followed.</a:t>
            </a:r>
          </a:p>
        </p:txBody>
      </p:sp>
    </p:spTree>
    <p:extLst>
      <p:ext uri="{BB962C8B-B14F-4D97-AF65-F5344CB8AC3E}">
        <p14:creationId xmlns:p14="http://schemas.microsoft.com/office/powerpoint/2010/main" val="272138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4AF8-9C9D-EF23-4A2E-A6D3A7AB2535}"/>
              </a:ext>
            </a:extLst>
          </p:cNvPr>
          <p:cNvSpPr>
            <a:spLocks noGrp="1"/>
          </p:cNvSpPr>
          <p:nvPr>
            <p:ph type="title"/>
          </p:nvPr>
        </p:nvSpPr>
        <p:spPr>
          <a:xfrm>
            <a:off x="483220" y="637264"/>
            <a:ext cx="11414866" cy="723873"/>
          </a:xfrm>
        </p:spPr>
        <p:txBody>
          <a:bodyPr/>
          <a:lstStyle/>
          <a:p>
            <a:r>
              <a:rPr lang="en-US" dirty="0"/>
              <a:t>Observational studies over </a:t>
            </a:r>
            <a:r>
              <a:rPr lang="en-US" dirty="0" err="1"/>
              <a:t>rct</a:t>
            </a:r>
            <a:endParaRPr lang="en-US" dirty="0"/>
          </a:p>
        </p:txBody>
      </p:sp>
      <p:sp>
        <p:nvSpPr>
          <p:cNvPr id="3" name="Content Placeholder 2">
            <a:extLst>
              <a:ext uri="{FF2B5EF4-FFF2-40B4-BE49-F238E27FC236}">
                <a16:creationId xmlns:a16="http://schemas.microsoft.com/office/drawing/2014/main" id="{E74E5290-BE86-EEAB-6FF7-DEEFB308EF5C}"/>
              </a:ext>
            </a:extLst>
          </p:cNvPr>
          <p:cNvSpPr>
            <a:spLocks noGrp="1"/>
          </p:cNvSpPr>
          <p:nvPr>
            <p:ph idx="1"/>
          </p:nvPr>
        </p:nvSpPr>
        <p:spPr>
          <a:xfrm>
            <a:off x="581192" y="4057240"/>
            <a:ext cx="11029615" cy="723873"/>
          </a:xfrm>
        </p:spPr>
        <p:txBody>
          <a:bodyPr>
            <a:noAutofit/>
          </a:bodyPr>
          <a:lstStyle/>
          <a:p>
            <a:r>
              <a:rPr lang="en-US" sz="2800" dirty="0">
                <a:solidFill>
                  <a:schemeClr val="tx1"/>
                </a:solidFill>
              </a:rPr>
              <a:t>Real-World Applicability: Reflect real-life settings and behaviors, making findings more generalizable.</a:t>
            </a:r>
          </a:p>
          <a:p>
            <a:r>
              <a:rPr lang="en-US" sz="2800" dirty="0">
                <a:solidFill>
                  <a:schemeClr val="tx1"/>
                </a:solidFill>
              </a:rPr>
              <a:t>Ethical Feasibility: Suitable for studying harmful exposures or long-term effects where RCTs would be unethical.</a:t>
            </a:r>
          </a:p>
          <a:p>
            <a:r>
              <a:rPr lang="en-US" sz="2800" dirty="0">
                <a:solidFill>
                  <a:schemeClr val="tx1"/>
                </a:solidFill>
              </a:rPr>
              <a:t>Long-Term Insights: Ideal for chronic conditions and long-term outcomes.</a:t>
            </a:r>
          </a:p>
          <a:p>
            <a:r>
              <a:rPr lang="en-US" sz="2800" dirty="0">
                <a:solidFill>
                  <a:schemeClr val="tx1"/>
                </a:solidFill>
              </a:rPr>
              <a:t>Cost-Effective: Generally cheaper and simpler to conduct using existing data.</a:t>
            </a:r>
          </a:p>
          <a:p>
            <a:r>
              <a:rPr lang="en-US" sz="2800" dirty="0">
                <a:solidFill>
                  <a:schemeClr val="tx1"/>
                </a:solidFill>
              </a:rPr>
              <a:t>Larger and Diverse Samples: Include broader populations, enhancing the relevance of findings.</a:t>
            </a:r>
          </a:p>
        </p:txBody>
      </p:sp>
    </p:spTree>
    <p:extLst>
      <p:ext uri="{BB962C8B-B14F-4D97-AF65-F5344CB8AC3E}">
        <p14:creationId xmlns:p14="http://schemas.microsoft.com/office/powerpoint/2010/main" val="203690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9C5D-2DE7-31D1-D74A-7B01A85215AA}"/>
              </a:ext>
            </a:extLst>
          </p:cNvPr>
          <p:cNvSpPr>
            <a:spLocks noGrp="1"/>
          </p:cNvSpPr>
          <p:nvPr>
            <p:ph type="title"/>
          </p:nvPr>
        </p:nvSpPr>
        <p:spPr/>
        <p:txBody>
          <a:bodyPr/>
          <a:lstStyle/>
          <a:p>
            <a:r>
              <a:rPr lang="en-US" dirty="0"/>
              <a:t>REFERENCES</a:t>
            </a:r>
          </a:p>
        </p:txBody>
      </p:sp>
      <p:sp>
        <p:nvSpPr>
          <p:cNvPr id="5" name="TextBox 4">
            <a:extLst>
              <a:ext uri="{FF2B5EF4-FFF2-40B4-BE49-F238E27FC236}">
                <a16:creationId xmlns:a16="http://schemas.microsoft.com/office/drawing/2014/main" id="{734DB02D-509D-E01B-FDC3-0C1352EBEB05}"/>
              </a:ext>
            </a:extLst>
          </p:cNvPr>
          <p:cNvSpPr txBox="1"/>
          <p:nvPr/>
        </p:nvSpPr>
        <p:spPr>
          <a:xfrm>
            <a:off x="468086" y="1944026"/>
            <a:ext cx="11587337" cy="4980594"/>
          </a:xfrm>
          <a:prstGeom prst="rect">
            <a:avLst/>
          </a:prstGeom>
          <a:noFill/>
        </p:spPr>
        <p:txBody>
          <a:bodyPr wrap="square">
            <a:spAutoFit/>
          </a:bodyPr>
          <a:lstStyle/>
          <a:p>
            <a:pPr marL="342900" marR="0" lvl="0" indent="-342900">
              <a:lnSpc>
                <a:spcPct val="107000"/>
              </a:lnSpc>
              <a:spcBef>
                <a:spcPts val="0"/>
              </a:spcBef>
              <a:spcAft>
                <a:spcPts val="1760"/>
              </a:spcAft>
              <a:buFont typeface="+mj-lt"/>
              <a:buAutoNum type="arabicPeriod"/>
            </a:pPr>
            <a:r>
              <a:rPr lang="en-US" sz="1800" kern="100" dirty="0">
                <a:solidFill>
                  <a:srgbClr val="000000"/>
                </a:solidFill>
                <a:effectLst/>
                <a:highlight>
                  <a:srgbClr val="FFFFFF"/>
                </a:highlight>
                <a:latin typeface="Times New Roman" panose="02020603050405020304" pitchFamily="18" charset="0"/>
                <a:ea typeface="Times New Roman" panose="02020603050405020304" pitchFamily="18" charset="0"/>
              </a:rPr>
              <a:t>Propensity Score Analysis, Statistical Methods and Applications by Shenyang Guo, Mark W. Fraser</a:t>
            </a:r>
            <a:r>
              <a:rPr lang="en-US" kern="100"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u="sng" kern="100" dirty="0">
                <a:solidFill>
                  <a:schemeClr val="accent1"/>
                </a:solidFill>
                <a:effectLst/>
                <a:highlight>
                  <a:srgbClr val="FFFFFF"/>
                </a:highligh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Assessing liver function and interpreting liver blood tests</a:t>
            </a:r>
            <a:br>
              <a:rPr lang="en-US" sz="1800" kern="100" dirty="0">
                <a:solidFill>
                  <a:schemeClr val="accent1"/>
                </a:solidFill>
                <a:effectLst/>
                <a:highlight>
                  <a:srgbClr val="FFFFFF"/>
                </a:highlight>
                <a:latin typeface="Times New Roman" panose="02020603050405020304" pitchFamily="18" charset="0"/>
                <a:ea typeface="Times New Roman" panose="02020603050405020304" pitchFamily="18" charset="0"/>
              </a:rPr>
            </a:br>
            <a:r>
              <a:rPr lang="en-US" sz="1800" u="sng" kern="100" dirty="0">
                <a:solidFill>
                  <a:schemeClr val="accent1"/>
                </a:solidFill>
                <a:effectLst/>
                <a:highlight>
                  <a:srgbClr val="FFFFFF"/>
                </a:highligh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https://www.sps.nhs.uk/articles/assessing-liver-function-and-interpreting-liver-blood-tests</a:t>
            </a:r>
            <a:endParaRPr lang="en-US" sz="1600" u="sng" kern="100" dirty="0">
              <a:solidFill>
                <a:schemeClr val="accent1"/>
              </a:solidFill>
              <a:highlight>
                <a:srgbClr val="FFFFFF"/>
              </a:highligh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1760"/>
              </a:spcAft>
              <a:buFont typeface="+mj-lt"/>
              <a:buAutoNum type="arabicPeriod"/>
            </a:pPr>
            <a:r>
              <a:rPr lang="en-US" sz="1800" kern="100" dirty="0">
                <a:solidFill>
                  <a:srgbClr val="000000"/>
                </a:solidFill>
                <a:effectLst/>
                <a:latin typeface="Times New Roman" panose="02020603050405020304" pitchFamily="18" charset="0"/>
                <a:ea typeface="Times New Roman" panose="02020603050405020304" pitchFamily="18" charset="0"/>
              </a:rPr>
              <a:t>Penicillamine </a:t>
            </a:r>
            <a:br>
              <a:rPr lang="en-US" sz="1800" kern="100" dirty="0">
                <a:solidFill>
                  <a:srgbClr val="000000"/>
                </a:solidFill>
                <a:effectLst/>
                <a:latin typeface="Times New Roman" panose="02020603050405020304" pitchFamily="18" charset="0"/>
                <a:ea typeface="Times New Roman" panose="02020603050405020304" pitchFamily="18" charset="0"/>
              </a:rPr>
            </a:br>
            <a:r>
              <a:rPr lang="en-US" sz="1800" u="sng" kern="100" dirty="0">
                <a:solidFill>
                  <a:schemeClr val="accent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https://en.wikipedia.org/wiki/Penicillamine</a:t>
            </a:r>
            <a:endParaRPr lang="en-US" sz="1600" u="sng" kern="100" dirty="0">
              <a:solidFill>
                <a:schemeClr val="accent1"/>
              </a:solidFill>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1760"/>
              </a:spcAft>
              <a:buFont typeface="+mj-lt"/>
              <a:buAutoNum type="arabicPeriod"/>
            </a:pPr>
            <a:r>
              <a:rPr lang="en-US" sz="1800" kern="100" spc="-10" dirty="0">
                <a:solidFill>
                  <a:srgbClr val="000000"/>
                </a:solidFill>
                <a:effectLst/>
                <a:latin typeface="Times New Roman" panose="02020603050405020304" pitchFamily="18" charset="0"/>
                <a:ea typeface="Times New Roman" panose="02020603050405020304" pitchFamily="18" charset="0"/>
              </a:rPr>
              <a:t>D‐penicillamine for primary biliary cirrhosis</a:t>
            </a:r>
            <a:br>
              <a:rPr lang="en-US" sz="1800" kern="100" spc="-10" dirty="0">
                <a:solidFill>
                  <a:srgbClr val="000000"/>
                </a:solidFill>
                <a:effectLst/>
                <a:latin typeface="Times New Roman" panose="02020603050405020304" pitchFamily="18" charset="0"/>
                <a:ea typeface="Times New Roman" panose="02020603050405020304" pitchFamily="18" charset="0"/>
              </a:rPr>
            </a:br>
            <a:r>
              <a:rPr lang="en-US" sz="1800" u="sng" kern="100" dirty="0">
                <a:solidFill>
                  <a:schemeClr val="accent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https://www.ncbi.nlm.nih.gov/pmc/articles/PMC8846335</a:t>
            </a:r>
            <a:endParaRPr lang="en-US" sz="1600" u="sng" kern="100" dirty="0">
              <a:solidFill>
                <a:schemeClr val="accent1"/>
              </a:solidFill>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1760"/>
              </a:spcAft>
              <a:buFont typeface="+mj-lt"/>
              <a:buAutoNum type="arabicPeriod"/>
            </a:pPr>
            <a:r>
              <a:rPr lang="en-US" sz="1800" kern="100" spc="-10" dirty="0">
                <a:solidFill>
                  <a:srgbClr val="202227"/>
                </a:solidFill>
                <a:effectLst/>
                <a:latin typeface="Times New Roman" panose="02020603050405020304" pitchFamily="18" charset="0"/>
                <a:ea typeface="Times New Roman" panose="02020603050405020304" pitchFamily="18" charset="0"/>
              </a:rPr>
              <a:t>Penicillamine Side Effects</a:t>
            </a:r>
            <a:br>
              <a:rPr lang="en-US" sz="1800" kern="100" spc="-10" dirty="0">
                <a:solidFill>
                  <a:srgbClr val="202227"/>
                </a:solidFill>
                <a:effectLst/>
                <a:latin typeface="Times New Roman" panose="02020603050405020304" pitchFamily="18" charset="0"/>
                <a:ea typeface="Times New Roman" panose="02020603050405020304" pitchFamily="18" charset="0"/>
              </a:rPr>
            </a:br>
            <a:r>
              <a:rPr lang="en-US" sz="1800" u="sng" kern="100" dirty="0">
                <a:solidFill>
                  <a:schemeClr val="accent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https://www.drugs.com/sfx/penicillamine-side-effects.html</a:t>
            </a:r>
            <a:endParaRPr lang="en-US" sz="1800" u="sng" kern="100" dirty="0">
              <a:solidFill>
                <a:schemeClr val="accent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kern="100" dirty="0">
                <a:solidFill>
                  <a:srgbClr val="000000"/>
                </a:solidFill>
                <a:effectLst/>
                <a:latin typeface="Times New Roman" panose="02020603050405020304" pitchFamily="18" charset="0"/>
                <a:ea typeface="Times New Roman" panose="02020603050405020304" pitchFamily="18" charset="0"/>
              </a:rPr>
              <a:t>A Complete Guide to Causal Inference in Python </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457200" marR="0" indent="0">
              <a:lnSpc>
                <a:spcPct val="107000"/>
              </a:lnSpc>
              <a:spcBef>
                <a:spcPts val="0"/>
              </a:spcBef>
              <a:spcAft>
                <a:spcPts val="0"/>
              </a:spcAft>
            </a:pPr>
            <a:r>
              <a:rPr lang="en-US" sz="1600" u="sng" kern="100" dirty="0">
                <a:solidFill>
                  <a:schemeClr val="accent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https://analyticsindiamag.com/a-complete-guide-to-causal-inference-in-python/</a:t>
            </a:r>
            <a:endParaRPr lang="en-US" sz="1400" kern="100" dirty="0">
              <a:solidFill>
                <a:schemeClr val="accent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1760"/>
              </a:spcAft>
              <a:buFont typeface="+mj-lt"/>
              <a:buAutoNum type="arabicPeriod"/>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457200" marR="0" indent="0">
              <a:lnSpc>
                <a:spcPct val="107000"/>
              </a:lnSpc>
              <a:spcBef>
                <a:spcPts val="0"/>
              </a:spcBef>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endParaRPr lang="en-US" sz="16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4401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B16AE9-013B-CF8C-FD8B-6066337485D9}"/>
              </a:ext>
            </a:extLst>
          </p:cNvPr>
          <p:cNvSpPr txBox="1"/>
          <p:nvPr/>
        </p:nvSpPr>
        <p:spPr>
          <a:xfrm>
            <a:off x="354592" y="306991"/>
            <a:ext cx="10922001" cy="6854505"/>
          </a:xfrm>
          <a:prstGeom prst="rect">
            <a:avLst/>
          </a:prstGeom>
          <a:noFill/>
        </p:spPr>
        <p:txBody>
          <a:bodyPr wrap="square">
            <a:spAutoFit/>
          </a:bodyPr>
          <a:lstStyle/>
          <a:p>
            <a:pPr marL="457200" marR="0" indent="0">
              <a:lnSpc>
                <a:spcPct val="107000"/>
              </a:lnSpc>
              <a:spcBef>
                <a:spcPts val="0"/>
              </a:spcBef>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19050" lvl="0" indent="-342900">
              <a:lnSpc>
                <a:spcPct val="107000"/>
              </a:lnSpc>
              <a:spcBef>
                <a:spcPts val="0"/>
              </a:spcBef>
              <a:spcAft>
                <a:spcPts val="0"/>
              </a:spcAft>
              <a:buFont typeface="+mj-lt"/>
              <a:buAutoNum type="arabicPeriod" startAt="6"/>
            </a:pPr>
            <a:r>
              <a:rPr lang="en-US" sz="1800" b="0" kern="100" dirty="0">
                <a:solidFill>
                  <a:srgbClr val="323232"/>
                </a:solidFill>
                <a:effectLst/>
                <a:highlight>
                  <a:srgbClr val="FFFFFF"/>
                </a:highlight>
                <a:latin typeface="Times New Roman" panose="02020603050405020304" pitchFamily="18" charset="0"/>
                <a:ea typeface="Times New Roman" panose="02020603050405020304" pitchFamily="18" charset="0"/>
              </a:rPr>
              <a:t>Detecting Individuals at High Risk of Liver Cirrhosis with Artificial Intelligence Deep Learning Algorithms</a:t>
            </a:r>
            <a:endParaRPr lang="en-US" sz="2000" b="1" kern="1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457200" marR="0" indent="0">
              <a:lnSpc>
                <a:spcPct val="107000"/>
              </a:lnSpc>
              <a:spcBef>
                <a:spcPts val="0"/>
              </a:spcBef>
              <a:spcAft>
                <a:spcPts val="0"/>
              </a:spcAft>
            </a:pPr>
            <a:r>
              <a:rPr lang="en-US" sz="1800" u="sng" kern="100" dirty="0">
                <a:solidFill>
                  <a:schemeClr val="accent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https://www.clinicsearchonline.org/article/detecting-individuals-at-high-risk-of-liver-cirrhosis-with-artificial-intelligence-deep-learning-algorithms</a:t>
            </a:r>
            <a:endParaRPr lang="en-US" sz="1800" u="sng" kern="100" dirty="0">
              <a:solidFill>
                <a:schemeClr val="accent1"/>
              </a:solidFill>
              <a:effectLst/>
              <a:latin typeface="Times New Roman" panose="02020603050405020304" pitchFamily="18" charset="0"/>
              <a:ea typeface="Times New Roman" panose="02020603050405020304" pitchFamily="18" charset="0"/>
            </a:endParaRPr>
          </a:p>
          <a:p>
            <a:pPr marL="457200" marR="0" indent="0">
              <a:lnSpc>
                <a:spcPct val="107000"/>
              </a:lnSpc>
              <a:spcBef>
                <a:spcPts val="0"/>
              </a:spcBef>
              <a:spcAft>
                <a:spcPts val="0"/>
              </a:spcAft>
            </a:pPr>
            <a:endParaRPr lang="en-US" sz="1800" kern="100" dirty="0">
              <a:solidFill>
                <a:schemeClr val="accent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Clr>
                <a:schemeClr val="tx1"/>
              </a:buClr>
              <a:buFont typeface="+mj-lt"/>
              <a:buAutoNum type="arabicPeriod" startAt="7"/>
            </a:pPr>
            <a:r>
              <a:rPr lang="en-US" sz="1800" kern="100" dirty="0">
                <a:solidFill>
                  <a:srgbClr val="000000"/>
                </a:solidFill>
                <a:effectLst/>
                <a:latin typeface="Times New Roman" panose="02020603050405020304" pitchFamily="18" charset="0"/>
                <a:ea typeface="Times New Roman" panose="02020603050405020304" pitchFamily="18" charset="0"/>
              </a:rPr>
              <a:t>Cohen’s Kappa Statistic for Measuring Agreement</a:t>
            </a:r>
            <a:br>
              <a:rPr lang="en-US" sz="1800" kern="100" dirty="0">
                <a:solidFill>
                  <a:srgbClr val="000000"/>
                </a:solidFill>
                <a:effectLst/>
                <a:latin typeface="Times New Roman" panose="02020603050405020304" pitchFamily="18" charset="0"/>
                <a:ea typeface="Times New Roman" panose="02020603050405020304" pitchFamily="18" charset="0"/>
              </a:rPr>
            </a:br>
            <a:r>
              <a:rPr lang="en-US" sz="1800" u="sng" kern="100" dirty="0">
                <a:solidFill>
                  <a:schemeClr val="accent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https://online.stat.psu.edu/stat509/lesson/18/18.7</a:t>
            </a:r>
            <a:endParaRPr lang="en-US" sz="1800" u="sng" kern="100" dirty="0">
              <a:solidFill>
                <a:schemeClr val="accent1"/>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Clr>
                <a:schemeClr val="tx1"/>
              </a:buClr>
              <a:buFont typeface="+mj-lt"/>
              <a:buAutoNum type="arabicPeriod" startAt="7"/>
            </a:pPr>
            <a:endParaRPr lang="en-US" sz="1600" u="sng" kern="100" dirty="0">
              <a:solidFill>
                <a:schemeClr val="accent1"/>
              </a:solidFill>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Clr>
                <a:schemeClr val="tx1"/>
              </a:buClr>
              <a:buFont typeface="+mj-lt"/>
              <a:buAutoNum type="arabicPeriod" startAt="7"/>
            </a:pPr>
            <a:r>
              <a:rPr lang="en-US" sz="1800" kern="100" spc="-10" dirty="0">
                <a:solidFill>
                  <a:srgbClr val="000000"/>
                </a:solidFill>
                <a:effectLst/>
                <a:latin typeface="Times New Roman" panose="02020603050405020304" pitchFamily="18" charset="0"/>
                <a:ea typeface="Times New Roman" panose="02020603050405020304" pitchFamily="18" charset="0"/>
              </a:rPr>
              <a:t>Interrater reliability: the kappa statistic</a:t>
            </a:r>
            <a:endParaRPr lang="en-US" sz="1600" kern="100" spc="-10" dirty="0">
              <a:solidFill>
                <a:srgbClr val="000000"/>
              </a:solidFill>
              <a:latin typeface="Times New Roman" panose="02020603050405020304" pitchFamily="18" charset="0"/>
              <a:ea typeface="Times New Roman" panose="02020603050405020304" pitchFamily="18" charset="0"/>
            </a:endParaRPr>
          </a:p>
          <a:p>
            <a:pPr marR="0" lvl="0">
              <a:lnSpc>
                <a:spcPct val="107000"/>
              </a:lnSpc>
              <a:spcBef>
                <a:spcPts val="0"/>
              </a:spcBef>
              <a:spcAft>
                <a:spcPts val="0"/>
              </a:spcAft>
            </a:pPr>
            <a:r>
              <a:rPr lang="en-US" kern="100" dirty="0">
                <a:solidFill>
                  <a:schemeClr val="accent1"/>
                </a:solidFill>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https://www.ncbi.nlm.nih.gov/pmc/articles/PMC3900052</a:t>
            </a:r>
            <a:endParaRPr lang="en-US" kern="100" dirty="0">
              <a:solidFill>
                <a:schemeClr val="accent1"/>
              </a:solidFill>
              <a:latin typeface="Times New Roman" panose="02020603050405020304" pitchFamily="18" charset="0"/>
              <a:ea typeface="Times New Roman" panose="02020603050405020304" pitchFamily="18" charset="0"/>
            </a:endParaRPr>
          </a:p>
          <a:p>
            <a:pPr marR="0" lvl="0">
              <a:lnSpc>
                <a:spcPct val="107000"/>
              </a:lnSpc>
              <a:spcBef>
                <a:spcPts val="0"/>
              </a:spcBef>
              <a:spcAft>
                <a:spcPts val="0"/>
              </a:spcAft>
            </a:pPr>
            <a:endParaRPr lang="en-US" sz="1600" u="sng" kern="100" dirty="0">
              <a:solidFill>
                <a:schemeClr val="accent1"/>
              </a:solidFill>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startAt="9"/>
            </a:pPr>
            <a:r>
              <a:rPr lang="en-US" sz="1800" kern="100" spc="-10" dirty="0">
                <a:solidFill>
                  <a:srgbClr val="000000"/>
                </a:solidFill>
                <a:effectLst/>
                <a:latin typeface="Times New Roman" panose="02020603050405020304" pitchFamily="18" charset="0"/>
                <a:ea typeface="Times New Roman" panose="02020603050405020304" pitchFamily="18" charset="0"/>
              </a:rPr>
              <a:t>Research and scholarly methods: Propensity scores</a:t>
            </a:r>
            <a:endParaRPr lang="en-US" sz="1600" kern="100" dirty="0">
              <a:solidFill>
                <a:srgbClr val="000000"/>
              </a:solidFill>
              <a:latin typeface="Times New Roman" panose="02020603050405020304" pitchFamily="18" charset="0"/>
              <a:ea typeface="Times New Roman" panose="02020603050405020304" pitchFamily="18" charset="0"/>
            </a:endParaRPr>
          </a:p>
          <a:p>
            <a:pPr marR="0" lvl="0">
              <a:lnSpc>
                <a:spcPct val="107000"/>
              </a:lnSpc>
              <a:spcBef>
                <a:spcPts val="0"/>
              </a:spcBef>
              <a:spcAft>
                <a:spcPts val="0"/>
              </a:spcAft>
            </a:pPr>
            <a:r>
              <a:rPr lang="en-US" sz="1800" u="sng" kern="100" spc="-10" dirty="0">
                <a:solidFill>
                  <a:schemeClr val="accent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https://www.ncbi.nlm.nih.gov/pmc/articles/PMC9980423</a:t>
            </a:r>
            <a:endParaRPr lang="en-US" sz="1600" kern="100" dirty="0">
              <a:solidFill>
                <a:schemeClr val="accent1"/>
              </a:solidFill>
              <a:effectLst/>
              <a:latin typeface="Times New Roman" panose="02020603050405020304" pitchFamily="18" charset="0"/>
              <a:ea typeface="Times New Roman" panose="02020603050405020304" pitchFamily="18" charset="0"/>
            </a:endParaRPr>
          </a:p>
          <a:p>
            <a:pPr marL="457200" marR="0" indent="0">
              <a:lnSpc>
                <a:spcPct val="107000"/>
              </a:lnSpc>
              <a:spcBef>
                <a:spcPts val="0"/>
              </a:spcBef>
              <a:spcAft>
                <a:spcPts val="0"/>
              </a:spcAft>
            </a:pPr>
            <a:r>
              <a:rPr lang="en-US" sz="1800" kern="100" spc="-10" dirty="0">
                <a:solidFill>
                  <a:srgbClr val="000000"/>
                </a:solidFill>
                <a:effectLst/>
                <a:latin typeface="Times New Roman" panose="02020603050405020304" pitchFamily="18" charset="0"/>
                <a:ea typeface="Times New Roman" panose="02020603050405020304" pitchFamily="18" charset="0"/>
              </a:rPr>
              <a:t> </a:t>
            </a: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startAt="10"/>
            </a:pPr>
            <a:r>
              <a:rPr lang="en-US" sz="1800" kern="100" spc="-10" dirty="0">
                <a:solidFill>
                  <a:srgbClr val="000000"/>
                </a:solidFill>
                <a:effectLst/>
                <a:highlight>
                  <a:srgbClr val="FFFFFF"/>
                </a:highlight>
                <a:latin typeface="Times New Roman" panose="02020603050405020304" pitchFamily="18" charset="0"/>
                <a:ea typeface="Times New Roman" panose="02020603050405020304" pitchFamily="18" charset="0"/>
              </a:rPr>
              <a:t>  An Introduction to Propensity Score Methods for Reducing the Effects of Confounding in Observational Studies</a:t>
            </a:r>
            <a:endParaRPr lang="en-US" sz="1600" kern="100" spc="-10" dirty="0">
              <a:solidFill>
                <a:srgbClr val="000000"/>
              </a:solidFill>
              <a:highlight>
                <a:srgbClr val="FFFFFF"/>
              </a:highlight>
              <a:latin typeface="Times New Roman" panose="02020603050405020304" pitchFamily="18" charset="0"/>
              <a:ea typeface="Times New Roman" panose="02020603050405020304" pitchFamily="18" charset="0"/>
            </a:endParaRPr>
          </a:p>
          <a:p>
            <a:pPr marR="0" lvl="0">
              <a:lnSpc>
                <a:spcPct val="107000"/>
              </a:lnSpc>
              <a:spcBef>
                <a:spcPts val="0"/>
              </a:spcBef>
              <a:spcAft>
                <a:spcPts val="0"/>
              </a:spcAft>
            </a:pPr>
            <a:r>
              <a:rPr lang="en-US" sz="1800" u="sng" kern="100" dirty="0">
                <a:solidFill>
                  <a:schemeClr val="accent1"/>
                </a:solidFill>
                <a:effectLst/>
                <a:highlight>
                  <a:srgbClr val="FFFFFF"/>
                </a:highligh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https://www.ncbi.nlm.nih.gov/pmc/articles/PMC3144483</a:t>
            </a:r>
            <a:endParaRPr lang="en-US" sz="1600" kern="100" dirty="0">
              <a:solidFill>
                <a:schemeClr val="accent1"/>
              </a:solidFill>
              <a:effectLst/>
              <a:highlight>
                <a:srgbClr val="FFFFFF"/>
              </a:highlight>
              <a:latin typeface="Times New Roman" panose="02020603050405020304" pitchFamily="18" charset="0"/>
              <a:ea typeface="Times New Roman" panose="02020603050405020304" pitchFamily="18" charset="0"/>
            </a:endParaRPr>
          </a:p>
          <a:p>
            <a:pPr marL="457200" marR="0" indent="0">
              <a:lnSpc>
                <a:spcPct val="107000"/>
              </a:lnSpc>
              <a:spcBef>
                <a:spcPts val="0"/>
              </a:spcBef>
              <a:spcAft>
                <a:spcPts val="0"/>
              </a:spcAft>
            </a:pPr>
            <a:r>
              <a:rPr lang="en-US" sz="1800" u="none" strike="noStrike" kern="10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US" sz="1600" kern="1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startAt="11"/>
            </a:pP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psmpy</a:t>
            </a:r>
            <a:r>
              <a:rPr lang="en-US" sz="1800" kern="100" dirty="0">
                <a:solidFill>
                  <a:srgbClr val="000000"/>
                </a:solidFill>
                <a:effectLst/>
                <a:latin typeface="Times New Roman" panose="02020603050405020304" pitchFamily="18" charset="0"/>
                <a:ea typeface="Times New Roman" panose="02020603050405020304" pitchFamily="18" charset="0"/>
              </a:rPr>
              <a:t> 0.3.13 documentation</a:t>
            </a:r>
            <a:endParaRPr lang="en-US" sz="1600" kern="100" dirty="0">
              <a:solidFill>
                <a:srgbClr val="000000"/>
              </a:solidFill>
              <a:latin typeface="Times New Roman" panose="02020603050405020304" pitchFamily="18" charset="0"/>
              <a:ea typeface="Times New Roman" panose="02020603050405020304" pitchFamily="18" charset="0"/>
            </a:endParaRPr>
          </a:p>
          <a:p>
            <a:pPr marR="0" lvl="0">
              <a:lnSpc>
                <a:spcPct val="107000"/>
              </a:lnSpc>
              <a:spcBef>
                <a:spcPts val="0"/>
              </a:spcBef>
              <a:spcAft>
                <a:spcPts val="0"/>
              </a:spcAft>
            </a:pPr>
            <a:r>
              <a:rPr lang="en-US" sz="1800" u="sng" kern="100" dirty="0">
                <a:solidFill>
                  <a:schemeClr val="accent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https://pypi.org/project/psmpy</a:t>
            </a:r>
            <a:endParaRPr lang="en-US" sz="1600" u="sng" kern="100" dirty="0">
              <a:solidFill>
                <a:schemeClr val="accent1"/>
              </a:solidFill>
              <a:effectLst/>
              <a:latin typeface="Times New Roman" panose="02020603050405020304" pitchFamily="18" charset="0"/>
              <a:ea typeface="Times New Roman" panose="02020603050405020304" pitchFamily="18" charset="0"/>
            </a:endParaRPr>
          </a:p>
          <a:p>
            <a:pPr marL="457200" marR="0" indent="0">
              <a:lnSpc>
                <a:spcPct val="107000"/>
              </a:lnSpc>
              <a:spcBef>
                <a:spcPts val="0"/>
              </a:spcBef>
              <a:spcAft>
                <a:spcPts val="0"/>
              </a:spcAft>
            </a:pPr>
            <a:r>
              <a:rPr lang="en-US" sz="1800" u="none" strike="noStrike" kern="100" dirty="0">
                <a:solidFill>
                  <a:srgbClr val="323232"/>
                </a:solidFill>
                <a:effectLst/>
                <a:highlight>
                  <a:srgbClr val="FFFFFF"/>
                </a:highlight>
                <a:latin typeface="Times New Roman" panose="02020603050405020304" pitchFamily="18" charset="0"/>
                <a:ea typeface="Times New Roman" panose="02020603050405020304" pitchFamily="18" charset="0"/>
              </a:rPr>
              <a:t> </a:t>
            </a:r>
            <a:endParaRPr lang="en-US" sz="1600" kern="1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startAt="12"/>
            </a:pPr>
            <a:r>
              <a:rPr lang="en-US" sz="1800" kern="100" dirty="0">
                <a:solidFill>
                  <a:srgbClr val="323232"/>
                </a:solidFill>
                <a:effectLst/>
                <a:latin typeface="Times New Roman" panose="02020603050405020304" pitchFamily="18" charset="0"/>
                <a:ea typeface="Times New Roman" panose="02020603050405020304" pitchFamily="18" charset="0"/>
              </a:rPr>
              <a:t>  Ordinal Logistic Regression</a:t>
            </a:r>
            <a:br>
              <a:rPr lang="en-US" sz="1800" kern="100" dirty="0">
                <a:solidFill>
                  <a:srgbClr val="323232"/>
                </a:solidFill>
                <a:effectLst/>
                <a:latin typeface="Times New Roman" panose="02020603050405020304" pitchFamily="18" charset="0"/>
                <a:ea typeface="Times New Roman" panose="02020603050405020304" pitchFamily="18" charset="0"/>
              </a:rPr>
            </a:br>
            <a:r>
              <a:rPr lang="en-US" sz="1800" u="sng" kern="100" dirty="0">
                <a:solidFill>
                  <a:schemeClr val="accent1"/>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https://bookdown.org/chua/ber642_advanced_regression/ordinal-logistic-regression.html</a:t>
            </a:r>
            <a:endParaRPr lang="en-US" sz="1600" kern="100" dirty="0">
              <a:solidFill>
                <a:schemeClr val="accent1"/>
              </a:solidFill>
              <a:effectLst/>
              <a:latin typeface="Times New Roman" panose="02020603050405020304" pitchFamily="18" charset="0"/>
              <a:ea typeface="Times New Roman" panose="02020603050405020304" pitchFamily="18" charset="0"/>
            </a:endParaRPr>
          </a:p>
          <a:p>
            <a:pPr marL="6350" marR="17145" indent="-6350" algn="ctr">
              <a:lnSpc>
                <a:spcPct val="107000"/>
              </a:lnSpc>
              <a:spcBef>
                <a:spcPts val="0"/>
              </a:spcBef>
              <a:spcAft>
                <a:spcPts val="85"/>
              </a:spcAft>
            </a:pPr>
            <a:r>
              <a:rPr lang="en-US" sz="2000" b="1" kern="1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182675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CFDE5E-E1B3-81B3-8079-F9B2AECD24F6}"/>
              </a:ext>
            </a:extLst>
          </p:cNvPr>
          <p:cNvSpPr txBox="1"/>
          <p:nvPr/>
        </p:nvSpPr>
        <p:spPr>
          <a:xfrm>
            <a:off x="3744686" y="2797629"/>
            <a:ext cx="7620000" cy="923330"/>
          </a:xfrm>
          <a:prstGeom prst="rect">
            <a:avLst/>
          </a:prstGeom>
          <a:noFill/>
        </p:spPr>
        <p:txBody>
          <a:bodyPr wrap="square" rtlCol="0">
            <a:spAutoFit/>
          </a:bodyPr>
          <a:lstStyle/>
          <a:p>
            <a:r>
              <a:rPr lang="en-US" sz="5400" dirty="0">
                <a:solidFill>
                  <a:srgbClr val="0070C0"/>
                </a:solidFill>
              </a:rPr>
              <a:t>THANK YOU !</a:t>
            </a:r>
          </a:p>
        </p:txBody>
      </p:sp>
    </p:spTree>
    <p:extLst>
      <p:ext uri="{BB962C8B-B14F-4D97-AF65-F5344CB8AC3E}">
        <p14:creationId xmlns:p14="http://schemas.microsoft.com/office/powerpoint/2010/main" val="322703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8EA4-DA91-563F-2C69-0E3B0D308E84}"/>
              </a:ext>
            </a:extLst>
          </p:cNvPr>
          <p:cNvSpPr>
            <a:spLocks noGrp="1"/>
          </p:cNvSpPr>
          <p:nvPr>
            <p:ph type="title"/>
          </p:nvPr>
        </p:nvSpPr>
        <p:spPr>
          <a:xfrm>
            <a:off x="581192" y="702156"/>
            <a:ext cx="11029616" cy="669444"/>
          </a:xfrm>
        </p:spPr>
        <p:txBody>
          <a:bodyPr/>
          <a:lstStyle/>
          <a:p>
            <a:r>
              <a:rPr lang="en-US" dirty="0"/>
              <a:t>Treatment of liver cirrhosis</a:t>
            </a:r>
          </a:p>
        </p:txBody>
      </p:sp>
      <p:sp>
        <p:nvSpPr>
          <p:cNvPr id="3" name="Content Placeholder 2">
            <a:extLst>
              <a:ext uri="{FF2B5EF4-FFF2-40B4-BE49-F238E27FC236}">
                <a16:creationId xmlns:a16="http://schemas.microsoft.com/office/drawing/2014/main" id="{02CBD484-52BA-14E6-BB77-4F468BC85EC2}"/>
              </a:ext>
            </a:extLst>
          </p:cNvPr>
          <p:cNvSpPr>
            <a:spLocks noGrp="1"/>
          </p:cNvSpPr>
          <p:nvPr>
            <p:ph idx="1"/>
          </p:nvPr>
        </p:nvSpPr>
        <p:spPr>
          <a:xfrm>
            <a:off x="602965" y="2024745"/>
            <a:ext cx="11029615" cy="4174644"/>
          </a:xfrm>
        </p:spPr>
        <p:txBody>
          <a:bodyPr>
            <a:noAutofit/>
          </a:bodyPr>
          <a:lstStyle/>
          <a:p>
            <a:pPr algn="just">
              <a:buFont typeface="Wingdings" panose="05000000000000000000" pitchFamily="2" charset="2"/>
              <a:buChar char="§"/>
            </a:pPr>
            <a:r>
              <a:rPr lang="en-US" sz="2800" dirty="0">
                <a:solidFill>
                  <a:schemeClr val="tx1"/>
                </a:solidFill>
              </a:rPr>
              <a:t>Treatment of cirrhosis depends on the cause and extent of your liver damage. A low-sodium diet and medicine to prevent fluid buildup in the body may help control ascites and swelling.</a:t>
            </a:r>
          </a:p>
          <a:p>
            <a:pPr algn="just">
              <a:buFont typeface="Wingdings" panose="05000000000000000000" pitchFamily="2" charset="2"/>
              <a:buChar char="§"/>
            </a:pPr>
            <a:r>
              <a:rPr lang="en-US" sz="2800" dirty="0">
                <a:solidFill>
                  <a:schemeClr val="tx1"/>
                </a:solidFill>
              </a:rPr>
              <a:t>In advanced cases of cirrhosis, when the liver stops working properly, a liver transplant may be the only treatment option.</a:t>
            </a:r>
          </a:p>
          <a:p>
            <a:pPr algn="just">
              <a:buFont typeface="Wingdings" panose="05000000000000000000" pitchFamily="2" charset="2"/>
              <a:buChar char="§"/>
            </a:pPr>
            <a:r>
              <a:rPr lang="en-US" sz="2800" dirty="0">
                <a:solidFill>
                  <a:schemeClr val="tx1"/>
                </a:solidFill>
              </a:rPr>
              <a:t>Researchers are working on therapies that will specifically target liver cells, helping to slow or even reverse the fibrosis that leads to cirrhosis. However, no targeted therapy is quite ready.</a:t>
            </a:r>
          </a:p>
        </p:txBody>
      </p:sp>
    </p:spTree>
    <p:extLst>
      <p:ext uri="{BB962C8B-B14F-4D97-AF65-F5344CB8AC3E}">
        <p14:creationId xmlns:p14="http://schemas.microsoft.com/office/powerpoint/2010/main" val="210204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3780-5B65-58D3-36A6-9BB508AC331F}"/>
              </a:ext>
            </a:extLst>
          </p:cNvPr>
          <p:cNvSpPr>
            <a:spLocks noGrp="1"/>
          </p:cNvSpPr>
          <p:nvPr>
            <p:ph type="title"/>
          </p:nvPr>
        </p:nvSpPr>
        <p:spPr/>
        <p:txBody>
          <a:bodyPr/>
          <a:lstStyle/>
          <a:p>
            <a:r>
              <a:rPr lang="en-US" dirty="0"/>
              <a:t>d-penicillamine</a:t>
            </a:r>
          </a:p>
        </p:txBody>
      </p:sp>
      <p:sp>
        <p:nvSpPr>
          <p:cNvPr id="3" name="Content Placeholder 2">
            <a:extLst>
              <a:ext uri="{FF2B5EF4-FFF2-40B4-BE49-F238E27FC236}">
                <a16:creationId xmlns:a16="http://schemas.microsoft.com/office/drawing/2014/main" id="{DC335A65-B364-6321-4298-7F3DC96C5787}"/>
              </a:ext>
            </a:extLst>
          </p:cNvPr>
          <p:cNvSpPr>
            <a:spLocks noGrp="1"/>
          </p:cNvSpPr>
          <p:nvPr>
            <p:ph idx="1"/>
          </p:nvPr>
        </p:nvSpPr>
        <p:spPr>
          <a:xfrm>
            <a:off x="581192" y="2477541"/>
            <a:ext cx="11029616" cy="3678303"/>
          </a:xfrm>
        </p:spPr>
        <p:txBody>
          <a:bodyPr>
            <a:noAutofit/>
          </a:bodyPr>
          <a:lstStyle/>
          <a:p>
            <a:pPr>
              <a:buFont typeface="Wingdings" panose="05000000000000000000" pitchFamily="2" charset="2"/>
              <a:buChar char="§"/>
            </a:pPr>
            <a:r>
              <a:rPr lang="en-US" sz="2600" dirty="0">
                <a:solidFill>
                  <a:schemeClr val="tx1"/>
                </a:solidFill>
              </a:rPr>
              <a:t>D‐penicillamine is used for patients with primary biliary cirrhosis due to its hepatic copper decreasing and immunomodulatory potentials. </a:t>
            </a:r>
          </a:p>
          <a:p>
            <a:pPr>
              <a:buFont typeface="Wingdings" panose="05000000000000000000" pitchFamily="2" charset="2"/>
              <a:buChar char="§"/>
            </a:pPr>
            <a:r>
              <a:rPr lang="en-US" sz="2600" dirty="0">
                <a:solidFill>
                  <a:schemeClr val="tx1"/>
                </a:solidFill>
              </a:rPr>
              <a:t>Composition(</a:t>
            </a:r>
            <a:r>
              <a:rPr lang="en-US" sz="2000" dirty="0">
                <a:solidFill>
                  <a:schemeClr val="tx1"/>
                </a:solidFill>
                <a:effectLst/>
              </a:rPr>
              <a:t>C</a:t>
            </a:r>
            <a:r>
              <a:rPr lang="en-US" sz="2000" baseline="-25000" dirty="0">
                <a:solidFill>
                  <a:schemeClr val="tx1"/>
                </a:solidFill>
                <a:effectLst/>
              </a:rPr>
              <a:t>5</a:t>
            </a:r>
            <a:r>
              <a:rPr lang="en-US" sz="2000" dirty="0">
                <a:solidFill>
                  <a:schemeClr val="tx1"/>
                </a:solidFill>
                <a:effectLst/>
              </a:rPr>
              <a:t>H</a:t>
            </a:r>
            <a:r>
              <a:rPr lang="en-US" sz="2000" baseline="-25000" dirty="0">
                <a:solidFill>
                  <a:schemeClr val="tx1"/>
                </a:solidFill>
                <a:effectLst/>
              </a:rPr>
              <a:t>11</a:t>
            </a:r>
            <a:r>
              <a:rPr lang="en-US" sz="2000" dirty="0">
                <a:solidFill>
                  <a:schemeClr val="tx1"/>
                </a:solidFill>
                <a:effectLst/>
              </a:rPr>
              <a:t>NO</a:t>
            </a:r>
            <a:r>
              <a:rPr lang="en-US" sz="2000" baseline="-25000" dirty="0">
                <a:solidFill>
                  <a:schemeClr val="tx1"/>
                </a:solidFill>
                <a:effectLst/>
              </a:rPr>
              <a:t>2</a:t>
            </a:r>
            <a:r>
              <a:rPr lang="en-US" sz="2000" dirty="0">
                <a:solidFill>
                  <a:schemeClr val="tx1"/>
                </a:solidFill>
                <a:effectLst/>
              </a:rPr>
              <a:t>S) </a:t>
            </a:r>
            <a:r>
              <a:rPr lang="en-US" sz="2600" dirty="0">
                <a:solidFill>
                  <a:schemeClr val="tx1"/>
                </a:solidFill>
              </a:rPr>
              <a:t>: Penicillamine is a trifunctional organic compound, consisting of a thiol, an amine, and a carboxylic acid. It is an amino acid structurally similar to cysteine, but with geminal dimethyl substituents α to the thiol.</a:t>
            </a:r>
          </a:p>
          <a:p>
            <a:pPr>
              <a:buFont typeface="Wingdings" panose="05000000000000000000" pitchFamily="2" charset="2"/>
              <a:buChar char="§"/>
            </a:pPr>
            <a:r>
              <a:rPr lang="en-US" sz="2600" dirty="0">
                <a:solidFill>
                  <a:schemeClr val="tx1"/>
                </a:solidFill>
              </a:rPr>
              <a:t>Common side effects include rash, loss of appetite, nausea, diarrhea, and low white blood cell levels, swollen and/or painful glands, joint pain. Other serious side effects include liver problems, obliterative bronchiolitis, and myasthenia gravis.</a:t>
            </a:r>
          </a:p>
        </p:txBody>
      </p:sp>
      <p:pic>
        <p:nvPicPr>
          <p:cNvPr id="5" name="Picture 4">
            <a:extLst>
              <a:ext uri="{FF2B5EF4-FFF2-40B4-BE49-F238E27FC236}">
                <a16:creationId xmlns:a16="http://schemas.microsoft.com/office/drawing/2014/main" id="{6AE2F39D-F098-D514-69B0-31D39B940E82}"/>
              </a:ext>
            </a:extLst>
          </p:cNvPr>
          <p:cNvPicPr>
            <a:picLocks noChangeAspect="1"/>
          </p:cNvPicPr>
          <p:nvPr/>
        </p:nvPicPr>
        <p:blipFill>
          <a:blip r:embed="rId2">
            <a:lum bright="70000" contrast="-70000"/>
          </a:blip>
          <a:stretch>
            <a:fillRect/>
          </a:stretch>
        </p:blipFill>
        <p:spPr>
          <a:xfrm>
            <a:off x="9660415" y="548173"/>
            <a:ext cx="1972165" cy="1343538"/>
          </a:xfrm>
          <a:prstGeom prst="rect">
            <a:avLst/>
          </a:prstGeom>
          <a:ln>
            <a:noFill/>
          </a:ln>
          <a:effectLst>
            <a:glow rad="139700">
              <a:schemeClr val="accent2">
                <a:satMod val="175000"/>
                <a:alpha val="40000"/>
              </a:schemeClr>
            </a:glow>
          </a:effectLst>
        </p:spPr>
      </p:pic>
      <p:sp>
        <p:nvSpPr>
          <p:cNvPr id="9" name="Rectangle 2">
            <a:extLst>
              <a:ext uri="{FF2B5EF4-FFF2-40B4-BE49-F238E27FC236}">
                <a16:creationId xmlns:a16="http://schemas.microsoft.com/office/drawing/2014/main" id="{B9A6268C-5454-2E84-1D96-0E05E1742CA3}"/>
              </a:ext>
            </a:extLst>
          </p:cNvPr>
          <p:cNvSpPr>
            <a:spLocks noChangeArrowheads="1"/>
          </p:cNvSpPr>
          <p:nvPr/>
        </p:nvSpPr>
        <p:spPr bwMode="auto">
          <a:xfrm>
            <a:off x="581024" y="3210881"/>
            <a:ext cx="16920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161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4D04-7E88-91FC-499F-AC02BD19AFC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9E57423C-A135-43EC-5FEB-214A91322ECE}"/>
              </a:ext>
            </a:extLst>
          </p:cNvPr>
          <p:cNvSpPr>
            <a:spLocks noGrp="1"/>
          </p:cNvSpPr>
          <p:nvPr>
            <p:ph idx="1"/>
          </p:nvPr>
        </p:nvSpPr>
        <p:spPr/>
        <p:txBody>
          <a:bodyPr>
            <a:normAutofit fontScale="92500" lnSpcReduction="20000"/>
          </a:bodyPr>
          <a:lstStyle/>
          <a:p>
            <a:r>
              <a:rPr lang="en-US" sz="2600" dirty="0">
                <a:solidFill>
                  <a:schemeClr val="tx1"/>
                </a:solidFill>
              </a:rPr>
              <a:t>Dataset consists of 312 patients suffering from liver cirrhosis.</a:t>
            </a:r>
          </a:p>
          <a:p>
            <a:r>
              <a:rPr lang="en-US" sz="2600" dirty="0">
                <a:solidFill>
                  <a:schemeClr val="tx1"/>
                </a:solidFill>
              </a:rPr>
              <a:t>Out of 312 patients, 158 were assigned to the treatment group and 154 to the control group. </a:t>
            </a:r>
          </a:p>
          <a:p>
            <a:r>
              <a:rPr lang="en-US" sz="2600" dirty="0">
                <a:solidFill>
                  <a:schemeClr val="tx1"/>
                </a:solidFill>
              </a:rPr>
              <a:t>The data provided is sourced from a Mayo Clinic study on primary biliary cirrhosis (PBC) of the liver carried out from 1974 to 1984. </a:t>
            </a:r>
          </a:p>
          <a:p>
            <a:pPr marL="0" indent="0">
              <a:buNone/>
            </a:pPr>
            <a:endParaRPr lang="en-US" sz="2600" dirty="0">
              <a:solidFill>
                <a:schemeClr val="tx1"/>
              </a:solidFill>
            </a:endParaRPr>
          </a:p>
          <a:p>
            <a:endParaRPr lang="en-US" dirty="0">
              <a:solidFill>
                <a:schemeClr val="tx1"/>
              </a:solidFill>
            </a:endParaRPr>
          </a:p>
          <a:p>
            <a:endParaRPr lang="en-US" dirty="0">
              <a:solidFill>
                <a:schemeClr val="tx1"/>
              </a:solidFill>
            </a:endParaRPr>
          </a:p>
          <a:p>
            <a:pPr marL="0" indent="0">
              <a:buNone/>
            </a:pPr>
            <a:r>
              <a:rPr lang="en-US" sz="2600" dirty="0">
                <a:solidFill>
                  <a:schemeClr val="tx1"/>
                </a:solidFill>
              </a:rPr>
              <a:t>DATA SOURCE : KAGGLE</a:t>
            </a:r>
          </a:p>
          <a:p>
            <a:endParaRPr lang="en-US" dirty="0">
              <a:solidFill>
                <a:schemeClr val="tx1"/>
              </a:solidFill>
            </a:endParaRPr>
          </a:p>
        </p:txBody>
      </p:sp>
    </p:spTree>
    <p:extLst>
      <p:ext uri="{BB962C8B-B14F-4D97-AF65-F5344CB8AC3E}">
        <p14:creationId xmlns:p14="http://schemas.microsoft.com/office/powerpoint/2010/main" val="58154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92F66C41-F62B-A4A7-1D3A-10F79D8F17F3}"/>
              </a:ext>
            </a:extLst>
          </p:cNvPr>
          <p:cNvSpPr/>
          <p:nvPr/>
        </p:nvSpPr>
        <p:spPr>
          <a:xfrm rot="5400000">
            <a:off x="4227922" y="3665630"/>
            <a:ext cx="3492825" cy="20411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a:p>
            <a:pPr algn="ctr"/>
            <a:endParaRPr lang="en-US" sz="2000" dirty="0"/>
          </a:p>
        </p:txBody>
      </p:sp>
      <p:sp>
        <p:nvSpPr>
          <p:cNvPr id="22" name="Rectangle: Rounded Corners 21">
            <a:extLst>
              <a:ext uri="{FF2B5EF4-FFF2-40B4-BE49-F238E27FC236}">
                <a16:creationId xmlns:a16="http://schemas.microsoft.com/office/drawing/2014/main" id="{5671FA87-8BD6-C9CC-4D2D-06FF52A3D490}"/>
              </a:ext>
            </a:extLst>
          </p:cNvPr>
          <p:cNvSpPr/>
          <p:nvPr/>
        </p:nvSpPr>
        <p:spPr>
          <a:xfrm rot="5400000">
            <a:off x="824136" y="3683203"/>
            <a:ext cx="3492828" cy="20059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TextBox 34">
            <a:extLst>
              <a:ext uri="{FF2B5EF4-FFF2-40B4-BE49-F238E27FC236}">
                <a16:creationId xmlns:a16="http://schemas.microsoft.com/office/drawing/2014/main" id="{758689C4-430C-8D54-E66A-D07F57BE7F08}"/>
              </a:ext>
            </a:extLst>
          </p:cNvPr>
          <p:cNvSpPr txBox="1"/>
          <p:nvPr/>
        </p:nvSpPr>
        <p:spPr>
          <a:xfrm>
            <a:off x="5115459" y="2939788"/>
            <a:ext cx="2041142" cy="3477875"/>
          </a:xfrm>
          <a:prstGeom prst="rect">
            <a:avLst/>
          </a:prstGeom>
          <a:noFill/>
        </p:spPr>
        <p:txBody>
          <a:bodyPr wrap="square" rtlCol="0">
            <a:spAutoFit/>
          </a:bodyPr>
          <a:lstStyle/>
          <a:p>
            <a:r>
              <a:rPr lang="en-US" sz="2000" dirty="0"/>
              <a:t>Age</a:t>
            </a:r>
          </a:p>
          <a:p>
            <a:r>
              <a:rPr lang="en-US" sz="2000" dirty="0" err="1"/>
              <a:t>N_Days</a:t>
            </a:r>
            <a:endParaRPr lang="en-US" sz="2000" dirty="0"/>
          </a:p>
          <a:p>
            <a:r>
              <a:rPr lang="en-US" sz="2000" dirty="0"/>
              <a:t>Bilirubin</a:t>
            </a:r>
          </a:p>
          <a:p>
            <a:r>
              <a:rPr lang="en-US" sz="2000" dirty="0"/>
              <a:t>Platelets</a:t>
            </a:r>
          </a:p>
          <a:p>
            <a:r>
              <a:rPr lang="en-US" sz="2000" dirty="0"/>
              <a:t>Prothrombin</a:t>
            </a:r>
          </a:p>
          <a:p>
            <a:r>
              <a:rPr lang="en-US" sz="2000" dirty="0"/>
              <a:t>Copper</a:t>
            </a:r>
          </a:p>
          <a:p>
            <a:r>
              <a:rPr lang="en-US" sz="2000" dirty="0" err="1"/>
              <a:t>Alk_Phos</a:t>
            </a:r>
            <a:endParaRPr lang="en-US" sz="2000" dirty="0"/>
          </a:p>
          <a:p>
            <a:r>
              <a:rPr lang="en-US" sz="2000" dirty="0"/>
              <a:t>SGOT</a:t>
            </a:r>
          </a:p>
          <a:p>
            <a:r>
              <a:rPr lang="en-US" sz="2000" dirty="0"/>
              <a:t>Cholesterol</a:t>
            </a:r>
          </a:p>
          <a:p>
            <a:r>
              <a:rPr lang="en-US" sz="2000" dirty="0"/>
              <a:t>Albumin</a:t>
            </a:r>
          </a:p>
          <a:p>
            <a:r>
              <a:rPr lang="en-US" sz="2000" dirty="0"/>
              <a:t>Triglycerides</a:t>
            </a:r>
          </a:p>
        </p:txBody>
      </p:sp>
      <p:sp>
        <p:nvSpPr>
          <p:cNvPr id="36" name="TextBox 35">
            <a:extLst>
              <a:ext uri="{FF2B5EF4-FFF2-40B4-BE49-F238E27FC236}">
                <a16:creationId xmlns:a16="http://schemas.microsoft.com/office/drawing/2014/main" id="{3CBF45FA-370B-366B-D7C3-2D26B41D0937}"/>
              </a:ext>
            </a:extLst>
          </p:cNvPr>
          <p:cNvSpPr txBox="1"/>
          <p:nvPr/>
        </p:nvSpPr>
        <p:spPr>
          <a:xfrm>
            <a:off x="1828800" y="3507211"/>
            <a:ext cx="1744749" cy="2215991"/>
          </a:xfrm>
          <a:prstGeom prst="rect">
            <a:avLst/>
          </a:prstGeom>
          <a:noFill/>
        </p:spPr>
        <p:txBody>
          <a:bodyPr wrap="square" rtlCol="0">
            <a:spAutoFit/>
          </a:bodyPr>
          <a:lstStyle/>
          <a:p>
            <a:r>
              <a:rPr lang="en-US" sz="2000" dirty="0"/>
              <a:t>Sex</a:t>
            </a:r>
          </a:p>
          <a:p>
            <a:r>
              <a:rPr lang="en-US" sz="2000" dirty="0"/>
              <a:t>Ascites</a:t>
            </a:r>
          </a:p>
          <a:p>
            <a:r>
              <a:rPr lang="en-US" sz="2000" dirty="0"/>
              <a:t>Hepatomegaly</a:t>
            </a:r>
          </a:p>
          <a:p>
            <a:r>
              <a:rPr lang="en-US" sz="2000" dirty="0"/>
              <a:t>Spiders</a:t>
            </a:r>
          </a:p>
          <a:p>
            <a:r>
              <a:rPr lang="en-US" sz="2000" dirty="0"/>
              <a:t>Edema</a:t>
            </a:r>
          </a:p>
          <a:p>
            <a:r>
              <a:rPr lang="en-US" sz="2000" dirty="0"/>
              <a:t>Drug</a:t>
            </a:r>
          </a:p>
          <a:p>
            <a:endParaRPr lang="en-US" dirty="0"/>
          </a:p>
        </p:txBody>
      </p:sp>
      <p:cxnSp>
        <p:nvCxnSpPr>
          <p:cNvPr id="38" name="Straight Connector 37">
            <a:extLst>
              <a:ext uri="{FF2B5EF4-FFF2-40B4-BE49-F238E27FC236}">
                <a16:creationId xmlns:a16="http://schemas.microsoft.com/office/drawing/2014/main" id="{C2186FA2-F0A5-DC9D-77D2-CD58FB9FC244}"/>
              </a:ext>
            </a:extLst>
          </p:cNvPr>
          <p:cNvCxnSpPr>
            <a:cxnSpLocks/>
          </p:cNvCxnSpPr>
          <p:nvPr/>
        </p:nvCxnSpPr>
        <p:spPr>
          <a:xfrm>
            <a:off x="3617856" y="4506686"/>
            <a:ext cx="13359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E68E36C-E1F7-0D58-6FFD-3902DD39D146}"/>
              </a:ext>
            </a:extLst>
          </p:cNvPr>
          <p:cNvCxnSpPr/>
          <p:nvPr/>
        </p:nvCxnSpPr>
        <p:spPr>
          <a:xfrm>
            <a:off x="6994905" y="4495797"/>
            <a:ext cx="1782054"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ABE9264-FE09-F401-EDEE-8F5EF773BDF1}"/>
              </a:ext>
            </a:extLst>
          </p:cNvPr>
          <p:cNvSpPr/>
          <p:nvPr/>
        </p:nvSpPr>
        <p:spPr>
          <a:xfrm>
            <a:off x="8739011" y="3438001"/>
            <a:ext cx="2920412" cy="19625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DC4E94EF-F6D4-99AE-7C62-054DF050BC71}"/>
              </a:ext>
            </a:extLst>
          </p:cNvPr>
          <p:cNvSpPr txBox="1"/>
          <p:nvPr/>
        </p:nvSpPr>
        <p:spPr>
          <a:xfrm>
            <a:off x="9067228" y="3804787"/>
            <a:ext cx="2592195" cy="1072009"/>
          </a:xfrm>
          <a:prstGeom prst="rect">
            <a:avLst/>
          </a:prstGeom>
          <a:noFill/>
        </p:spPr>
        <p:txBody>
          <a:bodyPr wrap="square" rtlCol="0">
            <a:spAutoFit/>
          </a:bodyPr>
          <a:lstStyle/>
          <a:p>
            <a:r>
              <a:rPr lang="en-US" sz="3200" dirty="0">
                <a:solidFill>
                  <a:schemeClr val="bg1"/>
                </a:solidFill>
              </a:rPr>
              <a:t>Stage of liver cirrhosis</a:t>
            </a:r>
          </a:p>
        </p:txBody>
      </p:sp>
      <p:sp>
        <p:nvSpPr>
          <p:cNvPr id="43" name="Title 42">
            <a:extLst>
              <a:ext uri="{FF2B5EF4-FFF2-40B4-BE49-F238E27FC236}">
                <a16:creationId xmlns:a16="http://schemas.microsoft.com/office/drawing/2014/main" id="{B5FD66E9-0374-6581-8B01-C9FDAB994043}"/>
              </a:ext>
            </a:extLst>
          </p:cNvPr>
          <p:cNvSpPr>
            <a:spLocks noGrp="1"/>
          </p:cNvSpPr>
          <p:nvPr>
            <p:ph type="title"/>
          </p:nvPr>
        </p:nvSpPr>
        <p:spPr/>
        <p:txBody>
          <a:bodyPr/>
          <a:lstStyle/>
          <a:p>
            <a:r>
              <a:rPr lang="en-US" dirty="0"/>
              <a:t>Data description</a:t>
            </a:r>
          </a:p>
        </p:txBody>
      </p:sp>
      <p:sp>
        <p:nvSpPr>
          <p:cNvPr id="46" name="TextBox 45">
            <a:extLst>
              <a:ext uri="{FF2B5EF4-FFF2-40B4-BE49-F238E27FC236}">
                <a16:creationId xmlns:a16="http://schemas.microsoft.com/office/drawing/2014/main" id="{01EF605F-2629-B3CA-F8C7-A72F7DBD90D6}"/>
              </a:ext>
            </a:extLst>
          </p:cNvPr>
          <p:cNvSpPr txBox="1"/>
          <p:nvPr/>
        </p:nvSpPr>
        <p:spPr>
          <a:xfrm>
            <a:off x="1509231" y="2580760"/>
            <a:ext cx="2300769" cy="384721"/>
          </a:xfrm>
          <a:prstGeom prst="rect">
            <a:avLst/>
          </a:prstGeom>
          <a:noFill/>
        </p:spPr>
        <p:txBody>
          <a:bodyPr wrap="square" rtlCol="0">
            <a:spAutoFit/>
          </a:bodyPr>
          <a:lstStyle/>
          <a:p>
            <a:r>
              <a:rPr lang="en-US" sz="1900" dirty="0"/>
              <a:t>Categorical features</a:t>
            </a:r>
          </a:p>
        </p:txBody>
      </p:sp>
      <p:sp>
        <p:nvSpPr>
          <p:cNvPr id="47" name="TextBox 46">
            <a:extLst>
              <a:ext uri="{FF2B5EF4-FFF2-40B4-BE49-F238E27FC236}">
                <a16:creationId xmlns:a16="http://schemas.microsoft.com/office/drawing/2014/main" id="{68653ECE-6B6F-D55E-D5D5-24C9F478160A}"/>
              </a:ext>
            </a:extLst>
          </p:cNvPr>
          <p:cNvSpPr txBox="1"/>
          <p:nvPr/>
        </p:nvSpPr>
        <p:spPr>
          <a:xfrm>
            <a:off x="4857684" y="2585381"/>
            <a:ext cx="2858256" cy="384721"/>
          </a:xfrm>
          <a:prstGeom prst="rect">
            <a:avLst/>
          </a:prstGeom>
          <a:noFill/>
        </p:spPr>
        <p:txBody>
          <a:bodyPr wrap="square" rtlCol="0">
            <a:spAutoFit/>
          </a:bodyPr>
          <a:lstStyle/>
          <a:p>
            <a:r>
              <a:rPr lang="en-US" sz="1900" dirty="0"/>
              <a:t>Continuous features</a:t>
            </a:r>
          </a:p>
        </p:txBody>
      </p:sp>
    </p:spTree>
    <p:extLst>
      <p:ext uri="{BB962C8B-B14F-4D97-AF65-F5344CB8AC3E}">
        <p14:creationId xmlns:p14="http://schemas.microsoft.com/office/powerpoint/2010/main" val="32365826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1654</TotalTime>
  <Words>4929</Words>
  <Application>Microsoft Office PowerPoint</Application>
  <PresentationFormat>Widescreen</PresentationFormat>
  <Paragraphs>615</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Cambria Math</vt:lpstr>
      <vt:lpstr>Gill Sans MT</vt:lpstr>
      <vt:lpstr>Times New Roman</vt:lpstr>
      <vt:lpstr>Wingdings</vt:lpstr>
      <vt:lpstr>Wingdings 2</vt:lpstr>
      <vt:lpstr>Dividend</vt:lpstr>
      <vt:lpstr>PROPENSITY SCORE ANALYSIS TO STUDY THE IMPACT OF D-PENICILLAMINE IN THE TREATMENT OF LIVER CIRRHOSIS</vt:lpstr>
      <vt:lpstr>Liver cirrhosis</vt:lpstr>
      <vt:lpstr>PowerPoint Presentation</vt:lpstr>
      <vt:lpstr>Observational studies</vt:lpstr>
      <vt:lpstr>Observational studies over rct</vt:lpstr>
      <vt:lpstr>Treatment of liver cirrhosis</vt:lpstr>
      <vt:lpstr>d-penicillamine</vt:lpstr>
      <vt:lpstr>Data description</vt:lpstr>
      <vt:lpstr>Data description</vt:lpstr>
      <vt:lpstr>PowerPoint Presentation</vt:lpstr>
      <vt:lpstr>PowerPoint Presentation</vt:lpstr>
      <vt:lpstr>PowerPoint Presentation</vt:lpstr>
      <vt:lpstr>Data cleaning</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PROPENSITY SCORE ?</vt:lpstr>
      <vt:lpstr>PowerPoint Presentation</vt:lpstr>
      <vt:lpstr>Methods of propensity score</vt:lpstr>
      <vt:lpstr>PowerPoint Presentation</vt:lpstr>
      <vt:lpstr>PowerPoint Presentation</vt:lpstr>
      <vt:lpstr>Estimation of propensity score</vt:lpstr>
      <vt:lpstr>PowerPoint Presentation</vt:lpstr>
      <vt:lpstr>PowerPoint Presentation</vt:lpstr>
      <vt:lpstr>PowerPoint Presentation</vt:lpstr>
      <vt:lpstr>PowerPoint Presentation</vt:lpstr>
      <vt:lpstr>matching</vt:lpstr>
      <vt:lpstr>PowerPoint Presentation</vt:lpstr>
      <vt:lpstr>PowerPoint Presentation</vt:lpstr>
      <vt:lpstr>PowerPoint Presentation</vt:lpstr>
      <vt:lpstr>PowerPoint Presentation</vt:lpstr>
      <vt:lpstr>PowerPoint Presentation</vt:lpstr>
      <vt:lpstr>PowerPoint Presentation</vt:lpstr>
      <vt:lpstr>POSTMATCHING ANALYSIS</vt:lpstr>
      <vt:lpstr>PowerPoint Presentation</vt:lpstr>
      <vt:lpstr>PowerPoint Presentation</vt:lpstr>
      <vt:lpstr>PowerPoint Presentation</vt:lpstr>
      <vt:lpstr>PowerPoint Presentation</vt:lpstr>
      <vt:lpstr>PowerPoint Presentation</vt:lpstr>
      <vt:lpstr>PowerPoint Presentation</vt:lpstr>
      <vt:lpstr>limitations</vt:lpstr>
      <vt:lpstr>Current AND FUTURE DIRECTIONS</vt:lpstr>
      <vt:lpstr>CONCLUSIONS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PROPENSITY SCORE ANALYSIS TO STUDY THE IMPACT OF D-PENICILLAMINE IN THE TREATMENT OF LIVER CIRRHOSIS</dc:title>
  <dc:creator>Arunima Srivastava</dc:creator>
  <cp:lastModifiedBy>Arunima Srivastava</cp:lastModifiedBy>
  <cp:revision>13</cp:revision>
  <dcterms:created xsi:type="dcterms:W3CDTF">2024-06-01T08:58:02Z</dcterms:created>
  <dcterms:modified xsi:type="dcterms:W3CDTF">2025-05-18T04:16:49Z</dcterms:modified>
</cp:coreProperties>
</file>