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9" r:id="rId10"/>
    <p:sldId id="270" r:id="rId11"/>
    <p:sldId id="271" r:id="rId12"/>
    <p:sldId id="264" r:id="rId13"/>
    <p:sldId id="265" r:id="rId14"/>
    <p:sldId id="266" r:id="rId15"/>
    <p:sldId id="267" r:id="rId16"/>
    <p:sldId id="268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F2BD1-8D44-4396-A3D9-9DB7858D4145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4ABE1-293C-4F4E-A251-3FBBB6D8B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8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87F55BD-E100-47F7-8F8B-9D318A19B039}" type="datetime1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40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EDCAA-2CB8-4D57-A199-FA6FDAB765B5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74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5A82413-F267-4C30-BDD3-ADB3930AC466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8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0A7BDD3-7201-4373-B298-BCF5A53631A6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267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D6323B8-B807-4161-B599-3DA6F2433976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5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6770-9DFB-489A-A605-CFFCACEA6990}" type="datetime1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EC5C-C805-40BE-B270-5074CD397A0B}" type="datetime1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126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9926D-D45C-472C-BADC-027A41F38DFD}" type="datetime1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74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B6149B2-8828-4DAB-BDBC-938050753584}" type="datetime1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8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47DC-39C0-4E69-8147-12793A751F41}" type="datetime1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1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AE237C5-1964-4DB1-A2C1-846732F159EA}" type="datetime1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116F6-912B-47B7-9228-4FF2E282A980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2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2EA8-795D-45D5-BF80-6659FE96A50E}" type="datetime1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71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36C3-6E6D-4894-BF6C-925FAECB1CCF}" type="datetime1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8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6B4-FEC8-436D-86E3-7F684DE21DEE}" type="datetime1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3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8403B-C4B1-4A14-8826-2E20F7C4C1F3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08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365-8236-44E3-8253-8ABB981FA3A6}" type="datetime1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5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EBFD-3007-4803-85F3-66079FE3E7E3}" type="datetime1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Arunima Sau IIEST Shibpur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BBDF8-6062-4D29-9D07-33D960661E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171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5151-986F-35DC-4A9C-12F29308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 project on Facebook-Marketplace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158E8-AC4E-44B3-C9D0-A9D45D58F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Using ML in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A1F6A-8279-07FD-9452-28910B39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9456" y="4160658"/>
            <a:ext cx="7238145" cy="569032"/>
          </a:xfrm>
        </p:spPr>
        <p:txBody>
          <a:bodyPr/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Arunima Sau 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IIEST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Shibpur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42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793E-D692-B5B7-2437-5C2EA1C8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"/>
            <a:ext cx="10820400" cy="576148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By the same procedure, I have plotted the correlation plot between </a:t>
            </a:r>
            <a:r>
              <a:rPr lang="en-IN" dirty="0" err="1"/>
              <a:t>num_shares</a:t>
            </a:r>
            <a:r>
              <a:rPr lang="en-IN" dirty="0"/>
              <a:t> and </a:t>
            </a:r>
            <a:r>
              <a:rPr lang="en-IN" dirty="0" err="1"/>
              <a:t>num_reactions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C418F-5544-160A-BD61-06338A0A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67" y="2070799"/>
            <a:ext cx="6820251" cy="443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363F02-57C7-71F1-2CB7-19A50ECB5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51" y="3753293"/>
            <a:ext cx="4249321" cy="1073207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429763C-C0F3-F01C-25E9-DCE6FE5A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11560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B7D8BC-1F4E-47FA-F901-43EADF640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143" y="462337"/>
            <a:ext cx="6981793" cy="61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55494D-6A75-49D6-2F3D-AD3BD7AC5D56}"/>
              </a:ext>
            </a:extLst>
          </p:cNvPr>
          <p:cNvSpPr txBox="1"/>
          <p:nvPr/>
        </p:nvSpPr>
        <p:spPr>
          <a:xfrm>
            <a:off x="452064" y="2219218"/>
            <a:ext cx="37706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show the correlation between all the attributes of the </a:t>
            </a:r>
            <a:r>
              <a:rPr lang="en-IN" dirty="0" err="1"/>
              <a:t>dataframe</a:t>
            </a:r>
            <a:r>
              <a:rPr lang="en-IN" dirty="0"/>
              <a:t> , I have used a heat map. The values which are near to 1 or -1 indicates that there is strong correlation between the two attributes.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584408-9C42-E0E1-FE2D-3B5F012A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306717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B8FD5-6024-0D0F-D027-A20D1222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Question-3: </a:t>
            </a:r>
            <a:r>
              <a:rPr lang="en-US" sz="3100" dirty="0"/>
              <a:t>train a K-Means clustering model on the Facebook Live Sellers dataset.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3F348-D126-0F3F-A712-6E4AF847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143" y="3825608"/>
            <a:ext cx="8059164" cy="16081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D4BBB-8E6B-E21F-85DB-9EE34A7A838D}"/>
              </a:ext>
            </a:extLst>
          </p:cNvPr>
          <p:cNvSpPr txBox="1"/>
          <p:nvPr/>
        </p:nvSpPr>
        <p:spPr>
          <a:xfrm>
            <a:off x="1196143" y="2511846"/>
            <a:ext cx="9463488" cy="6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 a k-means clustering model of </a:t>
            </a:r>
            <a:r>
              <a:rPr lang="en-IN" dirty="0" err="1"/>
              <a:t>facebook</a:t>
            </a:r>
            <a:r>
              <a:rPr lang="en-IN" dirty="0"/>
              <a:t> marketing dataset. The variable Y contains all the columns from </a:t>
            </a:r>
            <a:r>
              <a:rPr lang="en-IN" dirty="0" err="1"/>
              <a:t>status_type</a:t>
            </a:r>
            <a:r>
              <a:rPr lang="en-IN" dirty="0"/>
              <a:t> to </a:t>
            </a:r>
            <a:r>
              <a:rPr lang="en-IN" dirty="0" err="1"/>
              <a:t>num_angrys</a:t>
            </a:r>
            <a:r>
              <a:rPr lang="en-IN" dirty="0"/>
              <a:t>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633BF-BC16-741F-FDFC-59805EB1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3294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3A0E-3186-7D3E-2CDF-93ED7CC6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dirty="0"/>
              <a:t>Question 4- </a:t>
            </a:r>
            <a:r>
              <a:rPr lang="en-US" sz="3100" dirty="0"/>
              <a:t>Use the elbow method to find the optimum number of clusters</a:t>
            </a:r>
            <a:r>
              <a:rPr lang="en-US" dirty="0"/>
              <a:t>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6A87B8-95EC-8A6A-F50D-3162123D5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13" y="4692635"/>
            <a:ext cx="3987845" cy="15721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F21A14-42B7-0153-8293-2BDE38595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60" y="2919471"/>
            <a:ext cx="4313240" cy="3546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B2024-8508-9947-4AEA-3F941D26C43F}"/>
              </a:ext>
            </a:extLst>
          </p:cNvPr>
          <p:cNvSpPr txBox="1"/>
          <p:nvPr/>
        </p:nvSpPr>
        <p:spPr>
          <a:xfrm>
            <a:off x="540664" y="2919471"/>
            <a:ext cx="6236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To calculate the optimum number of clusters I have used the elbow method. From the graph we can see that the WCSS value is not significantly changing after 6. So the optimum no. of clusters is 6.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074BC-3C6B-E43B-5C63-BFAF614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279263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B0FB8F-2AC3-8D85-3FFC-54111DD46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139" y="980975"/>
            <a:ext cx="6841504" cy="5308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225CC-5466-D5E1-342D-832DB74C2A9A}"/>
              </a:ext>
            </a:extLst>
          </p:cNvPr>
          <p:cNvSpPr txBox="1"/>
          <p:nvPr/>
        </p:nvSpPr>
        <p:spPr>
          <a:xfrm>
            <a:off x="523982" y="2270588"/>
            <a:ext cx="369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plot between the </a:t>
            </a:r>
            <a:r>
              <a:rPr lang="en-IN" dirty="0" err="1"/>
              <a:t>num_comments</a:t>
            </a:r>
            <a:r>
              <a:rPr lang="en-IN" dirty="0"/>
              <a:t> and </a:t>
            </a:r>
            <a:r>
              <a:rPr lang="en-IN" dirty="0" err="1"/>
              <a:t>num_reactions</a:t>
            </a:r>
            <a:r>
              <a:rPr lang="en-IN" dirty="0"/>
              <a:t> where the 6 clusters can be distinctly seen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492E3-E6B3-D586-2D57-2C01B571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98446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C4CE-6429-8801-57C8-D18C07FA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100" dirty="0"/>
            </a:br>
            <a:br>
              <a:rPr lang="en-IN" sz="3100" dirty="0"/>
            </a:br>
            <a:br>
              <a:rPr lang="en-IN" sz="3100" dirty="0"/>
            </a:br>
            <a:r>
              <a:rPr lang="en-IN" sz="3100" dirty="0"/>
              <a:t>Question-5:  </a:t>
            </a:r>
            <a:r>
              <a:rPr lang="en-US" sz="3100" dirty="0"/>
              <a:t>What is the count of different types of posts in the dataset?</a:t>
            </a:r>
            <a:br>
              <a:rPr lang="en-IN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66A26-55DF-DA42-9CDA-84966099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24" y="4386023"/>
            <a:ext cx="2562178" cy="1494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D6B03-C5F5-FD01-1289-03CF1B371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285" y="4229543"/>
            <a:ext cx="2292468" cy="1651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91AA8-59D8-3B8E-C8AF-FAFF1E58DF48}"/>
              </a:ext>
            </a:extLst>
          </p:cNvPr>
          <p:cNvSpPr txBox="1"/>
          <p:nvPr/>
        </p:nvSpPr>
        <p:spPr>
          <a:xfrm>
            <a:off x="1037689" y="2513611"/>
            <a:ext cx="9061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</a:t>
            </a:r>
            <a:r>
              <a:rPr lang="en-IN" dirty="0" err="1"/>
              <a:t>value_counts</a:t>
            </a:r>
            <a:r>
              <a:rPr lang="en-IN" dirty="0"/>
              <a:t> function we got the number of different types of posts. From the output ,we found that there are 6987 link posts,6685 status posts, 4288 photo posts and 4716 video posts.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F31E25-9407-76C4-8A65-5358594D1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47" y="3719581"/>
            <a:ext cx="3779259" cy="571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8B4869-CC7B-DBCC-893A-84DE0363F3D2}"/>
              </a:ext>
            </a:extLst>
          </p:cNvPr>
          <p:cNvSpPr txBox="1"/>
          <p:nvPr/>
        </p:nvSpPr>
        <p:spPr>
          <a:xfrm>
            <a:off x="1220247" y="4671660"/>
            <a:ext cx="2601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outputs of types link and status are shown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95881-7351-FDAD-A17D-8A5C7425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233958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A3F0-2885-A01D-694C-5836733A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Question-6: </a:t>
            </a:r>
            <a:r>
              <a:rPr lang="en-US" sz="2800" dirty="0"/>
              <a:t>What is the average value of </a:t>
            </a:r>
            <a:r>
              <a:rPr lang="en-US" sz="2800" dirty="0" err="1"/>
              <a:t>num_reaction</a:t>
            </a:r>
            <a:r>
              <a:rPr lang="en-US" sz="2800" dirty="0"/>
              <a:t>, </a:t>
            </a:r>
            <a:r>
              <a:rPr lang="en-US" sz="2800" dirty="0" err="1"/>
              <a:t>num_comments</a:t>
            </a:r>
            <a:r>
              <a:rPr lang="en-US" sz="2800" dirty="0"/>
              <a:t>, </a:t>
            </a:r>
            <a:r>
              <a:rPr lang="en-US" sz="2800" dirty="0" err="1"/>
              <a:t>num_shares</a:t>
            </a:r>
            <a:r>
              <a:rPr lang="en-US" sz="2800" dirty="0"/>
              <a:t> for each post type?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E2017-735C-B5D1-2F69-462D201E2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4" y="3642693"/>
            <a:ext cx="6752079" cy="2450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24C3A-D827-87C8-13A2-83FF84BD533D}"/>
              </a:ext>
            </a:extLst>
          </p:cNvPr>
          <p:cNvSpPr txBox="1"/>
          <p:nvPr/>
        </p:nvSpPr>
        <p:spPr>
          <a:xfrm>
            <a:off x="883578" y="2665381"/>
            <a:ext cx="904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 have calculated the average of the respective posts using the following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24D45-9C41-D95E-1E9C-DBC0E6F2B7AE}"/>
              </a:ext>
            </a:extLst>
          </p:cNvPr>
          <p:cNvSpPr txBox="1"/>
          <p:nvPr/>
        </p:nvSpPr>
        <p:spPr>
          <a:xfrm>
            <a:off x="7705617" y="3642693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output is-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519E1E-1CA4-738D-4688-6F3887B3C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617" y="4146020"/>
            <a:ext cx="4229342" cy="1076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AE7FE-5296-C91C-42AD-ED7BD06A933D}"/>
              </a:ext>
            </a:extLst>
          </p:cNvPr>
          <p:cNvSpPr txBox="1"/>
          <p:nvPr/>
        </p:nvSpPr>
        <p:spPr>
          <a:xfrm>
            <a:off x="7705617" y="5410913"/>
            <a:ext cx="342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the process I have calculated for other three types..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CC583-2F59-81C4-4333-6D738DB5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3068578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A9B8-F882-C92F-A7EA-606CD2C2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CA60D-2303-96B7-6E2D-BEBE166B7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74022"/>
            <a:ext cx="10820400" cy="3444663"/>
          </a:xfrm>
        </p:spPr>
        <p:txBody>
          <a:bodyPr/>
          <a:lstStyle/>
          <a:p>
            <a:r>
              <a:rPr lang="en-IN" dirty="0"/>
              <a:t>So I come to the end of my project. From this wonderful project I got to learn about the Machine Learning techniques like K-means clustering, Linear Regression, and about the plotting libraries . Its my pleasure to have completed this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DEF2-A721-85D6-CE05-98685E76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301099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2E3D-5861-4E8B-A904-84FD5E2C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798" y="2782486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BB689-76C6-7D53-BB24-18ADCE34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249640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54A7-A28A-D9AE-CD6F-95EAA163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r>
              <a:rPr lang="en-IN" dirty="0"/>
              <a:t>Step 1: Importing necessary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7B3C-D773-A482-4013-51589FA4C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21166"/>
            <a:ext cx="10820400" cy="3497519"/>
          </a:xfrm>
        </p:spPr>
        <p:txBody>
          <a:bodyPr/>
          <a:lstStyle/>
          <a:p>
            <a:r>
              <a:rPr lang="en-IN" dirty="0"/>
              <a:t>The required libraries that are used are </a:t>
            </a:r>
            <a:r>
              <a:rPr lang="en-IN" dirty="0" err="1"/>
              <a:t>numpy</a:t>
            </a:r>
            <a:r>
              <a:rPr lang="en-IN" dirty="0"/>
              <a:t> , pandas, </a:t>
            </a:r>
            <a:r>
              <a:rPr lang="en-IN" dirty="0" err="1"/>
              <a:t>mathplotlib</a:t>
            </a:r>
            <a:r>
              <a:rPr lang="en-IN" dirty="0"/>
              <a:t>, seaborn and </a:t>
            </a:r>
            <a:r>
              <a:rPr lang="en-IN" dirty="0" err="1"/>
              <a:t>sklearn</a:t>
            </a:r>
            <a:r>
              <a:rPr lang="en-IN" dirty="0"/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4F821-8BC2-346E-B363-34CDCE9F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98" y="3937506"/>
            <a:ext cx="5508367" cy="171877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B85A-12BE-45E0-9BA1-5B8CC978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292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78B2-3B87-9FE6-5764-62C3DB9B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reading the dataset from the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186A-6621-2C8A-A3B5-072FCB26F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66082"/>
            <a:ext cx="10820400" cy="3552603"/>
          </a:xfrm>
        </p:spPr>
        <p:txBody>
          <a:bodyPr/>
          <a:lstStyle/>
          <a:p>
            <a:r>
              <a:rPr lang="en-IN" dirty="0"/>
              <a:t>Reading the facebook_marketplace_data.csv from the directory.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49861B-58A5-7737-BF87-CE7871AB5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33" y="3762578"/>
            <a:ext cx="8375255" cy="57806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04B9-077E-062F-280E-22C5F03C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38044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A7E8-F0EA-23C2-0C45-160DFE78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checking for missing values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390C61-74F2-8F36-DDAD-F76BB89AC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79" y="1959654"/>
            <a:ext cx="2822156" cy="47454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85F2D2-8B61-0C60-1800-6F9BEBD0C2BC}"/>
              </a:ext>
            </a:extLst>
          </p:cNvPr>
          <p:cNvSpPr txBox="1"/>
          <p:nvPr/>
        </p:nvSpPr>
        <p:spPr>
          <a:xfrm>
            <a:off x="4605051" y="2853369"/>
            <a:ext cx="6652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First, checking the shape </a:t>
            </a:r>
            <a:r>
              <a:rPr lang="en-IN" dirty="0" err="1"/>
              <a:t>i.e</a:t>
            </a:r>
            <a:r>
              <a:rPr lang="en-IN" dirty="0"/>
              <a:t> number of rows and columns.</a:t>
            </a:r>
          </a:p>
          <a:p>
            <a:r>
              <a:rPr lang="en-IN" dirty="0"/>
              <a:t>There are 7050 rows and 16 columns.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132DA-2EB7-BBBD-662C-7837E9537C68}"/>
              </a:ext>
            </a:extLst>
          </p:cNvPr>
          <p:cNvSpPr txBox="1"/>
          <p:nvPr/>
        </p:nvSpPr>
        <p:spPr>
          <a:xfrm>
            <a:off x="4605051" y="4472848"/>
            <a:ext cx="624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Checking, the number of missing values using </a:t>
            </a:r>
            <a:r>
              <a:rPr lang="en-IN" dirty="0" err="1"/>
              <a:t>isna</a:t>
            </a:r>
            <a:r>
              <a:rPr lang="en-IN" dirty="0"/>
              <a:t>().sum() function. So, from the output we infer that there are no missing values.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5DFD1-05ED-9AA7-131F-4F72D77C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19960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DBDD-1062-3016-CA0B-942E6E0E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B629-42DF-390E-D8F1-FDD36CA0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</a:t>
            </a:r>
            <a:r>
              <a:rPr lang="en-IN" dirty="0" err="1"/>
              <a:t>dataframe</a:t>
            </a:r>
            <a:r>
              <a:rPr lang="en-IN" dirty="0"/>
              <a:t>, we get that there is a categorical column </a:t>
            </a:r>
            <a:r>
              <a:rPr lang="en-IN" dirty="0" err="1"/>
              <a:t>status_type</a:t>
            </a:r>
            <a:r>
              <a:rPr lang="en-IN" dirty="0"/>
              <a:t> which has four categories namely-photo, video, </a:t>
            </a:r>
            <a:r>
              <a:rPr lang="en-IN" dirty="0" err="1"/>
              <a:t>link,status</a:t>
            </a:r>
            <a:r>
              <a:rPr lang="en-IN" dirty="0"/>
              <a:t>. In order to convert the categorical variable into multiple binary column I used One-hot encoding.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E7E27-ACE7-B188-1019-D4BF91E62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2" y="3867875"/>
            <a:ext cx="9822937" cy="259318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DF1D2-89DE-1275-15F1-FF4856DF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256280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F66426-339C-57C3-3A9A-13C4EB9D5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98" y="3667939"/>
            <a:ext cx="9062833" cy="131188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FDB9D0-0AB6-4ED4-41C1-F2B6E2B7B8A9}"/>
              </a:ext>
            </a:extLst>
          </p:cNvPr>
          <p:cNvSpPr txBox="1"/>
          <p:nvPr/>
        </p:nvSpPr>
        <p:spPr>
          <a:xfrm>
            <a:off x="1039577" y="1887788"/>
            <a:ext cx="9944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completion of the one hot encoding, I processed the </a:t>
            </a:r>
            <a:r>
              <a:rPr lang="en-IN" dirty="0" err="1"/>
              <a:t>status_published</a:t>
            </a:r>
            <a:r>
              <a:rPr lang="en-IN" dirty="0"/>
              <a:t> column by first converting all the objects into date time values and then extracting the hours part in order to get the solution for question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ECAEAF-9123-6EB4-1BAF-C18465A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219775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41659-B3FF-F437-D183-5EF7DDE74C2A}"/>
              </a:ext>
            </a:extLst>
          </p:cNvPr>
          <p:cNvSpPr txBox="1"/>
          <p:nvPr/>
        </p:nvSpPr>
        <p:spPr>
          <a:xfrm>
            <a:off x="1579084" y="1474281"/>
            <a:ext cx="9033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Thereafter dropping the extra columns, now the columns have dropped down to 16 and the </a:t>
            </a:r>
            <a:r>
              <a:rPr lang="en-IN" dirty="0" err="1"/>
              <a:t>status_type</a:t>
            </a:r>
            <a:r>
              <a:rPr lang="en-IN" dirty="0"/>
              <a:t> has changed to </a:t>
            </a:r>
            <a:r>
              <a:rPr lang="en-IN" dirty="0" err="1"/>
              <a:t>status_type_link</a:t>
            </a:r>
            <a:r>
              <a:rPr lang="en-IN" dirty="0"/>
              <a:t>, </a:t>
            </a:r>
            <a:r>
              <a:rPr lang="en-IN" dirty="0" err="1"/>
              <a:t>status_type_photo</a:t>
            </a:r>
            <a:r>
              <a:rPr lang="en-IN" dirty="0"/>
              <a:t>,</a:t>
            </a:r>
          </a:p>
          <a:p>
            <a:r>
              <a:rPr lang="en-IN" dirty="0" err="1"/>
              <a:t>status_type_video</a:t>
            </a:r>
            <a:r>
              <a:rPr lang="en-IN" dirty="0"/>
              <a:t>, </a:t>
            </a:r>
            <a:r>
              <a:rPr lang="en-IN" dirty="0" err="1"/>
              <a:t>status_type_status</a:t>
            </a:r>
            <a:r>
              <a:rPr lang="en-IN" dirty="0"/>
              <a:t>. An extra column hour has been included which contains the hour part of </a:t>
            </a:r>
            <a:r>
              <a:rPr lang="en-IN" dirty="0" err="1"/>
              <a:t>status_published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F18E3D-743A-FEF1-BA7E-A7F01CAF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084" y="3501063"/>
            <a:ext cx="8820839" cy="22153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7E45C-492D-EF7B-E59A-05F040D0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390455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EB1A-5D8D-7578-D222-CF1B6371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64373"/>
            <a:ext cx="1082040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Question-1: How does the time of upload (`</a:t>
            </a:r>
            <a:r>
              <a:rPr lang="en-US" sz="2800" dirty="0" err="1"/>
              <a:t>status_published</a:t>
            </a:r>
            <a:r>
              <a:rPr lang="en-US" sz="2800" dirty="0"/>
              <a:t>`)  affects the `</a:t>
            </a:r>
            <a:r>
              <a:rPr lang="en-US" sz="2800" dirty="0" err="1"/>
              <a:t>num_reaction</a:t>
            </a:r>
            <a:r>
              <a:rPr lang="en-US" sz="2800" dirty="0"/>
              <a:t>`?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24FE6-D530-543F-6B66-0DC51F87E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9" y="4800599"/>
            <a:ext cx="6430927" cy="14195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947C1-25CD-FED0-C298-86CAD182F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085" y="2879831"/>
            <a:ext cx="4645114" cy="3494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B3A221-FE88-D2D6-2FD1-08D881C982B3}"/>
              </a:ext>
            </a:extLst>
          </p:cNvPr>
          <p:cNvSpPr txBox="1"/>
          <p:nvPr/>
        </p:nvSpPr>
        <p:spPr>
          <a:xfrm>
            <a:off x="597664" y="2879831"/>
            <a:ext cx="62546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In order to find the relation between the time of upload and </a:t>
            </a:r>
            <a:r>
              <a:rPr lang="en-IN" dirty="0" err="1"/>
              <a:t>num_reaction</a:t>
            </a:r>
            <a:r>
              <a:rPr lang="en-IN" dirty="0"/>
              <a:t> I have plotted a bar plot where it shows the number of reactions given at each hour. From this it can be concluded that at 6 am the number of reactions reached is the highest.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1DB04-833F-5A49-B27B-87B9AB99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40459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457F-6DF7-E652-DB37-2BD129AD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Question-2: </a:t>
            </a:r>
            <a:r>
              <a:rPr lang="en-US" sz="2200" dirty="0"/>
              <a:t>Is there a correlation between the number of reactions (</a:t>
            </a:r>
            <a:r>
              <a:rPr lang="en-US" sz="2200" dirty="0" err="1"/>
              <a:t>num_reactions</a:t>
            </a:r>
            <a:r>
              <a:rPr lang="en-US" sz="2200" dirty="0"/>
              <a:t>) and other engagement metrics such as comments (</a:t>
            </a:r>
            <a:r>
              <a:rPr lang="en-US" sz="2200" dirty="0" err="1"/>
              <a:t>num_comments</a:t>
            </a:r>
            <a:r>
              <a:rPr lang="en-US" sz="2200" dirty="0"/>
              <a:t>) and shares (</a:t>
            </a:r>
            <a:r>
              <a:rPr lang="en-US" sz="2200" dirty="0" err="1"/>
              <a:t>num_shares</a:t>
            </a:r>
            <a:r>
              <a:rPr lang="en-US" sz="2200" dirty="0"/>
              <a:t>)? If so, what is the strength and direction of this correlation</a:t>
            </a:r>
            <a:r>
              <a:rPr lang="en-US" sz="2700" dirty="0"/>
              <a:t>?</a:t>
            </a:r>
            <a:endParaRPr lang="en-IN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2E6EF-F04F-80C3-CB08-E6AC01B1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2" y="2734969"/>
            <a:ext cx="7262718" cy="361720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1E3B9F-BDE6-83C9-D50D-371B58C8C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860" y="5484678"/>
            <a:ext cx="4474997" cy="1062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47C34-3A5B-4B54-50D5-812564C582B7}"/>
              </a:ext>
            </a:extLst>
          </p:cNvPr>
          <p:cNvSpPr txBox="1"/>
          <p:nvPr/>
        </p:nvSpPr>
        <p:spPr>
          <a:xfrm>
            <a:off x="7489860" y="2703856"/>
            <a:ext cx="4110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Here, the scatter plot shows the relation between the </a:t>
            </a:r>
            <a:r>
              <a:rPr lang="en-IN" dirty="0" err="1"/>
              <a:t>num_reactions</a:t>
            </a:r>
            <a:r>
              <a:rPr lang="en-IN" dirty="0"/>
              <a:t> and </a:t>
            </a:r>
            <a:r>
              <a:rPr lang="en-IN" dirty="0" err="1"/>
              <a:t>num_comments</a:t>
            </a:r>
            <a:r>
              <a:rPr lang="en-IN" dirty="0"/>
              <a:t> and the regressor line shows the direction of the correlation between the two(here it is positive correlation). Besides, I have also calculated the correlation coefficient using </a:t>
            </a:r>
            <a:r>
              <a:rPr lang="en-IN" dirty="0" err="1"/>
              <a:t>corr</a:t>
            </a:r>
            <a:r>
              <a:rPr lang="en-IN" dirty="0"/>
              <a:t>() function.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FF54A9-508D-1CDF-4188-A6057755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Arunima Sau IIEST Shibpur</a:t>
            </a:r>
          </a:p>
        </p:txBody>
      </p:sp>
    </p:spTree>
    <p:extLst>
      <p:ext uri="{BB962C8B-B14F-4D97-AF65-F5344CB8AC3E}">
        <p14:creationId xmlns:p14="http://schemas.microsoft.com/office/powerpoint/2010/main" val="16407646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196</TotalTime>
  <Words>857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A project on Facebook-Marketplace dataset</vt:lpstr>
      <vt:lpstr>Step 1: Importing necessary libraries</vt:lpstr>
      <vt:lpstr>Step 2: reading the dataset from the directory</vt:lpstr>
      <vt:lpstr>Step 3: checking for missing values</vt:lpstr>
      <vt:lpstr>Step 4: Data preprocessing</vt:lpstr>
      <vt:lpstr>PowerPoint Presentation</vt:lpstr>
      <vt:lpstr>PowerPoint Presentation</vt:lpstr>
      <vt:lpstr>Question-1: How does the time of upload (`status_published`)  affects the `num_reaction`?</vt:lpstr>
      <vt:lpstr>Question-2: Is there a correlation between the number of reactions (num_reactions) and other engagement metrics such as comments (num_comments) and shares (num_shares)? If so, what is the strength and direction of this correlation?</vt:lpstr>
      <vt:lpstr>PowerPoint Presentation</vt:lpstr>
      <vt:lpstr>PowerPoint Presentation</vt:lpstr>
      <vt:lpstr>Question-3: train a K-Means clustering model on the Facebook Live Sellers dataset. </vt:lpstr>
      <vt:lpstr>Question 4- Use the elbow method to find the optimum number of clusters. </vt:lpstr>
      <vt:lpstr>PowerPoint Presentation</vt:lpstr>
      <vt:lpstr>   Question-5:  What is the count of different types of posts in the dataset?    </vt:lpstr>
      <vt:lpstr>Question-6: What is the average value of num_reaction, num_comments, num_shares for each post type?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kalipada Sau</dc:creator>
  <cp:lastModifiedBy>kalipada Sau</cp:lastModifiedBy>
  <cp:revision>6</cp:revision>
  <dcterms:created xsi:type="dcterms:W3CDTF">2025-07-12T05:52:49Z</dcterms:created>
  <dcterms:modified xsi:type="dcterms:W3CDTF">2025-07-14T15:10:06Z</dcterms:modified>
</cp:coreProperties>
</file>