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a8993499f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3a8993499f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a8993499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a8993499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3a8993499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3a8993499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a8993499f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a8993499f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a8993499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3a8993499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3a8993499f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3a8993499f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08abdb3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08abdb3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127e54d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c127e54d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c127e54d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c127e54d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127e54d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127e54d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c127e5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c127e5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127e54d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127e54d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4dd3642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4dd3642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127e54d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127e54d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c127e54d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c127e54d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f44a54f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f44a54f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a8993499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3a8993499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c127e54d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c127e54d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c127e54d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c127e54d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c127e54d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c127e54d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a8993499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a8993499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a8993499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a8993499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hyperlink" Target="https://jupyter.org/" TargetMode="External"/><Relationship Id="rId5" Type="http://schemas.openxmlformats.org/officeDocument/2006/relationships/hyperlink" Target="https://colab.research.google.com/?utm_source=scs-index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68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79"/>
              <a:t>TA 1</a:t>
            </a:r>
            <a:endParaRPr sz="1979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Arun Kumar Rajasekaran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213775" y="275225"/>
            <a:ext cx="8618400" cy="42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rPr b="1" lang="en" sz="3030">
                <a:solidFill>
                  <a:schemeClr val="dk1"/>
                </a:solidFill>
              </a:rPr>
              <a:t>Coding style</a:t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6294"/>
              <a:buFont typeface="Arial"/>
              <a:buNone/>
            </a:pPr>
            <a:r>
              <a:t/>
            </a:r>
            <a:endParaRPr b="1" sz="303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There are several examples of coding styles. Often they differ from company to company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They typically have the following in common: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Names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full English descriptors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mixed case to make names readable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Use abbreviations sparingly and consistently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Avoid long names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Avid leading/trailing underscores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 u="sng"/>
              <a:t>– Documentation</a:t>
            </a:r>
            <a:endParaRPr sz="2902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the purpose of every variable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893"/>
              <a:buFont typeface="Arial"/>
              <a:buNone/>
            </a:pPr>
            <a:r>
              <a:rPr lang="en" sz="2902"/>
              <a:t>• Document why something is done, not just what</a:t>
            </a:r>
            <a:endParaRPr sz="290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313000" y="305750"/>
            <a:ext cx="85194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1886"/>
              <a:buFont typeface="Arial"/>
              <a:buNone/>
            </a:pPr>
            <a:r>
              <a:rPr b="1" lang="en" sz="2120">
                <a:solidFill>
                  <a:schemeClr val="dk1"/>
                </a:solidFill>
              </a:rPr>
              <a:t>Coding style</a:t>
            </a:r>
            <a:endParaRPr b="1" sz="212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Accessors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Use getX(), setX() functions on all class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Member function documentation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What &amp; why member function does what it does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Parameters/return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How function modifies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Preconditions/postconditions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Concurrency issues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Restrictions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Document why the code does things as well as what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it does.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0" y="0"/>
            <a:ext cx="90033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Standards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rare documented agreements containing technical specifications or other precise criteria to be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consistently as guidelines, rules, or definitions of characteristics, to ensure that materials, products,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processes and services are for for their purpose.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International standards are supposed to contribute to making life simpler, and to increasing reliability and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effectiveness of the goods and services we use.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• Standards represent best, or most appropriate, practice: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encapsulate historical knowledge often gained through trail and error.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preserve and codify organizational knowledge and memory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They provide a framework for quality assurance.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– Ensure continuity over a project’s lifecycle.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335875" y="252325"/>
            <a:ext cx="8287500" cy="43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200"/>
              <a:t>Standards</a:t>
            </a:r>
            <a:endParaRPr b="1" sz="6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 There are many industry standards governing all aspects of software development: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Terminology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Notation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Requirements gathering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Design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Coding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Documentation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Human computer interaction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Verification and validation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000"/>
              <a:t>– Quality assurance</a:t>
            </a:r>
            <a:endParaRPr sz="5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000"/>
              <a:t>– Even ethics!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/>
          <p:nvPr>
            <p:ph idx="1" type="body"/>
          </p:nvPr>
        </p:nvSpPr>
        <p:spPr>
          <a:xfrm>
            <a:off x="290100" y="344600"/>
            <a:ext cx="8542200" cy="42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238"/>
              <a:buFont typeface="Arial"/>
              <a:buNone/>
            </a:pPr>
            <a:r>
              <a:rPr b="1" lang="en" sz="2431"/>
              <a:t>Who writes standards?</a:t>
            </a:r>
            <a:endParaRPr b="1" sz="243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ISO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International Organization for Standardization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SAA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Standards Australia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BSI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British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ANSI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American National Standards Institute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– IEEE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Institute for Electronic and Electrical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u="sng"/>
              <a:t>Engineers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And about 80 or so others!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236675" y="191275"/>
            <a:ext cx="8821800" cy="4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7" u="sng"/>
              <a:t>Relevant standards</a:t>
            </a:r>
            <a:endParaRPr sz="2507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646 – 7-bit ASCII with national variants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8859 – several 8-bit ASCII extensions: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8859-1: West European languages (Latin-1)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8859-2: East European languages (Latin-2)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ISO 8859-5: Latin/Cyrillic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6429 – ASCII control codes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2382 – Information technology vocabulary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8652 – the Ada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9899 – the C programming language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9660 – CD-ROM volume and fie structure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ISO 3166 – codes for the representation of names of counties: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Defines a 2-letter, 3-letter and numeric code for every country.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US/USA/840 = United States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– GB/GBR/826 = United Kingdom</a:t>
            </a:r>
            <a:endParaRPr sz="25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865"/>
              <a:buFont typeface="Arial"/>
              <a:buNone/>
            </a:pPr>
            <a:r>
              <a:rPr lang="en" sz="2507"/>
              <a:t>• The 2-letter codes are well known as the internet top level domain names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850" y="1198175"/>
            <a:ext cx="4523800" cy="30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</a:t>
            </a:r>
            <a:endParaRPr/>
          </a:p>
        </p:txBody>
      </p:sp>
      <p:pic>
        <p:nvPicPr>
          <p:cNvPr id="141" name="Google Shape;1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300" y="1017725"/>
            <a:ext cx="5520750" cy="414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types</a:t>
            </a:r>
            <a:endParaRPr/>
          </a:p>
        </p:txBody>
      </p:sp>
      <p:pic>
        <p:nvPicPr>
          <p:cNvPr id="147" name="Google Shape;14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25" y="1236850"/>
            <a:ext cx="7234749" cy="31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applications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000" y="1017725"/>
            <a:ext cx="53417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science and Machine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learning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startup coding sessions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Real life application examples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Orienting towards smart spaces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~Statistics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LLMs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13 weeks of Lectures and TA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~ Independent research project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interesting applications</a:t>
            </a:r>
            <a:endParaRPr/>
          </a:p>
        </p:txBody>
      </p:sp>
      <p:sp>
        <p:nvSpPr>
          <p:cNvPr id="159" name="Google Shape;159;p32"/>
          <p:cNvSpPr txBox="1"/>
          <p:nvPr>
            <p:ph idx="1" type="body"/>
          </p:nvPr>
        </p:nvSpPr>
        <p:spPr>
          <a:xfrm>
            <a:off x="311700" y="1556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Chatbots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Self driving cars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Stock/Finance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Translation/NLP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+"/>
            </a:pPr>
            <a:r>
              <a:rPr lang="en"/>
              <a:t>Healthcare/Climate research</a:t>
            </a:r>
            <a:endParaRPr/>
          </a:p>
        </p:txBody>
      </p:sp>
      <p:pic>
        <p:nvPicPr>
          <p:cNvPr id="160" name="Google Shape;1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363" y="1781175"/>
            <a:ext cx="2886075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Question?</a:t>
            </a:r>
            <a:endParaRPr/>
          </a:p>
        </p:txBody>
      </p:sp>
      <p:sp>
        <p:nvSpPr>
          <p:cNvPr id="166" name="Google Shape;16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Interesting ML application area for you?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*Areas where you wouldnt like ML to interfere much?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4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bit about course, timings, research project, post-course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/>
          <p:nvPr>
            <p:ph type="title"/>
          </p:nvPr>
        </p:nvSpPr>
        <p:spPr>
          <a:xfrm>
            <a:off x="453175" y="1999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Student experiences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Name, where are you from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Subject interests (codign, math, eng)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Coding experience (languages or prev projects)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ML </a:t>
            </a:r>
            <a:r>
              <a:rPr lang="en"/>
              <a:t>experience</a:t>
            </a:r>
            <a:r>
              <a:rPr lang="en"/>
              <a:t> (any exposure already?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Question. What attracted you to the course (is it coding, ML, datascience, LLM or others?)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Hobbies….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236675" y="244700"/>
            <a:ext cx="8595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Python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https://www.python.org/downloads/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Jupyter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Google colab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https://colab.research.google.com/?utm_source=scs-index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673900" cy="4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(Extensive libraries and frameworks)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NumPy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NumPy is a fundamental Python library for efficient numerical computations and array operations.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Scikit-learn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Scikit-learn is a comprehensive machine learning library that offers a wide range of tools for various tasks, including classification, regression, clustering, and more.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Pandas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Pandas is a powerful library for data analysis and manipulation, providing intuitive data structures like DataFrames and Series.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TensorFlow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TensorFlow is a cutting-edge deep learning library known for its distributed computing capabilities and robust ecosystem.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Theano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Theano is a Python library designed for fast numerical computation, particularly useful for training deep learning models.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Keras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Keras is an easy-to-use deep learning API that acts as an interface for TensorFlow, Theano, or Microsoft Cognitive Toolkit (CNTK), simplifying the creation and training of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PyTorch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PyTorch is a dynamic deep learning library with a flexible computation graph, making it ideal for developing and training complex neural networks.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Easy-to-read syntax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Cross-platform compatibility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Scaling and Performance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Support and Documentation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(Applications: Youtube, Google, Spotify, Reddit, Instagram, ChatGPT etc)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performance?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Performance and Efficiency:</a:t>
            </a:r>
            <a:endParaRPr b="1" sz="13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Python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Python's performance has improved significantly with libraries like NumPy and JIT compilation techniques. Though not as fast as Java or C++, it provides an acceptable level of performance for most machine learning tasks.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R can be slower than Python for certain operations, particularly when handling large datasets.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295275" lvl="0" marL="457200" rtl="0" algn="l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■"/>
            </a:pP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Java/C++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: Java and C++ are known for their high performance and efficiency, especially in computationally intensive tasks, but they often require more code to achieve the same functionality.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198525" y="351550"/>
            <a:ext cx="8633700" cy="42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rPr lang="en" sz="2163">
                <a:solidFill>
                  <a:schemeClr val="dk1"/>
                </a:solidFill>
              </a:rPr>
              <a:t>Coding standards</a:t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840"/>
              <a:buFont typeface="Arial"/>
              <a:buNone/>
            </a:pPr>
            <a:r>
              <a:t/>
            </a:r>
            <a:endParaRPr sz="2163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are guidelines for code style and documentation.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They may be formal (IEEE) standards, or company specific standards.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The aim is that everyone in the organization will be ableto read and work on the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• Coding standards cover a wide variety of areas: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Program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Formatting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– Use (or not) of language specific features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221425" y="130225"/>
            <a:ext cx="8654100" cy="46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• Why bother with a coding standard?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Consistency between developers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Ease of maintenance and development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Readability, usability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Example should make this obvious!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• No standard is perfect for every application.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– If you deviate from the standard for any reason,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</a:rPr>
              <a:t>document it!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