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bcd512c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bcd512c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bcd512c2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bcd512c2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bcd512c2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bcd512c2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bcd512c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bcd512c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bcd512c2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bcd512c2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bcd512c2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bcd512c2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bcd512c2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bcd512c2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bcd512c2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bcd512c2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bcd512c2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bcd512c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bcd512c2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bcd512c2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e47307f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e47307f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bcd512c2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bcd512c2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bcd512c2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bcd512c2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bcd512c2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bcd512c2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bcd512c2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bcd512c2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bcd512c2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bcd512c2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bcd512c2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bcd512c2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bcd512c2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bcd512c2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e47307f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e47307f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e47307fb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e47307fb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e47307fb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e47307fb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e47307fb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e47307fb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e47307f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e47307f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e47307fb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e47307fb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ebcd512c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ebcd512c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cribbr.com/methodology/sampling-methods/" TargetMode="External"/><Relationship Id="rId4" Type="http://schemas.openxmlformats.org/officeDocument/2006/relationships/hyperlink" Target="https://www.scribbr.com/statistics/normal-distribu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bm.com/topics/artificial-intellig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TA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 simple words</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Simple linear regression is used to estimate the relationship between two quantitative variables.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How strong the relationship is between two variables (e.g., the relationship between rainfall and soil erosion).</a:t>
            </a:r>
            <a:endParaRPr/>
          </a:p>
          <a:p>
            <a:pPr indent="-342900" lvl="0" marL="457200" rtl="0" algn="l">
              <a:spcBef>
                <a:spcPts val="0"/>
              </a:spcBef>
              <a:spcAft>
                <a:spcPts val="0"/>
              </a:spcAft>
              <a:buSzPts val="1800"/>
              <a:buChar char="-"/>
            </a:pPr>
            <a:r>
              <a:rPr lang="en-GB"/>
              <a:t>The value of the dependent variable at a certain value of the independent variable (e.g., the amount of soil erosion at a certain level of rainfall).</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t/>
            </a:r>
            <a:endParaRPr/>
          </a:p>
        </p:txBody>
      </p:sp>
      <p:pic>
        <p:nvPicPr>
          <p:cNvPr id="115" name="Google Shape;115;p23"/>
          <p:cNvPicPr preferRelativeResize="0"/>
          <p:nvPr/>
        </p:nvPicPr>
        <p:blipFill>
          <a:blip r:embed="rId3">
            <a:alphaModFix/>
          </a:blip>
          <a:stretch>
            <a:fillRect/>
          </a:stretch>
        </p:blipFill>
        <p:spPr>
          <a:xfrm>
            <a:off x="937475" y="2055750"/>
            <a:ext cx="7269049" cy="3013175"/>
          </a:xfrm>
          <a:prstGeom prst="rect">
            <a:avLst/>
          </a:prstGeom>
          <a:noFill/>
          <a:ln>
            <a:noFill/>
          </a:ln>
        </p:spPr>
      </p:pic>
      <p:pic>
        <p:nvPicPr>
          <p:cNvPr id="116" name="Google Shape;116;p23"/>
          <p:cNvPicPr preferRelativeResize="0"/>
          <p:nvPr/>
        </p:nvPicPr>
        <p:blipFill>
          <a:blip r:embed="rId4">
            <a:alphaModFix/>
          </a:blip>
          <a:stretch>
            <a:fillRect/>
          </a:stretch>
        </p:blipFill>
        <p:spPr>
          <a:xfrm>
            <a:off x="4000600" y="273850"/>
            <a:ext cx="3101401" cy="178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Generic ‘Least square method’ (ref. Next slide)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4"/>
          <p:cNvPicPr preferRelativeResize="0"/>
          <p:nvPr/>
        </p:nvPicPr>
        <p:blipFill>
          <a:blip r:embed="rId3">
            <a:alphaModFix/>
          </a:blip>
          <a:stretch>
            <a:fillRect/>
          </a:stretch>
        </p:blipFill>
        <p:spPr>
          <a:xfrm>
            <a:off x="969347" y="1663200"/>
            <a:ext cx="5373549" cy="3113950"/>
          </a:xfrm>
          <a:prstGeom prst="rect">
            <a:avLst/>
          </a:prstGeom>
          <a:noFill/>
          <a:ln>
            <a:noFill/>
          </a:ln>
        </p:spPr>
      </p:pic>
      <p:pic>
        <p:nvPicPr>
          <p:cNvPr id="124" name="Google Shape;124;p24"/>
          <p:cNvPicPr preferRelativeResize="0"/>
          <p:nvPr/>
        </p:nvPicPr>
        <p:blipFill>
          <a:blip r:embed="rId4">
            <a:alphaModFix/>
          </a:blip>
          <a:stretch>
            <a:fillRect/>
          </a:stretch>
        </p:blipFill>
        <p:spPr>
          <a:xfrm>
            <a:off x="6557600" y="1711950"/>
            <a:ext cx="2098851" cy="1180525"/>
          </a:xfrm>
          <a:prstGeom prst="rect">
            <a:avLst/>
          </a:prstGeom>
          <a:noFill/>
          <a:ln>
            <a:noFill/>
          </a:ln>
        </p:spPr>
      </p:pic>
      <p:pic>
        <p:nvPicPr>
          <p:cNvPr id="125" name="Google Shape;125;p24"/>
          <p:cNvPicPr preferRelativeResize="0"/>
          <p:nvPr/>
        </p:nvPicPr>
        <p:blipFill>
          <a:blip r:embed="rId5">
            <a:alphaModFix/>
          </a:blip>
          <a:stretch>
            <a:fillRect/>
          </a:stretch>
        </p:blipFill>
        <p:spPr>
          <a:xfrm>
            <a:off x="5415825" y="2089784"/>
            <a:ext cx="882400" cy="42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31" name="Google Shape;131;p25"/>
          <p:cNvSpPr txBox="1"/>
          <p:nvPr/>
        </p:nvSpPr>
        <p:spPr>
          <a:xfrm>
            <a:off x="410300" y="2322650"/>
            <a:ext cx="8389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https://www.technologynetworks.com/informatics/articles/calculating-a-least-squares-regression-line-equation-example-explanation-310265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Assumptions of Linear Regression</a:t>
            </a:r>
            <a:endParaRPr/>
          </a:p>
        </p:txBody>
      </p:sp>
      <p:sp>
        <p:nvSpPr>
          <p:cNvPr id="137" name="Google Shape;137;p26"/>
          <p:cNvSpPr txBox="1"/>
          <p:nvPr/>
        </p:nvSpPr>
        <p:spPr>
          <a:xfrm>
            <a:off x="443100" y="1875725"/>
            <a:ext cx="8389200" cy="1704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Linearity: </a:t>
            </a:r>
            <a:r>
              <a:rPr lang="en-GB" sz="1300">
                <a:solidFill>
                  <a:srgbClr val="212529"/>
                </a:solidFill>
                <a:highlight>
                  <a:srgbClr val="FFFFFF"/>
                </a:highlight>
                <a:latin typeface="Roboto"/>
                <a:ea typeface="Roboto"/>
                <a:cs typeface="Roboto"/>
                <a:sym typeface="Roboto"/>
              </a:rPr>
              <a:t>There must be a linear relationship between the dependent and independent variables.</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Homoscedasticity: </a:t>
            </a:r>
            <a:r>
              <a:rPr lang="en-GB" sz="1300">
                <a:solidFill>
                  <a:srgbClr val="212529"/>
                </a:solidFill>
                <a:highlight>
                  <a:srgbClr val="FFFFFF"/>
                </a:highlight>
                <a:latin typeface="Roboto"/>
                <a:ea typeface="Roboto"/>
                <a:cs typeface="Roboto"/>
                <a:sym typeface="Roboto"/>
              </a:rPr>
              <a:t>The residuals must have a constant variance.</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Normality: </a:t>
            </a:r>
            <a:r>
              <a:rPr lang="en-GB" sz="1300">
                <a:solidFill>
                  <a:srgbClr val="212529"/>
                </a:solidFill>
                <a:highlight>
                  <a:srgbClr val="FFFFFF"/>
                </a:highlight>
                <a:latin typeface="Roboto"/>
                <a:ea typeface="Roboto"/>
                <a:cs typeface="Roboto"/>
                <a:sym typeface="Roboto"/>
              </a:rPr>
              <a:t>Normally distributed error</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 multicollinearity: </a:t>
            </a:r>
            <a:r>
              <a:rPr lang="en-GB" sz="1300">
                <a:solidFill>
                  <a:srgbClr val="212529"/>
                </a:solidFill>
                <a:highlight>
                  <a:srgbClr val="FFFFFF"/>
                </a:highlight>
                <a:latin typeface="Roboto"/>
                <a:ea typeface="Roboto"/>
                <a:cs typeface="Roboto"/>
                <a:sym typeface="Roboto"/>
              </a:rPr>
              <a:t>No high correlation between the independent variables</a:t>
            </a:r>
            <a:endParaRPr sz="1300">
              <a:solidFill>
                <a:srgbClr val="212529"/>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rgbClr val="212529"/>
              </a:buClr>
              <a:buSzPts val="1300"/>
              <a:buFont typeface="Roboto"/>
              <a:buChar char="■"/>
            </a:pPr>
            <a:r>
              <a:rPr lang="en-GB" sz="1300" u="sng">
                <a:solidFill>
                  <a:srgbClr val="212529"/>
                </a:solidFill>
                <a:highlight>
                  <a:srgbClr val="FFFFFF"/>
                </a:highlight>
                <a:latin typeface="Roboto"/>
                <a:ea typeface="Roboto"/>
                <a:cs typeface="Roboto"/>
                <a:sym typeface="Roboto"/>
              </a:rPr>
              <a:t>No auto-correlation: </a:t>
            </a:r>
            <a:r>
              <a:rPr lang="en-GB" sz="1300">
                <a:solidFill>
                  <a:srgbClr val="212529"/>
                </a:solidFill>
                <a:highlight>
                  <a:srgbClr val="FFFFFF"/>
                </a:highlight>
                <a:latin typeface="Roboto"/>
                <a:ea typeface="Roboto"/>
                <a:cs typeface="Roboto"/>
                <a:sym typeface="Roboto"/>
              </a:rPr>
              <a:t>The error component should have no auto-correlation</a:t>
            </a:r>
            <a:endParaRPr sz="13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bit more on the assumptions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Homogeneity of variance (homoscedasticity): the size of the error in our prediction doesn’t change significantly across the values of the independent variable.</a:t>
            </a:r>
            <a:endParaRPr sz="1200">
              <a:solidFill>
                <a:srgbClr val="0D405F"/>
              </a:solidFill>
            </a:endParaRPr>
          </a:p>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Independence of observations: the observations in the dataset were collected using statistically valid </a:t>
            </a:r>
            <a:r>
              <a:rPr lang="en-GB" sz="1200">
                <a:solidFill>
                  <a:srgbClr val="1F80E8"/>
                </a:solidFill>
                <a:uFill>
                  <a:noFill/>
                </a:uFill>
                <a:hlinkClick r:id="rId3">
                  <a:extLst>
                    <a:ext uri="{A12FA001-AC4F-418D-AE19-62706E023703}">
                      <ahyp:hlinkClr val="tx"/>
                    </a:ext>
                  </a:extLst>
                </a:hlinkClick>
              </a:rPr>
              <a:t>sampling methods</a:t>
            </a:r>
            <a:r>
              <a:rPr lang="en-GB" sz="1200">
                <a:solidFill>
                  <a:srgbClr val="0D405F"/>
                </a:solidFill>
              </a:rPr>
              <a:t>, and there are no hidden relationships among observations.</a:t>
            </a:r>
            <a:endParaRPr sz="1200">
              <a:solidFill>
                <a:srgbClr val="0D405F"/>
              </a:solidFill>
            </a:endParaRPr>
          </a:p>
          <a:p>
            <a:pPr indent="-304800" lvl="0" marL="457200" rtl="0" algn="l">
              <a:lnSpc>
                <a:spcPct val="180000"/>
              </a:lnSpc>
              <a:spcBef>
                <a:spcPts val="0"/>
              </a:spcBef>
              <a:spcAft>
                <a:spcPts val="0"/>
              </a:spcAft>
              <a:buClr>
                <a:srgbClr val="0D405F"/>
              </a:buClr>
              <a:buSzPts val="1200"/>
              <a:buAutoNum type="arabicPeriod"/>
            </a:pPr>
            <a:r>
              <a:rPr lang="en-GB" sz="1200">
                <a:solidFill>
                  <a:srgbClr val="0D405F"/>
                </a:solidFill>
              </a:rPr>
              <a:t>Normality: The data follows a </a:t>
            </a:r>
            <a:r>
              <a:rPr lang="en-GB" sz="1200">
                <a:solidFill>
                  <a:srgbClr val="1F80E8"/>
                </a:solidFill>
                <a:uFill>
                  <a:noFill/>
                </a:uFill>
                <a:hlinkClick r:id="rId4">
                  <a:extLst>
                    <a:ext uri="{A12FA001-AC4F-418D-AE19-62706E023703}">
                      <ahyp:hlinkClr val="tx"/>
                    </a:ext>
                  </a:extLst>
                </a:hlinkClick>
              </a:rPr>
              <a:t>normal distribution</a:t>
            </a:r>
            <a:r>
              <a:rPr lang="en-GB" sz="1200">
                <a:solidFill>
                  <a:srgbClr val="0D405F"/>
                </a:solidFill>
              </a:rPr>
              <a:t>.</a:t>
            </a:r>
            <a:endParaRPr sz="1200">
              <a:solidFill>
                <a:srgbClr val="0D405F"/>
              </a:solidFill>
            </a:endParaRPr>
          </a:p>
          <a:p>
            <a:pPr indent="0" lvl="0" marL="0" rtl="0" algn="l">
              <a:lnSpc>
                <a:spcPct val="180000"/>
              </a:lnSpc>
              <a:spcBef>
                <a:spcPts val="1200"/>
              </a:spcBef>
              <a:spcAft>
                <a:spcPts val="0"/>
              </a:spcAft>
              <a:buClr>
                <a:schemeClr val="dk1"/>
              </a:buClr>
              <a:buSzPts val="1100"/>
              <a:buFont typeface="Arial"/>
              <a:buNone/>
            </a:pPr>
            <a:r>
              <a:rPr lang="en-GB" sz="1200">
                <a:solidFill>
                  <a:srgbClr val="0D405F"/>
                </a:solidFill>
              </a:rPr>
              <a:t>Linear regression makes one additional assumption:</a:t>
            </a:r>
            <a:endParaRPr sz="1200">
              <a:solidFill>
                <a:srgbClr val="0D405F"/>
              </a:solidFill>
            </a:endParaRPr>
          </a:p>
          <a:p>
            <a:pPr indent="-304800" lvl="0" marL="457200" rtl="0" algn="l">
              <a:lnSpc>
                <a:spcPct val="180000"/>
              </a:lnSpc>
              <a:spcBef>
                <a:spcPts val="1200"/>
              </a:spcBef>
              <a:spcAft>
                <a:spcPts val="0"/>
              </a:spcAft>
              <a:buClr>
                <a:srgbClr val="0D405F"/>
              </a:buClr>
              <a:buSzPts val="1200"/>
              <a:buAutoNum type="arabicPeriod" startAt="4"/>
            </a:pPr>
            <a:r>
              <a:rPr lang="en-GB" sz="1200">
                <a:solidFill>
                  <a:srgbClr val="0D405F"/>
                </a:solidFill>
              </a:rPr>
              <a:t>The relationship between the independent and dependent variable is linear: the line of best fit through the data points is a straight line (rather than a curve or some sort of grouping factor).</a:t>
            </a:r>
            <a:endParaRPr sz="1200">
              <a:solidFill>
                <a:srgbClr val="0D405F"/>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Linearity </a:t>
            </a:r>
            <a:endParaRPr/>
          </a:p>
        </p:txBody>
      </p:sp>
      <p:pic>
        <p:nvPicPr>
          <p:cNvPr id="149" name="Google Shape;149;p28"/>
          <p:cNvPicPr preferRelativeResize="0"/>
          <p:nvPr/>
        </p:nvPicPr>
        <p:blipFill>
          <a:blip r:embed="rId3">
            <a:alphaModFix/>
          </a:blip>
          <a:stretch>
            <a:fillRect/>
          </a:stretch>
        </p:blipFill>
        <p:spPr>
          <a:xfrm>
            <a:off x="1393925" y="1238250"/>
            <a:ext cx="6238875" cy="2667000"/>
          </a:xfrm>
          <a:prstGeom prst="rect">
            <a:avLst/>
          </a:prstGeom>
          <a:noFill/>
          <a:ln>
            <a:noFill/>
          </a:ln>
        </p:spPr>
      </p:pic>
      <p:sp>
        <p:nvSpPr>
          <p:cNvPr id="150" name="Google Shape;150;p28"/>
          <p:cNvSpPr txBox="1"/>
          <p:nvPr/>
        </p:nvSpPr>
        <p:spPr>
          <a:xfrm>
            <a:off x="146550" y="4161700"/>
            <a:ext cx="891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In linear regression, a straight line is drawn through the data. This straight line should represent all points as good as possible. If the points are distributed in a non-linear way, the straight line cannot fulfill this task.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56" name="Google Shape;156;p29"/>
          <p:cNvSpPr txBox="1"/>
          <p:nvPr/>
        </p:nvSpPr>
        <p:spPr>
          <a:xfrm>
            <a:off x="146550" y="4161700"/>
            <a:ext cx="8916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Since in practice the regression model never exactly predicts the dependent variable, there is always an error. This very error must have a constant variance over the predicted range.</a:t>
            </a:r>
            <a:endParaRPr/>
          </a:p>
        </p:txBody>
      </p:sp>
      <p:pic>
        <p:nvPicPr>
          <p:cNvPr id="157" name="Google Shape;157;p29"/>
          <p:cNvPicPr preferRelativeResize="0"/>
          <p:nvPr/>
        </p:nvPicPr>
        <p:blipFill>
          <a:blip r:embed="rId3">
            <a:alphaModFix/>
          </a:blip>
          <a:stretch>
            <a:fillRect/>
          </a:stretch>
        </p:blipFill>
        <p:spPr>
          <a:xfrm>
            <a:off x="1266488" y="1170125"/>
            <a:ext cx="6677025" cy="267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63" name="Google Shape;163;p30"/>
          <p:cNvSpPr txBox="1"/>
          <p:nvPr/>
        </p:nvSpPr>
        <p:spPr>
          <a:xfrm>
            <a:off x="351700" y="1502025"/>
            <a:ext cx="3011400" cy="24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Advanced analysis include,</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lnSpc>
                <a:spcPct val="130000"/>
              </a:lnSpc>
              <a:spcBef>
                <a:spcPts val="0"/>
              </a:spcBef>
              <a:spcAft>
                <a:spcPts val="0"/>
              </a:spcAft>
              <a:buClr>
                <a:schemeClr val="dk1"/>
              </a:buClr>
              <a:buSzPts val="1100"/>
              <a:buFont typeface="Arial"/>
              <a:buNone/>
            </a:pPr>
            <a:r>
              <a:rPr b="1" i="1" lang="en-GB" sz="1300">
                <a:solidFill>
                  <a:schemeClr val="dk1"/>
                </a:solidFill>
                <a:latin typeface="Times New Roman"/>
                <a:ea typeface="Times New Roman"/>
                <a:cs typeface="Times New Roman"/>
                <a:sym typeface="Times New Roman"/>
              </a:rPr>
              <a:t>F</a:t>
            </a:r>
            <a:r>
              <a:rPr b="1" lang="en-GB" sz="1300">
                <a:solidFill>
                  <a:schemeClr val="dk1"/>
                </a:solidFill>
                <a:latin typeface="Times New Roman"/>
                <a:ea typeface="Times New Roman"/>
                <a:cs typeface="Times New Roman"/>
                <a:sym typeface="Times New Roman"/>
              </a:rPr>
              <a:t>-Test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Modified Levene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Breusch-Pagan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Clr>
                <a:schemeClr val="dk1"/>
              </a:buClr>
              <a:buSzPts val="1100"/>
              <a:buFont typeface="Arial"/>
              <a:buNone/>
            </a:pPr>
            <a:r>
              <a:rPr b="1" lang="en-GB" sz="1300">
                <a:solidFill>
                  <a:schemeClr val="dk1"/>
                </a:solidFill>
                <a:latin typeface="Times New Roman"/>
                <a:ea typeface="Times New Roman"/>
                <a:cs typeface="Times New Roman"/>
                <a:sym typeface="Times New Roman"/>
              </a:rPr>
              <a:t>Bartlett's Test</a:t>
            </a:r>
            <a:endParaRPr b="1" sz="13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300">
              <a:solidFill>
                <a:srgbClr val="212529"/>
              </a:solidFill>
              <a:highlight>
                <a:srgbClr val="FFFFFF"/>
              </a:highlight>
              <a:latin typeface="Roboto"/>
              <a:ea typeface="Roboto"/>
              <a:cs typeface="Roboto"/>
              <a:sym typeface="Roboto"/>
            </a:endParaRPr>
          </a:p>
        </p:txBody>
      </p:sp>
      <p:pic>
        <p:nvPicPr>
          <p:cNvPr id="164" name="Google Shape;164;p30"/>
          <p:cNvPicPr preferRelativeResize="0"/>
          <p:nvPr/>
        </p:nvPicPr>
        <p:blipFill>
          <a:blip r:embed="rId3">
            <a:alphaModFix/>
          </a:blip>
          <a:stretch>
            <a:fillRect/>
          </a:stretch>
        </p:blipFill>
        <p:spPr>
          <a:xfrm>
            <a:off x="4623300" y="913675"/>
            <a:ext cx="3826670"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a:t>
            </a:r>
            <a:endParaRPr/>
          </a:p>
        </p:txBody>
      </p:sp>
      <p:sp>
        <p:nvSpPr>
          <p:cNvPr id="170" name="Google Shape;170;p31"/>
          <p:cNvSpPr txBox="1"/>
          <p:nvPr/>
        </p:nvSpPr>
        <p:spPr>
          <a:xfrm>
            <a:off x="351700" y="1502025"/>
            <a:ext cx="8711700" cy="248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212529"/>
                </a:solidFill>
                <a:highlight>
                  <a:srgbClr val="FFFFFF"/>
                </a:highlight>
                <a:latin typeface="Roboto"/>
                <a:ea typeface="Roboto"/>
                <a:cs typeface="Roboto"/>
                <a:sym typeface="Roboto"/>
              </a:rPr>
              <a:t>Advanced analysis include,</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212529"/>
              </a:solidFill>
              <a:highlight>
                <a:srgbClr val="FFFFFF"/>
              </a:highlight>
              <a:latin typeface="Roboto"/>
              <a:ea typeface="Roboto"/>
              <a:cs typeface="Roboto"/>
              <a:sym typeface="Roboto"/>
            </a:endParaRPr>
          </a:p>
          <a:p>
            <a:pPr indent="0" lvl="0" marL="0" rtl="0" algn="l">
              <a:lnSpc>
                <a:spcPct val="130000"/>
              </a:lnSpc>
              <a:spcBef>
                <a:spcPts val="0"/>
              </a:spcBef>
              <a:spcAft>
                <a:spcPts val="0"/>
              </a:spcAft>
              <a:buNone/>
            </a:pPr>
            <a:r>
              <a:rPr b="1" i="1" lang="en-GB" sz="1300">
                <a:solidFill>
                  <a:schemeClr val="dk1"/>
                </a:solidFill>
                <a:latin typeface="Times New Roman"/>
                <a:ea typeface="Times New Roman"/>
                <a:cs typeface="Times New Roman"/>
                <a:sym typeface="Times New Roman"/>
              </a:rPr>
              <a:t>F</a:t>
            </a:r>
            <a:r>
              <a:rPr b="1" lang="en-GB" sz="1300">
                <a:solidFill>
                  <a:schemeClr val="dk1"/>
                </a:solidFill>
                <a:latin typeface="Times New Roman"/>
                <a:ea typeface="Times New Roman"/>
                <a:cs typeface="Times New Roman"/>
                <a:sym typeface="Times New Roman"/>
              </a:rPr>
              <a:t>-Test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Modified Levene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Breusch-Pagan Test</a:t>
            </a:r>
            <a:endParaRPr b="1" sz="1300">
              <a:solidFill>
                <a:schemeClr val="dk1"/>
              </a:solidFill>
              <a:latin typeface="Times New Roman"/>
              <a:ea typeface="Times New Roman"/>
              <a:cs typeface="Times New Roman"/>
              <a:sym typeface="Times New Roman"/>
            </a:endParaRPr>
          </a:p>
          <a:p>
            <a:pPr indent="0" lvl="0" marL="0" rtl="0" algn="l">
              <a:lnSpc>
                <a:spcPct val="130000"/>
              </a:lnSpc>
              <a:spcBef>
                <a:spcPts val="900"/>
              </a:spcBef>
              <a:spcAft>
                <a:spcPts val="0"/>
              </a:spcAft>
              <a:buNone/>
            </a:pPr>
            <a:r>
              <a:rPr b="1" lang="en-GB" sz="1300">
                <a:solidFill>
                  <a:schemeClr val="dk1"/>
                </a:solidFill>
                <a:latin typeface="Times New Roman"/>
                <a:ea typeface="Times New Roman"/>
                <a:cs typeface="Times New Roman"/>
                <a:sym typeface="Times New Roman"/>
              </a:rPr>
              <a:t>Bartlett's Test</a:t>
            </a:r>
            <a:endParaRPr b="1" sz="1300">
              <a:solidFill>
                <a:schemeClr val="dk1"/>
              </a:solidFill>
              <a:latin typeface="Times New Roman"/>
              <a:ea typeface="Times New Roman"/>
              <a:cs typeface="Times New Roman"/>
              <a:sym typeface="Times New Roman"/>
            </a:endParaRPr>
          </a:p>
          <a:p>
            <a:pPr indent="0" lvl="0" marL="0" rtl="0" algn="l">
              <a:spcBef>
                <a:spcPts val="900"/>
              </a:spcBef>
              <a:spcAft>
                <a:spcPts val="0"/>
              </a:spcAft>
              <a:buNone/>
            </a:pPr>
            <a:r>
              <a:t/>
            </a:r>
            <a:endParaRPr sz="1300">
              <a:solidFill>
                <a:srgbClr val="212529"/>
              </a:solidFill>
              <a:highlight>
                <a:srgbClr val="FFFFFF"/>
              </a:highlight>
              <a:latin typeface="Roboto"/>
              <a:ea typeface="Roboto"/>
              <a:cs typeface="Roboto"/>
              <a:sym typeface="Roboto"/>
            </a:endParaRPr>
          </a:p>
        </p:txBody>
      </p:sp>
      <p:pic>
        <p:nvPicPr>
          <p:cNvPr id="171" name="Google Shape;171;p31"/>
          <p:cNvPicPr preferRelativeResize="0"/>
          <p:nvPr/>
        </p:nvPicPr>
        <p:blipFill>
          <a:blip r:embed="rId3">
            <a:alphaModFix/>
          </a:blip>
          <a:stretch>
            <a:fillRect/>
          </a:stretch>
        </p:blipFill>
        <p:spPr>
          <a:xfrm>
            <a:off x="4051050" y="668575"/>
            <a:ext cx="4514850" cy="3952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What's</a:t>
            </a:r>
            <a:r>
              <a:rPr lang="en-GB"/>
              <a:t> ML?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solidFill>
                  <a:srgbClr val="161616"/>
                </a:solidFill>
                <a:highlight>
                  <a:srgbClr val="FFFFFF"/>
                </a:highlight>
              </a:rPr>
              <a:t>Machine learning (ML) is a branch of </a:t>
            </a:r>
            <a:r>
              <a:rPr lang="en-GB">
                <a:solidFill>
                  <a:srgbClr val="0062FE"/>
                </a:solidFill>
                <a:highlight>
                  <a:srgbClr val="FFFFFF"/>
                </a:highlight>
                <a:uFill>
                  <a:noFill/>
                </a:uFill>
                <a:hlinkClick r:id="rId3">
                  <a:extLst>
                    <a:ext uri="{A12FA001-AC4F-418D-AE19-62706E023703}">
                      <ahyp:hlinkClr val="tx"/>
                    </a:ext>
                  </a:extLst>
                </a:hlinkClick>
              </a:rPr>
              <a:t>artificial intelligence (AI)</a:t>
            </a:r>
            <a:r>
              <a:rPr lang="en-GB">
                <a:solidFill>
                  <a:srgbClr val="161616"/>
                </a:solidFill>
                <a:highlight>
                  <a:srgbClr val="FFFFFF"/>
                </a:highlight>
              </a:rPr>
              <a:t> and computer science that focuses on the using data and algorithms to enable AI to imitate the way that humans learn, gradually improving its accuracy.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Homoscedasticity (how to fix?)</a:t>
            </a:r>
            <a:endParaRPr/>
          </a:p>
        </p:txBody>
      </p:sp>
      <p:sp>
        <p:nvSpPr>
          <p:cNvPr id="177" name="Google Shape;177;p32"/>
          <p:cNvSpPr txBox="1"/>
          <p:nvPr/>
        </p:nvSpPr>
        <p:spPr>
          <a:xfrm>
            <a:off x="351700" y="1502025"/>
            <a:ext cx="8711700" cy="384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900"/>
              </a:spcAft>
              <a:buNone/>
            </a:pPr>
            <a:r>
              <a:t/>
            </a:r>
            <a:endParaRPr sz="1300">
              <a:solidFill>
                <a:srgbClr val="212529"/>
              </a:solidFill>
              <a:highlight>
                <a:srgbClr val="FFFFFF"/>
              </a:highlight>
              <a:latin typeface="Roboto"/>
              <a:ea typeface="Roboto"/>
              <a:cs typeface="Roboto"/>
              <a:sym typeface="Roboto"/>
            </a:endParaRPr>
          </a:p>
        </p:txBody>
      </p:sp>
      <p:sp>
        <p:nvSpPr>
          <p:cNvPr id="178" name="Google Shape;178;p32"/>
          <p:cNvSpPr txBox="1"/>
          <p:nvPr/>
        </p:nvSpPr>
        <p:spPr>
          <a:xfrm>
            <a:off x="351700" y="2337300"/>
            <a:ext cx="87117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333333"/>
              </a:buClr>
              <a:buSzPts val="1200"/>
              <a:buChar char="●"/>
            </a:pPr>
            <a:r>
              <a:rPr b="1" lang="en-GB" sz="1200">
                <a:solidFill>
                  <a:srgbClr val="333333"/>
                </a:solidFill>
                <a:highlight>
                  <a:srgbClr val="FFFFFF"/>
                </a:highlight>
              </a:rPr>
              <a:t>Variance stabilizing transformation:</a:t>
            </a:r>
            <a:r>
              <a:rPr lang="en-GB" sz="1200">
                <a:solidFill>
                  <a:srgbClr val="333333"/>
                </a:solidFill>
                <a:highlight>
                  <a:srgbClr val="FFFFFF"/>
                </a:highlight>
              </a:rPr>
              <a:t> A transformation of the outcome used to correct non-constant variance is called a “variance stabilizing transformation.” common transformations are the natural logarithm, square root, inverse, and Box-Cox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GB" sz="1200">
                <a:solidFill>
                  <a:srgbClr val="333333"/>
                </a:solidFill>
                <a:highlight>
                  <a:srgbClr val="FFFFFF"/>
                </a:highlight>
              </a:rPr>
              <a:t>Advanced methods such as weighted or generalized least squares can be used to handle non-constant variance. </a:t>
            </a:r>
            <a:endParaRPr sz="1200">
              <a:solidFill>
                <a:srgbClr val="333333"/>
              </a:solidFill>
              <a:highlight>
                <a:srgbClr val="FFFFFF"/>
              </a:highlight>
            </a:endParaRPr>
          </a:p>
          <a:p>
            <a:pPr indent="-304800" lvl="0" marL="457200" rtl="0" algn="l">
              <a:lnSpc>
                <a:spcPct val="115000"/>
              </a:lnSpc>
              <a:spcBef>
                <a:spcPts val="0"/>
              </a:spcBef>
              <a:spcAft>
                <a:spcPts val="0"/>
              </a:spcAft>
              <a:buClr>
                <a:srgbClr val="333333"/>
              </a:buClr>
              <a:buSzPts val="1200"/>
              <a:buChar char="●"/>
            </a:pPr>
            <a:r>
              <a:rPr lang="en-GB" sz="1200">
                <a:solidFill>
                  <a:srgbClr val="333333"/>
                </a:solidFill>
                <a:highlight>
                  <a:srgbClr val="FFFFFF"/>
                </a:highlight>
              </a:rPr>
              <a:t>Non-constant variance may co-occur with non-linearity and/or non-normality. </a:t>
            </a:r>
            <a:endParaRPr sz="1200">
              <a:solidFill>
                <a:srgbClr val="333333"/>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Normal distribution of error</a:t>
            </a:r>
            <a:endParaRPr/>
          </a:p>
        </p:txBody>
      </p:sp>
      <p:pic>
        <p:nvPicPr>
          <p:cNvPr id="184" name="Google Shape;184;p33"/>
          <p:cNvPicPr preferRelativeResize="0"/>
          <p:nvPr/>
        </p:nvPicPr>
        <p:blipFill>
          <a:blip r:embed="rId3">
            <a:alphaModFix/>
          </a:blip>
          <a:stretch>
            <a:fillRect/>
          </a:stretch>
        </p:blipFill>
        <p:spPr>
          <a:xfrm>
            <a:off x="196375" y="1302000"/>
            <a:ext cx="8839200" cy="294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Normal distribution of error</a:t>
            </a:r>
            <a:endParaRPr/>
          </a:p>
        </p:txBody>
      </p:sp>
      <p:pic>
        <p:nvPicPr>
          <p:cNvPr id="190" name="Google Shape;190;p34"/>
          <p:cNvPicPr preferRelativeResize="0"/>
          <p:nvPr/>
        </p:nvPicPr>
        <p:blipFill>
          <a:blip r:embed="rId3">
            <a:alphaModFix/>
          </a:blip>
          <a:stretch>
            <a:fillRect/>
          </a:stretch>
        </p:blipFill>
        <p:spPr>
          <a:xfrm>
            <a:off x="2022225" y="986425"/>
            <a:ext cx="4072951" cy="3885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5"/>
          <p:cNvPicPr preferRelativeResize="0"/>
          <p:nvPr/>
        </p:nvPicPr>
        <p:blipFill>
          <a:blip r:embed="rId3">
            <a:alphaModFix/>
          </a:blip>
          <a:stretch>
            <a:fillRect/>
          </a:stretch>
        </p:blipFill>
        <p:spPr>
          <a:xfrm>
            <a:off x="2013425" y="1200150"/>
            <a:ext cx="5457825" cy="283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421600" y="2115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Multiple LR vs Multivariate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Simply…</a:t>
            </a:r>
            <a:endParaRPr/>
          </a:p>
        </p:txBody>
      </p:sp>
      <p:sp>
        <p:nvSpPr>
          <p:cNvPr id="206" name="Google Shape;20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“Regression analysis results in a formula of the form Y=a+bX. A multiple regression has more than one X in one formula. A multivariate regression has more than one Y, but in different formulae. And a multivariate multiple regression has multiple X’s to predict multiple Y’s with each Y in a different formula, usually based on the same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bit more, equations…</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Simple regression</a:t>
            </a:r>
            <a:r>
              <a:rPr lang="en-GB"/>
              <a:t> pertains to one dependent variable (y) and one independent variable (x): </a:t>
            </a:r>
            <a:r>
              <a:rPr lang="en-GB">
                <a:solidFill>
                  <a:srgbClr val="FF0000"/>
                </a:solidFill>
              </a:rPr>
              <a:t>y=f(x)</a:t>
            </a:r>
            <a:endParaRPr>
              <a:solidFill>
                <a:srgbClr val="FF0000"/>
              </a:solidFill>
            </a:endParaRPr>
          </a:p>
          <a:p>
            <a:pPr indent="0" lvl="0" marL="0" rtl="0" algn="l">
              <a:spcBef>
                <a:spcPts val="1200"/>
              </a:spcBef>
              <a:spcAft>
                <a:spcPts val="0"/>
              </a:spcAft>
              <a:buClr>
                <a:schemeClr val="dk1"/>
              </a:buClr>
              <a:buSzPts val="1100"/>
              <a:buFont typeface="Arial"/>
              <a:buNone/>
            </a:pPr>
            <a:r>
              <a:rPr b="1" lang="en-GB"/>
              <a:t>Multiple regression </a:t>
            </a:r>
            <a:r>
              <a:rPr lang="en-GB"/>
              <a:t>(aka multivariable regression) pertains to one dependent variable and multiple independent variables: </a:t>
            </a:r>
            <a:r>
              <a:rPr lang="en-GB">
                <a:solidFill>
                  <a:srgbClr val="FF0000"/>
                </a:solidFill>
              </a:rPr>
              <a:t>y=f(x1,x2,...,xn)</a:t>
            </a:r>
            <a:endParaRPr>
              <a:solidFill>
                <a:srgbClr val="FF0000"/>
              </a:solidFill>
            </a:endParaRPr>
          </a:p>
          <a:p>
            <a:pPr indent="0" lvl="0" marL="0" rtl="0" algn="l">
              <a:spcBef>
                <a:spcPts val="1200"/>
              </a:spcBef>
              <a:spcAft>
                <a:spcPts val="0"/>
              </a:spcAft>
              <a:buClr>
                <a:schemeClr val="dk1"/>
              </a:buClr>
              <a:buSzPts val="1100"/>
              <a:buFont typeface="Arial"/>
              <a:buNone/>
            </a:pPr>
            <a:r>
              <a:rPr b="1" lang="en-GB"/>
              <a:t>Multivariate regression</a:t>
            </a:r>
            <a:r>
              <a:rPr lang="en-GB"/>
              <a:t> pertains to multiple dependent variables and multiple independent variables: </a:t>
            </a:r>
            <a:r>
              <a:rPr lang="en-GB">
                <a:solidFill>
                  <a:srgbClr val="FF0000"/>
                </a:solidFill>
              </a:rPr>
              <a:t>y1,y2,...,ym=f(x1,x2,...,xn)</a:t>
            </a:r>
            <a:endParaRPr>
              <a:solidFill>
                <a:srgbClr val="FF0000"/>
              </a:solidFill>
            </a:endParaRPr>
          </a:p>
          <a:p>
            <a:pPr indent="0" lvl="0" marL="0" rtl="0" algn="l">
              <a:spcBef>
                <a:spcPts val="1200"/>
              </a:spcBef>
              <a:spcAft>
                <a:spcPts val="0"/>
              </a:spcAft>
              <a:buClr>
                <a:schemeClr val="dk1"/>
              </a:buClr>
              <a:buSzPts val="1100"/>
              <a:buFont typeface="Arial"/>
              <a:buNone/>
            </a:pP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does ML work?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1. A Decision Process: </a:t>
            </a:r>
            <a:r>
              <a:rPr lang="en-GB" sz="1200">
                <a:solidFill>
                  <a:srgbClr val="161616"/>
                </a:solidFill>
                <a:highlight>
                  <a:srgbClr val="FFFFFF"/>
                </a:highlight>
              </a:rPr>
              <a:t>In general, machine learning algorithms are used to make a prediction or classification. Based on some input data, which can be labeled or unlabeled, your algorithm will produce an estimate about a pattern in the data.</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b="1"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2. An Error Function: </a:t>
            </a:r>
            <a:r>
              <a:rPr lang="en-GB" sz="1200">
                <a:solidFill>
                  <a:srgbClr val="161616"/>
                </a:solidFill>
                <a:highlight>
                  <a:srgbClr val="FFFFFF"/>
                </a:highlight>
              </a:rPr>
              <a:t>An error function evaluates the prediction of the model. If there are known examples, an error function can make a comparison to assess the accuracy of the model.</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t/>
            </a:r>
            <a:endParaRPr sz="1200">
              <a:solidFill>
                <a:srgbClr val="161616"/>
              </a:solidFill>
              <a:highlight>
                <a:srgbClr val="FFFFFF"/>
              </a:highlight>
            </a:endParaRPr>
          </a:p>
          <a:p>
            <a:pPr indent="-228600" lvl="0" marL="457200" rtl="0" algn="l">
              <a:spcBef>
                <a:spcPts val="0"/>
              </a:spcBef>
              <a:spcAft>
                <a:spcPts val="0"/>
              </a:spcAft>
              <a:buClr>
                <a:srgbClr val="161616"/>
              </a:buClr>
              <a:buSzPts val="1200"/>
              <a:buNone/>
            </a:pPr>
            <a:r>
              <a:rPr b="1" lang="en-GB" sz="1200">
                <a:solidFill>
                  <a:srgbClr val="161616"/>
                </a:solidFill>
                <a:highlight>
                  <a:srgbClr val="FFFFFF"/>
                </a:highlight>
              </a:rPr>
              <a:t>3. A Model Optimization Process: </a:t>
            </a:r>
            <a:r>
              <a:rPr lang="en-GB" sz="1200">
                <a:solidFill>
                  <a:srgbClr val="161616"/>
                </a:solidFill>
                <a:highlight>
                  <a:srgbClr val="FFFFFF"/>
                </a:highlight>
              </a:rPr>
              <a:t>If the model can fit better to the data points in the training set, then weights are adjusted to reduce the discrepancy between the known example and the model estimate. The algorithm will repeat this iterative “evaluate and optimize” process, updating weights autonomously until a threshold of accuracy has been met. </a:t>
            </a:r>
            <a:endParaRPr sz="1200">
              <a:solidFill>
                <a:srgbClr val="161616"/>
              </a:solidFill>
              <a:highlight>
                <a:srgbClr val="FFFFFF"/>
              </a:highlight>
            </a:endParaRPr>
          </a:p>
          <a:p>
            <a:pPr indent="0" lvl="0" marL="0" rtl="0" algn="l">
              <a:spcBef>
                <a:spcPts val="1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4 types of ML algorithms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230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Supervised</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Unsupervised Learning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Semi-supervised Learning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Reinforcement Learning</a:t>
            </a:r>
            <a:endParaRPr sz="1200">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Clr>
                <a:schemeClr val="dk1"/>
              </a:buClr>
              <a:buSzPct val="81481"/>
              <a:buFont typeface="Arial"/>
              <a:buNone/>
            </a:pPr>
            <a:r>
              <a:rPr b="1" lang="en-GB" sz="1350">
                <a:solidFill>
                  <a:srgbClr val="272C37"/>
                </a:solidFill>
                <a:highlight>
                  <a:srgbClr val="FFFFFF"/>
                </a:highlight>
                <a:latin typeface="Roboto"/>
                <a:ea typeface="Roboto"/>
                <a:cs typeface="Roboto"/>
                <a:sym typeface="Roboto"/>
              </a:rPr>
              <a:t>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162500"/>
              </a:lnSpc>
              <a:spcBef>
                <a:spcPts val="0"/>
              </a:spcBef>
              <a:spcAft>
                <a:spcPts val="0"/>
              </a:spcAft>
              <a:buClr>
                <a:schemeClr val="dk1"/>
              </a:buClr>
              <a:buSzPct val="91666"/>
              <a:buFont typeface="Arial"/>
              <a:buNone/>
            </a:pPr>
            <a:r>
              <a:rPr lang="en-GB" sz="1200">
                <a:solidFill>
                  <a:srgbClr val="51565E"/>
                </a:solidFill>
                <a:highlight>
                  <a:srgbClr val="FFFFFF"/>
                </a:highlight>
                <a:latin typeface="Roboto"/>
                <a:ea typeface="Roboto"/>
                <a:cs typeface="Roboto"/>
                <a:sym typeface="Roboto"/>
              </a:rPr>
              <a:t>Supervised learning is a machine learning approach where algorithms learn from labeled data. The algorithm receives input data and corresponding correct output labels in this process. The objective is to train the algorithm to predict accurate labels for new, unseen data. Examples of supervised learning algorithms include:</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200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Decision Trees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Support Vector Machines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Random Forests</a:t>
            </a:r>
            <a:endParaRPr sz="1200">
              <a:solidFill>
                <a:srgbClr val="51565E"/>
              </a:solidFill>
              <a:highlight>
                <a:srgbClr val="FFFFFF"/>
              </a:highlight>
              <a:latin typeface="Roboto"/>
              <a:ea typeface="Roboto"/>
              <a:cs typeface="Roboto"/>
              <a:sym typeface="Roboto"/>
            </a:endParaRPr>
          </a:p>
          <a:p>
            <a:pPr indent="-293370" lvl="0" marL="647700" rtl="0" algn="l">
              <a:lnSpc>
                <a:spcPct val="150000"/>
              </a:lnSpc>
              <a:spcBef>
                <a:spcPts val="0"/>
              </a:spcBef>
              <a:spcAft>
                <a:spcPts val="0"/>
              </a:spcAft>
              <a:buClr>
                <a:srgbClr val="51565E"/>
              </a:buClr>
              <a:buSzPct val="100000"/>
              <a:buFont typeface="Roboto"/>
              <a:buChar char="●"/>
            </a:pPr>
            <a:r>
              <a:rPr lang="en-GB" sz="1200">
                <a:solidFill>
                  <a:srgbClr val="51565E"/>
                </a:solidFill>
                <a:highlight>
                  <a:srgbClr val="FFFFFF"/>
                </a:highlight>
                <a:latin typeface="Roboto"/>
                <a:ea typeface="Roboto"/>
                <a:cs typeface="Roboto"/>
                <a:sym typeface="Roboto"/>
              </a:rPr>
              <a:t>Naive Bayes</a:t>
            </a:r>
            <a:endParaRPr sz="1200">
              <a:solidFill>
                <a:srgbClr val="51565E"/>
              </a:solidFill>
              <a:highlight>
                <a:srgbClr val="FFFFFF"/>
              </a:highlight>
              <a:latin typeface="Roboto"/>
              <a:ea typeface="Roboto"/>
              <a:cs typeface="Roboto"/>
              <a:sym typeface="Roboto"/>
            </a:endParaRPr>
          </a:p>
          <a:p>
            <a:pPr indent="0" lvl="0" marL="0" rtl="0" algn="l">
              <a:lnSpc>
                <a:spcPct val="162500"/>
              </a:lnSpc>
              <a:spcBef>
                <a:spcPts val="2300"/>
              </a:spcBef>
              <a:spcAft>
                <a:spcPts val="0"/>
              </a:spcAft>
              <a:buClr>
                <a:schemeClr val="dk1"/>
              </a:buClr>
              <a:buSzPct val="91666"/>
              <a:buFont typeface="Arial"/>
              <a:buNone/>
            </a:pPr>
            <a:r>
              <a:rPr lang="en-GB" sz="1200">
                <a:solidFill>
                  <a:srgbClr val="51565E"/>
                </a:solidFill>
                <a:highlight>
                  <a:srgbClr val="FFFFFF"/>
                </a:highlight>
                <a:latin typeface="Roboto"/>
                <a:ea typeface="Roboto"/>
                <a:cs typeface="Roboto"/>
                <a:sym typeface="Roboto"/>
              </a:rPr>
              <a:t>These algorithms can be used for classification, regression, and time series forecasting tasks. Supervised learning is widely used in various domains, including healthcare, finance, marketing, and image recognition, to make predictions and gain valuable insights from data.</a:t>
            </a:r>
            <a:endParaRPr sz="1200">
              <a:solidFill>
                <a:srgbClr val="51565E"/>
              </a:solidFill>
              <a:highlight>
                <a:srgbClr val="FFFFFF"/>
              </a:highlight>
              <a:latin typeface="Roboto"/>
              <a:ea typeface="Roboto"/>
              <a:cs typeface="Roboto"/>
              <a:sym typeface="Roboto"/>
            </a:endParaRPr>
          </a:p>
          <a:p>
            <a:pPr indent="0" lvl="0" marL="0" rtl="0" algn="l">
              <a:spcBef>
                <a:spcPts val="20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None/>
            </a:pPr>
            <a:r>
              <a:rPr b="1" lang="en-GB" sz="1350">
                <a:solidFill>
                  <a:srgbClr val="272C37"/>
                </a:solidFill>
                <a:highlight>
                  <a:srgbClr val="FFFFFF"/>
                </a:highlight>
                <a:latin typeface="Roboto"/>
                <a:ea typeface="Roboto"/>
                <a:cs typeface="Roboto"/>
                <a:sym typeface="Roboto"/>
              </a:rPr>
              <a:t>Uns</a:t>
            </a:r>
            <a:r>
              <a:rPr b="1" lang="en-GB" sz="1350">
                <a:solidFill>
                  <a:srgbClr val="272C37"/>
                </a:solidFill>
                <a:highlight>
                  <a:srgbClr val="FFFFFF"/>
                </a:highlight>
                <a:latin typeface="Roboto"/>
                <a:ea typeface="Roboto"/>
                <a:cs typeface="Roboto"/>
                <a:sym typeface="Roboto"/>
              </a:rPr>
              <a:t>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2500"/>
              </a:lnSpc>
              <a:spcBef>
                <a:spcPts val="0"/>
              </a:spcBef>
              <a:spcAft>
                <a:spcPts val="0"/>
              </a:spcAft>
              <a:buClr>
                <a:schemeClr val="dk1"/>
              </a:buClr>
              <a:buSzPts val="1100"/>
              <a:buFont typeface="Arial"/>
              <a:buNone/>
            </a:pPr>
            <a:r>
              <a:rPr lang="en-GB" sz="1200">
                <a:solidFill>
                  <a:srgbClr val="51565E"/>
                </a:solidFill>
                <a:highlight>
                  <a:srgbClr val="FFFFFF"/>
                </a:highlight>
                <a:latin typeface="Roboto"/>
                <a:ea typeface="Roboto"/>
                <a:cs typeface="Roboto"/>
                <a:sym typeface="Roboto"/>
              </a:rPr>
              <a:t>In this machine learning approach, algorithms analyze unlabeled data without predefined output labels. The objective is to discover patterns, relationships, or structures within the data. Unlike supervised learning, unsupervised learning algorithms work independently to uncover hidden insights and group similar data points together. Common unsupervised learning techniques include clustering algorithms like:</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200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K-means</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Hierarchical clustering</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Dimensionality Reduction Methods like PCA and t-SNE</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4444"/>
              </a:lnSpc>
              <a:spcBef>
                <a:spcPts val="2400"/>
              </a:spcBef>
              <a:spcAft>
                <a:spcPts val="0"/>
              </a:spcAft>
              <a:buNone/>
            </a:pPr>
            <a:r>
              <a:rPr b="1" lang="en-GB" sz="1350">
                <a:solidFill>
                  <a:srgbClr val="272C37"/>
                </a:solidFill>
                <a:highlight>
                  <a:srgbClr val="FFFFFF"/>
                </a:highlight>
                <a:latin typeface="Roboto"/>
                <a:ea typeface="Roboto"/>
                <a:cs typeface="Roboto"/>
                <a:sym typeface="Roboto"/>
              </a:rPr>
              <a:t>Semi </a:t>
            </a:r>
            <a:r>
              <a:rPr b="1" lang="en-GB" sz="1350">
                <a:solidFill>
                  <a:srgbClr val="272C37"/>
                </a:solidFill>
                <a:highlight>
                  <a:srgbClr val="FFFFFF"/>
                </a:highlight>
                <a:latin typeface="Roboto"/>
                <a:ea typeface="Roboto"/>
                <a:cs typeface="Roboto"/>
                <a:sym typeface="Roboto"/>
              </a:rPr>
              <a:t>supervised Learning</a:t>
            </a:r>
            <a:endParaRPr b="1" sz="1350">
              <a:solidFill>
                <a:srgbClr val="272C37"/>
              </a:solidFill>
              <a:highlight>
                <a:srgbClr val="FFFFFF"/>
              </a:highlight>
              <a:latin typeface="Roboto"/>
              <a:ea typeface="Roboto"/>
              <a:cs typeface="Roboto"/>
              <a:sym typeface="Roboto"/>
            </a:endParaRPr>
          </a:p>
          <a:p>
            <a:pPr indent="0" lvl="0" marL="0" rtl="0" algn="l">
              <a:spcBef>
                <a:spcPts val="180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457200" rtl="0" algn="l">
              <a:lnSpc>
                <a:spcPct val="150000"/>
              </a:lnSpc>
              <a:spcBef>
                <a:spcPts val="2300"/>
              </a:spcBef>
              <a:spcAft>
                <a:spcPts val="2300"/>
              </a:spcAft>
              <a:buNone/>
            </a:pPr>
            <a:r>
              <a:rPr lang="en-GB" sz="1200">
                <a:solidFill>
                  <a:srgbClr val="161616"/>
                </a:solidFill>
                <a:highlight>
                  <a:srgbClr val="FFFFFF"/>
                </a:highlight>
              </a:rPr>
              <a:t>Semi-supervised learning offers a happy medium between supervised and unsupervised learning. During training, it uses a smaller labeled data set to guide classification and feature extraction from a larger, unlabeled data set. Semi-supervised learning can solve the problem of not having enough labeled data for a supervised learning algorithm. It also helps if it’s too costly to label enough data. </a:t>
            </a:r>
            <a:endParaRPr sz="1200">
              <a:solidFill>
                <a:srgbClr val="51565E"/>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44444"/>
              </a:lnSpc>
              <a:spcBef>
                <a:spcPts val="2400"/>
              </a:spcBef>
              <a:spcAft>
                <a:spcPts val="1800"/>
              </a:spcAft>
              <a:buClr>
                <a:schemeClr val="dk1"/>
              </a:buClr>
              <a:buSzPts val="1100"/>
              <a:buFont typeface="Arial"/>
              <a:buNone/>
            </a:pPr>
            <a:r>
              <a:rPr b="1" lang="en-GB" sz="1350">
                <a:solidFill>
                  <a:srgbClr val="272C37"/>
                </a:solidFill>
                <a:highlight>
                  <a:srgbClr val="FFFFFF"/>
                </a:highlight>
                <a:latin typeface="Roboto"/>
                <a:ea typeface="Roboto"/>
                <a:cs typeface="Roboto"/>
                <a:sym typeface="Roboto"/>
              </a:rPr>
              <a:t>Reinforcement</a:t>
            </a:r>
            <a:r>
              <a:rPr b="1" lang="en-GB" sz="1350">
                <a:solidFill>
                  <a:srgbClr val="272C37"/>
                </a:solidFill>
                <a:highlight>
                  <a:srgbClr val="FFFFFF"/>
                </a:highlight>
                <a:latin typeface="Roboto"/>
                <a:ea typeface="Roboto"/>
                <a:cs typeface="Roboto"/>
                <a:sym typeface="Roboto"/>
              </a:rPr>
              <a:t> Learning</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1200">
                <a:solidFill>
                  <a:srgbClr val="161616"/>
                </a:solidFill>
                <a:highlight>
                  <a:srgbClr val="FFFFFF"/>
                </a:highlight>
              </a:rPr>
              <a:t>Reinforcement machine learning is a machine learning model that is similar to supervised learning, but the algorithm isn’t trained using sample data. This model learns as it goes by using trial and error. A sequence of successful outcomes will be reinforced to develop the best recommendation or policy for a given problem.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92300" y="217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