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italic.fntdata"/><Relationship Id="rId30" Type="http://schemas.openxmlformats.org/officeDocument/2006/relationships/font" Target="fonts/Roboto-bold.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b81b064581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b81b064581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b81b06458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b81b06458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b81e303e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b81e303e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b81e303e3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b81e303e3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81e303e3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b81e303e3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b81e303e3d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b81e303e3d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b81e303e3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b81e303e3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b81e303e3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b81e303e3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b81e303e3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b81e303e3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b81e303e3d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b81e303e3d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b81b06458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b81b06458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b81e303e3d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b81e303e3d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b81e303e3d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b81e303e3d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b81e303e3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b81e303e3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81e303e3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81e303e3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b81b064581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b81b064581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b81b064581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b81b064581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2b81b06458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2b81b06458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81b06458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81b06458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b81b064581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b81b064581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b81b06458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b81b06458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b81b06458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b81b06458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adth-login.wicketcloud.com/login?service=https%3A//www.cadth.ca/casservice%3Fdestination%3D/user/login%253Fdestination%253D%25252Fgrey-matters-practical-tool-searching-health-related-grey-literature"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tr.uow.edu.au/uow/file/13fd247b-e4f0-4783-8b50-c7c07685f85b/1/SearchTracker.xlsx"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ezproxy.uow.edu.au/login?url=https://www.scopus.com/home.url" TargetMode="External"/><Relationship Id="rId4" Type="http://schemas.openxmlformats.org/officeDocument/2006/relationships/hyperlink" Target="https://ezproxy.uow.edu.au/login?url=https://www.scopus.com/home.url" TargetMode="External"/><Relationship Id="rId5" Type="http://schemas.openxmlformats.org/officeDocument/2006/relationships/hyperlink" Target="https://app.sidecarlearning.com/tutorials/scopus" TargetMode="External"/><Relationship Id="rId6" Type="http://schemas.openxmlformats.org/officeDocument/2006/relationships/hyperlink" Target="https://ezproxy.uow.edu.au/login?url=https://webofknowledge.com/WOS" TargetMode="External"/><Relationship Id="rId7" Type="http://schemas.openxmlformats.org/officeDocument/2006/relationships/hyperlink" Target="https://ezproxy.uow.edu.au/login?url=https://webofknowledge.com/WOS"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Literature review</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Arun Kumar Rajasekaran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Finding grey matter</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GB"/>
              <a:t>Advanced</a:t>
            </a:r>
            <a:r>
              <a:rPr lang="en-GB"/>
              <a:t> google searches (say .gov, .edu etc)</a:t>
            </a:r>
            <a:endParaRPr/>
          </a:p>
          <a:p>
            <a:pPr indent="-342900" lvl="0" marL="457200" rtl="0" algn="l">
              <a:spcBef>
                <a:spcPts val="0"/>
              </a:spcBef>
              <a:spcAft>
                <a:spcPts val="0"/>
              </a:spcAft>
              <a:buSzPts val="1800"/>
              <a:buChar char="-"/>
            </a:pPr>
            <a:r>
              <a:rPr lang="en-GB"/>
              <a:t>Grey source (GrayNet -  GreySource provides examples of grey literature to the average net-user and in so doing profiles organizations responsible for its production and/or processing. GreySource identifies the hyperlink directly embedded in a resource, thus allowing immediate and virtual exposure to grey literature.)</a:t>
            </a:r>
            <a:endParaRPr/>
          </a:p>
          <a:p>
            <a:pPr indent="-342900" lvl="0" marL="457200" rtl="0" algn="l">
              <a:spcBef>
                <a:spcPts val="0"/>
              </a:spcBef>
              <a:spcAft>
                <a:spcPts val="0"/>
              </a:spcAft>
              <a:buSzPts val="1800"/>
              <a:buChar char="-"/>
            </a:pPr>
            <a:r>
              <a:rPr lang="en-GB"/>
              <a:t>GreyMAtters tools (ex. </a:t>
            </a:r>
            <a:r>
              <a:rPr lang="en-GB" u="sng">
                <a:solidFill>
                  <a:schemeClr val="hlink"/>
                </a:solidFill>
                <a:hlinkClick r:id="rId3"/>
              </a:rPr>
              <a:t>https://cadth-login.wicketcloud.com/login?service=https%3A//www.cadth.ca/casservice%3Fdestination%3D/user/login%253Fdestination%253D%25252Fgrey-matters-practical-tool-searching-health-related-grey-literature</a:t>
            </a:r>
            <a:r>
              <a:rPr lang="en-GB"/>
              <a:t>)</a:t>
            </a:r>
            <a:endParaRPr/>
          </a:p>
          <a:p>
            <a:pPr indent="-342900" lvl="0" marL="457200" rtl="0" algn="l">
              <a:spcBef>
                <a:spcPts val="0"/>
              </a:spcBef>
              <a:spcAft>
                <a:spcPts val="0"/>
              </a:spcAft>
              <a:buSzPts val="1800"/>
              <a:buChar char="-"/>
            </a:pPr>
            <a:r>
              <a:rPr lang="en-GB"/>
              <a:t>Institutional repo (ex. IRIS, WHO)</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Evaluating literatures (gray/general)</a:t>
            </a:r>
            <a:endParaRPr/>
          </a:p>
        </p:txBody>
      </p:sp>
      <p:sp>
        <p:nvSpPr>
          <p:cNvPr id="117" name="Google Shape;117;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27025" lvl="0" marL="457200" rtl="0" algn="l">
              <a:spcBef>
                <a:spcPts val="0"/>
              </a:spcBef>
              <a:spcAft>
                <a:spcPts val="0"/>
              </a:spcAft>
              <a:buClr>
                <a:srgbClr val="333333"/>
              </a:buClr>
              <a:buSzPts val="1550"/>
              <a:buChar char="●"/>
            </a:pPr>
            <a:r>
              <a:rPr lang="en-GB" sz="1550">
                <a:solidFill>
                  <a:srgbClr val="333333"/>
                </a:solidFill>
                <a:highlight>
                  <a:srgbClr val="FFFFFF"/>
                </a:highlight>
              </a:rPr>
              <a:t>Consider the author, their affiliations and qualifications.</a:t>
            </a:r>
            <a:endParaRPr sz="1550">
              <a:solidFill>
                <a:srgbClr val="333333"/>
              </a:solidFill>
              <a:highlight>
                <a:srgbClr val="FFFFFF"/>
              </a:highlight>
            </a:endParaRPr>
          </a:p>
          <a:p>
            <a:pPr indent="-327025" lvl="0" marL="457200" rtl="0" algn="l">
              <a:spcBef>
                <a:spcPts val="0"/>
              </a:spcBef>
              <a:spcAft>
                <a:spcPts val="0"/>
              </a:spcAft>
              <a:buClr>
                <a:srgbClr val="333333"/>
              </a:buClr>
              <a:buSzPts val="1550"/>
              <a:buChar char="●"/>
            </a:pPr>
            <a:r>
              <a:rPr lang="en-GB" sz="1550">
                <a:solidFill>
                  <a:srgbClr val="333333"/>
                </a:solidFill>
                <a:highlight>
                  <a:srgbClr val="FFFFFF"/>
                </a:highlight>
              </a:rPr>
              <a:t>Check reference lists to see who and what other material has been taken into account.</a:t>
            </a:r>
            <a:endParaRPr sz="1550">
              <a:solidFill>
                <a:srgbClr val="333333"/>
              </a:solidFill>
              <a:highlight>
                <a:srgbClr val="FFFFFF"/>
              </a:highlight>
            </a:endParaRPr>
          </a:p>
          <a:p>
            <a:pPr indent="-327025" lvl="0" marL="457200" rtl="0" algn="l">
              <a:spcBef>
                <a:spcPts val="0"/>
              </a:spcBef>
              <a:spcAft>
                <a:spcPts val="0"/>
              </a:spcAft>
              <a:buClr>
                <a:srgbClr val="333333"/>
              </a:buClr>
              <a:buSzPts val="1550"/>
              <a:buChar char="●"/>
            </a:pPr>
            <a:r>
              <a:rPr lang="en-GB" sz="1550">
                <a:solidFill>
                  <a:srgbClr val="333333"/>
                </a:solidFill>
                <a:highlight>
                  <a:srgbClr val="FFFFFF"/>
                </a:highlight>
              </a:rPr>
              <a:t>Any data collection methods and analysis should be transparent.</a:t>
            </a:r>
            <a:endParaRPr sz="1550">
              <a:solidFill>
                <a:srgbClr val="333333"/>
              </a:solidFill>
              <a:highlight>
                <a:srgbClr val="FFFFFF"/>
              </a:highlight>
            </a:endParaRPr>
          </a:p>
          <a:p>
            <a:pPr indent="-327025" lvl="0" marL="457200" rtl="0" algn="l">
              <a:spcBef>
                <a:spcPts val="0"/>
              </a:spcBef>
              <a:spcAft>
                <a:spcPts val="0"/>
              </a:spcAft>
              <a:buClr>
                <a:srgbClr val="333333"/>
              </a:buClr>
              <a:buSzPts val="1550"/>
              <a:buChar char="●"/>
            </a:pPr>
            <a:r>
              <a:rPr lang="en-GB" sz="1550">
                <a:solidFill>
                  <a:srgbClr val="333333"/>
                </a:solidFill>
                <a:highlight>
                  <a:srgbClr val="FFFFFF"/>
                </a:highlight>
              </a:rPr>
              <a:t>Examine literature reviews in theses to track search strategies and assess possible biases.</a:t>
            </a:r>
            <a:endParaRPr sz="1550">
              <a:solidFill>
                <a:srgbClr val="333333"/>
              </a:solidFill>
              <a:highlight>
                <a:srgbClr val="FFFFFF"/>
              </a:highlight>
            </a:endParaRPr>
          </a:p>
          <a:p>
            <a:pPr indent="-327025" lvl="0" marL="457200" rtl="0" algn="l">
              <a:spcBef>
                <a:spcPts val="0"/>
              </a:spcBef>
              <a:spcAft>
                <a:spcPts val="0"/>
              </a:spcAft>
              <a:buClr>
                <a:srgbClr val="333333"/>
              </a:buClr>
              <a:buSzPts val="1550"/>
              <a:buChar char="●"/>
            </a:pPr>
            <a:r>
              <a:rPr lang="en-GB" sz="1550">
                <a:solidFill>
                  <a:srgbClr val="333333"/>
                </a:solidFill>
                <a:highlight>
                  <a:srgbClr val="FFFFFF"/>
                </a:highlight>
              </a:rPr>
              <a:t>Check the date and currency of any information and try to find an update if it is older.</a:t>
            </a:r>
            <a:endParaRPr sz="1550">
              <a:solidFill>
                <a:srgbClr val="333333"/>
              </a:solidFill>
              <a:highlight>
                <a:srgbClr val="FFFFFF"/>
              </a:highlight>
            </a:endParaRPr>
          </a:p>
          <a:p>
            <a:pPr indent="-327025" lvl="0" marL="457200" rtl="0" algn="l">
              <a:spcBef>
                <a:spcPts val="0"/>
              </a:spcBef>
              <a:spcAft>
                <a:spcPts val="0"/>
              </a:spcAft>
              <a:buClr>
                <a:srgbClr val="333333"/>
              </a:buClr>
              <a:buSzPts val="1550"/>
              <a:buChar char="●"/>
            </a:pPr>
            <a:r>
              <a:rPr lang="en-GB" sz="1550">
                <a:solidFill>
                  <a:srgbClr val="333333"/>
                </a:solidFill>
                <a:highlight>
                  <a:srgbClr val="FFFFFF"/>
                </a:highlight>
              </a:rPr>
              <a:t>Check the dates of references to make sure the authors aren't relying on out-of-date information.</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pic>
        <p:nvPicPr>
          <p:cNvPr id="122" name="Google Shape;122;p24"/>
          <p:cNvPicPr preferRelativeResize="0"/>
          <p:nvPr/>
        </p:nvPicPr>
        <p:blipFill>
          <a:blip r:embed="rId3">
            <a:alphaModFix/>
          </a:blip>
          <a:stretch>
            <a:fillRect/>
          </a:stretch>
        </p:blipFill>
        <p:spPr>
          <a:xfrm>
            <a:off x="152400" y="152400"/>
            <a:ext cx="8486775" cy="4686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64275"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Question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1086300"/>
            <a:ext cx="8520600" cy="3367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What </a:t>
            </a:r>
            <a:r>
              <a:rPr lang="en-GB"/>
              <a:t>causes</a:t>
            </a:r>
            <a:r>
              <a:rPr lang="en-GB"/>
              <a:t> neo mortality ?</a:t>
            </a:r>
            <a:endParaRPr/>
          </a:p>
          <a:p>
            <a:pPr indent="0" lvl="0" marL="0" rtl="0" algn="l">
              <a:spcBef>
                <a:spcPts val="0"/>
              </a:spcBef>
              <a:spcAft>
                <a:spcPts val="0"/>
              </a:spcAft>
              <a:buNone/>
            </a:pPr>
            <a:r>
              <a:rPr lang="en-GB"/>
              <a:t>Time - 10 mins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Expectations:</a:t>
            </a:r>
            <a:endParaRPr/>
          </a:p>
          <a:p>
            <a:pPr indent="-388620" lvl="0" marL="457200" rtl="0" algn="l">
              <a:spcBef>
                <a:spcPts val="0"/>
              </a:spcBef>
              <a:spcAft>
                <a:spcPts val="0"/>
              </a:spcAft>
              <a:buSzPct val="100000"/>
              <a:buChar char="-"/>
            </a:pPr>
            <a:r>
              <a:rPr lang="en-GB"/>
              <a:t>5 Major reasons cited</a:t>
            </a:r>
            <a:endParaRPr/>
          </a:p>
          <a:p>
            <a:pPr indent="-388620" lvl="0" marL="457200" rtl="0" algn="l">
              <a:spcBef>
                <a:spcPts val="0"/>
              </a:spcBef>
              <a:spcAft>
                <a:spcPts val="0"/>
              </a:spcAft>
              <a:buSzPct val="100000"/>
              <a:buChar char="-"/>
            </a:pPr>
            <a:r>
              <a:rPr lang="en-GB"/>
              <a:t>Any uncommon/interesting reasons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7"/>
          <p:cNvSpPr txBox="1"/>
          <p:nvPr>
            <p:ph type="title"/>
          </p:nvPr>
        </p:nvSpPr>
        <p:spPr>
          <a:xfrm>
            <a:off x="364275" y="228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                               Dealing with Anisotropy</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Dealing with Anisotropy</a:t>
            </a:r>
            <a:endParaRPr/>
          </a:p>
        </p:txBody>
      </p:sp>
      <p:sp>
        <p:nvSpPr>
          <p:cNvPr id="143" name="Google Shape;143;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81000" lvl="0" marL="457200" rtl="0" algn="l">
              <a:spcBef>
                <a:spcPts val="0"/>
              </a:spcBef>
              <a:spcAft>
                <a:spcPts val="0"/>
              </a:spcAft>
              <a:buClr>
                <a:schemeClr val="dk1"/>
              </a:buClr>
              <a:buSzPts val="2400"/>
              <a:buFont typeface="Roboto"/>
              <a:buAutoNum type="arabicPeriod"/>
            </a:pPr>
            <a:r>
              <a:rPr lang="en-GB" sz="2400">
                <a:solidFill>
                  <a:schemeClr val="dk1"/>
                </a:solidFill>
                <a:highlight>
                  <a:srgbClr val="FFFFFF"/>
                </a:highlight>
                <a:latin typeface="Roboto"/>
                <a:ea typeface="Roboto"/>
                <a:cs typeface="Roboto"/>
                <a:sym typeface="Roboto"/>
              </a:rPr>
              <a:t>Use multiple sources</a:t>
            </a:r>
            <a:endParaRPr sz="24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500">
                <a:solidFill>
                  <a:schemeClr val="dk1"/>
                </a:solidFill>
                <a:highlight>
                  <a:srgbClr val="FFFFFF"/>
                </a:highlight>
                <a:latin typeface="Roboto"/>
                <a:ea typeface="Roboto"/>
                <a:cs typeface="Roboto"/>
                <a:sym typeface="Roboto"/>
              </a:rPr>
              <a:t>This means not relying on one database, website, or library, but exploring different options and platforms.</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500">
                <a:solidFill>
                  <a:schemeClr val="dk1"/>
                </a:solidFill>
                <a:highlight>
                  <a:srgbClr val="FFFFFF"/>
                </a:highlight>
                <a:latin typeface="Roboto"/>
                <a:ea typeface="Roboto"/>
                <a:cs typeface="Roboto"/>
                <a:sym typeface="Roboto"/>
              </a:rPr>
              <a:t> For example, you can use academic search engines, such as </a:t>
            </a:r>
            <a:r>
              <a:rPr lang="en-GB" sz="1500" u="sng">
                <a:solidFill>
                  <a:schemeClr val="dk1"/>
                </a:solidFill>
                <a:highlight>
                  <a:srgbClr val="FFFFFF"/>
                </a:highlight>
                <a:latin typeface="Roboto"/>
                <a:ea typeface="Roboto"/>
                <a:cs typeface="Roboto"/>
                <a:sym typeface="Roboto"/>
              </a:rPr>
              <a:t>Google Scholar, Scopus, or Web of Science, to find peer-reviewed articles and citations. </a:t>
            </a:r>
            <a:endParaRPr sz="1500" u="sng">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500">
                <a:solidFill>
                  <a:schemeClr val="dk1"/>
                </a:solidFill>
                <a:highlight>
                  <a:srgbClr val="FFFFFF"/>
                </a:highlight>
                <a:latin typeface="Roboto"/>
                <a:ea typeface="Roboto"/>
                <a:cs typeface="Roboto"/>
                <a:sym typeface="Roboto"/>
              </a:rPr>
              <a:t>You can also use subject-specific databases, such as </a:t>
            </a:r>
            <a:r>
              <a:rPr lang="en-GB" sz="1500" u="sng">
                <a:solidFill>
                  <a:schemeClr val="dk1"/>
                </a:solidFill>
                <a:highlight>
                  <a:srgbClr val="FFFFFF"/>
                </a:highlight>
                <a:latin typeface="Roboto"/>
                <a:ea typeface="Roboto"/>
                <a:cs typeface="Roboto"/>
                <a:sym typeface="Roboto"/>
              </a:rPr>
              <a:t>PubMed, PsycINFO, or ERIC, to find literature related to your discipline or topic. </a:t>
            </a:r>
            <a:endParaRPr sz="1500" u="sng">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rPr lang="en-GB" sz="1500">
                <a:solidFill>
                  <a:schemeClr val="dk1"/>
                </a:solidFill>
                <a:highlight>
                  <a:srgbClr val="FFFFFF"/>
                </a:highlight>
                <a:latin typeface="Roboto"/>
                <a:ea typeface="Roboto"/>
                <a:cs typeface="Roboto"/>
                <a:sym typeface="Roboto"/>
              </a:rPr>
              <a:t>Additionally, you can use </a:t>
            </a:r>
            <a:r>
              <a:rPr lang="en-GB" sz="1500" u="sng">
                <a:solidFill>
                  <a:schemeClr val="dk1"/>
                </a:solidFill>
                <a:highlight>
                  <a:srgbClr val="FFFFFF"/>
                </a:highlight>
                <a:latin typeface="Roboto"/>
                <a:ea typeface="Roboto"/>
                <a:cs typeface="Roboto"/>
                <a:sym typeface="Roboto"/>
              </a:rPr>
              <a:t>library catalogs, reference lists, bibliographies, and citation tracking tools to find books, reports, and other sources.</a:t>
            </a:r>
            <a:endParaRPr sz="2400" u="sng">
              <a:solidFill>
                <a:schemeClr val="dk1"/>
              </a:solidFill>
              <a:highlight>
                <a:srgbClr val="FFFFFF"/>
              </a:highlight>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Dealing with Anisotropy</a:t>
            </a:r>
            <a:endParaRPr/>
          </a:p>
        </p:txBody>
      </p:sp>
      <p:sp>
        <p:nvSpPr>
          <p:cNvPr id="149" name="Google Shape;149;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2400">
                <a:solidFill>
                  <a:schemeClr val="dk1"/>
                </a:solidFill>
                <a:highlight>
                  <a:srgbClr val="FFFFFF"/>
                </a:highlight>
                <a:latin typeface="Roboto"/>
                <a:ea typeface="Roboto"/>
                <a:cs typeface="Roboto"/>
                <a:sym typeface="Roboto"/>
              </a:rPr>
              <a:t>2. Evaluate your sources</a:t>
            </a:r>
            <a:endParaRPr sz="24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500">
                <a:solidFill>
                  <a:schemeClr val="dk1"/>
                </a:solidFill>
                <a:highlight>
                  <a:srgbClr val="FFFFFF"/>
                </a:highlight>
                <a:latin typeface="Roboto"/>
                <a:ea typeface="Roboto"/>
                <a:cs typeface="Roboto"/>
                <a:sym typeface="Roboto"/>
              </a:rPr>
              <a:t>This means checking the quality, credibility, and relevance of the information you find. </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500">
                <a:solidFill>
                  <a:schemeClr val="dk1"/>
                </a:solidFill>
                <a:highlight>
                  <a:srgbClr val="FFFFFF"/>
                </a:highlight>
                <a:latin typeface="Roboto"/>
                <a:ea typeface="Roboto"/>
                <a:cs typeface="Roboto"/>
                <a:sym typeface="Roboto"/>
              </a:rPr>
              <a:t>You can use various criteria to evaluate your sources, such as the author, the publisher, the date, the purpose, the evidence, and the bias. </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500">
                <a:solidFill>
                  <a:schemeClr val="dk1"/>
                </a:solidFill>
                <a:highlight>
                  <a:srgbClr val="FFFFFF"/>
                </a:highlight>
                <a:latin typeface="Roboto"/>
                <a:ea typeface="Roboto"/>
                <a:cs typeface="Roboto"/>
                <a:sym typeface="Roboto"/>
              </a:rPr>
              <a:t>You can also use tools such as the </a:t>
            </a:r>
            <a:r>
              <a:rPr lang="en-GB" sz="1500" u="sng">
                <a:solidFill>
                  <a:schemeClr val="dk1"/>
                </a:solidFill>
                <a:highlight>
                  <a:srgbClr val="FFFFFF"/>
                </a:highlight>
                <a:latin typeface="Roboto"/>
                <a:ea typeface="Roboto"/>
                <a:cs typeface="Roboto"/>
                <a:sym typeface="Roboto"/>
              </a:rPr>
              <a:t>CRAAP test or the CARS checklist</a:t>
            </a:r>
            <a:r>
              <a:rPr lang="en-GB" sz="1500">
                <a:solidFill>
                  <a:schemeClr val="dk1"/>
                </a:solidFill>
                <a:highlight>
                  <a:srgbClr val="FFFFFF"/>
                </a:highlight>
                <a:latin typeface="Roboto"/>
                <a:ea typeface="Roboto"/>
                <a:cs typeface="Roboto"/>
                <a:sym typeface="Roboto"/>
              </a:rPr>
              <a:t> to help you assess your sources. </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rPr lang="en-GB" sz="1500">
                <a:solidFill>
                  <a:schemeClr val="dk1"/>
                </a:solidFill>
                <a:highlight>
                  <a:srgbClr val="FFFFFF"/>
                </a:highlight>
                <a:latin typeface="Roboto"/>
                <a:ea typeface="Roboto"/>
                <a:cs typeface="Roboto"/>
                <a:sym typeface="Roboto"/>
              </a:rPr>
              <a:t>Evaluating your sources will help you select the best literature for your research and avoid unreliable or outdated information.</a:t>
            </a:r>
            <a:endParaRPr sz="2400" u="sng">
              <a:solidFill>
                <a:schemeClr val="dk1"/>
              </a:solidFill>
              <a:highlight>
                <a:srgbClr val="FFFFFF"/>
              </a:highlight>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Search tracking</a:t>
            </a:r>
            <a:endParaRPr/>
          </a:p>
        </p:txBody>
      </p:sp>
      <p:sp>
        <p:nvSpPr>
          <p:cNvPr id="155" name="Google Shape;155;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GB"/>
              <a:t>Softwares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Or Excel should do</a:t>
            </a:r>
            <a:endParaRPr/>
          </a:p>
          <a:p>
            <a:pPr indent="0" lvl="0" marL="0" rtl="0" algn="l">
              <a:spcBef>
                <a:spcPts val="1200"/>
              </a:spcBef>
              <a:spcAft>
                <a:spcPts val="0"/>
              </a:spcAft>
              <a:buNone/>
            </a:pPr>
            <a:r>
              <a:rPr lang="en-GB"/>
              <a:t>(Example excel template online)</a:t>
            </a:r>
            <a:endParaRPr/>
          </a:p>
          <a:p>
            <a:pPr indent="0" lvl="0" marL="0" rtl="0" algn="l">
              <a:spcBef>
                <a:spcPts val="1200"/>
              </a:spcBef>
              <a:spcAft>
                <a:spcPts val="0"/>
              </a:spcAft>
              <a:buNone/>
            </a:pPr>
            <a:r>
              <a:rPr lang="en-GB" u="sng">
                <a:solidFill>
                  <a:schemeClr val="hlink"/>
                </a:solidFill>
                <a:hlinkClick r:id="rId3"/>
              </a:rPr>
              <a:t>https://tr.uow.edu.au/uow/file/13fd247b-e4f0-4783-8b50-c7c07685f85b/1/SearchTracker.xlsx</a:t>
            </a:r>
            <a:endParaRPr/>
          </a:p>
          <a:p>
            <a:pPr indent="0" lvl="0" marL="0" rtl="0" algn="l">
              <a:spcBef>
                <a:spcPts val="1200"/>
              </a:spcBef>
              <a:spcAft>
                <a:spcPts val="0"/>
              </a:spcAft>
              <a:buNone/>
            </a:pPr>
            <a:r>
              <a:t/>
            </a:r>
            <a:endParaRPr/>
          </a:p>
          <a:p>
            <a:pPr indent="0" lvl="0" marL="0" rtl="0" algn="l">
              <a:lnSpc>
                <a:spcPct val="110000"/>
              </a:lnSpc>
              <a:spcBef>
                <a:spcPts val="1500"/>
              </a:spcBef>
              <a:spcAft>
                <a:spcPts val="0"/>
              </a:spcAft>
              <a:buClr>
                <a:schemeClr val="dk1"/>
              </a:buClr>
              <a:buSzPct val="81481"/>
              <a:buFont typeface="Arial"/>
              <a:buNone/>
            </a:pPr>
            <a:r>
              <a:rPr b="1" lang="en-GB" sz="1350">
                <a:solidFill>
                  <a:srgbClr val="333333"/>
                </a:solidFill>
                <a:highlight>
                  <a:srgbClr val="FFFFFF"/>
                </a:highlight>
              </a:rPr>
              <a:t>Adapt your search and keep trying</a:t>
            </a:r>
            <a:endParaRPr b="1" sz="1350">
              <a:solidFill>
                <a:srgbClr val="333333"/>
              </a:solidFill>
              <a:highlight>
                <a:srgbClr val="FFFFFF"/>
              </a:highlight>
            </a:endParaRPr>
          </a:p>
          <a:p>
            <a:pPr indent="0" lvl="0" marL="0" rtl="0" algn="l">
              <a:spcBef>
                <a:spcPts val="1500"/>
              </a:spcBef>
              <a:spcAft>
                <a:spcPts val="0"/>
              </a:spcAft>
              <a:buClr>
                <a:schemeClr val="dk1"/>
              </a:buClr>
              <a:buSzPct val="95652"/>
              <a:buFont typeface="Arial"/>
              <a:buNone/>
            </a:pPr>
            <a:r>
              <a:rPr lang="en-GB" sz="1150">
                <a:solidFill>
                  <a:srgbClr val="333333"/>
                </a:solidFill>
                <a:highlight>
                  <a:srgbClr val="FFFFFF"/>
                </a:highlight>
              </a:rPr>
              <a:t>Searching for information is a process and you won't always get it right the first time. Improve your results by changing your search and trying again until you're happy with what you have found.</a:t>
            </a:r>
            <a:endParaRPr sz="1150">
              <a:solidFill>
                <a:srgbClr val="333333"/>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Search tracking</a:t>
            </a:r>
            <a:endParaRPr/>
          </a:p>
        </p:txBody>
      </p:sp>
      <p:sp>
        <p:nvSpPr>
          <p:cNvPr id="161" name="Google Shape;161;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GB"/>
              <a:t>PICO</a:t>
            </a:r>
            <a:endParaRPr/>
          </a:p>
          <a:p>
            <a:pPr indent="0" lvl="0" marL="0" rtl="0" algn="l">
              <a:spcBef>
                <a:spcPts val="1100"/>
              </a:spcBef>
              <a:spcAft>
                <a:spcPts val="0"/>
              </a:spcAft>
              <a:buNone/>
            </a:pPr>
            <a:r>
              <a:t/>
            </a:r>
            <a:endParaRPr/>
          </a:p>
          <a:p>
            <a:pPr indent="0" lvl="0" marL="0" rtl="0" algn="l">
              <a:spcBef>
                <a:spcPts val="1100"/>
              </a:spcBef>
              <a:spcAft>
                <a:spcPts val="0"/>
              </a:spcAft>
              <a:buNone/>
            </a:pPr>
            <a:r>
              <a:t/>
            </a:r>
            <a:endParaRPr/>
          </a:p>
          <a:p>
            <a:pPr indent="0" lvl="0" marL="0" rtl="0" algn="l">
              <a:spcBef>
                <a:spcPts val="1100"/>
              </a:spcBef>
              <a:spcAft>
                <a:spcPts val="0"/>
              </a:spcAft>
              <a:buNone/>
            </a:pPr>
            <a:r>
              <a:t/>
            </a:r>
            <a:endParaRPr/>
          </a:p>
          <a:p>
            <a:pPr indent="0" lvl="0" marL="0" rtl="0" algn="l">
              <a:spcBef>
                <a:spcPts val="1100"/>
              </a:spcBef>
              <a:spcAft>
                <a:spcPts val="0"/>
              </a:spcAft>
              <a:buNone/>
            </a:pPr>
            <a:r>
              <a:t/>
            </a:r>
            <a:endParaRPr/>
          </a:p>
          <a:p>
            <a:pPr indent="0" lvl="0" marL="0" rtl="0" algn="l">
              <a:spcBef>
                <a:spcPts val="1100"/>
              </a:spcBef>
              <a:spcAft>
                <a:spcPts val="0"/>
              </a:spcAft>
              <a:buNone/>
            </a:pPr>
            <a:r>
              <a:rPr lang="en-GB"/>
              <a:t>MIND MAP</a:t>
            </a:r>
            <a:endParaRPr/>
          </a:p>
          <a:p>
            <a:pPr indent="0" lvl="0" marL="0" rtl="0" algn="l">
              <a:spcBef>
                <a:spcPts val="1100"/>
              </a:spcBef>
              <a:spcAft>
                <a:spcPts val="1200"/>
              </a:spcAft>
              <a:buNone/>
            </a:pPr>
            <a:r>
              <a:t/>
            </a:r>
            <a:endParaRPr/>
          </a:p>
        </p:txBody>
      </p:sp>
      <p:pic>
        <p:nvPicPr>
          <p:cNvPr id="162" name="Google Shape;162;p31"/>
          <p:cNvPicPr preferRelativeResize="0"/>
          <p:nvPr/>
        </p:nvPicPr>
        <p:blipFill>
          <a:blip r:embed="rId3">
            <a:alphaModFix/>
          </a:blip>
          <a:stretch>
            <a:fillRect/>
          </a:stretch>
        </p:blipFill>
        <p:spPr>
          <a:xfrm>
            <a:off x="3145314" y="3697251"/>
            <a:ext cx="2853375" cy="1598300"/>
          </a:xfrm>
          <a:prstGeom prst="rect">
            <a:avLst/>
          </a:prstGeom>
          <a:noFill/>
          <a:ln>
            <a:noFill/>
          </a:ln>
        </p:spPr>
      </p:pic>
      <p:pic>
        <p:nvPicPr>
          <p:cNvPr id="163" name="Google Shape;163;p31"/>
          <p:cNvPicPr preferRelativeResize="0"/>
          <p:nvPr/>
        </p:nvPicPr>
        <p:blipFill>
          <a:blip r:embed="rId4">
            <a:alphaModFix/>
          </a:blip>
          <a:stretch>
            <a:fillRect/>
          </a:stretch>
        </p:blipFill>
        <p:spPr>
          <a:xfrm>
            <a:off x="2752325" y="498003"/>
            <a:ext cx="5580351" cy="3199249"/>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To start with,</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GB"/>
              <a:t>It’s actually a hard process of</a:t>
            </a:r>
            <a:endParaRPr/>
          </a:p>
          <a:p>
            <a:pPr indent="0" lvl="0" marL="0" rtl="0" algn="l">
              <a:spcBef>
                <a:spcPts val="1200"/>
              </a:spcBef>
              <a:spcAft>
                <a:spcPts val="0"/>
              </a:spcAft>
              <a:buNone/>
            </a:pPr>
            <a:r>
              <a:t/>
            </a:r>
            <a:endParaRPr/>
          </a:p>
          <a:p>
            <a:pPr indent="-342900" lvl="0" marL="457200" rtl="0" algn="l">
              <a:spcBef>
                <a:spcPts val="1200"/>
              </a:spcBef>
              <a:spcAft>
                <a:spcPts val="0"/>
              </a:spcAft>
              <a:buSzPts val="1800"/>
              <a:buChar char="-"/>
            </a:pPr>
            <a:r>
              <a:rPr lang="en-GB"/>
              <a:t>F</a:t>
            </a:r>
            <a:r>
              <a:rPr lang="en-GB"/>
              <a:t>ormulating the research question(s) and objective(s),</a:t>
            </a:r>
            <a:endParaRPr/>
          </a:p>
          <a:p>
            <a:pPr indent="-342900" lvl="0" marL="457200" rtl="0" algn="l">
              <a:spcBef>
                <a:spcPts val="0"/>
              </a:spcBef>
              <a:spcAft>
                <a:spcPts val="0"/>
              </a:spcAft>
              <a:buSzPts val="1800"/>
              <a:buChar char="-"/>
            </a:pPr>
            <a:r>
              <a:rPr lang="en-GB"/>
              <a:t>Searching the extant literature,</a:t>
            </a:r>
            <a:endParaRPr/>
          </a:p>
          <a:p>
            <a:pPr indent="-342900" lvl="0" marL="457200" rtl="0" algn="l">
              <a:spcBef>
                <a:spcPts val="0"/>
              </a:spcBef>
              <a:spcAft>
                <a:spcPts val="0"/>
              </a:spcAft>
              <a:buSzPts val="1800"/>
              <a:buChar char="-"/>
            </a:pPr>
            <a:r>
              <a:rPr lang="en-GB"/>
              <a:t>Screening for inclusion,</a:t>
            </a:r>
            <a:endParaRPr/>
          </a:p>
          <a:p>
            <a:pPr indent="-342900" lvl="0" marL="457200" rtl="0" algn="l">
              <a:spcBef>
                <a:spcPts val="0"/>
              </a:spcBef>
              <a:spcAft>
                <a:spcPts val="0"/>
              </a:spcAft>
              <a:buSzPts val="1800"/>
              <a:buChar char="-"/>
            </a:pPr>
            <a:r>
              <a:rPr lang="en-GB"/>
              <a:t>Assessing the quality of primary studies,</a:t>
            </a:r>
            <a:endParaRPr/>
          </a:p>
          <a:p>
            <a:pPr indent="-342900" lvl="0" marL="457200" rtl="0" algn="l">
              <a:spcBef>
                <a:spcPts val="0"/>
              </a:spcBef>
              <a:spcAft>
                <a:spcPts val="0"/>
              </a:spcAft>
              <a:buSzPts val="1800"/>
              <a:buChar char="-"/>
            </a:pPr>
            <a:r>
              <a:rPr lang="en-GB"/>
              <a:t>Extracting data, and</a:t>
            </a:r>
            <a:endParaRPr/>
          </a:p>
          <a:p>
            <a:pPr indent="-342900" lvl="0" marL="457200" rtl="0" algn="l">
              <a:spcBef>
                <a:spcPts val="0"/>
              </a:spcBef>
              <a:spcAft>
                <a:spcPts val="0"/>
              </a:spcAft>
              <a:buSzPts val="1800"/>
              <a:buChar char="-"/>
            </a:pPr>
            <a:r>
              <a:rPr lang="en-GB"/>
              <a:t>Analyzing data.</a:t>
            </a:r>
            <a:endParaRPr/>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Search words</a:t>
            </a:r>
            <a:endParaRPr/>
          </a:p>
        </p:txBody>
      </p:sp>
      <p:sp>
        <p:nvSpPr>
          <p:cNvPr id="169" name="Google Shape;169;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01466" lvl="0" marL="457200" rtl="0" algn="l">
              <a:lnSpc>
                <a:spcPct val="110000"/>
              </a:lnSpc>
              <a:spcBef>
                <a:spcPts val="1500"/>
              </a:spcBef>
              <a:spcAft>
                <a:spcPts val="0"/>
              </a:spcAft>
              <a:buClr>
                <a:srgbClr val="333333"/>
              </a:buClr>
              <a:buSzPct val="100000"/>
              <a:buAutoNum type="arabicPeriod"/>
            </a:pPr>
            <a:r>
              <a:rPr lang="en-GB" sz="1350">
                <a:solidFill>
                  <a:srgbClr val="333333"/>
                </a:solidFill>
                <a:highlight>
                  <a:srgbClr val="FFFFFF"/>
                </a:highlight>
              </a:rPr>
              <a:t>Search for different word endings</a:t>
            </a:r>
            <a:endParaRPr sz="1350">
              <a:solidFill>
                <a:srgbClr val="333333"/>
              </a:solidFill>
              <a:highlight>
                <a:srgbClr val="FFFFFF"/>
              </a:highlight>
            </a:endParaRPr>
          </a:p>
          <a:p>
            <a:pPr indent="0" lvl="0" marL="0" rtl="0" algn="l">
              <a:spcBef>
                <a:spcPts val="1500"/>
              </a:spcBef>
              <a:spcAft>
                <a:spcPts val="0"/>
              </a:spcAft>
              <a:buClr>
                <a:schemeClr val="dk1"/>
              </a:buClr>
              <a:buSzPct val="95652"/>
              <a:buFont typeface="Arial"/>
              <a:buNone/>
            </a:pPr>
            <a:r>
              <a:rPr b="1" lang="en-GB" sz="1150">
                <a:solidFill>
                  <a:srgbClr val="333333"/>
                </a:solidFill>
                <a:highlight>
                  <a:srgbClr val="FFFFFF"/>
                </a:highlight>
              </a:rPr>
              <a:t>Truncation *</a:t>
            </a:r>
            <a:endParaRPr b="1" sz="1150">
              <a:solidFill>
                <a:srgbClr val="333333"/>
              </a:solidFill>
              <a:highlight>
                <a:srgbClr val="FFFFFF"/>
              </a:highlight>
            </a:endParaRPr>
          </a:p>
          <a:p>
            <a:pPr indent="0" lvl="0" marL="0" rtl="0" algn="l">
              <a:spcBef>
                <a:spcPts val="1100"/>
              </a:spcBef>
              <a:spcAft>
                <a:spcPts val="0"/>
              </a:spcAft>
              <a:buClr>
                <a:schemeClr val="dk1"/>
              </a:buClr>
              <a:buSzPct val="95652"/>
              <a:buFont typeface="Arial"/>
              <a:buNone/>
            </a:pPr>
            <a:r>
              <a:rPr lang="en-GB" sz="1150">
                <a:solidFill>
                  <a:srgbClr val="333333"/>
                </a:solidFill>
                <a:highlight>
                  <a:srgbClr val="FFFFFF"/>
                </a:highlight>
              </a:rPr>
              <a:t>The asterisk symbol * will help you search for different word endings.</a:t>
            </a:r>
            <a:endParaRPr sz="1150">
              <a:solidFill>
                <a:srgbClr val="333333"/>
              </a:solidFill>
              <a:highlight>
                <a:srgbClr val="FFFFFF"/>
              </a:highlight>
            </a:endParaRPr>
          </a:p>
          <a:p>
            <a:pPr indent="0" lvl="0" marL="0" rtl="0" algn="l">
              <a:spcBef>
                <a:spcPts val="1100"/>
              </a:spcBef>
              <a:spcAft>
                <a:spcPts val="0"/>
              </a:spcAft>
              <a:buClr>
                <a:schemeClr val="dk1"/>
              </a:buClr>
              <a:buSzPct val="95652"/>
              <a:buFont typeface="Arial"/>
              <a:buNone/>
            </a:pPr>
            <a:r>
              <a:rPr lang="en-GB" sz="1150">
                <a:solidFill>
                  <a:srgbClr val="333333"/>
                </a:solidFill>
                <a:highlight>
                  <a:srgbClr val="FFFFFF"/>
                </a:highlight>
              </a:rPr>
              <a:t>E.g. </a:t>
            </a:r>
            <a:r>
              <a:rPr i="1" lang="en-GB" sz="1150">
                <a:solidFill>
                  <a:srgbClr val="333333"/>
                </a:solidFill>
                <a:highlight>
                  <a:srgbClr val="FFFFFF"/>
                </a:highlight>
              </a:rPr>
              <a:t>teen*</a:t>
            </a:r>
            <a:r>
              <a:rPr lang="en-GB" sz="1150">
                <a:solidFill>
                  <a:srgbClr val="333333"/>
                </a:solidFill>
                <a:highlight>
                  <a:srgbClr val="FFFFFF"/>
                </a:highlight>
              </a:rPr>
              <a:t> will find results with the words: teen, teens, teenager, teenagers</a:t>
            </a:r>
            <a:endParaRPr sz="1150">
              <a:solidFill>
                <a:srgbClr val="333333"/>
              </a:solidFill>
              <a:highlight>
                <a:srgbClr val="FFFFFF"/>
              </a:highlight>
            </a:endParaRPr>
          </a:p>
          <a:p>
            <a:pPr indent="0" lvl="0" marL="0" rtl="0" algn="l">
              <a:spcBef>
                <a:spcPts val="1100"/>
              </a:spcBef>
              <a:spcAft>
                <a:spcPts val="0"/>
              </a:spcAft>
              <a:buNone/>
            </a:pPr>
            <a:r>
              <a:rPr lang="en-GB" sz="1150">
                <a:solidFill>
                  <a:srgbClr val="333333"/>
                </a:solidFill>
                <a:highlight>
                  <a:srgbClr val="FFFFFF"/>
                </a:highlight>
              </a:rPr>
              <a:t>Specific truncation symbols will vary. Check the 'Help' section of the database you are searching.</a:t>
            </a:r>
            <a:endParaRPr sz="1150">
              <a:solidFill>
                <a:srgbClr val="333333"/>
              </a:solidFill>
              <a:highlight>
                <a:srgbClr val="FFFFFF"/>
              </a:highlight>
            </a:endParaRPr>
          </a:p>
          <a:p>
            <a:pPr indent="0" lvl="0" marL="0" rtl="0" algn="l">
              <a:spcBef>
                <a:spcPts val="1100"/>
              </a:spcBef>
              <a:spcAft>
                <a:spcPts val="0"/>
              </a:spcAft>
              <a:buNone/>
            </a:pPr>
            <a:r>
              <a:t/>
            </a:r>
            <a:endParaRPr sz="1150">
              <a:solidFill>
                <a:srgbClr val="333333"/>
              </a:solidFill>
              <a:highlight>
                <a:srgbClr val="FFFFFF"/>
              </a:highlight>
            </a:endParaRPr>
          </a:p>
          <a:p>
            <a:pPr indent="0" lvl="0" marL="0" rtl="0" algn="l">
              <a:lnSpc>
                <a:spcPct val="110000"/>
              </a:lnSpc>
              <a:spcBef>
                <a:spcPts val="1500"/>
              </a:spcBef>
              <a:spcAft>
                <a:spcPts val="0"/>
              </a:spcAft>
              <a:buNone/>
            </a:pPr>
            <a:r>
              <a:rPr lang="en-GB" sz="1350">
                <a:solidFill>
                  <a:srgbClr val="333333"/>
                </a:solidFill>
                <a:highlight>
                  <a:srgbClr val="FFFFFF"/>
                </a:highlight>
              </a:rPr>
              <a:t>2. Search for common phrases</a:t>
            </a:r>
            <a:endParaRPr sz="1350">
              <a:solidFill>
                <a:srgbClr val="333333"/>
              </a:solidFill>
              <a:highlight>
                <a:srgbClr val="FFFFFF"/>
              </a:highlight>
            </a:endParaRPr>
          </a:p>
          <a:p>
            <a:pPr indent="0" lvl="0" marL="0" rtl="0" algn="l">
              <a:spcBef>
                <a:spcPts val="1500"/>
              </a:spcBef>
              <a:spcAft>
                <a:spcPts val="0"/>
              </a:spcAft>
              <a:buNone/>
            </a:pPr>
            <a:r>
              <a:rPr b="1" lang="en-GB" sz="1150">
                <a:solidFill>
                  <a:srgbClr val="333333"/>
                </a:solidFill>
                <a:highlight>
                  <a:srgbClr val="FFFFFF"/>
                </a:highlight>
              </a:rPr>
              <a:t>Phrase searching “...........”</a:t>
            </a:r>
            <a:endParaRPr b="1" sz="1150">
              <a:solidFill>
                <a:srgbClr val="333333"/>
              </a:solidFill>
              <a:highlight>
                <a:srgbClr val="FFFFFF"/>
              </a:highlight>
            </a:endParaRPr>
          </a:p>
          <a:p>
            <a:pPr indent="0" lvl="0" marL="0" rtl="0" algn="l">
              <a:spcBef>
                <a:spcPts val="1100"/>
              </a:spcBef>
              <a:spcAft>
                <a:spcPts val="0"/>
              </a:spcAft>
              <a:buNone/>
            </a:pPr>
            <a:r>
              <a:rPr lang="en-GB" sz="1150">
                <a:solidFill>
                  <a:srgbClr val="333333"/>
                </a:solidFill>
                <a:highlight>
                  <a:srgbClr val="FFFFFF"/>
                </a:highlight>
              </a:rPr>
              <a:t>Double quotation marks help you search for common phrases and make your results more relevant.</a:t>
            </a:r>
            <a:endParaRPr sz="1150">
              <a:solidFill>
                <a:srgbClr val="333333"/>
              </a:solidFill>
              <a:highlight>
                <a:srgbClr val="FFFFFF"/>
              </a:highlight>
            </a:endParaRPr>
          </a:p>
          <a:p>
            <a:pPr indent="0" lvl="0" marL="0" rtl="0" algn="l">
              <a:spcBef>
                <a:spcPts val="1100"/>
              </a:spcBef>
              <a:spcAft>
                <a:spcPts val="0"/>
              </a:spcAft>
              <a:buClr>
                <a:schemeClr val="dk1"/>
              </a:buClr>
              <a:buSzPct val="95652"/>
              <a:buFont typeface="Arial"/>
              <a:buNone/>
            </a:pPr>
            <a:r>
              <a:rPr lang="en-GB" sz="1150">
                <a:solidFill>
                  <a:srgbClr val="333333"/>
                </a:solidFill>
                <a:highlight>
                  <a:srgbClr val="FFFFFF"/>
                </a:highlight>
              </a:rPr>
              <a:t>E.g. </a:t>
            </a:r>
            <a:r>
              <a:rPr i="1" lang="en-GB" sz="1150">
                <a:solidFill>
                  <a:srgbClr val="333333"/>
                </a:solidFill>
                <a:highlight>
                  <a:srgbClr val="FFFFFF"/>
                </a:highlight>
              </a:rPr>
              <a:t>“physical activity”</a:t>
            </a:r>
            <a:r>
              <a:rPr lang="en-GB" sz="1150">
                <a:solidFill>
                  <a:srgbClr val="333333"/>
                </a:solidFill>
                <a:highlight>
                  <a:srgbClr val="FFFFFF"/>
                </a:highlight>
              </a:rPr>
              <a:t> will find results with the words physical activity together as a phrase.</a:t>
            </a:r>
            <a:endParaRPr sz="1150">
              <a:solidFill>
                <a:srgbClr val="333333"/>
              </a:solidFill>
              <a:highlight>
                <a:srgbClr val="FFFFFF"/>
              </a:highlight>
            </a:endParaRPr>
          </a:p>
          <a:p>
            <a:pPr indent="0" lvl="0" marL="0" rtl="0" algn="l">
              <a:spcBef>
                <a:spcPts val="11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Search words</a:t>
            </a:r>
            <a:endParaRPr/>
          </a:p>
        </p:txBody>
      </p:sp>
      <p:sp>
        <p:nvSpPr>
          <p:cNvPr id="175" name="Google Shape;175;p33"/>
          <p:cNvSpPr txBox="1"/>
          <p:nvPr>
            <p:ph idx="1" type="body"/>
          </p:nvPr>
        </p:nvSpPr>
        <p:spPr>
          <a:xfrm>
            <a:off x="353775"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lnSpc>
                <a:spcPct val="110000"/>
              </a:lnSpc>
              <a:spcBef>
                <a:spcPts val="1500"/>
              </a:spcBef>
              <a:spcAft>
                <a:spcPts val="0"/>
              </a:spcAft>
              <a:buClr>
                <a:schemeClr val="dk1"/>
              </a:buClr>
              <a:buSzPct val="81481"/>
              <a:buFont typeface="Arial"/>
              <a:buNone/>
            </a:pPr>
            <a:r>
              <a:rPr lang="en-GB" sz="1350">
                <a:solidFill>
                  <a:srgbClr val="333333"/>
                </a:solidFill>
                <a:highlight>
                  <a:srgbClr val="FFFFFF"/>
                </a:highlight>
              </a:rPr>
              <a:t>3. Search for spelling variations within related terms</a:t>
            </a:r>
            <a:endParaRPr sz="1350">
              <a:solidFill>
                <a:srgbClr val="333333"/>
              </a:solidFill>
              <a:highlight>
                <a:srgbClr val="FFFFFF"/>
              </a:highlight>
            </a:endParaRPr>
          </a:p>
          <a:p>
            <a:pPr indent="0" lvl="0" marL="0" rtl="0" algn="l">
              <a:spcBef>
                <a:spcPts val="1500"/>
              </a:spcBef>
              <a:spcAft>
                <a:spcPts val="0"/>
              </a:spcAft>
              <a:buClr>
                <a:schemeClr val="dk1"/>
              </a:buClr>
              <a:buSzPct val="95652"/>
              <a:buFont typeface="Arial"/>
              <a:buNone/>
            </a:pPr>
            <a:r>
              <a:rPr b="1" lang="en-GB" sz="1150">
                <a:solidFill>
                  <a:srgbClr val="333333"/>
                </a:solidFill>
                <a:highlight>
                  <a:srgbClr val="FFFFFF"/>
                </a:highlight>
              </a:rPr>
              <a:t>Wildcards ?</a:t>
            </a:r>
            <a:endParaRPr b="1" sz="1150">
              <a:solidFill>
                <a:srgbClr val="333333"/>
              </a:solidFill>
              <a:highlight>
                <a:srgbClr val="FFFFFF"/>
              </a:highlight>
            </a:endParaRPr>
          </a:p>
          <a:p>
            <a:pPr indent="0" lvl="0" marL="0" rtl="0" algn="l">
              <a:spcBef>
                <a:spcPts val="1100"/>
              </a:spcBef>
              <a:spcAft>
                <a:spcPts val="0"/>
              </a:spcAft>
              <a:buClr>
                <a:schemeClr val="dk1"/>
              </a:buClr>
              <a:buSzPct val="95652"/>
              <a:buFont typeface="Arial"/>
              <a:buNone/>
            </a:pPr>
            <a:r>
              <a:rPr lang="en-GB" sz="1150">
                <a:solidFill>
                  <a:srgbClr val="333333"/>
                </a:solidFill>
                <a:highlight>
                  <a:srgbClr val="FFFFFF"/>
                </a:highlight>
              </a:rPr>
              <a:t>Wildcard symbols allow you to search for spelling variations within the same or related terms.</a:t>
            </a:r>
            <a:endParaRPr sz="1150">
              <a:solidFill>
                <a:srgbClr val="333333"/>
              </a:solidFill>
              <a:highlight>
                <a:srgbClr val="FFFFFF"/>
              </a:highlight>
            </a:endParaRPr>
          </a:p>
          <a:p>
            <a:pPr indent="0" lvl="0" marL="0" rtl="0" algn="l">
              <a:spcBef>
                <a:spcPts val="1100"/>
              </a:spcBef>
              <a:spcAft>
                <a:spcPts val="0"/>
              </a:spcAft>
              <a:buClr>
                <a:schemeClr val="dk1"/>
              </a:buClr>
              <a:buSzPct val="95652"/>
              <a:buFont typeface="Arial"/>
              <a:buNone/>
            </a:pPr>
            <a:r>
              <a:rPr lang="en-GB" sz="1150">
                <a:solidFill>
                  <a:srgbClr val="333333"/>
                </a:solidFill>
                <a:highlight>
                  <a:srgbClr val="FFFFFF"/>
                </a:highlight>
              </a:rPr>
              <a:t>E.g. </a:t>
            </a:r>
            <a:r>
              <a:rPr i="1" lang="en-GB" sz="1150">
                <a:solidFill>
                  <a:srgbClr val="333333"/>
                </a:solidFill>
                <a:highlight>
                  <a:srgbClr val="FFFFFF"/>
                </a:highlight>
              </a:rPr>
              <a:t>wom?n</a:t>
            </a:r>
            <a:r>
              <a:rPr lang="en-GB" sz="1150">
                <a:solidFill>
                  <a:srgbClr val="333333"/>
                </a:solidFill>
                <a:highlight>
                  <a:srgbClr val="FFFFFF"/>
                </a:highlight>
              </a:rPr>
              <a:t> will find results with women OR woman</a:t>
            </a:r>
            <a:endParaRPr sz="1150">
              <a:solidFill>
                <a:srgbClr val="333333"/>
              </a:solidFill>
              <a:highlight>
                <a:srgbClr val="FFFFFF"/>
              </a:highlight>
            </a:endParaRPr>
          </a:p>
          <a:p>
            <a:pPr indent="0" lvl="0" marL="0" rtl="0" algn="l">
              <a:spcBef>
                <a:spcPts val="1100"/>
              </a:spcBef>
              <a:spcAft>
                <a:spcPts val="0"/>
              </a:spcAft>
              <a:buClr>
                <a:schemeClr val="dk1"/>
              </a:buClr>
              <a:buSzPct val="95652"/>
              <a:buFont typeface="Arial"/>
              <a:buNone/>
            </a:pPr>
            <a:r>
              <a:rPr lang="en-GB" sz="1150">
                <a:solidFill>
                  <a:srgbClr val="333333"/>
                </a:solidFill>
                <a:highlight>
                  <a:srgbClr val="FFFFFF"/>
                </a:highlight>
              </a:rPr>
              <a:t>Specific wild card symbols will vary. Check the 'Help' section of the database you are searching.</a:t>
            </a:r>
            <a:endParaRPr sz="1150">
              <a:solidFill>
                <a:srgbClr val="333333"/>
              </a:solidFill>
              <a:highlight>
                <a:srgbClr val="FFFFFF"/>
              </a:highlight>
            </a:endParaRPr>
          </a:p>
          <a:p>
            <a:pPr indent="0" lvl="0" marL="0" rtl="0" algn="l">
              <a:spcBef>
                <a:spcPts val="1100"/>
              </a:spcBef>
              <a:spcAft>
                <a:spcPts val="0"/>
              </a:spcAft>
              <a:buClr>
                <a:schemeClr val="dk1"/>
              </a:buClr>
              <a:buSzPct val="95652"/>
              <a:buFont typeface="Arial"/>
              <a:buNone/>
            </a:pPr>
            <a:r>
              <a:rPr lang="en-GB" sz="1150">
                <a:solidFill>
                  <a:srgbClr val="333333"/>
                </a:solidFill>
                <a:highlight>
                  <a:srgbClr val="FFFFFF"/>
                </a:highlight>
              </a:rPr>
              <a:t> </a:t>
            </a:r>
            <a:endParaRPr sz="1150">
              <a:solidFill>
                <a:srgbClr val="333333"/>
              </a:solidFill>
              <a:highlight>
                <a:srgbClr val="FFFFFF"/>
              </a:highlight>
            </a:endParaRPr>
          </a:p>
          <a:p>
            <a:pPr indent="0" lvl="0" marL="0" rtl="0" algn="l">
              <a:lnSpc>
                <a:spcPct val="110000"/>
              </a:lnSpc>
              <a:spcBef>
                <a:spcPts val="1500"/>
              </a:spcBef>
              <a:spcAft>
                <a:spcPts val="0"/>
              </a:spcAft>
              <a:buClr>
                <a:schemeClr val="dk1"/>
              </a:buClr>
              <a:buSzPct val="81481"/>
              <a:buFont typeface="Arial"/>
              <a:buNone/>
            </a:pPr>
            <a:r>
              <a:rPr lang="en-GB" sz="1350">
                <a:solidFill>
                  <a:srgbClr val="333333"/>
                </a:solidFill>
                <a:highlight>
                  <a:srgbClr val="FFFFFF"/>
                </a:highlight>
              </a:rPr>
              <a:t>4. Search terms within specific ranges of each other</a:t>
            </a:r>
            <a:endParaRPr sz="1350">
              <a:solidFill>
                <a:srgbClr val="333333"/>
              </a:solidFill>
              <a:highlight>
                <a:srgbClr val="FFFFFF"/>
              </a:highlight>
            </a:endParaRPr>
          </a:p>
          <a:p>
            <a:pPr indent="0" lvl="0" marL="0" rtl="0" algn="l">
              <a:spcBef>
                <a:spcPts val="1500"/>
              </a:spcBef>
              <a:spcAft>
                <a:spcPts val="0"/>
              </a:spcAft>
              <a:buClr>
                <a:schemeClr val="dk1"/>
              </a:buClr>
              <a:buSzPct val="95652"/>
              <a:buFont typeface="Arial"/>
              <a:buNone/>
            </a:pPr>
            <a:r>
              <a:rPr b="1" lang="en-GB" sz="1150">
                <a:solidFill>
                  <a:srgbClr val="333333"/>
                </a:solidFill>
                <a:highlight>
                  <a:srgbClr val="FFFFFF"/>
                </a:highlight>
              </a:rPr>
              <a:t>Proximity  w/#</a:t>
            </a:r>
            <a:endParaRPr b="1" sz="1150">
              <a:solidFill>
                <a:srgbClr val="333333"/>
              </a:solidFill>
              <a:highlight>
                <a:srgbClr val="FFFFFF"/>
              </a:highlight>
            </a:endParaRPr>
          </a:p>
          <a:p>
            <a:pPr indent="0" lvl="0" marL="0" rtl="0" algn="l">
              <a:spcBef>
                <a:spcPts val="1100"/>
              </a:spcBef>
              <a:spcAft>
                <a:spcPts val="0"/>
              </a:spcAft>
              <a:buClr>
                <a:schemeClr val="dk1"/>
              </a:buClr>
              <a:buSzPct val="95652"/>
              <a:buFont typeface="Arial"/>
              <a:buNone/>
            </a:pPr>
            <a:r>
              <a:rPr lang="en-GB" sz="1150">
                <a:solidFill>
                  <a:srgbClr val="333333"/>
                </a:solidFill>
                <a:highlight>
                  <a:srgbClr val="FFFFFF"/>
                </a:highlight>
              </a:rPr>
              <a:t>Proximity searching allows you to specify where your search terms will appear in relation to each other.</a:t>
            </a:r>
            <a:endParaRPr sz="1150">
              <a:solidFill>
                <a:srgbClr val="333333"/>
              </a:solidFill>
              <a:highlight>
                <a:srgbClr val="FFFFFF"/>
              </a:highlight>
            </a:endParaRPr>
          </a:p>
          <a:p>
            <a:pPr indent="0" lvl="0" marL="0" rtl="0" algn="l">
              <a:spcBef>
                <a:spcPts val="1100"/>
              </a:spcBef>
              <a:spcAft>
                <a:spcPts val="0"/>
              </a:spcAft>
              <a:buClr>
                <a:schemeClr val="dk1"/>
              </a:buClr>
              <a:buSzPct val="95652"/>
              <a:buFont typeface="Arial"/>
              <a:buNone/>
            </a:pPr>
            <a:r>
              <a:rPr lang="en-GB" sz="1150">
                <a:solidFill>
                  <a:srgbClr val="333333"/>
                </a:solidFill>
                <a:highlight>
                  <a:srgbClr val="FFFFFF"/>
                </a:highlight>
              </a:rPr>
              <a:t>E.g. </a:t>
            </a:r>
            <a:r>
              <a:rPr i="1" lang="en-GB" sz="1150">
                <a:solidFill>
                  <a:srgbClr val="333333"/>
                </a:solidFill>
                <a:highlight>
                  <a:srgbClr val="FFFFFF"/>
                </a:highlight>
              </a:rPr>
              <a:t>pain w/10 morphine</a:t>
            </a:r>
            <a:r>
              <a:rPr lang="en-GB" sz="1150">
                <a:solidFill>
                  <a:srgbClr val="333333"/>
                </a:solidFill>
                <a:highlight>
                  <a:srgbClr val="FFFFFF"/>
                </a:highlight>
              </a:rPr>
              <a:t> will search for pain within ten words of morphine</a:t>
            </a:r>
            <a:endParaRPr sz="1150">
              <a:solidFill>
                <a:srgbClr val="333333"/>
              </a:solidFill>
              <a:highlight>
                <a:srgbClr val="FFFFFF"/>
              </a:highlight>
            </a:endParaRPr>
          </a:p>
          <a:p>
            <a:pPr indent="0" lvl="0" marL="0" rtl="0" algn="l">
              <a:spcBef>
                <a:spcPts val="1100"/>
              </a:spcBef>
              <a:spcAft>
                <a:spcPts val="1100"/>
              </a:spcAft>
              <a:buClr>
                <a:schemeClr val="dk1"/>
              </a:buClr>
              <a:buSzPct val="95652"/>
              <a:buFont typeface="Arial"/>
              <a:buNone/>
            </a:pPr>
            <a:r>
              <a:rPr lang="en-GB" sz="1150">
                <a:solidFill>
                  <a:srgbClr val="333333"/>
                </a:solidFill>
                <a:highlight>
                  <a:srgbClr val="FFFFFF"/>
                </a:highlight>
              </a:rPr>
              <a:t>Specific proximity symbols will vary. Check the 'Help' section of the database you are searching.</a:t>
            </a:r>
            <a:endParaRPr sz="1150">
              <a:solidFill>
                <a:srgbClr val="333333"/>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Organizing literature</a:t>
            </a:r>
            <a:endParaRPr/>
          </a:p>
        </p:txBody>
      </p:sp>
      <p:sp>
        <p:nvSpPr>
          <p:cNvPr id="181" name="Google Shape;181;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500">
                <a:solidFill>
                  <a:schemeClr val="dk1"/>
                </a:solidFill>
                <a:highlight>
                  <a:srgbClr val="FFFFFF"/>
                </a:highlight>
                <a:latin typeface="Roboto"/>
                <a:ea typeface="Roboto"/>
                <a:cs typeface="Roboto"/>
                <a:sym typeface="Roboto"/>
              </a:rPr>
              <a:t>Once you have found the best literature for your research, you need to organize it in a systematic and efficient way. This means keeping track of your sources, summarizing and synthesizing them, and creating a reference list. </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500">
              <a:solidFill>
                <a:schemeClr val="dk1"/>
              </a:solidFill>
              <a:highlight>
                <a:srgbClr val="FFFFFF"/>
              </a:highlight>
              <a:latin typeface="Roboto"/>
              <a:ea typeface="Roboto"/>
              <a:cs typeface="Roboto"/>
              <a:sym typeface="Roboto"/>
            </a:endParaRPr>
          </a:p>
          <a:p>
            <a:pPr indent="0" lvl="0" marL="0" rtl="0" algn="l">
              <a:spcBef>
                <a:spcPts val="1200"/>
              </a:spcBef>
              <a:spcAft>
                <a:spcPts val="1200"/>
              </a:spcAft>
              <a:buNone/>
            </a:pPr>
            <a:r>
              <a:rPr lang="en-GB" sz="1500">
                <a:solidFill>
                  <a:schemeClr val="dk1"/>
                </a:solidFill>
                <a:highlight>
                  <a:srgbClr val="FFFFFF"/>
                </a:highlight>
                <a:latin typeface="Roboto"/>
                <a:ea typeface="Roboto"/>
                <a:cs typeface="Roboto"/>
                <a:sym typeface="Roboto"/>
              </a:rPr>
              <a:t>You can use various tools and methods to organize your literature, such as citation managers, such as Zotero, Mendeley, or EndNote, to store and manage your sources. You can also use software such as NVivo, Atlas.ti, or MAXQDA, to code and analyze your sources. Organizing your literature will help you save time, avoid plagiarism, and prepare for writing your literature review.</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Update your literature</a:t>
            </a:r>
            <a:endParaRPr/>
          </a:p>
        </p:txBody>
      </p:sp>
      <p:sp>
        <p:nvSpPr>
          <p:cNvPr id="187" name="Google Shape;187;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Finally, finding the best literature for your research is not a one-time task, but an ongoing process. This means updating your literature regularly and staying on top of new developments and publications in your field of study.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You can use various tools and techniques to update your literature, such as alerts, RSS feeds, newsletters, podcasts, blogs, and social media. Updating your literature will help you keep your research current, relevant, and innovative.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GB"/>
              <a:t>Start with research databases</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GB" sz="1150">
                <a:solidFill>
                  <a:srgbClr val="333333"/>
                </a:solidFill>
                <a:highlight>
                  <a:srgbClr val="FFFFFF"/>
                </a:highlight>
              </a:rPr>
              <a:t>Scopus and Web of Science are good databases to start with for any research topic and literature review.</a:t>
            </a:r>
            <a:endParaRPr sz="1150">
              <a:solidFill>
                <a:srgbClr val="333333"/>
              </a:solidFill>
              <a:highlight>
                <a:srgbClr val="FFFFFF"/>
              </a:highlight>
            </a:endParaRPr>
          </a:p>
          <a:p>
            <a:pPr indent="0" lvl="0" marL="0" rtl="0" algn="l">
              <a:spcBef>
                <a:spcPts val="1100"/>
              </a:spcBef>
              <a:spcAft>
                <a:spcPts val="0"/>
              </a:spcAft>
              <a:buNone/>
            </a:pPr>
            <a:r>
              <a:t/>
            </a:r>
            <a:endParaRPr sz="1150">
              <a:solidFill>
                <a:srgbClr val="333333"/>
              </a:solidFill>
              <a:highlight>
                <a:srgbClr val="FFFFFF"/>
              </a:highlight>
            </a:endParaRPr>
          </a:p>
          <a:p>
            <a:pPr indent="-301625" lvl="0" marL="457200" rtl="0" algn="l">
              <a:spcBef>
                <a:spcPts val="1100"/>
              </a:spcBef>
              <a:spcAft>
                <a:spcPts val="0"/>
              </a:spcAft>
              <a:buClr>
                <a:srgbClr val="333333"/>
              </a:buClr>
              <a:buSzPts val="1150"/>
              <a:buChar char="●"/>
            </a:pPr>
            <a:r>
              <a:rPr lang="en-GB" sz="1150">
                <a:solidFill>
                  <a:srgbClr val="2954D1"/>
                </a:solidFill>
                <a:highlight>
                  <a:srgbClr val="FFFFFF"/>
                </a:highlight>
                <a:uFill>
                  <a:noFill/>
                </a:uFill>
                <a:hlinkClick r:id="rId3">
                  <a:extLst>
                    <a:ext uri="{A12FA001-AC4F-418D-AE19-62706E023703}">
                      <ahyp:hlinkClr val="tx"/>
                    </a:ext>
                  </a:extLst>
                </a:hlinkClick>
              </a:rPr>
              <a:t>Scopus</a:t>
            </a:r>
            <a:br>
              <a:rPr lang="en-GB" sz="1150">
                <a:solidFill>
                  <a:srgbClr val="2954D1"/>
                </a:solidFill>
                <a:highlight>
                  <a:srgbClr val="FFFFFF"/>
                </a:highlight>
                <a:uFill>
                  <a:noFill/>
                </a:uFill>
                <a:hlinkClick r:id="rId4">
                  <a:extLst>
                    <a:ext uri="{A12FA001-AC4F-418D-AE19-62706E023703}">
                      <ahyp:hlinkClr val="tx"/>
                    </a:ext>
                  </a:extLst>
                </a:hlinkClick>
              </a:rPr>
            </a:br>
            <a:r>
              <a:rPr lang="en-GB" sz="1150">
                <a:solidFill>
                  <a:srgbClr val="333333"/>
                </a:solidFill>
                <a:highlight>
                  <a:srgbClr val="FFFFFF"/>
                </a:highlight>
              </a:rPr>
              <a:t>Scopus is a large multidisciplinary database covering published material in the humanities and sciences. It also provides citation analysis of authors and subject areas.</a:t>
            </a:r>
            <a:br>
              <a:rPr lang="en-GB" sz="1150">
                <a:solidFill>
                  <a:srgbClr val="333333"/>
                </a:solidFill>
                <a:highlight>
                  <a:srgbClr val="FFFFFF"/>
                </a:highlight>
              </a:rPr>
            </a:br>
            <a:br>
              <a:rPr lang="en-GB" sz="1150">
                <a:solidFill>
                  <a:srgbClr val="2954D1"/>
                </a:solidFill>
                <a:highlight>
                  <a:srgbClr val="FFFFFF"/>
                </a:highlight>
                <a:uFill>
                  <a:noFill/>
                </a:uFill>
                <a:hlinkClick r:id="rId5">
                  <a:extLst>
                    <a:ext uri="{A12FA001-AC4F-418D-AE19-62706E023703}">
                      <ahyp:hlinkClr val="tx"/>
                    </a:ext>
                  </a:extLst>
                </a:hlinkClick>
              </a:rPr>
            </a:br>
            <a:endParaRPr sz="1150">
              <a:solidFill>
                <a:srgbClr val="333333"/>
              </a:solidFill>
              <a:highlight>
                <a:srgbClr val="FFFFFF"/>
              </a:highlight>
            </a:endParaRPr>
          </a:p>
          <a:p>
            <a:pPr indent="-301625" lvl="0" marL="457200" rtl="0" algn="l">
              <a:spcBef>
                <a:spcPts val="0"/>
              </a:spcBef>
              <a:spcAft>
                <a:spcPts val="0"/>
              </a:spcAft>
              <a:buClr>
                <a:srgbClr val="333333"/>
              </a:buClr>
              <a:buSzPts val="1150"/>
              <a:buChar char="●"/>
            </a:pPr>
            <a:r>
              <a:rPr lang="en-GB" sz="1150">
                <a:solidFill>
                  <a:srgbClr val="2954D1"/>
                </a:solidFill>
                <a:highlight>
                  <a:srgbClr val="FFFFFF"/>
                </a:highlight>
                <a:uFill>
                  <a:noFill/>
                </a:uFill>
                <a:hlinkClick r:id="rId6">
                  <a:extLst>
                    <a:ext uri="{A12FA001-AC4F-418D-AE19-62706E023703}">
                      <ahyp:hlinkClr val="tx"/>
                    </a:ext>
                  </a:extLst>
                </a:hlinkClick>
              </a:rPr>
              <a:t>Web of Science - Core Collection</a:t>
            </a:r>
            <a:br>
              <a:rPr lang="en-GB" sz="1150">
                <a:solidFill>
                  <a:srgbClr val="2954D1"/>
                </a:solidFill>
                <a:highlight>
                  <a:srgbClr val="FFFFFF"/>
                </a:highlight>
                <a:uFill>
                  <a:noFill/>
                </a:uFill>
                <a:hlinkClick r:id="rId7">
                  <a:extLst>
                    <a:ext uri="{A12FA001-AC4F-418D-AE19-62706E023703}">
                      <ahyp:hlinkClr val="tx"/>
                    </a:ext>
                  </a:extLst>
                </a:hlinkClick>
              </a:rPr>
            </a:br>
            <a:r>
              <a:rPr lang="en-GB" sz="1150">
                <a:solidFill>
                  <a:srgbClr val="333333"/>
                </a:solidFill>
                <a:highlight>
                  <a:srgbClr val="FFFFFF"/>
                </a:highlight>
              </a:rPr>
              <a:t>The leading citation index' of scholarly literature, chemical reactions and author information.</a:t>
            </a:r>
            <a:endParaRPr sz="1150">
              <a:solidFill>
                <a:srgbClr val="333333"/>
              </a:solidFill>
              <a:highlight>
                <a:srgbClr val="FFFFFF"/>
              </a:highlight>
            </a:endParaRPr>
          </a:p>
          <a:p>
            <a:pPr indent="0" lvl="0" marL="0" rtl="0" algn="l">
              <a:spcBef>
                <a:spcPts val="8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388620" lvl="0" marL="457200" rtl="0" algn="l">
              <a:spcBef>
                <a:spcPts val="0"/>
              </a:spcBef>
              <a:spcAft>
                <a:spcPts val="0"/>
              </a:spcAft>
              <a:buSzPct val="100000"/>
              <a:buAutoNum type="arabicPeriod"/>
            </a:pPr>
            <a:r>
              <a:rPr lang="en-GB"/>
              <a:t>Start with research databases</a:t>
            </a:r>
            <a:endParaRPr/>
          </a:p>
        </p:txBody>
      </p:sp>
      <p:sp>
        <p:nvSpPr>
          <p:cNvPr id="73" name="Google Shape;73;p16"/>
          <p:cNvSpPr txBox="1"/>
          <p:nvPr>
            <p:ph idx="1" type="body"/>
          </p:nvPr>
        </p:nvSpPr>
        <p:spPr>
          <a:xfrm>
            <a:off x="311700" y="1152475"/>
            <a:ext cx="8631000" cy="3774300"/>
          </a:xfrm>
          <a:prstGeom prst="rect">
            <a:avLst/>
          </a:prstGeom>
          <a:ln cap="flat" cmpd="sng" w="9525">
            <a:solidFill>
              <a:srgbClr val="0000FF"/>
            </a:solidFill>
            <a:prstDash val="solid"/>
            <a:round/>
            <a:headEnd len="sm" w="sm" type="none"/>
            <a:tailEnd len="sm" w="sm" type="none"/>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GB" sz="2400">
                <a:solidFill>
                  <a:schemeClr val="dk1"/>
                </a:solidFill>
              </a:rPr>
              <a:t>But there exists a lot more,</a:t>
            </a:r>
            <a:endParaRPr sz="2400">
              <a:solidFill>
                <a:schemeClr val="dk1"/>
              </a:solidFill>
            </a:endParaRPr>
          </a:p>
          <a:p>
            <a:pPr indent="0" lvl="0" marL="12700" marR="12700" rtl="0" algn="l">
              <a:lnSpc>
                <a:spcPct val="150000"/>
              </a:lnSpc>
              <a:spcBef>
                <a:spcPts val="1200"/>
              </a:spcBef>
              <a:spcAft>
                <a:spcPts val="0"/>
              </a:spcAft>
              <a:buClr>
                <a:schemeClr val="dk1"/>
              </a:buClr>
              <a:buSzPct val="47501"/>
              <a:buFont typeface="Arial"/>
              <a:buNone/>
            </a:pPr>
            <a:r>
              <a:rPr lang="en-GB" sz="2315">
                <a:solidFill>
                  <a:schemeClr val="dk1"/>
                </a:solidFill>
              </a:rPr>
              <a:t>P</a:t>
            </a:r>
            <a:r>
              <a:rPr lang="en-GB" sz="2315">
                <a:solidFill>
                  <a:schemeClr val="dk1"/>
                </a:solidFill>
              </a:rPr>
              <a:t>ubMed</a:t>
            </a:r>
            <a:endParaRPr sz="2315">
              <a:solidFill>
                <a:schemeClr val="dk1"/>
              </a:solidFill>
            </a:endParaRPr>
          </a:p>
          <a:p>
            <a:pPr indent="0" lvl="0" marL="12700" marR="12700" rtl="0" algn="l">
              <a:lnSpc>
                <a:spcPct val="150000"/>
              </a:lnSpc>
              <a:spcBef>
                <a:spcPts val="300"/>
              </a:spcBef>
              <a:spcAft>
                <a:spcPts val="0"/>
              </a:spcAft>
              <a:buClr>
                <a:schemeClr val="dk1"/>
              </a:buClr>
              <a:buSzPct val="47501"/>
              <a:buFont typeface="Arial"/>
              <a:buNone/>
            </a:pPr>
            <a:r>
              <a:rPr lang="en-GB" sz="2315">
                <a:solidFill>
                  <a:schemeClr val="dk1"/>
                </a:solidFill>
              </a:rPr>
              <a:t>CINAHL</a:t>
            </a:r>
            <a:endParaRPr sz="2315">
              <a:solidFill>
                <a:schemeClr val="dk1"/>
              </a:solidFill>
            </a:endParaRPr>
          </a:p>
          <a:p>
            <a:pPr indent="0" lvl="0" marL="12700" marR="12700" rtl="0" algn="l">
              <a:lnSpc>
                <a:spcPct val="150000"/>
              </a:lnSpc>
              <a:spcBef>
                <a:spcPts val="300"/>
              </a:spcBef>
              <a:spcAft>
                <a:spcPts val="0"/>
              </a:spcAft>
              <a:buClr>
                <a:schemeClr val="dk1"/>
              </a:buClr>
              <a:buSzPct val="47501"/>
              <a:buFont typeface="Arial"/>
              <a:buNone/>
            </a:pPr>
            <a:r>
              <a:rPr lang="en-GB" sz="2315">
                <a:solidFill>
                  <a:schemeClr val="dk1"/>
                </a:solidFill>
              </a:rPr>
              <a:t>Web of Science</a:t>
            </a:r>
            <a:endParaRPr sz="2315">
              <a:solidFill>
                <a:schemeClr val="dk1"/>
              </a:solidFill>
            </a:endParaRPr>
          </a:p>
          <a:p>
            <a:pPr indent="0" lvl="0" marL="12700" marR="12700" rtl="0" algn="l">
              <a:lnSpc>
                <a:spcPct val="150000"/>
              </a:lnSpc>
              <a:spcBef>
                <a:spcPts val="300"/>
              </a:spcBef>
              <a:spcAft>
                <a:spcPts val="0"/>
              </a:spcAft>
              <a:buClr>
                <a:schemeClr val="dk1"/>
              </a:buClr>
              <a:buSzPct val="47501"/>
              <a:buFont typeface="Arial"/>
              <a:buNone/>
            </a:pPr>
            <a:r>
              <a:rPr lang="en-GB" sz="2315">
                <a:solidFill>
                  <a:schemeClr val="dk1"/>
                </a:solidFill>
              </a:rPr>
              <a:t>Embase</a:t>
            </a:r>
            <a:endParaRPr sz="2315">
              <a:solidFill>
                <a:schemeClr val="dk1"/>
              </a:solidFill>
            </a:endParaRPr>
          </a:p>
          <a:p>
            <a:pPr indent="0" lvl="0" marL="12700" marR="12700" rtl="0" algn="l">
              <a:lnSpc>
                <a:spcPct val="150000"/>
              </a:lnSpc>
              <a:spcBef>
                <a:spcPts val="300"/>
              </a:spcBef>
              <a:spcAft>
                <a:spcPts val="0"/>
              </a:spcAft>
              <a:buClr>
                <a:schemeClr val="dk1"/>
              </a:buClr>
              <a:buSzPct val="47501"/>
              <a:buFont typeface="Arial"/>
              <a:buNone/>
            </a:pPr>
            <a:r>
              <a:rPr lang="en-GB" sz="2315">
                <a:solidFill>
                  <a:schemeClr val="dk1"/>
                </a:solidFill>
              </a:rPr>
              <a:t>Medline</a:t>
            </a:r>
            <a:endParaRPr sz="2315">
              <a:solidFill>
                <a:schemeClr val="dk1"/>
              </a:solidFill>
            </a:endParaRPr>
          </a:p>
          <a:p>
            <a:pPr indent="0" lvl="0" marL="12700" marR="12700" rtl="0" algn="l">
              <a:lnSpc>
                <a:spcPct val="150000"/>
              </a:lnSpc>
              <a:spcBef>
                <a:spcPts val="300"/>
              </a:spcBef>
              <a:spcAft>
                <a:spcPts val="0"/>
              </a:spcAft>
              <a:buClr>
                <a:schemeClr val="dk1"/>
              </a:buClr>
              <a:buSzPct val="47501"/>
              <a:buFont typeface="Arial"/>
              <a:buNone/>
            </a:pPr>
            <a:r>
              <a:rPr lang="en-GB" sz="2315">
                <a:solidFill>
                  <a:schemeClr val="dk1"/>
                </a:solidFill>
              </a:rPr>
              <a:t>PsycINFO</a:t>
            </a:r>
            <a:endParaRPr sz="2315">
              <a:solidFill>
                <a:schemeClr val="dk1"/>
              </a:solidFill>
            </a:endParaRPr>
          </a:p>
          <a:p>
            <a:pPr indent="0" lvl="0" marL="12700" marR="12700" rtl="0" algn="l">
              <a:lnSpc>
                <a:spcPct val="150000"/>
              </a:lnSpc>
              <a:spcBef>
                <a:spcPts val="300"/>
              </a:spcBef>
              <a:spcAft>
                <a:spcPts val="0"/>
              </a:spcAft>
              <a:buClr>
                <a:schemeClr val="dk1"/>
              </a:buClr>
              <a:buSzPct val="47501"/>
              <a:buFont typeface="Arial"/>
              <a:buNone/>
            </a:pPr>
            <a:r>
              <a:rPr lang="en-GB" sz="2315">
                <a:solidFill>
                  <a:schemeClr val="dk1"/>
                </a:solidFill>
              </a:rPr>
              <a:t>Scopus</a:t>
            </a:r>
            <a:endParaRPr sz="2315">
              <a:solidFill>
                <a:schemeClr val="dk1"/>
              </a:solidFill>
            </a:endParaRPr>
          </a:p>
          <a:p>
            <a:pPr indent="0" lvl="0" marL="12700" marR="12700" rtl="0" algn="l">
              <a:lnSpc>
                <a:spcPct val="150000"/>
              </a:lnSpc>
              <a:spcBef>
                <a:spcPts val="300"/>
              </a:spcBef>
              <a:spcAft>
                <a:spcPts val="0"/>
              </a:spcAft>
              <a:buClr>
                <a:schemeClr val="dk1"/>
              </a:buClr>
              <a:buSzPct val="47501"/>
              <a:buFont typeface="Arial"/>
              <a:buNone/>
            </a:pPr>
            <a:r>
              <a:rPr lang="en-GB" sz="2315">
                <a:solidFill>
                  <a:schemeClr val="dk1"/>
                </a:solidFill>
              </a:rPr>
              <a:t>Cochrane Library</a:t>
            </a:r>
            <a:endParaRPr sz="2315">
              <a:solidFill>
                <a:schemeClr val="dk1"/>
              </a:solidFill>
            </a:endParaRPr>
          </a:p>
          <a:p>
            <a:pPr indent="0" lvl="0" marL="12700" marR="12700" rtl="0" algn="l">
              <a:lnSpc>
                <a:spcPct val="150000"/>
              </a:lnSpc>
              <a:spcBef>
                <a:spcPts val="300"/>
              </a:spcBef>
              <a:spcAft>
                <a:spcPts val="0"/>
              </a:spcAft>
              <a:buClr>
                <a:schemeClr val="dk1"/>
              </a:buClr>
              <a:buSzPct val="47501"/>
              <a:buFont typeface="Arial"/>
              <a:buNone/>
            </a:pPr>
            <a:r>
              <a:rPr lang="en-GB" sz="2315">
                <a:solidFill>
                  <a:schemeClr val="dk1"/>
                </a:solidFill>
              </a:rPr>
              <a:t>Cochrane Central Register of Controlled Trials</a:t>
            </a:r>
            <a:endParaRPr sz="1271">
              <a:solidFill>
                <a:schemeClr val="dk1"/>
              </a:solidFill>
            </a:endParaRPr>
          </a:p>
          <a:p>
            <a:pPr indent="0" lvl="0" marL="0" rtl="0" algn="l">
              <a:spcBef>
                <a:spcPts val="300"/>
              </a:spcBef>
              <a:spcAft>
                <a:spcPts val="0"/>
              </a:spcAft>
              <a:buNone/>
            </a:pPr>
            <a:r>
              <a:t/>
            </a:r>
            <a:endParaRPr sz="2400">
              <a:solidFill>
                <a:schemeClr val="dk1"/>
              </a:solidFill>
            </a:endParaRPr>
          </a:p>
          <a:p>
            <a:pPr indent="0" lvl="0" marL="0" rtl="0" algn="l">
              <a:spcBef>
                <a:spcPts val="1200"/>
              </a:spcBef>
              <a:spcAft>
                <a:spcPts val="1200"/>
              </a:spcAft>
              <a:buNone/>
            </a:pPr>
            <a:r>
              <a:rPr lang="en-GB" sz="2400">
                <a:solidFill>
                  <a:schemeClr val="dk1"/>
                </a:solidFill>
              </a:rPr>
              <a:t>https://guides.library.harvard.edu/meta-analysis/databases</a:t>
            </a:r>
            <a:endParaRPr sz="24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For someone absolutely new to database searches</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https://app.sidecarlearning.com/tutorials/scopus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Specific databases / Supplementary searches</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Discipline / subject oriented</a:t>
            </a:r>
            <a:endParaRPr/>
          </a:p>
        </p:txBody>
      </p:sp>
      <p:pic>
        <p:nvPicPr>
          <p:cNvPr id="86" name="Google Shape;86;p18"/>
          <p:cNvPicPr preferRelativeResize="0"/>
          <p:nvPr/>
        </p:nvPicPr>
        <p:blipFill>
          <a:blip r:embed="rId3">
            <a:alphaModFix/>
          </a:blip>
          <a:stretch>
            <a:fillRect/>
          </a:stretch>
        </p:blipFill>
        <p:spPr>
          <a:xfrm>
            <a:off x="2736900" y="1792325"/>
            <a:ext cx="2876801" cy="287680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Specific databases / Supplementary searches</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 Grey (gray) literature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Grey literature is research published outside of commercial or academic publishing. Grey literature might not look like a traditional book or article. You may find it in the form of a PDF or report, for example, but the information included should still be high quality.</a:t>
            </a:r>
            <a:endParaRPr/>
          </a:p>
          <a:p>
            <a:pPr indent="0" lvl="0" marL="0" rtl="0" algn="l">
              <a:spcBef>
                <a:spcPts val="1200"/>
              </a:spcBef>
              <a:spcAft>
                <a:spcPts val="0"/>
              </a:spcAft>
              <a:buNone/>
            </a:pPr>
            <a:r>
              <a:t/>
            </a:r>
            <a:endParaRPr/>
          </a:p>
          <a:p>
            <a:pPr indent="0" lvl="0" marL="45720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Gray Literature</a:t>
            </a:r>
            <a:endParaRPr/>
          </a:p>
        </p:txBody>
      </p:sp>
      <p:sp>
        <p:nvSpPr>
          <p:cNvPr id="98" name="Google Shape;98;p20"/>
          <p:cNvSpPr txBox="1"/>
          <p:nvPr>
            <p:ph idx="1" type="body"/>
          </p:nvPr>
        </p:nvSpPr>
        <p:spPr>
          <a:xfrm>
            <a:off x="311700" y="1152475"/>
            <a:ext cx="8568000" cy="3990900"/>
          </a:xfrm>
          <a:prstGeom prst="rect">
            <a:avLst/>
          </a:prstGeom>
        </p:spPr>
        <p:txBody>
          <a:bodyPr anchorCtr="0" anchor="t" bIns="91425" lIns="91425" spcFirstLastPara="1" rIns="91425" wrap="square" tIns="91425">
            <a:normAutofit fontScale="85000" lnSpcReduction="20000"/>
          </a:bodyPr>
          <a:lstStyle/>
          <a:p>
            <a:pPr indent="0" lvl="0" marL="0" rtl="0" algn="l">
              <a:spcBef>
                <a:spcPts val="1100"/>
              </a:spcBef>
              <a:spcAft>
                <a:spcPts val="0"/>
              </a:spcAft>
              <a:buClr>
                <a:schemeClr val="dk1"/>
              </a:buClr>
              <a:buSzPct val="75862"/>
              <a:buFont typeface="Arial"/>
              <a:buNone/>
            </a:pPr>
            <a:r>
              <a:rPr lang="en-GB" sz="1450">
                <a:solidFill>
                  <a:srgbClr val="333333"/>
                </a:solidFill>
                <a:highlight>
                  <a:srgbClr val="FFFFFF"/>
                </a:highlight>
              </a:rPr>
              <a:t>Examples of grey literature include:</a:t>
            </a:r>
            <a:endParaRPr sz="1450">
              <a:solidFill>
                <a:srgbClr val="333333"/>
              </a:solidFill>
              <a:highlight>
                <a:srgbClr val="FFFFFF"/>
              </a:highlight>
            </a:endParaRPr>
          </a:p>
          <a:p>
            <a:pPr indent="-306863" lvl="0" marL="457200" rtl="0" algn="l">
              <a:spcBef>
                <a:spcPts val="1100"/>
              </a:spcBef>
              <a:spcAft>
                <a:spcPts val="0"/>
              </a:spcAft>
              <a:buClr>
                <a:srgbClr val="333333"/>
              </a:buClr>
              <a:buSzPct val="100000"/>
              <a:buChar char="●"/>
            </a:pPr>
            <a:r>
              <a:rPr lang="en-GB" sz="1450">
                <a:solidFill>
                  <a:srgbClr val="333333"/>
                </a:solidFill>
                <a:highlight>
                  <a:srgbClr val="FFFFFF"/>
                </a:highlight>
              </a:rPr>
              <a:t>Government reports</a:t>
            </a:r>
            <a:endParaRPr sz="1450">
              <a:solidFill>
                <a:srgbClr val="333333"/>
              </a:solidFill>
              <a:highlight>
                <a:srgbClr val="FFFFFF"/>
              </a:highlight>
            </a:endParaRPr>
          </a:p>
          <a:p>
            <a:pPr indent="-306863" lvl="0" marL="457200" rtl="0" algn="l">
              <a:spcBef>
                <a:spcPts val="0"/>
              </a:spcBef>
              <a:spcAft>
                <a:spcPts val="0"/>
              </a:spcAft>
              <a:buClr>
                <a:srgbClr val="333333"/>
              </a:buClr>
              <a:buSzPct val="100000"/>
              <a:buChar char="●"/>
            </a:pPr>
            <a:r>
              <a:rPr lang="en-GB" sz="1450">
                <a:solidFill>
                  <a:srgbClr val="333333"/>
                </a:solidFill>
                <a:highlight>
                  <a:srgbClr val="FFFFFF"/>
                </a:highlight>
              </a:rPr>
              <a:t>Policy statements and issues papers</a:t>
            </a:r>
            <a:endParaRPr sz="1450">
              <a:solidFill>
                <a:srgbClr val="333333"/>
              </a:solidFill>
              <a:highlight>
                <a:srgbClr val="FFFFFF"/>
              </a:highlight>
            </a:endParaRPr>
          </a:p>
          <a:p>
            <a:pPr indent="-306863" lvl="0" marL="457200" rtl="0" algn="l">
              <a:spcBef>
                <a:spcPts val="0"/>
              </a:spcBef>
              <a:spcAft>
                <a:spcPts val="0"/>
              </a:spcAft>
              <a:buClr>
                <a:srgbClr val="333333"/>
              </a:buClr>
              <a:buSzPct val="100000"/>
              <a:buChar char="●"/>
            </a:pPr>
            <a:r>
              <a:rPr lang="en-GB" sz="1450">
                <a:solidFill>
                  <a:srgbClr val="333333"/>
                </a:solidFill>
                <a:highlight>
                  <a:srgbClr val="FFFFFF"/>
                </a:highlight>
              </a:rPr>
              <a:t>Conference proceedings</a:t>
            </a:r>
            <a:endParaRPr sz="1450">
              <a:solidFill>
                <a:srgbClr val="333333"/>
              </a:solidFill>
              <a:highlight>
                <a:srgbClr val="FFFFFF"/>
              </a:highlight>
            </a:endParaRPr>
          </a:p>
          <a:p>
            <a:pPr indent="-306863" lvl="0" marL="457200" rtl="0" algn="l">
              <a:spcBef>
                <a:spcPts val="0"/>
              </a:spcBef>
              <a:spcAft>
                <a:spcPts val="0"/>
              </a:spcAft>
              <a:buClr>
                <a:srgbClr val="333333"/>
              </a:buClr>
              <a:buSzPct val="100000"/>
              <a:buChar char="●"/>
            </a:pPr>
            <a:r>
              <a:rPr lang="en-GB" sz="1450">
                <a:solidFill>
                  <a:srgbClr val="333333"/>
                </a:solidFill>
                <a:highlight>
                  <a:srgbClr val="FFFFFF"/>
                </a:highlight>
              </a:rPr>
              <a:t>Pre-prints and post-prints of articles</a:t>
            </a:r>
            <a:endParaRPr sz="1450">
              <a:solidFill>
                <a:srgbClr val="333333"/>
              </a:solidFill>
              <a:highlight>
                <a:srgbClr val="FFFFFF"/>
              </a:highlight>
            </a:endParaRPr>
          </a:p>
          <a:p>
            <a:pPr indent="-306863" lvl="0" marL="457200" rtl="0" algn="l">
              <a:spcBef>
                <a:spcPts val="0"/>
              </a:spcBef>
              <a:spcAft>
                <a:spcPts val="0"/>
              </a:spcAft>
              <a:buClr>
                <a:srgbClr val="333333"/>
              </a:buClr>
              <a:buSzPct val="100000"/>
              <a:buChar char="●"/>
            </a:pPr>
            <a:r>
              <a:rPr lang="en-GB" sz="1450">
                <a:solidFill>
                  <a:srgbClr val="333333"/>
                </a:solidFill>
                <a:highlight>
                  <a:srgbClr val="FFFFFF"/>
                </a:highlight>
              </a:rPr>
              <a:t>Theses and dissertations</a:t>
            </a:r>
            <a:endParaRPr sz="1450">
              <a:solidFill>
                <a:srgbClr val="333333"/>
              </a:solidFill>
              <a:highlight>
                <a:srgbClr val="FFFFFF"/>
              </a:highlight>
            </a:endParaRPr>
          </a:p>
          <a:p>
            <a:pPr indent="-306863" lvl="0" marL="457200" rtl="0" algn="l">
              <a:spcBef>
                <a:spcPts val="0"/>
              </a:spcBef>
              <a:spcAft>
                <a:spcPts val="0"/>
              </a:spcAft>
              <a:buClr>
                <a:srgbClr val="333333"/>
              </a:buClr>
              <a:buSzPct val="100000"/>
              <a:buChar char="●"/>
            </a:pPr>
            <a:r>
              <a:rPr lang="en-GB" sz="1450">
                <a:solidFill>
                  <a:srgbClr val="333333"/>
                </a:solidFill>
                <a:highlight>
                  <a:srgbClr val="FFFFFF"/>
                </a:highlight>
              </a:rPr>
              <a:t>Research reports</a:t>
            </a:r>
            <a:endParaRPr sz="1450">
              <a:solidFill>
                <a:srgbClr val="333333"/>
              </a:solidFill>
              <a:highlight>
                <a:srgbClr val="FFFFFF"/>
              </a:highlight>
            </a:endParaRPr>
          </a:p>
          <a:p>
            <a:pPr indent="-306863" lvl="0" marL="457200" rtl="0" algn="l">
              <a:spcBef>
                <a:spcPts val="0"/>
              </a:spcBef>
              <a:spcAft>
                <a:spcPts val="0"/>
              </a:spcAft>
              <a:buClr>
                <a:srgbClr val="333333"/>
              </a:buClr>
              <a:buSzPct val="100000"/>
              <a:buChar char="●"/>
            </a:pPr>
            <a:r>
              <a:rPr lang="en-GB" sz="1450">
                <a:solidFill>
                  <a:srgbClr val="333333"/>
                </a:solidFill>
                <a:highlight>
                  <a:srgbClr val="FFFFFF"/>
                </a:highlight>
              </a:rPr>
              <a:t>Geological and geophysical surveys</a:t>
            </a:r>
            <a:endParaRPr sz="1450">
              <a:solidFill>
                <a:srgbClr val="333333"/>
              </a:solidFill>
              <a:highlight>
                <a:srgbClr val="FFFFFF"/>
              </a:highlight>
            </a:endParaRPr>
          </a:p>
          <a:p>
            <a:pPr indent="-306863" lvl="0" marL="457200" rtl="0" algn="l">
              <a:spcBef>
                <a:spcPts val="0"/>
              </a:spcBef>
              <a:spcAft>
                <a:spcPts val="0"/>
              </a:spcAft>
              <a:buClr>
                <a:srgbClr val="333333"/>
              </a:buClr>
              <a:buSzPct val="100000"/>
              <a:buChar char="●"/>
            </a:pPr>
            <a:r>
              <a:rPr lang="en-GB" sz="1450">
                <a:solidFill>
                  <a:srgbClr val="333333"/>
                </a:solidFill>
                <a:highlight>
                  <a:srgbClr val="FFFFFF"/>
                </a:highlight>
              </a:rPr>
              <a:t>Maps</a:t>
            </a:r>
            <a:endParaRPr sz="1450">
              <a:solidFill>
                <a:srgbClr val="333333"/>
              </a:solidFill>
              <a:highlight>
                <a:srgbClr val="FFFFFF"/>
              </a:highlight>
            </a:endParaRPr>
          </a:p>
          <a:p>
            <a:pPr indent="-306863" lvl="0" marL="457200" rtl="0" algn="l">
              <a:spcBef>
                <a:spcPts val="0"/>
              </a:spcBef>
              <a:spcAft>
                <a:spcPts val="0"/>
              </a:spcAft>
              <a:buClr>
                <a:srgbClr val="333333"/>
              </a:buClr>
              <a:buSzPct val="100000"/>
              <a:buChar char="●"/>
            </a:pPr>
            <a:r>
              <a:rPr lang="en-GB" sz="1450">
                <a:solidFill>
                  <a:srgbClr val="333333"/>
                </a:solidFill>
                <a:highlight>
                  <a:srgbClr val="FFFFFF"/>
                </a:highlight>
              </a:rPr>
              <a:t>Newsletters and bulletins</a:t>
            </a:r>
            <a:endParaRPr sz="1450">
              <a:solidFill>
                <a:srgbClr val="333333"/>
              </a:solidFill>
              <a:highlight>
                <a:srgbClr val="FFFFFF"/>
              </a:highlight>
            </a:endParaRPr>
          </a:p>
          <a:p>
            <a:pPr indent="-306863" lvl="0" marL="457200" rtl="0" algn="l">
              <a:spcBef>
                <a:spcPts val="0"/>
              </a:spcBef>
              <a:spcAft>
                <a:spcPts val="0"/>
              </a:spcAft>
              <a:buClr>
                <a:srgbClr val="333333"/>
              </a:buClr>
              <a:buSzPct val="100000"/>
              <a:buChar char="●"/>
            </a:pPr>
            <a:r>
              <a:rPr lang="en-GB" sz="1450">
                <a:solidFill>
                  <a:srgbClr val="333333"/>
                </a:solidFill>
                <a:highlight>
                  <a:srgbClr val="FFFFFF"/>
                </a:highlight>
              </a:rPr>
              <a:t>Fact sheets</a:t>
            </a:r>
            <a:endParaRPr sz="1450">
              <a:solidFill>
                <a:srgbClr val="333333"/>
              </a:solidFill>
              <a:highlight>
                <a:srgbClr val="FFFFFF"/>
              </a:highlight>
            </a:endParaRPr>
          </a:p>
          <a:p>
            <a:pPr indent="0" lvl="0" marL="0" rtl="0" algn="l">
              <a:lnSpc>
                <a:spcPct val="110000"/>
              </a:lnSpc>
              <a:spcBef>
                <a:spcPts val="1500"/>
              </a:spcBef>
              <a:spcAft>
                <a:spcPts val="0"/>
              </a:spcAft>
              <a:buNone/>
            </a:pPr>
            <a:r>
              <a:rPr lang="en-GB" sz="1575">
                <a:solidFill>
                  <a:srgbClr val="333333"/>
                </a:solidFill>
                <a:highlight>
                  <a:srgbClr val="FFFFFF"/>
                </a:highlight>
              </a:rPr>
              <a:t>Who makes grey literature?</a:t>
            </a:r>
            <a:endParaRPr sz="1575">
              <a:solidFill>
                <a:srgbClr val="333333"/>
              </a:solidFill>
              <a:highlight>
                <a:srgbClr val="FFFFFF"/>
              </a:highlight>
            </a:endParaRPr>
          </a:p>
          <a:p>
            <a:pPr indent="-302856" lvl="0" marL="457200" rtl="0" algn="l">
              <a:spcBef>
                <a:spcPts val="1500"/>
              </a:spcBef>
              <a:spcAft>
                <a:spcPts val="0"/>
              </a:spcAft>
              <a:buClr>
                <a:srgbClr val="333333"/>
              </a:buClr>
              <a:buSzPct val="100000"/>
              <a:buChar char="●"/>
            </a:pPr>
            <a:r>
              <a:rPr lang="en-GB" sz="1375">
                <a:solidFill>
                  <a:srgbClr val="333333"/>
                </a:solidFill>
                <a:highlight>
                  <a:srgbClr val="FFFFFF"/>
                </a:highlight>
              </a:rPr>
              <a:t>Industry bodies</a:t>
            </a:r>
            <a:endParaRPr sz="1375">
              <a:solidFill>
                <a:srgbClr val="333333"/>
              </a:solidFill>
              <a:highlight>
                <a:srgbClr val="FFFFFF"/>
              </a:highlight>
            </a:endParaRPr>
          </a:p>
          <a:p>
            <a:pPr indent="-302856" lvl="0" marL="457200" rtl="0" algn="l">
              <a:spcBef>
                <a:spcPts val="0"/>
              </a:spcBef>
              <a:spcAft>
                <a:spcPts val="0"/>
              </a:spcAft>
              <a:buClr>
                <a:srgbClr val="333333"/>
              </a:buClr>
              <a:buSzPct val="100000"/>
              <a:buChar char="●"/>
            </a:pPr>
            <a:r>
              <a:rPr lang="en-GB" sz="1375">
                <a:solidFill>
                  <a:srgbClr val="333333"/>
                </a:solidFill>
                <a:highlight>
                  <a:srgbClr val="FFFFFF"/>
                </a:highlight>
              </a:rPr>
              <a:t>Private companies</a:t>
            </a:r>
            <a:endParaRPr sz="1375">
              <a:solidFill>
                <a:srgbClr val="333333"/>
              </a:solidFill>
              <a:highlight>
                <a:srgbClr val="FFFFFF"/>
              </a:highlight>
            </a:endParaRPr>
          </a:p>
          <a:p>
            <a:pPr indent="-302856" lvl="0" marL="457200" rtl="0" algn="l">
              <a:spcBef>
                <a:spcPts val="0"/>
              </a:spcBef>
              <a:spcAft>
                <a:spcPts val="0"/>
              </a:spcAft>
              <a:buClr>
                <a:srgbClr val="333333"/>
              </a:buClr>
              <a:buSzPct val="100000"/>
              <a:buChar char="●"/>
            </a:pPr>
            <a:r>
              <a:rPr lang="en-GB" sz="1375">
                <a:solidFill>
                  <a:srgbClr val="333333"/>
                </a:solidFill>
                <a:highlight>
                  <a:srgbClr val="FFFFFF"/>
                </a:highlight>
              </a:rPr>
              <a:t>Government bodies</a:t>
            </a:r>
            <a:endParaRPr sz="1375">
              <a:solidFill>
                <a:srgbClr val="333333"/>
              </a:solidFill>
              <a:highlight>
                <a:srgbClr val="FFFFFF"/>
              </a:highlight>
            </a:endParaRPr>
          </a:p>
          <a:p>
            <a:pPr indent="-302856" lvl="0" marL="457200" rtl="0" algn="l">
              <a:spcBef>
                <a:spcPts val="0"/>
              </a:spcBef>
              <a:spcAft>
                <a:spcPts val="0"/>
              </a:spcAft>
              <a:buClr>
                <a:srgbClr val="333333"/>
              </a:buClr>
              <a:buSzPct val="100000"/>
              <a:buChar char="●"/>
            </a:pPr>
            <a:r>
              <a:rPr lang="en-GB" sz="1375">
                <a:solidFill>
                  <a:srgbClr val="333333"/>
                </a:solidFill>
                <a:highlight>
                  <a:srgbClr val="FFFFFF"/>
                </a:highlight>
              </a:rPr>
              <a:t>Pressure or activist groups</a:t>
            </a:r>
            <a:endParaRPr sz="1375">
              <a:solidFill>
                <a:srgbClr val="333333"/>
              </a:solidFill>
              <a:highlight>
                <a:srgbClr val="FFFFFF"/>
              </a:highlight>
            </a:endParaRPr>
          </a:p>
          <a:p>
            <a:pPr indent="-290671" lvl="0" marL="457200" rtl="0" algn="l">
              <a:spcBef>
                <a:spcPts val="0"/>
              </a:spcBef>
              <a:spcAft>
                <a:spcPts val="0"/>
              </a:spcAft>
              <a:buClr>
                <a:srgbClr val="333333"/>
              </a:buClr>
              <a:buSzPct val="83590"/>
              <a:buChar char="●"/>
            </a:pPr>
            <a:r>
              <a:rPr lang="en-GB" sz="1375">
                <a:solidFill>
                  <a:srgbClr val="333333"/>
                </a:solidFill>
                <a:highlight>
                  <a:srgbClr val="FFFFFF"/>
                </a:highlight>
              </a:rPr>
              <a:t>Academics and Higher Degree Research students</a:t>
            </a:r>
            <a:br>
              <a:rPr lang="en-GB" sz="1150">
                <a:solidFill>
                  <a:srgbClr val="333333"/>
                </a:solidFill>
                <a:highlight>
                  <a:srgbClr val="FFFFFF"/>
                </a:highlight>
              </a:rPr>
            </a:br>
            <a:r>
              <a:rPr lang="en-GB" sz="1150">
                <a:solidFill>
                  <a:srgbClr val="333333"/>
                </a:solidFill>
                <a:highlight>
                  <a:srgbClr val="FFFFFF"/>
                </a:highlight>
              </a:rPr>
              <a:t> </a:t>
            </a:r>
            <a:endParaRPr sz="1450">
              <a:solidFill>
                <a:srgbClr val="333333"/>
              </a:solidFill>
              <a:highlight>
                <a:srgbClr val="FFFFFF"/>
              </a:highligh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800"/>
              </a:spcAft>
              <a:buClr>
                <a:schemeClr val="dk1"/>
              </a:buClr>
              <a:buSzPts val="1100"/>
              <a:buFont typeface="Arial"/>
              <a:buNone/>
            </a:pPr>
            <a:r>
              <a:rPr lang="en-GB" sz="1150">
                <a:solidFill>
                  <a:srgbClr val="333333"/>
                </a:solidFill>
                <a:highlight>
                  <a:srgbClr val="FFFFFF"/>
                </a:highlight>
              </a:rPr>
              <a:t> </a:t>
            </a:r>
            <a:r>
              <a:rPr lang="en-GB" sz="1350">
                <a:solidFill>
                  <a:srgbClr val="333333"/>
                </a:solidFill>
                <a:highlight>
                  <a:srgbClr val="FFFFFF"/>
                </a:highlight>
              </a:rPr>
              <a:t>Why use grey literature?</a:t>
            </a:r>
            <a:endParaRPr/>
          </a:p>
        </p:txBody>
      </p:sp>
      <p:sp>
        <p:nvSpPr>
          <p:cNvPr id="104" name="Google Shape;104;p21"/>
          <p:cNvSpPr txBox="1"/>
          <p:nvPr>
            <p:ph idx="1" type="body"/>
          </p:nvPr>
        </p:nvSpPr>
        <p:spPr>
          <a:xfrm>
            <a:off x="311700" y="1152475"/>
            <a:ext cx="8568000" cy="3990900"/>
          </a:xfrm>
          <a:prstGeom prst="rect">
            <a:avLst/>
          </a:prstGeom>
        </p:spPr>
        <p:txBody>
          <a:bodyPr anchorCtr="0" anchor="t" bIns="91425" lIns="91425" spcFirstLastPara="1" rIns="91425" wrap="square" tIns="91425">
            <a:normAutofit/>
          </a:bodyPr>
          <a:lstStyle/>
          <a:p>
            <a:pPr indent="0" lvl="0" marL="0" rtl="0" algn="l">
              <a:spcBef>
                <a:spcPts val="1100"/>
              </a:spcBef>
              <a:spcAft>
                <a:spcPts val="0"/>
              </a:spcAft>
              <a:buNone/>
            </a:pPr>
            <a:r>
              <a:rPr lang="en-GB" sz="1150">
                <a:solidFill>
                  <a:srgbClr val="333333"/>
                </a:solidFill>
                <a:highlight>
                  <a:srgbClr val="FFFFFF"/>
                </a:highlight>
              </a:rPr>
              <a:t>Grey literature is an excellent source of recent research in many disciplines.</a:t>
            </a:r>
            <a:endParaRPr sz="1150">
              <a:solidFill>
                <a:srgbClr val="333333"/>
              </a:solidFill>
              <a:highlight>
                <a:srgbClr val="FFFFFF"/>
              </a:highlight>
            </a:endParaRPr>
          </a:p>
          <a:p>
            <a:pPr indent="0" lvl="0" marL="0" rtl="0" algn="l">
              <a:spcBef>
                <a:spcPts val="1100"/>
              </a:spcBef>
              <a:spcAft>
                <a:spcPts val="0"/>
              </a:spcAft>
              <a:buClr>
                <a:schemeClr val="dk1"/>
              </a:buClr>
              <a:buSzPts val="1100"/>
              <a:buFont typeface="Arial"/>
              <a:buNone/>
            </a:pPr>
            <a:r>
              <a:rPr lang="en-GB" sz="1150">
                <a:solidFill>
                  <a:srgbClr val="333333"/>
                </a:solidFill>
                <a:highlight>
                  <a:srgbClr val="FFFFFF"/>
                </a:highlight>
              </a:rPr>
              <a:t>Industry and government bodies often produce grey literature and make it available online faster than other publication types.</a:t>
            </a:r>
            <a:endParaRPr sz="1150">
              <a:solidFill>
                <a:srgbClr val="333333"/>
              </a:solidFill>
              <a:highlight>
                <a:srgbClr val="FFFFFF"/>
              </a:highlight>
            </a:endParaRPr>
          </a:p>
          <a:p>
            <a:pPr indent="0" lvl="0" marL="0" rtl="0" algn="l">
              <a:spcBef>
                <a:spcPts val="1100"/>
              </a:spcBef>
              <a:spcAft>
                <a:spcPts val="0"/>
              </a:spcAft>
              <a:buClr>
                <a:schemeClr val="dk1"/>
              </a:buClr>
              <a:buSzPts val="1100"/>
              <a:buFont typeface="Arial"/>
              <a:buNone/>
            </a:pPr>
            <a:r>
              <a:rPr lang="en-GB" sz="1150">
                <a:solidFill>
                  <a:srgbClr val="333333"/>
                </a:solidFill>
                <a:highlight>
                  <a:srgbClr val="FFFFFF"/>
                </a:highlight>
              </a:rPr>
              <a:t>It's important to check grey literature, like theses and dissertations, to see what research other people are producing in your field.</a:t>
            </a:r>
            <a:endParaRPr sz="1150">
              <a:solidFill>
                <a:srgbClr val="333333"/>
              </a:solidFill>
              <a:highlight>
                <a:srgbClr val="FFFFFF"/>
              </a:highlight>
            </a:endParaRPr>
          </a:p>
          <a:p>
            <a:pPr indent="0" lvl="0" marL="457200" rtl="0" algn="l">
              <a:spcBef>
                <a:spcPts val="1100"/>
              </a:spcBef>
              <a:spcAft>
                <a:spcPts val="800"/>
              </a:spcAft>
              <a:buNone/>
            </a:pPr>
            <a:r>
              <a:t/>
            </a:r>
            <a:endParaRPr sz="1150">
              <a:solidFill>
                <a:srgbClr val="333333"/>
              </a:solidFill>
              <a:highlight>
                <a:srgbClr val="FFFFFF"/>
              </a:highlight>
            </a:endParaRPr>
          </a:p>
        </p:txBody>
      </p:sp>
      <p:pic>
        <p:nvPicPr>
          <p:cNvPr id="105" name="Google Shape;105;p21"/>
          <p:cNvPicPr preferRelativeResize="0"/>
          <p:nvPr/>
        </p:nvPicPr>
        <p:blipFill>
          <a:blip r:embed="rId3">
            <a:alphaModFix/>
          </a:blip>
          <a:stretch>
            <a:fillRect/>
          </a:stretch>
        </p:blipFill>
        <p:spPr>
          <a:xfrm>
            <a:off x="727875" y="2151025"/>
            <a:ext cx="7457550" cy="3233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