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8993499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8993499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8993499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8993499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8993499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a8993499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8993499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8993499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c127e54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c127e54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127e54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127e54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127e54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c127e54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127e54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127e54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127e54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127e54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127e54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127e54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899349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899349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127e54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127e54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c127e54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c127e54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c127e54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c127e54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8993499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899349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8993499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8993499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a8993499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a8993499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8993499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8993499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jupyter.org/" TargetMode="External"/><Relationship Id="rId5" Type="http://schemas.openxmlformats.org/officeDocument/2006/relationships/hyperlink" Target="https://colab.research.google.com/?utm_source=scs-inde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TA 1</a:t>
            </a:r>
            <a:endParaRPr sz="19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Arun Kumar Rajasekaran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0" y="0"/>
            <a:ext cx="9003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Standards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rare documented agreements containing technical specifications or other precise criteria to be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consistently as guidelines, rules, or definitions of characteristics, to ensure that materials, products,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processes and services are for for their purpose.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International standards are supposed to contribute to making life simpler, and to increasing reliability and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effectiveness of the goods and services we use.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represent best, or most appropriate, practice: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encapsulate historical knowledge often gained through trail and error.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preserve and codify organizational knowledge and memory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provide a framework for quality assurance.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Ensure continuity over a project’s lifecycle.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35875" y="252325"/>
            <a:ext cx="82875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200"/>
              <a:t>Standards</a:t>
            </a:r>
            <a:endParaRPr b="1"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 There are many industry standards governing all aspects of software development: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Terminology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Notation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Requirements gathering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Design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Coding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Documentation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Human computer interaction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Verification and validation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Quality assurance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– Even ethics!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290100" y="344600"/>
            <a:ext cx="85422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38"/>
              <a:buFont typeface="Arial"/>
              <a:buNone/>
            </a:pPr>
            <a:r>
              <a:rPr b="1" lang="en" sz="2431"/>
              <a:t>Who writes standards?</a:t>
            </a:r>
            <a:endParaRPr b="1" sz="24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ISO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International Organization for 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SAA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Standards Australia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BSI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British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ANSI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American National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IEEE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Institute for Electronic and Electrical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Engineers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And about 80 or so others!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236675" y="191275"/>
            <a:ext cx="8821800" cy="4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7" u="sng"/>
              <a:t>Relevant standards</a:t>
            </a:r>
            <a:endParaRPr sz="2507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646 – 7-bit ASCII with national variants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8859 – several 8-bit ASCII extensions: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8859-1: West European languages (Latin-1)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8859-2: East European languages (Latin-2)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8859-5: Latin/Cyrillic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6429 – ASCII control codes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2382 – Information technology vocabulary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8652 – the Ada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9899 – the C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9660 – CD-ROM volume and fie structure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3166 – codes for the representation of names of counties: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Defines a 2-letter, 3-letter and numeric code for every country.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US/USA/840 = United States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GB/GBR/826 = United Kingdom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The 2-letter codes are well known as the internet top level domain names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00" y="1017725"/>
            <a:ext cx="5520750" cy="41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types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236850"/>
            <a:ext cx="7234749" cy="31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applications</a:t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00" y="1017725"/>
            <a:ext cx="5341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applications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55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Self driving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Stock/Finance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Translation/NLP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Healthcare/Climate research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63" y="1781175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course, timings, research project, post-course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Student experiences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36675" y="244700"/>
            <a:ext cx="8595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Python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Jupyter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Google colab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https://colab.research.google.com/?utm_source=scs-index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6739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(Extensive libraries and frameworks)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NumPy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NumPy is a fundamental Python library for efficient numerical computations and array operations.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Scikit-learn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Scikit-learn is a comprehensive machine learning library that offers a wide range of tools for various tasks, including classification, regression, clustering, and more.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Pandas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Pandas is a powerful library for data analysis and manipulation, providing intuitive data structures like DataFrames and Series.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TensorFlow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TensorFlow is a cutting-edge deep learning library known for its distributed computing capabilities and robust ecosystem.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Theano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Theano is a Python library designed for fast numerical computation, particularly useful for training deep learning models.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Keras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Keras is an easy-to-use deep learning API that acts as an interface for TensorFlow, Theano, or Microsoft Cognitive Toolkit (CNTK), simplifying the creation and training of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PyTorch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PyTorch is a dynamic deep learning library with a flexible computation graph, making it ideal for developing and training complex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Easy-to-read syntax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Cross-platform compatibility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 and Performance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Support and Documentation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(Applications: Youtube, Google, Spotify, Reddit, Instagram, ChatGPT etc)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performance?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and Efficiency: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Python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Python's performance has improved significantly with libraries like NumPy and JIT compilation techniques. Though not as fast as Java or C++, it provides an acceptable level of performance for most machine learning tasks.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R can be slower than Python for certain operations, particularly when handling large datasets.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Java/C++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Java and C++ are known for their high performance and efficiency, especially in computationally intensive tasks, but they often require more code to achieve the same functionality.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98525" y="351550"/>
            <a:ext cx="86337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rPr lang="en" sz="2163">
                <a:solidFill>
                  <a:schemeClr val="dk1"/>
                </a:solidFill>
              </a:rPr>
              <a:t>Coding standards</a:t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t/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are guidelines for code style and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They may be formal (IEEE) standards, or company specific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 aim is that everyone in the organization will be ableto read and work on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cover a wide variety of areas: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Program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Formatting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Use (or not) of language specific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21425" y="130225"/>
            <a:ext cx="8654100" cy="4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Why bother with a coding standard?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Consistency between developers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Ease of maintenance and development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Readability, usability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Example should make this obvious!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No standard is perfect for every application.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If you deviate from the standard for any reason,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document it!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13775" y="275225"/>
            <a:ext cx="86184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rPr b="1" lang="en" sz="3030">
                <a:solidFill>
                  <a:schemeClr val="dk1"/>
                </a:solidFill>
              </a:rPr>
              <a:t>Coding style</a:t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t/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There are several examples of coding styles. Often they differ from company to company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They typically have the following in common: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Names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full English descriptors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mixed case to make names readable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abbreviations sparingly and consistently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Avoid long names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Avid leading/trailing underscores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Documentation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the purpose of every variable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why something is done, not just what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3000" y="305750"/>
            <a:ext cx="85194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b="1" lang="en" sz="2120">
                <a:solidFill>
                  <a:schemeClr val="dk1"/>
                </a:solidFill>
              </a:rPr>
              <a:t>Coding style</a:t>
            </a:r>
            <a:endParaRPr b="1" sz="21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Accessors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Use getX(), setX() functions on all class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Member function documentation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What &amp; why member function does what it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Parameters/return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How function modifies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Preconditions/postconditions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Concurrency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Restrictions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Document why the code does things as well as what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it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