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bcd512c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bcd512c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bcd512c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bcd512c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cd512c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cd512c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cd512c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cd512c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cd512c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cd512c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bcd512c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bcd512c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bcd512c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bcd512c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bcd512c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bcd512c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bcd512c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bcd512c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cd512c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bcd512c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47307f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47307f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cd512c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cd512c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cd512c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cd512c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cd512c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cd512c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cd512c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bcd512c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bcd512c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bcd512c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cd512c2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bcd512c2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bcd512c2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bcd512c2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47307f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47307f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47307f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47307f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47307f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47307f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47307f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47307f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47307f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47307f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e47307f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e47307f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bcd512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bcd512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cribbr.com/methodology/sampling-methods/" TargetMode="External"/><Relationship Id="rId4" Type="http://schemas.openxmlformats.org/officeDocument/2006/relationships/hyperlink" Target="https://www.scribbr.com/statistics/normal-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bm.com/topics/artificial-intellig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TA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simple words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Simple linear regression is used to estimate the relationship between two quantitative variables.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How strong the relationship is between two variables (e.g., the relationship between rainfall and soil erosion).</a:t>
            </a:r>
            <a:endParaRPr/>
          </a:p>
          <a:p>
            <a:pPr indent="-342900" lvl="0" marL="457200" rtl="0" algn="l">
              <a:spcBef>
                <a:spcPts val="0"/>
              </a:spcBef>
              <a:spcAft>
                <a:spcPts val="0"/>
              </a:spcAft>
              <a:buSzPts val="1800"/>
              <a:buChar char="-"/>
            </a:pPr>
            <a:r>
              <a:rPr lang="en-GB"/>
              <a:t>The value of the dependent variable at a certain value of the independent variable (e.g., the amount of soil erosion at a certain level of rainfall).</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937475" y="2055750"/>
            <a:ext cx="7269049" cy="3013175"/>
          </a:xfrm>
          <a:prstGeom prst="rect">
            <a:avLst/>
          </a:prstGeom>
          <a:noFill/>
          <a:ln>
            <a:noFill/>
          </a:ln>
        </p:spPr>
      </p:pic>
      <p:pic>
        <p:nvPicPr>
          <p:cNvPr id="116" name="Google Shape;116;p23"/>
          <p:cNvPicPr preferRelativeResize="0"/>
          <p:nvPr/>
        </p:nvPicPr>
        <p:blipFill>
          <a:blip r:embed="rId4">
            <a:alphaModFix/>
          </a:blip>
          <a:stretch>
            <a:fillRect/>
          </a:stretch>
        </p:blipFill>
        <p:spPr>
          <a:xfrm>
            <a:off x="4000600" y="273850"/>
            <a:ext cx="3101401" cy="17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Generic ‘Least square method’ (ref. Next slide)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969347" y="1663200"/>
            <a:ext cx="5373549" cy="3113950"/>
          </a:xfrm>
          <a:prstGeom prst="rect">
            <a:avLst/>
          </a:prstGeom>
          <a:noFill/>
          <a:ln>
            <a:noFill/>
          </a:ln>
        </p:spPr>
      </p:pic>
      <p:pic>
        <p:nvPicPr>
          <p:cNvPr id="124" name="Google Shape;124;p24"/>
          <p:cNvPicPr preferRelativeResize="0"/>
          <p:nvPr/>
        </p:nvPicPr>
        <p:blipFill>
          <a:blip r:embed="rId4">
            <a:alphaModFix/>
          </a:blip>
          <a:stretch>
            <a:fillRect/>
          </a:stretch>
        </p:blipFill>
        <p:spPr>
          <a:xfrm>
            <a:off x="6557600" y="1711950"/>
            <a:ext cx="2098851" cy="1180525"/>
          </a:xfrm>
          <a:prstGeom prst="rect">
            <a:avLst/>
          </a:prstGeom>
          <a:noFill/>
          <a:ln>
            <a:noFill/>
          </a:ln>
        </p:spPr>
      </p:pic>
      <p:pic>
        <p:nvPicPr>
          <p:cNvPr id="125" name="Google Shape;125;p24"/>
          <p:cNvPicPr preferRelativeResize="0"/>
          <p:nvPr/>
        </p:nvPicPr>
        <p:blipFill>
          <a:blip r:embed="rId5">
            <a:alphaModFix/>
          </a:blip>
          <a:stretch>
            <a:fillRect/>
          </a:stretch>
        </p:blipFill>
        <p:spPr>
          <a:xfrm>
            <a:off x="5415825" y="2089784"/>
            <a:ext cx="882400" cy="42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1" name="Google Shape;131;p25"/>
          <p:cNvSpPr txBox="1"/>
          <p:nvPr/>
        </p:nvSpPr>
        <p:spPr>
          <a:xfrm>
            <a:off x="410300" y="2322650"/>
            <a:ext cx="83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https://www.technologynetworks.com/informatics/articles/calculating-a-least-squares-regression-line-equation-example-explanation-310265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7" name="Google Shape;137;p26"/>
          <p:cNvSpPr txBox="1"/>
          <p:nvPr/>
        </p:nvSpPr>
        <p:spPr>
          <a:xfrm>
            <a:off x="443100" y="1875725"/>
            <a:ext cx="8389200" cy="1704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Linearity: </a:t>
            </a:r>
            <a:r>
              <a:rPr lang="en-GB" sz="1300">
                <a:solidFill>
                  <a:srgbClr val="212529"/>
                </a:solidFill>
                <a:highlight>
                  <a:srgbClr val="FFFFFF"/>
                </a:highlight>
                <a:latin typeface="Roboto"/>
                <a:ea typeface="Roboto"/>
                <a:cs typeface="Roboto"/>
                <a:sym typeface="Roboto"/>
              </a:rPr>
              <a:t>There must be a linear relationship between the dependent and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Homoscedasticity: </a:t>
            </a:r>
            <a:r>
              <a:rPr lang="en-GB" sz="1300">
                <a:solidFill>
                  <a:srgbClr val="212529"/>
                </a:solidFill>
                <a:highlight>
                  <a:srgbClr val="FFFFFF"/>
                </a:highlight>
                <a:latin typeface="Roboto"/>
                <a:ea typeface="Roboto"/>
                <a:cs typeface="Roboto"/>
                <a:sym typeface="Roboto"/>
              </a:rPr>
              <a:t>The residuals must have a constant variance.</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Normality: </a:t>
            </a:r>
            <a:r>
              <a:rPr lang="en-GB" sz="1300">
                <a:solidFill>
                  <a:srgbClr val="212529"/>
                </a:solidFill>
                <a:highlight>
                  <a:srgbClr val="FFFFFF"/>
                </a:highlight>
                <a:latin typeface="Roboto"/>
                <a:ea typeface="Roboto"/>
                <a:cs typeface="Roboto"/>
                <a:sym typeface="Roboto"/>
              </a:rPr>
              <a:t>Normally distributed error</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multicollinearity: </a:t>
            </a:r>
            <a:r>
              <a:rPr lang="en-GB" sz="1300">
                <a:solidFill>
                  <a:srgbClr val="212529"/>
                </a:solidFill>
                <a:highlight>
                  <a:srgbClr val="FFFFFF"/>
                </a:highlight>
                <a:latin typeface="Roboto"/>
                <a:ea typeface="Roboto"/>
                <a:cs typeface="Roboto"/>
                <a:sym typeface="Roboto"/>
              </a:rPr>
              <a:t>No high correlation between the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auto-correlation: </a:t>
            </a:r>
            <a:r>
              <a:rPr lang="en-GB" sz="1300">
                <a:solidFill>
                  <a:srgbClr val="212529"/>
                </a:solidFill>
                <a:highlight>
                  <a:srgbClr val="FFFFFF"/>
                </a:highlight>
                <a:latin typeface="Roboto"/>
                <a:ea typeface="Roboto"/>
                <a:cs typeface="Roboto"/>
                <a:sym typeface="Roboto"/>
              </a:rPr>
              <a:t>The error component should have no auto-correlation</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on the assumptions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Homogeneity of variance (homoscedasticity): the size of the error in our prediction doesn’t change significantly across the values of the independent variable.</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Independence of observations: the observations in the dataset were collected using statistically valid </a:t>
            </a:r>
            <a:r>
              <a:rPr lang="en-GB" sz="1200">
                <a:solidFill>
                  <a:srgbClr val="1F80E8"/>
                </a:solidFill>
                <a:uFill>
                  <a:noFill/>
                </a:uFill>
                <a:hlinkClick r:id="rId3">
                  <a:extLst>
                    <a:ext uri="{A12FA001-AC4F-418D-AE19-62706E023703}">
                      <ahyp:hlinkClr val="tx"/>
                    </a:ext>
                  </a:extLst>
                </a:hlinkClick>
              </a:rPr>
              <a:t>sampling methods</a:t>
            </a:r>
            <a:r>
              <a:rPr lang="en-GB" sz="1200">
                <a:solidFill>
                  <a:srgbClr val="0D405F"/>
                </a:solidFill>
              </a:rPr>
              <a:t>, and there are no hidden relationships among observations.</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Normality: The data follows a </a:t>
            </a:r>
            <a:r>
              <a:rPr lang="en-GB" sz="1200">
                <a:solidFill>
                  <a:srgbClr val="1F80E8"/>
                </a:solidFill>
                <a:uFill>
                  <a:noFill/>
                </a:uFill>
                <a:hlinkClick r:id="rId4">
                  <a:extLst>
                    <a:ext uri="{A12FA001-AC4F-418D-AE19-62706E023703}">
                      <ahyp:hlinkClr val="tx"/>
                    </a:ext>
                  </a:extLst>
                </a:hlinkClick>
              </a:rPr>
              <a:t>normal distribution</a:t>
            </a:r>
            <a:r>
              <a:rPr lang="en-GB" sz="1200">
                <a:solidFill>
                  <a:srgbClr val="0D405F"/>
                </a:solidFill>
              </a:rPr>
              <a:t>.</a:t>
            </a:r>
            <a:endParaRPr sz="1200">
              <a:solidFill>
                <a:srgbClr val="0D405F"/>
              </a:solidFill>
            </a:endParaRPr>
          </a:p>
          <a:p>
            <a:pPr indent="0" lvl="0" marL="0" rtl="0" algn="l">
              <a:lnSpc>
                <a:spcPct val="180000"/>
              </a:lnSpc>
              <a:spcBef>
                <a:spcPts val="1200"/>
              </a:spcBef>
              <a:spcAft>
                <a:spcPts val="0"/>
              </a:spcAft>
              <a:buClr>
                <a:schemeClr val="dk1"/>
              </a:buClr>
              <a:buSzPts val="1100"/>
              <a:buFont typeface="Arial"/>
              <a:buNone/>
            </a:pPr>
            <a:r>
              <a:rPr lang="en-GB" sz="1200">
                <a:solidFill>
                  <a:srgbClr val="0D405F"/>
                </a:solidFill>
              </a:rPr>
              <a:t>Linear regression makes one additional assumption:</a:t>
            </a:r>
            <a:endParaRPr sz="1200">
              <a:solidFill>
                <a:srgbClr val="0D405F"/>
              </a:solidFill>
            </a:endParaRPr>
          </a:p>
          <a:p>
            <a:pPr indent="-304800" lvl="0" marL="457200" rtl="0" algn="l">
              <a:lnSpc>
                <a:spcPct val="180000"/>
              </a:lnSpc>
              <a:spcBef>
                <a:spcPts val="1200"/>
              </a:spcBef>
              <a:spcAft>
                <a:spcPts val="0"/>
              </a:spcAft>
              <a:buClr>
                <a:srgbClr val="0D405F"/>
              </a:buClr>
              <a:buSzPts val="1200"/>
              <a:buAutoNum type="arabicPeriod" startAt="4"/>
            </a:pPr>
            <a:r>
              <a:rPr lang="en-GB" sz="1200">
                <a:solidFill>
                  <a:srgbClr val="0D405F"/>
                </a:solidFill>
              </a:rPr>
              <a:t>The relationship between the independent and dependent variable is linear: the line of best fit through the data points is a straight line (rather than a curve or some sort of grouping factor).</a:t>
            </a:r>
            <a:endParaRPr sz="1200">
              <a:solidFill>
                <a:srgbClr val="0D405F"/>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Linearity </a:t>
            </a:r>
            <a:endParaRPr/>
          </a:p>
        </p:txBody>
      </p:sp>
      <p:pic>
        <p:nvPicPr>
          <p:cNvPr id="149" name="Google Shape;149;p28"/>
          <p:cNvPicPr preferRelativeResize="0"/>
          <p:nvPr/>
        </p:nvPicPr>
        <p:blipFill>
          <a:blip r:embed="rId3">
            <a:alphaModFix/>
          </a:blip>
          <a:stretch>
            <a:fillRect/>
          </a:stretch>
        </p:blipFill>
        <p:spPr>
          <a:xfrm>
            <a:off x="1393925" y="1238250"/>
            <a:ext cx="6238875" cy="2667000"/>
          </a:xfrm>
          <a:prstGeom prst="rect">
            <a:avLst/>
          </a:prstGeom>
          <a:noFill/>
          <a:ln>
            <a:noFill/>
          </a:ln>
        </p:spPr>
      </p:pic>
      <p:sp>
        <p:nvSpPr>
          <p:cNvPr id="150" name="Google Shape;150;p28"/>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In linear regression, a straight line is drawn through the data. This straight line should represent all points as good as possible. If the points are distributed in a non-linear way, the straight line cannot fulfill this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56" name="Google Shape;156;p29"/>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Since in practice the regression model never exactly predicts the dependent variable, there is always an error. This very error must have a constant variance over the predicted range.</a:t>
            </a:r>
            <a:endParaRPr/>
          </a:p>
        </p:txBody>
      </p:sp>
      <p:pic>
        <p:nvPicPr>
          <p:cNvPr id="157" name="Google Shape;157;p29"/>
          <p:cNvPicPr preferRelativeResize="0"/>
          <p:nvPr/>
        </p:nvPicPr>
        <p:blipFill>
          <a:blip r:embed="rId3">
            <a:alphaModFix/>
          </a:blip>
          <a:stretch>
            <a:fillRect/>
          </a:stretch>
        </p:blipFill>
        <p:spPr>
          <a:xfrm>
            <a:off x="1266488" y="1170125"/>
            <a:ext cx="6677025" cy="267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63" name="Google Shape;163;p30"/>
          <p:cNvSpPr txBox="1"/>
          <p:nvPr/>
        </p:nvSpPr>
        <p:spPr>
          <a:xfrm>
            <a:off x="351700" y="1502025"/>
            <a:ext cx="30114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64" name="Google Shape;164;p30"/>
          <p:cNvPicPr preferRelativeResize="0"/>
          <p:nvPr/>
        </p:nvPicPr>
        <p:blipFill>
          <a:blip r:embed="rId3">
            <a:alphaModFix/>
          </a:blip>
          <a:stretch>
            <a:fillRect/>
          </a:stretch>
        </p:blipFill>
        <p:spPr>
          <a:xfrm>
            <a:off x="4623300" y="913675"/>
            <a:ext cx="3826670"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70" name="Google Shape;170;p31"/>
          <p:cNvSpPr txBox="1"/>
          <p:nvPr/>
        </p:nvSpPr>
        <p:spPr>
          <a:xfrm>
            <a:off x="351700" y="1502025"/>
            <a:ext cx="87117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71" name="Google Shape;171;p31"/>
          <p:cNvPicPr preferRelativeResize="0"/>
          <p:nvPr/>
        </p:nvPicPr>
        <p:blipFill>
          <a:blip r:embed="rId3">
            <a:alphaModFix/>
          </a:blip>
          <a:stretch>
            <a:fillRect/>
          </a:stretch>
        </p:blipFill>
        <p:spPr>
          <a:xfrm>
            <a:off x="4051050" y="668575"/>
            <a:ext cx="4514850" cy="395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What's</a:t>
            </a:r>
            <a:r>
              <a:rPr lang="en-GB"/>
              <a:t> ML?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solidFill>
                  <a:srgbClr val="161616"/>
                </a:solidFill>
                <a:highlight>
                  <a:srgbClr val="FFFFFF"/>
                </a:highlight>
              </a:rPr>
              <a:t>Machine learning (ML) is a branch of </a:t>
            </a:r>
            <a:r>
              <a:rPr lang="en-GB">
                <a:solidFill>
                  <a:srgbClr val="0062FE"/>
                </a:solidFill>
                <a:highlight>
                  <a:srgbClr val="FFFFFF"/>
                </a:highlight>
                <a:uFill>
                  <a:noFill/>
                </a:uFill>
                <a:hlinkClick r:id="rId3">
                  <a:extLst>
                    <a:ext uri="{A12FA001-AC4F-418D-AE19-62706E023703}">
                      <ahyp:hlinkClr val="tx"/>
                    </a:ext>
                  </a:extLst>
                </a:hlinkClick>
              </a:rPr>
              <a:t>artificial intelligence (AI)</a:t>
            </a:r>
            <a:r>
              <a:rPr lang="en-GB">
                <a:solidFill>
                  <a:srgbClr val="161616"/>
                </a:solidFill>
                <a:highlight>
                  <a:srgbClr val="FFFFFF"/>
                </a:highlight>
              </a:rPr>
              <a:t> and computer science that focuses on the using data and algorithms to enable AI to imitate the way that humans learn, gradually improving its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 (how to fix?)</a:t>
            </a:r>
            <a:endParaRPr/>
          </a:p>
        </p:txBody>
      </p:sp>
      <p:sp>
        <p:nvSpPr>
          <p:cNvPr id="177" name="Google Shape;177;p32"/>
          <p:cNvSpPr txBox="1"/>
          <p:nvPr/>
        </p:nvSpPr>
        <p:spPr>
          <a:xfrm>
            <a:off x="351700" y="1502025"/>
            <a:ext cx="8711700" cy="384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900"/>
              </a:spcAft>
              <a:buNone/>
            </a:pPr>
            <a:r>
              <a:t/>
            </a:r>
            <a:endParaRPr sz="1300">
              <a:solidFill>
                <a:srgbClr val="212529"/>
              </a:solidFill>
              <a:highlight>
                <a:srgbClr val="FFFFFF"/>
              </a:highlight>
              <a:latin typeface="Roboto"/>
              <a:ea typeface="Roboto"/>
              <a:cs typeface="Roboto"/>
              <a:sym typeface="Roboto"/>
            </a:endParaRPr>
          </a:p>
        </p:txBody>
      </p:sp>
      <p:sp>
        <p:nvSpPr>
          <p:cNvPr id="178" name="Google Shape;178;p32"/>
          <p:cNvSpPr txBox="1"/>
          <p:nvPr/>
        </p:nvSpPr>
        <p:spPr>
          <a:xfrm>
            <a:off x="351700" y="2337300"/>
            <a:ext cx="87117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33333"/>
              </a:buClr>
              <a:buSzPts val="1200"/>
              <a:buChar char="●"/>
            </a:pPr>
            <a:r>
              <a:rPr b="1" lang="en-GB" sz="1200">
                <a:solidFill>
                  <a:srgbClr val="333333"/>
                </a:solidFill>
                <a:highlight>
                  <a:srgbClr val="FFFFFF"/>
                </a:highlight>
              </a:rPr>
              <a:t>Variance stabilizing transformation:</a:t>
            </a:r>
            <a:r>
              <a:rPr lang="en-GB" sz="1200">
                <a:solidFill>
                  <a:srgbClr val="333333"/>
                </a:solidFill>
                <a:highlight>
                  <a:srgbClr val="FFFFFF"/>
                </a:highlight>
              </a:rPr>
              <a:t> A transformation of the outcome used to correct non-constant variance is called a “variance stabilizing transformation.” common transformations are the natural logarithm, square root, inverse, and Box-Cox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Advanced methods such as weighted or generalized least squares can be used to handle non-constant variance.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Non-constant variance may co-occur with non-linearity and/or non-normality. </a:t>
            </a:r>
            <a:endParaRPr sz="1200">
              <a:solidFill>
                <a:srgbClr val="333333"/>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84" name="Google Shape;184;p33"/>
          <p:cNvPicPr preferRelativeResize="0"/>
          <p:nvPr/>
        </p:nvPicPr>
        <p:blipFill>
          <a:blip r:embed="rId3">
            <a:alphaModFix/>
          </a:blip>
          <a:stretch>
            <a:fillRect/>
          </a:stretch>
        </p:blipFill>
        <p:spPr>
          <a:xfrm>
            <a:off x="196375" y="1302000"/>
            <a:ext cx="8839200" cy="294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90" name="Google Shape;190;p34"/>
          <p:cNvPicPr preferRelativeResize="0"/>
          <p:nvPr/>
        </p:nvPicPr>
        <p:blipFill>
          <a:blip r:embed="rId3">
            <a:alphaModFix/>
          </a:blip>
          <a:stretch>
            <a:fillRect/>
          </a:stretch>
        </p:blipFill>
        <p:spPr>
          <a:xfrm>
            <a:off x="2022225" y="986425"/>
            <a:ext cx="4072951" cy="3885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2013425" y="1200150"/>
            <a:ext cx="5457825" cy="28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421600" y="211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Multiple LR vs Multivariate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Simply…</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“Regression analysis results in a formula of the form Y=a+bX. A multiple regression has more than one X in one formula. A multivariate regression has more than one Y, but in different formulae. And a multivariate multiple regression has multiple X’s to predict multiple Y’s with each Y in a different formula, usually based on the same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equations…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Simple regression</a:t>
            </a:r>
            <a:r>
              <a:rPr lang="en-GB"/>
              <a:t> pertains to one dependent variable (y) and one independent variable (x): </a:t>
            </a:r>
            <a:r>
              <a:rPr lang="en-GB">
                <a:solidFill>
                  <a:srgbClr val="FF0000"/>
                </a:solidFill>
              </a:rPr>
              <a:t>y=f(x)</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Multiple regression </a:t>
            </a:r>
            <a:r>
              <a:rPr lang="en-GB"/>
              <a:t>(aka multivariable regression) pertains to one dependent variable and multiple independent variables: </a:t>
            </a:r>
            <a:r>
              <a:rPr lang="en-GB">
                <a:solidFill>
                  <a:srgbClr val="FF0000"/>
                </a:solidFill>
              </a:rPr>
              <a:t>y=f(x1,x2,...,xn)</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Multivariate regression</a:t>
            </a:r>
            <a:r>
              <a:rPr lang="en-GB"/>
              <a:t> pertains to multiple dependent variables and multiple independent variables: </a:t>
            </a:r>
            <a:r>
              <a:rPr lang="en-GB">
                <a:solidFill>
                  <a:srgbClr val="FF0000"/>
                </a:solidFill>
              </a:rPr>
              <a:t>y1,y2,...,ym=f(x1,x2,...,xn)</a:t>
            </a:r>
            <a:endParaRPr>
              <a:solidFill>
                <a:srgbClr val="FF0000"/>
              </a:solidFill>
            </a:endParaRPr>
          </a:p>
          <a:p>
            <a:pPr indent="0" lvl="0" marL="0" rtl="0" algn="l">
              <a:spcBef>
                <a:spcPts val="1200"/>
              </a:spcBef>
              <a:spcAft>
                <a:spcPts val="0"/>
              </a:spcAft>
              <a:buClr>
                <a:schemeClr val="dk1"/>
              </a:buClr>
              <a:buSzPts val="1100"/>
              <a:buFont typeface="Arial"/>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does ML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1. A Decision Process: </a:t>
            </a:r>
            <a:r>
              <a:rPr lang="en-GB" sz="1200">
                <a:solidFill>
                  <a:srgbClr val="161616"/>
                </a:solidFill>
                <a:highlight>
                  <a:srgbClr val="FFFFFF"/>
                </a:highlight>
              </a:rPr>
              <a:t>In general, machine learning algorithms are used to make a prediction or classification. Based on some input data, which can be labeled or unlabeled, your algorithm will produce an estimate about a pattern in the data.</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b="1"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2. An Error Function: </a:t>
            </a:r>
            <a:r>
              <a:rPr lang="en-GB" sz="1200">
                <a:solidFill>
                  <a:srgbClr val="161616"/>
                </a:solidFill>
                <a:highlight>
                  <a:srgbClr val="FFFFFF"/>
                </a:highlight>
              </a:rPr>
              <a:t>An error function evaluates the prediction of the model. If there are known examples, an error function can make a comparison to assess the accuracy of the model.</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3. A Model Optimization Process: </a:t>
            </a:r>
            <a:r>
              <a:rPr lang="en-GB" sz="1200">
                <a:solidFill>
                  <a:srgbClr val="161616"/>
                </a:solidFill>
                <a:highlight>
                  <a:srgbClr val="FFFFFF"/>
                </a:highlight>
              </a:rPr>
              <a:t>If the model can fit better to the data points in the training set, then weights are adjusted to reduce the discrepancy between the known example and the model estimate. The algorithm will repeat this iterative “evaluate and optimize” process, updating weights autonomously until a threshold of accuracy has been met. </a:t>
            </a:r>
            <a:endParaRPr sz="1200">
              <a:solidFill>
                <a:srgbClr val="161616"/>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types of ML algorithms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3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Supervised</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Unsupervised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Semi-supervised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Reinforcement Learning</a:t>
            </a:r>
            <a:endParaRPr sz="12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Clr>
                <a:schemeClr val="dk1"/>
              </a:buClr>
              <a:buSzPct val="81481"/>
              <a:buFont typeface="Arial"/>
              <a:buNone/>
            </a:pP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62500"/>
              </a:lnSpc>
              <a:spcBef>
                <a:spcPts val="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Supervised learning is a machine learning approach where algorithms learn from labeled data. The algorithm receives input data and corresponding correct output labels in this process. The objective is to train the algorithm to predict accurate labels for new, unseen data. Examples of supervised learning algorithms include:</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200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Decision Trees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Support Vector Machines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Random Forests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Naive Bayes</a:t>
            </a:r>
            <a:endParaRPr sz="1200">
              <a:solidFill>
                <a:srgbClr val="51565E"/>
              </a:solidFill>
              <a:highlight>
                <a:srgbClr val="FFFFFF"/>
              </a:highlight>
              <a:latin typeface="Roboto"/>
              <a:ea typeface="Roboto"/>
              <a:cs typeface="Roboto"/>
              <a:sym typeface="Roboto"/>
            </a:endParaRPr>
          </a:p>
          <a:p>
            <a:pPr indent="0" lvl="0" marL="0" rtl="0" algn="l">
              <a:lnSpc>
                <a:spcPct val="162500"/>
              </a:lnSpc>
              <a:spcBef>
                <a:spcPts val="230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These algorithms can be used for classification, regression, and time series forecasting tasks. Supervised learning is widely used in various domains, including healthcare, finance, marketing, and image recognition, to make predictions and gain valuable insights from data.</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Uns</a:t>
            </a:r>
            <a:r>
              <a:rPr b="1" lang="en-GB" sz="1350">
                <a:solidFill>
                  <a:srgbClr val="272C37"/>
                </a:solidFill>
                <a:highlight>
                  <a:srgbClr val="FFFFFF"/>
                </a:highlight>
                <a:latin typeface="Roboto"/>
                <a:ea typeface="Roboto"/>
                <a:cs typeface="Roboto"/>
                <a:sym typeface="Roboto"/>
              </a:rPr>
              <a:t>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2500"/>
              </a:lnSpc>
              <a:spcBef>
                <a:spcPts val="0"/>
              </a:spcBef>
              <a:spcAft>
                <a:spcPts val="0"/>
              </a:spcAft>
              <a:buClr>
                <a:schemeClr val="dk1"/>
              </a:buClr>
              <a:buSzPts val="1100"/>
              <a:buFont typeface="Arial"/>
              <a:buNone/>
            </a:pPr>
            <a:r>
              <a:rPr lang="en-GB" sz="1200">
                <a:solidFill>
                  <a:srgbClr val="51565E"/>
                </a:solidFill>
                <a:highlight>
                  <a:srgbClr val="FFFFFF"/>
                </a:highlight>
                <a:latin typeface="Roboto"/>
                <a:ea typeface="Roboto"/>
                <a:cs typeface="Roboto"/>
                <a:sym typeface="Roboto"/>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0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K-means</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Hierarchical clustering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Dimensionality Reduction Methods like PCA and t-SNE</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Semi </a:t>
            </a: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2300"/>
              </a:spcAft>
              <a:buNone/>
            </a:pPr>
            <a:r>
              <a:rPr lang="en-GB" sz="1200">
                <a:solidFill>
                  <a:srgbClr val="161616"/>
                </a:solidFill>
                <a:highlight>
                  <a:srgbClr val="FFFFFF"/>
                </a:highlight>
              </a:rPr>
              <a:t>Semi-supervised learning offers a happy medium between supervised and unsupervised learning. During training, it uses a smaller labeled data set to guide classification and feature extraction from a larger, unlabeled data set. Semi-supervised learning can solve the problem of not having enough labeled data for a supervised learning algorithm. It also helps if it’s too costly to label enough data. </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4444"/>
              </a:lnSpc>
              <a:spcBef>
                <a:spcPts val="2400"/>
              </a:spcBef>
              <a:spcAft>
                <a:spcPts val="1800"/>
              </a:spcAft>
              <a:buClr>
                <a:schemeClr val="dk1"/>
              </a:buClr>
              <a:buSzPts val="1100"/>
              <a:buFont typeface="Arial"/>
              <a:buNone/>
            </a:pPr>
            <a:r>
              <a:rPr b="1" lang="en-GB" sz="1350">
                <a:solidFill>
                  <a:srgbClr val="272C37"/>
                </a:solidFill>
                <a:highlight>
                  <a:srgbClr val="FFFFFF"/>
                </a:highlight>
                <a:latin typeface="Roboto"/>
                <a:ea typeface="Roboto"/>
                <a:cs typeface="Roboto"/>
                <a:sym typeface="Roboto"/>
              </a:rPr>
              <a:t>Reinforcement</a:t>
            </a:r>
            <a:r>
              <a:rPr b="1" lang="en-GB" sz="1350">
                <a:solidFill>
                  <a:srgbClr val="272C37"/>
                </a:solidFill>
                <a:highlight>
                  <a:srgbClr val="FFFFFF"/>
                </a:highlight>
                <a:latin typeface="Roboto"/>
                <a:ea typeface="Roboto"/>
                <a:cs typeface="Roboto"/>
                <a:sym typeface="Roboto"/>
              </a:rPr>
              <a:t> Learning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200">
                <a:solidFill>
                  <a:srgbClr val="161616"/>
                </a:solidFill>
                <a:highlight>
                  <a:srgbClr val="FFFFFF"/>
                </a:highlight>
              </a:rPr>
              <a:t>Reinforcement machine learning is a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92300" y="217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