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b8c5e980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b8c5e980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b8c5e980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b8c5e980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b8c5e980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b8c5e980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b8c5e980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b8c5e980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b8c5e980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b8c5e980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b8c5e980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b8c5e980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b8c5e980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b8c5e980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9b8c5e980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9b8c5e980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2698e558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2698e558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2698e55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2698e55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b8c5e98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b8c5e98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d2698e558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d2698e558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d2698e558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d2698e558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d2698e558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d2698e558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2698e558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d2698e558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d2698e558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d2698e558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d2698e558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d2698e558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d2698e558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d2698e558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2698e558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d2698e558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2698e558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d2698e558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d2698e558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d2698e558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9b8c5e980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9b8c5e980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d2698e558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d2698e558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b8c5e980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b8c5e980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9b8c5e980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9b8c5e980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b8c5e980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b8c5e980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b8c5e980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b8c5e980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b8c5e980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b8c5e980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9b8c5e980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9b8c5e980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4.jpg"/><Relationship Id="rId5"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Research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Arun Kumar Rajasekaran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4. Decide your methodology</a:t>
            </a:r>
            <a:endParaRPr/>
          </a:p>
        </p:txBody>
      </p:sp>
      <p:sp>
        <p:nvSpPr>
          <p:cNvPr id="106" name="Google Shape;10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lang="en-GB"/>
              <a:t>The research methods you use depend on the type of data you need to answer your research question.</a:t>
            </a:r>
            <a:endParaRPr/>
          </a:p>
          <a:p>
            <a:pPr indent="0" lvl="0" marL="0" rtl="0" algn="l">
              <a:spcBef>
                <a:spcPts val="1200"/>
              </a:spcBef>
              <a:spcAft>
                <a:spcPts val="0"/>
              </a:spcAft>
              <a:buNone/>
            </a:pPr>
            <a:r>
              <a:t/>
            </a:r>
            <a:endParaRPr/>
          </a:p>
          <a:p>
            <a:pPr indent="-317182" lvl="0" marL="457200" rtl="0" algn="l">
              <a:spcBef>
                <a:spcPts val="1200"/>
              </a:spcBef>
              <a:spcAft>
                <a:spcPts val="0"/>
              </a:spcAft>
              <a:buSzPct val="100000"/>
              <a:buChar char="-"/>
            </a:pPr>
            <a:r>
              <a:rPr lang="en-GB"/>
              <a:t>If you want to measure something or test a hypothesis, use quantitative methods. If you want to explore ideas, thoughts and meanings, use qualitative methods.</a:t>
            </a:r>
            <a:endParaRPr/>
          </a:p>
          <a:p>
            <a:pPr indent="-317182" lvl="0" marL="457200" rtl="0" algn="l">
              <a:spcBef>
                <a:spcPts val="0"/>
              </a:spcBef>
              <a:spcAft>
                <a:spcPts val="0"/>
              </a:spcAft>
              <a:buSzPct val="100000"/>
              <a:buChar char="-"/>
            </a:pPr>
            <a:r>
              <a:rPr lang="en-GB"/>
              <a:t>If you want to analyze a large amount of readily-available data, use secondary data. If you want data specific to your purposes with control over how it is generated, collect primary data.</a:t>
            </a:r>
            <a:endParaRPr/>
          </a:p>
          <a:p>
            <a:pPr indent="-317182" lvl="0" marL="457200" rtl="0" algn="l">
              <a:spcBef>
                <a:spcPts val="0"/>
              </a:spcBef>
              <a:spcAft>
                <a:spcPts val="0"/>
              </a:spcAft>
              <a:buSzPct val="100000"/>
              <a:buChar char="-"/>
            </a:pPr>
            <a:r>
              <a:rPr lang="en-GB"/>
              <a:t>If you want to establish cause-and-effect relationships between variables, use experimental methods. If you want to understand the characteristics of a research subject, use descriptive methods.</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4. Decide your methodology</a:t>
            </a:r>
            <a:endParaRPr/>
          </a:p>
        </p:txBody>
      </p:sp>
      <p:pic>
        <p:nvPicPr>
          <p:cNvPr id="112" name="Google Shape;112;p23"/>
          <p:cNvPicPr preferRelativeResize="0"/>
          <p:nvPr/>
        </p:nvPicPr>
        <p:blipFill>
          <a:blip r:embed="rId3">
            <a:alphaModFix/>
          </a:blip>
          <a:stretch>
            <a:fillRect/>
          </a:stretch>
        </p:blipFill>
        <p:spPr>
          <a:xfrm>
            <a:off x="485000" y="1135775"/>
            <a:ext cx="5568650" cy="3099925"/>
          </a:xfrm>
          <a:prstGeom prst="rect">
            <a:avLst/>
          </a:prstGeom>
          <a:noFill/>
          <a:ln>
            <a:noFill/>
          </a:ln>
        </p:spPr>
      </p:pic>
      <p:pic>
        <p:nvPicPr>
          <p:cNvPr id="113" name="Google Shape;113;p23"/>
          <p:cNvPicPr preferRelativeResize="0"/>
          <p:nvPr/>
        </p:nvPicPr>
        <p:blipFill>
          <a:blip r:embed="rId4">
            <a:alphaModFix/>
          </a:blip>
          <a:stretch>
            <a:fillRect/>
          </a:stretch>
        </p:blipFill>
        <p:spPr>
          <a:xfrm>
            <a:off x="6206050" y="1170125"/>
            <a:ext cx="2785551" cy="285730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5. Submit/present your research proposal for approval</a:t>
            </a:r>
            <a:endParaRPr/>
          </a:p>
        </p:txBody>
      </p:sp>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Your main research question/problem/title</a:t>
            </a:r>
            <a:endParaRPr/>
          </a:p>
          <a:p>
            <a:pPr indent="-342900" lvl="0" marL="457200" rtl="0" algn="l">
              <a:spcBef>
                <a:spcPts val="0"/>
              </a:spcBef>
              <a:spcAft>
                <a:spcPts val="0"/>
              </a:spcAft>
              <a:buSzPts val="1800"/>
              <a:buChar char="●"/>
            </a:pPr>
            <a:r>
              <a:rPr lang="en-GB"/>
              <a:t>Questions or concerns that will help you solve your main research problem</a:t>
            </a:r>
            <a:endParaRPr/>
          </a:p>
          <a:p>
            <a:pPr indent="-342900" lvl="0" marL="457200" rtl="0" algn="l">
              <a:spcBef>
                <a:spcPts val="0"/>
              </a:spcBef>
              <a:spcAft>
                <a:spcPts val="0"/>
              </a:spcAft>
              <a:buSzPts val="1800"/>
              <a:buChar char="●"/>
            </a:pPr>
            <a:r>
              <a:rPr lang="en-GB"/>
              <a:t>A brief literature review or list of key texts/sources</a:t>
            </a:r>
            <a:endParaRPr/>
          </a:p>
          <a:p>
            <a:pPr indent="-342900" lvl="0" marL="457200" rtl="0" algn="l">
              <a:spcBef>
                <a:spcPts val="0"/>
              </a:spcBef>
              <a:spcAft>
                <a:spcPts val="0"/>
              </a:spcAft>
              <a:buSzPts val="1800"/>
              <a:buChar char="●"/>
            </a:pPr>
            <a:r>
              <a:rPr lang="en-GB"/>
              <a:t>An overview of your methodology</a:t>
            </a:r>
            <a:endParaRPr/>
          </a:p>
          <a:p>
            <a:pPr indent="-342900" lvl="0" marL="457200" rtl="0" algn="l">
              <a:spcBef>
                <a:spcPts val="0"/>
              </a:spcBef>
              <a:spcAft>
                <a:spcPts val="0"/>
              </a:spcAft>
              <a:buSzPts val="1800"/>
              <a:buChar char="●"/>
            </a:pPr>
            <a:r>
              <a:rPr lang="en-GB"/>
              <a:t>A timeline showing your main research project tasks</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6. Finalise your topic and methodology</a:t>
            </a:r>
            <a:endParaRPr/>
          </a:p>
        </p:txBody>
      </p:sp>
      <p:sp>
        <p:nvSpPr>
          <p:cNvPr id="125" name="Google Shape;12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Revise your research plan in the light of feedback you receive during the approval process.</a:t>
            </a:r>
            <a:endParaRPr/>
          </a:p>
        </p:txBody>
      </p:sp>
      <p:pic>
        <p:nvPicPr>
          <p:cNvPr id="126" name="Google Shape;126;p25"/>
          <p:cNvPicPr preferRelativeResize="0"/>
          <p:nvPr/>
        </p:nvPicPr>
        <p:blipFill>
          <a:blip r:embed="rId3">
            <a:alphaModFix/>
          </a:blip>
          <a:stretch>
            <a:fillRect/>
          </a:stretch>
        </p:blipFill>
        <p:spPr>
          <a:xfrm>
            <a:off x="5206150" y="1994038"/>
            <a:ext cx="2190750" cy="2095500"/>
          </a:xfrm>
          <a:prstGeom prst="rect">
            <a:avLst/>
          </a:prstGeom>
          <a:noFill/>
          <a:ln>
            <a:noFill/>
          </a:ln>
        </p:spPr>
      </p:pic>
      <p:pic>
        <p:nvPicPr>
          <p:cNvPr id="127" name="Google Shape;127;p25"/>
          <p:cNvPicPr preferRelativeResize="0"/>
          <p:nvPr/>
        </p:nvPicPr>
        <p:blipFill>
          <a:blip r:embed="rId4">
            <a:alphaModFix/>
          </a:blip>
          <a:stretch>
            <a:fillRect/>
          </a:stretch>
        </p:blipFill>
        <p:spPr>
          <a:xfrm>
            <a:off x="1347438" y="2246450"/>
            <a:ext cx="2867025" cy="159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7. Conduct your research</a:t>
            </a:r>
            <a:endParaRPr/>
          </a:p>
        </p:txBody>
      </p:sp>
      <p:pic>
        <p:nvPicPr>
          <p:cNvPr id="133" name="Google Shape;133;p26"/>
          <p:cNvPicPr preferRelativeResize="0"/>
          <p:nvPr/>
        </p:nvPicPr>
        <p:blipFill>
          <a:blip r:embed="rId3">
            <a:alphaModFix/>
          </a:blip>
          <a:stretch>
            <a:fillRect/>
          </a:stretch>
        </p:blipFill>
        <p:spPr>
          <a:xfrm>
            <a:off x="5732188" y="1807975"/>
            <a:ext cx="2619375" cy="1743075"/>
          </a:xfrm>
          <a:prstGeom prst="rect">
            <a:avLst/>
          </a:prstGeom>
          <a:noFill/>
          <a:ln>
            <a:noFill/>
          </a:ln>
        </p:spPr>
      </p:pic>
      <p:pic>
        <p:nvPicPr>
          <p:cNvPr id="134" name="Google Shape;134;p26"/>
          <p:cNvPicPr preferRelativeResize="0"/>
          <p:nvPr/>
        </p:nvPicPr>
        <p:blipFill>
          <a:blip r:embed="rId4">
            <a:alphaModFix/>
          </a:blip>
          <a:stretch>
            <a:fillRect/>
          </a:stretch>
        </p:blipFill>
        <p:spPr>
          <a:xfrm>
            <a:off x="1412550" y="1170125"/>
            <a:ext cx="2857500" cy="1600200"/>
          </a:xfrm>
          <a:prstGeom prst="rect">
            <a:avLst/>
          </a:prstGeom>
          <a:noFill/>
          <a:ln>
            <a:noFill/>
          </a:ln>
        </p:spPr>
      </p:pic>
      <p:pic>
        <p:nvPicPr>
          <p:cNvPr id="135" name="Google Shape;135;p26"/>
          <p:cNvPicPr preferRelativeResize="0"/>
          <p:nvPr/>
        </p:nvPicPr>
        <p:blipFill>
          <a:blip r:embed="rId5">
            <a:alphaModFix/>
          </a:blip>
          <a:stretch>
            <a:fillRect/>
          </a:stretch>
        </p:blipFill>
        <p:spPr>
          <a:xfrm>
            <a:off x="1607813" y="2883350"/>
            <a:ext cx="2466975" cy="1847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idx="1" type="body"/>
          </p:nvPr>
        </p:nvSpPr>
        <p:spPr>
          <a:xfrm>
            <a:off x="311700" y="750800"/>
            <a:ext cx="8520600" cy="3416400"/>
          </a:xfrm>
          <a:prstGeom prst="rect">
            <a:avLst/>
          </a:prstGeom>
        </p:spPr>
        <p:txBody>
          <a:bodyPr anchorCtr="0" anchor="t" bIns="91425" lIns="91425" spcFirstLastPara="1" rIns="91425" wrap="square" tIns="91425">
            <a:normAutofit/>
          </a:bodyPr>
          <a:lstStyle/>
          <a:p>
            <a:pPr indent="0" lvl="0" marL="0" rtl="0" algn="l">
              <a:lnSpc>
                <a:spcPct val="110000"/>
              </a:lnSpc>
              <a:spcBef>
                <a:spcPts val="1400"/>
              </a:spcBef>
              <a:spcAft>
                <a:spcPts val="0"/>
              </a:spcAft>
              <a:buClr>
                <a:schemeClr val="dk1"/>
              </a:buClr>
              <a:buSzPts val="1100"/>
              <a:buFont typeface="Arial"/>
              <a:buNone/>
            </a:pPr>
            <a:r>
              <a:rPr b="1" lang="en-GB" sz="1300">
                <a:solidFill>
                  <a:schemeClr val="dk1"/>
                </a:solidFill>
                <a:highlight>
                  <a:srgbClr val="FFFFFF"/>
                </a:highlight>
              </a:rPr>
              <a:t>8. Analysis/data processing</a:t>
            </a:r>
            <a:endParaRPr b="1" sz="1300">
              <a:solidFill>
                <a:schemeClr val="dk1"/>
              </a:solidFill>
              <a:highlight>
                <a:srgbClr val="FFFFFF"/>
              </a:highlight>
            </a:endParaRPr>
          </a:p>
          <a:p>
            <a:pPr indent="0" lvl="0" marL="0" rtl="0" algn="l">
              <a:spcBef>
                <a:spcPts val="400"/>
              </a:spcBef>
              <a:spcAft>
                <a:spcPts val="0"/>
              </a:spcAft>
              <a:buNone/>
            </a:pPr>
            <a:r>
              <a:t/>
            </a:r>
            <a:endParaRPr/>
          </a:p>
          <a:p>
            <a:pPr indent="0" lvl="0" marL="0" rtl="0" algn="l">
              <a:lnSpc>
                <a:spcPct val="110000"/>
              </a:lnSpc>
              <a:spcBef>
                <a:spcPts val="1400"/>
              </a:spcBef>
              <a:spcAft>
                <a:spcPts val="0"/>
              </a:spcAft>
              <a:buClr>
                <a:schemeClr val="dk1"/>
              </a:buClr>
              <a:buSzPts val="1100"/>
              <a:buFont typeface="Arial"/>
              <a:buNone/>
            </a:pPr>
            <a:r>
              <a:rPr b="1" lang="en-GB" sz="1300">
                <a:solidFill>
                  <a:schemeClr val="dk1"/>
                </a:solidFill>
                <a:highlight>
                  <a:srgbClr val="FFFFFF"/>
                </a:highlight>
              </a:rPr>
              <a:t>9. Writing up</a:t>
            </a:r>
            <a:endParaRPr b="1" sz="1300">
              <a:solidFill>
                <a:schemeClr val="dk1"/>
              </a:solidFill>
              <a:highlight>
                <a:srgbClr val="FFFFFF"/>
              </a:highlight>
            </a:endParaRPr>
          </a:p>
          <a:p>
            <a:pPr indent="0" lvl="0" marL="0" rtl="0" algn="l">
              <a:spcBef>
                <a:spcPts val="400"/>
              </a:spcBef>
              <a:spcAft>
                <a:spcPts val="0"/>
              </a:spcAft>
              <a:buNone/>
            </a:pPr>
            <a:r>
              <a:t/>
            </a:r>
            <a:endParaRPr/>
          </a:p>
          <a:p>
            <a:pPr indent="0" lvl="0" marL="0" rtl="0" algn="l">
              <a:lnSpc>
                <a:spcPct val="110000"/>
              </a:lnSpc>
              <a:spcBef>
                <a:spcPts val="1400"/>
              </a:spcBef>
              <a:spcAft>
                <a:spcPts val="0"/>
              </a:spcAft>
              <a:buClr>
                <a:schemeClr val="dk1"/>
              </a:buClr>
              <a:buSzPts val="1100"/>
              <a:buFont typeface="Arial"/>
              <a:buNone/>
            </a:pPr>
            <a:r>
              <a:rPr b="1" lang="en-GB" sz="1300">
                <a:solidFill>
                  <a:schemeClr val="dk1"/>
                </a:solidFill>
                <a:highlight>
                  <a:srgbClr val="FFFFFF"/>
                </a:highlight>
              </a:rPr>
              <a:t>10. Submission</a:t>
            </a:r>
            <a:endParaRPr b="1" sz="1300">
              <a:solidFill>
                <a:schemeClr val="dk1"/>
              </a:solidFill>
              <a:highlight>
                <a:srgbClr val="FFFFFF"/>
              </a:highlight>
            </a:endParaRPr>
          </a:p>
          <a:p>
            <a:pPr indent="0" lvl="0" marL="0" rtl="0" algn="l">
              <a:spcBef>
                <a:spcPts val="400"/>
              </a:spcBef>
              <a:spcAft>
                <a:spcPts val="0"/>
              </a:spcAft>
              <a:buNone/>
            </a:pPr>
            <a:r>
              <a:t/>
            </a:r>
            <a:endParaRPr/>
          </a:p>
          <a:p>
            <a:pPr indent="0" lvl="0" marL="0" rtl="0" algn="l">
              <a:lnSpc>
                <a:spcPct val="110000"/>
              </a:lnSpc>
              <a:spcBef>
                <a:spcPts val="1400"/>
              </a:spcBef>
              <a:spcAft>
                <a:spcPts val="0"/>
              </a:spcAft>
              <a:buClr>
                <a:schemeClr val="dk1"/>
              </a:buClr>
              <a:buSzPts val="1100"/>
              <a:buFont typeface="Arial"/>
              <a:buNone/>
            </a:pPr>
            <a:r>
              <a:rPr b="1" lang="en-GB" sz="1300">
                <a:solidFill>
                  <a:schemeClr val="dk1"/>
                </a:solidFill>
                <a:highlight>
                  <a:srgbClr val="FFFFFF"/>
                </a:highlight>
              </a:rPr>
              <a:t>10. Future works (Journal writing / extending project)</a:t>
            </a:r>
            <a:endParaRPr b="1" sz="1300">
              <a:solidFill>
                <a:schemeClr val="dk1"/>
              </a:solidFill>
              <a:highlight>
                <a:srgbClr val="FFFFFF"/>
              </a:highlight>
            </a:endParaRPr>
          </a:p>
          <a:p>
            <a:pPr indent="0" lvl="0" marL="0" rtl="0" algn="l">
              <a:spcBef>
                <a:spcPts val="4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Few initial</a:t>
            </a:r>
            <a:r>
              <a:rPr lang="en-GB"/>
              <a:t> writing tips</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200">
                <a:solidFill>
                  <a:schemeClr val="dk1"/>
                </a:solidFill>
                <a:highlight>
                  <a:srgbClr val="FFFFFF"/>
                </a:highlight>
              </a:rPr>
              <a:t>Organize your thoughts, ideas, and action in a logical manner.</a:t>
            </a:r>
            <a:r>
              <a:rPr lang="en-GB" sz="1200">
                <a:solidFill>
                  <a:schemeClr val="dk1"/>
                </a:solidFill>
                <a:highlight>
                  <a:srgbClr val="FFFFFF"/>
                </a:highlight>
              </a:rPr>
              <a:t> </a:t>
            </a:r>
            <a:endParaRPr sz="1200">
              <a:solidFill>
                <a:schemeClr val="dk1"/>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spcBef>
                <a:spcPts val="1200"/>
              </a:spcBef>
              <a:spcAft>
                <a:spcPts val="0"/>
              </a:spcAft>
              <a:buNone/>
            </a:pPr>
            <a:r>
              <a:rPr b="1" lang="en-GB" sz="1200">
                <a:solidFill>
                  <a:schemeClr val="dk1"/>
                </a:solidFill>
                <a:highlight>
                  <a:srgbClr val="FFFFFF"/>
                </a:highlight>
              </a:rPr>
              <a:t>Provide clear descriptions.</a:t>
            </a:r>
            <a:r>
              <a:rPr lang="en-GB" sz="1200">
                <a:solidFill>
                  <a:schemeClr val="dk1"/>
                </a:solidFill>
                <a:highlight>
                  <a:srgbClr val="FFFFFF"/>
                </a:highlight>
              </a:rPr>
              <a:t> </a:t>
            </a:r>
            <a:endParaRPr sz="1200">
              <a:solidFill>
                <a:schemeClr val="dk1"/>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spcBef>
                <a:spcPts val="1200"/>
              </a:spcBef>
              <a:spcAft>
                <a:spcPts val="0"/>
              </a:spcAft>
              <a:buNone/>
            </a:pPr>
            <a:r>
              <a:rPr b="1" lang="en-GB" sz="1200">
                <a:solidFill>
                  <a:schemeClr val="dk1"/>
                </a:solidFill>
                <a:highlight>
                  <a:srgbClr val="FFFFFF"/>
                </a:highlight>
              </a:rPr>
              <a:t>Simplify your word choices | Write concisely |</a:t>
            </a:r>
            <a:r>
              <a:rPr lang="en-GB"/>
              <a:t> </a:t>
            </a:r>
            <a:r>
              <a:rPr b="1" lang="en-GB" sz="1200">
                <a:solidFill>
                  <a:schemeClr val="dk1"/>
                </a:solidFill>
                <a:highlight>
                  <a:srgbClr val="FFFFFF"/>
                </a:highlight>
              </a:rPr>
              <a:t>Select the appropriate words.</a:t>
            </a:r>
            <a:r>
              <a:rPr lang="en-GB" sz="1200">
                <a:solidFill>
                  <a:schemeClr val="dk1"/>
                </a:solidFill>
                <a:highlight>
                  <a:srgbClr val="FFFFFF"/>
                </a:highlight>
              </a:rPr>
              <a:t> </a:t>
            </a:r>
            <a:endParaRPr sz="1200">
              <a:solidFill>
                <a:schemeClr val="dk1"/>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spcBef>
                <a:spcPts val="1200"/>
              </a:spcBef>
              <a:spcAft>
                <a:spcPts val="0"/>
              </a:spcAft>
              <a:buNone/>
            </a:pPr>
            <a:r>
              <a:rPr b="1" lang="en-GB" sz="1200">
                <a:solidFill>
                  <a:schemeClr val="dk1"/>
                </a:solidFill>
                <a:highlight>
                  <a:srgbClr val="FFFFFF"/>
                </a:highlight>
              </a:rPr>
              <a:t>Optimize paragraph and sentence structure.</a:t>
            </a:r>
            <a:endParaRPr b="1" sz="1200">
              <a:solidFill>
                <a:schemeClr val="dk1"/>
              </a:solidFill>
              <a:highlight>
                <a:srgbClr val="FFFFFF"/>
              </a:highlight>
            </a:endParaRPr>
          </a:p>
          <a:p>
            <a:pPr indent="0" lvl="0" marL="0" rtl="0" algn="l">
              <a:spcBef>
                <a:spcPts val="1200"/>
              </a:spcBef>
              <a:spcAft>
                <a:spcPts val="0"/>
              </a:spcAft>
              <a:buNone/>
            </a:pPr>
            <a:r>
              <a:t/>
            </a:r>
            <a:endParaRPr b="1" sz="1200">
              <a:solidFill>
                <a:schemeClr val="dk1"/>
              </a:solidFill>
              <a:highlight>
                <a:srgbClr val="FFFFFF"/>
              </a:highlight>
            </a:endParaRPr>
          </a:p>
          <a:p>
            <a:pPr indent="0" lvl="0" marL="0" rtl="0" algn="l">
              <a:spcBef>
                <a:spcPts val="1200"/>
              </a:spcBef>
              <a:spcAft>
                <a:spcPts val="1200"/>
              </a:spcAft>
              <a:buNone/>
            </a:pPr>
            <a:r>
              <a:rPr b="1" lang="en-GB" sz="1200">
                <a:solidFill>
                  <a:schemeClr val="dk1"/>
                </a:solidFill>
                <a:highlight>
                  <a:srgbClr val="FFFFFF"/>
                </a:highlight>
              </a:rPr>
              <a:t>Use transitions to control the flow.</a:t>
            </a:r>
            <a:endParaRPr b="1" sz="1200">
              <a:solidFill>
                <a:schemeClr val="dk1"/>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Few more</a:t>
            </a:r>
            <a:r>
              <a:rPr lang="en-GB"/>
              <a:t> writing tips</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200">
                <a:solidFill>
                  <a:schemeClr val="dk1"/>
                </a:solidFill>
                <a:highlight>
                  <a:srgbClr val="FFFFFF"/>
                </a:highlight>
              </a:rPr>
              <a:t>Improve readability with consistent formatting</a:t>
            </a:r>
            <a:endParaRPr b="1" sz="1200">
              <a:solidFill>
                <a:schemeClr val="dk1"/>
              </a:solidFill>
              <a:highlight>
                <a:srgbClr val="FFFFFF"/>
              </a:highlight>
            </a:endParaRPr>
          </a:p>
          <a:p>
            <a:pPr indent="0" lvl="0" marL="0" rtl="0" algn="l">
              <a:spcBef>
                <a:spcPts val="1200"/>
              </a:spcBef>
              <a:spcAft>
                <a:spcPts val="0"/>
              </a:spcAft>
              <a:buNone/>
            </a:pPr>
            <a:r>
              <a:t/>
            </a:r>
            <a:endParaRPr b="1" sz="1200">
              <a:solidFill>
                <a:schemeClr val="dk1"/>
              </a:solidFill>
              <a:highlight>
                <a:srgbClr val="FFFFFF"/>
              </a:highlight>
            </a:endParaRPr>
          </a:p>
          <a:p>
            <a:pPr indent="0" lvl="0" marL="0" rtl="0" algn="l">
              <a:spcBef>
                <a:spcPts val="1200"/>
              </a:spcBef>
              <a:spcAft>
                <a:spcPts val="0"/>
              </a:spcAft>
              <a:buNone/>
            </a:pPr>
            <a:r>
              <a:rPr b="1" lang="en-GB" sz="1200">
                <a:solidFill>
                  <a:schemeClr val="dk1"/>
                </a:solidFill>
                <a:highlight>
                  <a:srgbClr val="FFFFFF"/>
                </a:highlight>
              </a:rPr>
              <a:t>Maintain consistent use of labels, abbreviations, and acronyms</a:t>
            </a:r>
            <a:endParaRPr b="1" sz="1200">
              <a:solidFill>
                <a:schemeClr val="dk1"/>
              </a:solidFill>
              <a:highlight>
                <a:srgbClr val="FFFFFF"/>
              </a:highlight>
            </a:endParaRPr>
          </a:p>
          <a:p>
            <a:pPr indent="0" lvl="0" marL="0" rtl="0" algn="l">
              <a:spcBef>
                <a:spcPts val="1200"/>
              </a:spcBef>
              <a:spcAft>
                <a:spcPts val="0"/>
              </a:spcAft>
              <a:buNone/>
            </a:pPr>
            <a:r>
              <a:t/>
            </a:r>
            <a:endParaRPr b="1" sz="1200">
              <a:solidFill>
                <a:schemeClr val="dk1"/>
              </a:solidFill>
              <a:highlight>
                <a:srgbClr val="FFFFFF"/>
              </a:highlight>
            </a:endParaRPr>
          </a:p>
          <a:p>
            <a:pPr indent="0" lvl="0" marL="0" rtl="0" algn="l">
              <a:spcBef>
                <a:spcPts val="1200"/>
              </a:spcBef>
              <a:spcAft>
                <a:spcPts val="0"/>
              </a:spcAft>
              <a:buNone/>
            </a:pPr>
            <a:r>
              <a:rPr b="1" lang="en-GB" sz="1200">
                <a:solidFill>
                  <a:schemeClr val="dk1"/>
                </a:solidFill>
                <a:highlight>
                  <a:srgbClr val="FFFFFF"/>
                </a:highlight>
              </a:rPr>
              <a:t>Use abbreviations and acronyms to aid the reader</a:t>
            </a:r>
            <a:endParaRPr b="1" sz="1200">
              <a:solidFill>
                <a:schemeClr val="dk1"/>
              </a:solidFill>
              <a:highlight>
                <a:srgbClr val="FFFFFF"/>
              </a:highlight>
            </a:endParaRPr>
          </a:p>
          <a:p>
            <a:pPr indent="0" lvl="0" marL="0" rtl="0" algn="l">
              <a:spcBef>
                <a:spcPts val="1200"/>
              </a:spcBef>
              <a:spcAft>
                <a:spcPts val="0"/>
              </a:spcAft>
              <a:buNone/>
            </a:pPr>
            <a:r>
              <a:t/>
            </a:r>
            <a:endParaRPr b="1" sz="1200">
              <a:solidFill>
                <a:schemeClr val="dk1"/>
              </a:solidFill>
              <a:highlight>
                <a:srgbClr val="FFFFFF"/>
              </a:highlight>
            </a:endParaRPr>
          </a:p>
          <a:p>
            <a:pPr indent="0" lvl="0" marL="0" rtl="0" algn="l">
              <a:spcBef>
                <a:spcPts val="1200"/>
              </a:spcBef>
              <a:spcAft>
                <a:spcPts val="0"/>
              </a:spcAft>
              <a:buNone/>
            </a:pPr>
            <a:r>
              <a:rPr b="1" lang="en-GB" sz="1200">
                <a:solidFill>
                  <a:schemeClr val="dk1"/>
                </a:solidFill>
                <a:highlight>
                  <a:srgbClr val="FFFFFF"/>
                </a:highlight>
              </a:rPr>
              <a:t>Keep it short</a:t>
            </a:r>
            <a:endParaRPr b="1" sz="1200">
              <a:solidFill>
                <a:schemeClr val="dk1"/>
              </a:solidFill>
              <a:highlight>
                <a:srgbClr val="FFFFFF"/>
              </a:highlight>
            </a:endParaRPr>
          </a:p>
          <a:p>
            <a:pPr indent="0" lvl="0" marL="0" rtl="0" algn="l">
              <a:spcBef>
                <a:spcPts val="1200"/>
              </a:spcBef>
              <a:spcAft>
                <a:spcPts val="0"/>
              </a:spcAft>
              <a:buNone/>
            </a:pPr>
            <a:r>
              <a:t/>
            </a:r>
            <a:endParaRPr b="1" sz="1200">
              <a:solidFill>
                <a:schemeClr val="dk1"/>
              </a:solidFill>
              <a:highlight>
                <a:srgbClr val="FFFFFF"/>
              </a:highlight>
            </a:endParaRPr>
          </a:p>
          <a:p>
            <a:pPr indent="0" lvl="0" marL="0" rtl="0" algn="l">
              <a:spcBef>
                <a:spcPts val="1200"/>
              </a:spcBef>
              <a:spcAft>
                <a:spcPts val="1200"/>
              </a:spcAft>
              <a:buNone/>
            </a:pPr>
            <a:r>
              <a:rPr b="1" lang="en-GB" sz="1200">
                <a:solidFill>
                  <a:schemeClr val="dk1"/>
                </a:solidFill>
                <a:highlight>
                  <a:srgbClr val="FFFFFF"/>
                </a:highlight>
              </a:rPr>
              <a:t>Get the figures / tables right</a:t>
            </a:r>
            <a:endParaRPr b="1" sz="1200">
              <a:solidFill>
                <a:schemeClr val="dk1"/>
              </a:solidFill>
              <a:highlight>
                <a:srgbClr val="FFFFFF"/>
              </a:highlight>
            </a:endParaRPr>
          </a:p>
        </p:txBody>
      </p:sp>
      <p:pic>
        <p:nvPicPr>
          <p:cNvPr id="153" name="Google Shape;153;p29"/>
          <p:cNvPicPr preferRelativeResize="0"/>
          <p:nvPr/>
        </p:nvPicPr>
        <p:blipFill>
          <a:blip r:embed="rId3">
            <a:alphaModFix/>
          </a:blip>
          <a:stretch>
            <a:fillRect/>
          </a:stretch>
        </p:blipFill>
        <p:spPr>
          <a:xfrm>
            <a:off x="5677625" y="1909850"/>
            <a:ext cx="3058149" cy="17202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Let’s take a 10 min break and think about: </a:t>
            </a:r>
            <a:endParaRPr/>
          </a:p>
        </p:txBody>
      </p:sp>
      <p:sp>
        <p:nvSpPr>
          <p:cNvPr id="159" name="Google Shape;15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strike="sngStrike"/>
              <a:t>Forget about the deeper technical background</a:t>
            </a:r>
            <a:endParaRPr strike="sngStrike"/>
          </a:p>
          <a:p>
            <a:pPr indent="-342900" lvl="0" marL="457200" rtl="0" algn="l">
              <a:spcBef>
                <a:spcPts val="0"/>
              </a:spcBef>
              <a:spcAft>
                <a:spcPts val="0"/>
              </a:spcAft>
              <a:buSzPts val="1800"/>
              <a:buChar char="+"/>
            </a:pPr>
            <a:r>
              <a:rPr lang="en-GB" strike="sngStrike"/>
              <a:t>Imagine what could be your dataset (what you think you will get)</a:t>
            </a:r>
            <a:endParaRPr strike="sngStrike"/>
          </a:p>
          <a:p>
            <a:pPr indent="-342900" lvl="0" marL="457200" rtl="0" algn="l">
              <a:spcBef>
                <a:spcPts val="0"/>
              </a:spcBef>
              <a:spcAft>
                <a:spcPts val="0"/>
              </a:spcAft>
              <a:buSzPts val="1800"/>
              <a:buChar char="+"/>
            </a:pPr>
            <a:r>
              <a:rPr lang="en-GB" strike="sngStrike"/>
              <a:t>What could be some </a:t>
            </a:r>
            <a:r>
              <a:rPr lang="en-GB" strike="sngStrike"/>
              <a:t>methodology used?  (ML models?)</a:t>
            </a:r>
            <a:endParaRPr strike="sngStrike"/>
          </a:p>
          <a:p>
            <a:pPr indent="-342900" lvl="0" marL="457200" rtl="0" algn="l">
              <a:spcBef>
                <a:spcPts val="0"/>
              </a:spcBef>
              <a:spcAft>
                <a:spcPts val="0"/>
              </a:spcAft>
              <a:buSzPts val="1800"/>
              <a:buChar char="+"/>
            </a:pPr>
            <a:r>
              <a:rPr lang="en-GB" strike="sngStrike"/>
              <a:t>Where does the challenge lie? Data processing (or) hyperparameters?</a:t>
            </a:r>
            <a:endParaRPr strike="sngStrike"/>
          </a:p>
          <a:p>
            <a:pPr indent="-342900" lvl="0" marL="457200" rtl="0" algn="l">
              <a:spcBef>
                <a:spcPts val="0"/>
              </a:spcBef>
              <a:spcAft>
                <a:spcPts val="0"/>
              </a:spcAft>
              <a:buSzPts val="1800"/>
              <a:buChar char="+"/>
            </a:pPr>
            <a:r>
              <a:rPr lang="en-GB" strike="sngStrike"/>
              <a:t>Can you anticipate what type of data-processing or model hyperparameters you might be dealing with?</a:t>
            </a:r>
            <a:endParaRPr strike="sngStrike"/>
          </a:p>
          <a:p>
            <a:pPr indent="-342900" lvl="0" marL="457200" rtl="0" algn="l">
              <a:spcBef>
                <a:spcPts val="0"/>
              </a:spcBef>
              <a:spcAft>
                <a:spcPts val="0"/>
              </a:spcAft>
              <a:buSzPts val="1800"/>
              <a:buChar char="+"/>
            </a:pPr>
            <a:r>
              <a:rPr lang="en-GB" strike="sngStrike"/>
              <a:t>What’s next?</a:t>
            </a:r>
            <a:endParaRPr strike="sngStrike"/>
          </a:p>
          <a:p>
            <a:pPr indent="-342900" lvl="0" marL="457200" rtl="0" algn="l">
              <a:spcBef>
                <a:spcPts val="0"/>
              </a:spcBef>
              <a:spcAft>
                <a:spcPts val="0"/>
              </a:spcAft>
              <a:buSzPts val="1800"/>
              <a:buChar char="+"/>
            </a:pPr>
            <a:r>
              <a:rPr lang="en-GB" u="sng"/>
              <a:t>The next steps and challenges ?</a:t>
            </a:r>
            <a:endParaRPr u="sng"/>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Gantt Charts</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 Gantt chart is a visual representation of a project schedule and a widely used tool in project management.</a:t>
            </a:r>
            <a:endParaRPr/>
          </a:p>
        </p:txBody>
      </p:sp>
      <p:pic>
        <p:nvPicPr>
          <p:cNvPr id="166" name="Google Shape;166;p31"/>
          <p:cNvPicPr preferRelativeResize="0"/>
          <p:nvPr/>
        </p:nvPicPr>
        <p:blipFill>
          <a:blip r:embed="rId3">
            <a:alphaModFix/>
          </a:blip>
          <a:stretch>
            <a:fillRect/>
          </a:stretch>
        </p:blipFill>
        <p:spPr>
          <a:xfrm>
            <a:off x="1958076" y="1943750"/>
            <a:ext cx="4462225" cy="31997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39300" y="2058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Let’s think about timeline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Gantt Charts</a:t>
            </a:r>
            <a:endParaRPr/>
          </a:p>
        </p:txBody>
      </p:sp>
      <p:sp>
        <p:nvSpPr>
          <p:cNvPr id="172" name="Google Shape;172;p32"/>
          <p:cNvSpPr txBox="1"/>
          <p:nvPr>
            <p:ph idx="1" type="body"/>
          </p:nvPr>
        </p:nvSpPr>
        <p:spPr>
          <a:xfrm>
            <a:off x="1719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Excel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Notion</a:t>
            </a:r>
            <a:endParaRPr/>
          </a:p>
          <a:p>
            <a:pPr indent="0" lvl="0" marL="0" rtl="0" algn="l">
              <a:spcBef>
                <a:spcPts val="1200"/>
              </a:spcBef>
              <a:spcAft>
                <a:spcPts val="0"/>
              </a:spcAft>
              <a:buNone/>
            </a:pPr>
            <a:r>
              <a:rPr lang="en-GB"/>
              <a:t>GanttPro (Commercial)</a:t>
            </a:r>
            <a:endParaRPr/>
          </a:p>
          <a:p>
            <a:pPr indent="0" lvl="0" marL="0" rtl="0" algn="l">
              <a:spcBef>
                <a:spcPts val="1200"/>
              </a:spcBef>
              <a:spcAft>
                <a:spcPts val="0"/>
              </a:spcAft>
              <a:buNone/>
            </a:pPr>
            <a:r>
              <a:rPr lang="en-GB"/>
              <a:t>Miro</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 Powerpoints and other office alternatives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60182"/>
              <a:buFont typeface="Arial"/>
              <a:buNone/>
            </a:pPr>
            <a:r>
              <a:rPr lang="en-GB" sz="1827" u="sng">
                <a:highlight>
                  <a:srgbClr val="FFFFFF"/>
                </a:highlight>
                <a:latin typeface="Roboto"/>
                <a:ea typeface="Roboto"/>
                <a:cs typeface="Roboto"/>
                <a:sym typeface="Roboto"/>
              </a:rPr>
              <a:t>Citations/ Bibliography/ Referencing</a:t>
            </a:r>
            <a:endParaRPr sz="1827" u="sng">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178" name="Google Shape;17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b="1" lang="en-GB"/>
              <a:t>Endnote</a:t>
            </a:r>
            <a:endParaRPr b="1"/>
          </a:p>
          <a:p>
            <a:pPr indent="0" lvl="0" marL="0" rtl="0" algn="l">
              <a:spcBef>
                <a:spcPts val="1200"/>
              </a:spcBef>
              <a:spcAft>
                <a:spcPts val="0"/>
              </a:spcAft>
              <a:buClr>
                <a:schemeClr val="dk1"/>
              </a:buClr>
              <a:buSzPct val="61111"/>
              <a:buFont typeface="Arial"/>
              <a:buNone/>
            </a:pPr>
            <a:r>
              <a:rPr lang="en-GB"/>
              <a:t>Researchers waste nearly 2,00,000 hours/year formatting citation! This tool simplifies formatting bibliographies, finding impact of references and full texts.</a:t>
            </a:r>
            <a:endParaRPr/>
          </a:p>
          <a:p>
            <a:pPr indent="0" lvl="0" marL="0" rtl="0" algn="l">
              <a:spcBef>
                <a:spcPts val="1200"/>
              </a:spcBef>
              <a:spcAft>
                <a:spcPts val="0"/>
              </a:spcAft>
              <a:buClr>
                <a:schemeClr val="dk1"/>
              </a:buClr>
              <a:buSzPct val="61111"/>
              <a:buFont typeface="Arial"/>
              <a:buNone/>
            </a:pPr>
            <a:r>
              <a:rPr lang="en-GB"/>
              <a:t>https://endnote.com/</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b="1" lang="en-GB"/>
              <a:t>Mendeley</a:t>
            </a:r>
            <a:endParaRPr b="1"/>
          </a:p>
          <a:p>
            <a:pPr indent="0" lvl="0" marL="0" rtl="0" algn="l">
              <a:spcBef>
                <a:spcPts val="1200"/>
              </a:spcBef>
              <a:spcAft>
                <a:spcPts val="0"/>
              </a:spcAft>
              <a:buClr>
                <a:schemeClr val="dk1"/>
              </a:buClr>
              <a:buSzPct val="61111"/>
              <a:buFont typeface="Arial"/>
              <a:buNone/>
            </a:pPr>
            <a:r>
              <a:rPr lang="en-GB"/>
              <a:t>Creates references, citations, and bibliographies in multiple journal styles.</a:t>
            </a:r>
            <a:endParaRPr/>
          </a:p>
          <a:p>
            <a:pPr indent="0" lvl="0" marL="0" rtl="0" algn="l">
              <a:spcBef>
                <a:spcPts val="1200"/>
              </a:spcBef>
              <a:spcAft>
                <a:spcPts val="0"/>
              </a:spcAft>
              <a:buClr>
                <a:schemeClr val="dk1"/>
              </a:buClr>
              <a:buSzPct val="61111"/>
              <a:buFont typeface="Arial"/>
              <a:buNone/>
            </a:pPr>
            <a:r>
              <a:rPr lang="en-GB"/>
              <a:t>https://www.mendeley.com/</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Semantic Scholar</a:t>
            </a:r>
            <a:endParaRPr/>
          </a:p>
        </p:txBody>
      </p:sp>
      <p:sp>
        <p:nvSpPr>
          <p:cNvPr id="184" name="Google Shape;18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Better than - Google scholar or Googling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 AI powered relevant results</a:t>
            </a:r>
            <a:endParaRPr/>
          </a:p>
          <a:p>
            <a:pPr indent="0" lvl="0" marL="0" rtl="0" algn="l">
              <a:spcBef>
                <a:spcPts val="1200"/>
              </a:spcBef>
              <a:spcAft>
                <a:spcPts val="1200"/>
              </a:spcAft>
              <a:buNone/>
            </a:pPr>
            <a:r>
              <a:rPr lang="en-GB"/>
              <a:t>~ Citations</a:t>
            </a:r>
            <a:endParaRPr/>
          </a:p>
        </p:txBody>
      </p:sp>
      <p:pic>
        <p:nvPicPr>
          <p:cNvPr id="185" name="Google Shape;185;p34"/>
          <p:cNvPicPr preferRelativeResize="0"/>
          <p:nvPr/>
        </p:nvPicPr>
        <p:blipFill>
          <a:blip r:embed="rId3">
            <a:alphaModFix/>
          </a:blip>
          <a:stretch>
            <a:fillRect/>
          </a:stretch>
        </p:blipFill>
        <p:spPr>
          <a:xfrm>
            <a:off x="4781675" y="809175"/>
            <a:ext cx="3901551" cy="39015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Google scholar is not bad</a:t>
            </a:r>
            <a:endParaRPr/>
          </a:p>
        </p:txBody>
      </p:sp>
      <p:pic>
        <p:nvPicPr>
          <p:cNvPr id="191" name="Google Shape;191;p35"/>
          <p:cNvPicPr preferRelativeResize="0"/>
          <p:nvPr/>
        </p:nvPicPr>
        <p:blipFill>
          <a:blip r:embed="rId3">
            <a:alphaModFix/>
          </a:blip>
          <a:stretch>
            <a:fillRect/>
          </a:stretch>
        </p:blipFill>
        <p:spPr>
          <a:xfrm>
            <a:off x="1667198" y="1066825"/>
            <a:ext cx="3679226" cy="4076674"/>
          </a:xfrm>
          <a:prstGeom prst="rect">
            <a:avLst/>
          </a:prstGeom>
          <a:noFill/>
          <a:ln>
            <a:noFill/>
          </a:ln>
        </p:spPr>
      </p:pic>
      <p:sp>
        <p:nvSpPr>
          <p:cNvPr id="192" name="Google Shape;192;p35"/>
          <p:cNvSpPr txBox="1"/>
          <p:nvPr/>
        </p:nvSpPr>
        <p:spPr>
          <a:xfrm>
            <a:off x="6094175" y="1904563"/>
            <a:ext cx="2163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333333"/>
                </a:solidFill>
                <a:highlight>
                  <a:srgbClr val="FCFCFC"/>
                </a:highlight>
                <a:latin typeface="Roboto"/>
                <a:ea typeface="Roboto"/>
                <a:cs typeface="Roboto"/>
                <a:sym typeface="Roboto"/>
              </a:rPr>
              <a:t>Martín-Martín, A., Thelwall, M., Orduna-Malea, E. </a:t>
            </a:r>
            <a:r>
              <a:rPr i="1" lang="en-GB" sz="1200">
                <a:solidFill>
                  <a:srgbClr val="333333"/>
                </a:solidFill>
                <a:highlight>
                  <a:srgbClr val="FCFCFC"/>
                </a:highlight>
                <a:latin typeface="Roboto"/>
                <a:ea typeface="Roboto"/>
                <a:cs typeface="Roboto"/>
                <a:sym typeface="Roboto"/>
              </a:rPr>
              <a:t>et al.</a:t>
            </a:r>
            <a:r>
              <a:rPr lang="en-GB" sz="1200">
                <a:solidFill>
                  <a:srgbClr val="333333"/>
                </a:solidFill>
                <a:highlight>
                  <a:srgbClr val="FCFCFC"/>
                </a:highlight>
                <a:latin typeface="Roboto"/>
                <a:ea typeface="Roboto"/>
                <a:cs typeface="Roboto"/>
                <a:sym typeface="Roboto"/>
              </a:rPr>
              <a:t> Google Scholar, Microsoft Academic, Scopus, Dimensions, Web of Science, and OpenCitations’ COCI: a multidisciplinary comparison of coverage via citations. </a:t>
            </a:r>
            <a:r>
              <a:rPr i="1" lang="en-GB" sz="1200">
                <a:solidFill>
                  <a:srgbClr val="333333"/>
                </a:solidFill>
                <a:highlight>
                  <a:srgbClr val="FCFCFC"/>
                </a:highlight>
                <a:latin typeface="Roboto"/>
                <a:ea typeface="Roboto"/>
                <a:cs typeface="Roboto"/>
                <a:sym typeface="Roboto"/>
              </a:rPr>
              <a:t>Scientometrics</a:t>
            </a:r>
            <a:r>
              <a:rPr lang="en-GB" sz="1200">
                <a:solidFill>
                  <a:srgbClr val="333333"/>
                </a:solidFill>
                <a:highlight>
                  <a:srgbClr val="FCFCFC"/>
                </a:highlight>
                <a:latin typeface="Roboto"/>
                <a:ea typeface="Roboto"/>
                <a:cs typeface="Roboto"/>
                <a:sym typeface="Roboto"/>
              </a:rPr>
              <a:t> 126, 871–906 (2021). https://doi.org/10.1007/s11192-020-03690-4</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Summarizing (not my best recommendation)</a:t>
            </a:r>
            <a:endParaRPr/>
          </a:p>
        </p:txBody>
      </p:sp>
      <p:sp>
        <p:nvSpPr>
          <p:cNvPr id="198" name="Google Shape;19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Scholarcy (Commercial) - Chrome extension is free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Elicit.com</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Paper digest (still in beta)</a:t>
            </a:r>
            <a:endParaRPr/>
          </a:p>
        </p:txBody>
      </p:sp>
      <p:pic>
        <p:nvPicPr>
          <p:cNvPr id="199" name="Google Shape;199;p36"/>
          <p:cNvPicPr preferRelativeResize="0"/>
          <p:nvPr/>
        </p:nvPicPr>
        <p:blipFill>
          <a:blip r:embed="rId3">
            <a:alphaModFix/>
          </a:blip>
          <a:stretch>
            <a:fillRect/>
          </a:stretch>
        </p:blipFill>
        <p:spPr>
          <a:xfrm>
            <a:off x="5433575" y="1716875"/>
            <a:ext cx="3774275" cy="1929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idx="1" type="body"/>
          </p:nvPr>
        </p:nvSpPr>
        <p:spPr>
          <a:xfrm>
            <a:off x="248300" y="297975"/>
            <a:ext cx="8583900" cy="427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Elink.io</a:t>
            </a:r>
            <a:endParaRPr/>
          </a:p>
          <a:p>
            <a:pPr indent="0" lvl="0" marL="0" rtl="0" algn="l">
              <a:spcBef>
                <a:spcPts val="1200"/>
              </a:spcBef>
              <a:spcAft>
                <a:spcPts val="0"/>
              </a:spcAft>
              <a:buClr>
                <a:schemeClr val="dk1"/>
              </a:buClr>
              <a:buSzPts val="1100"/>
              <a:buFont typeface="Arial"/>
              <a:buNone/>
            </a:pPr>
            <a:r>
              <a:rPr lang="en-GB"/>
              <a:t>Enables you to save the content from around the web: articles, videos, cloud files, social media posts and share them with peers.</a:t>
            </a:r>
            <a:endParaRPr/>
          </a:p>
          <a:p>
            <a:pPr indent="0" lvl="0" marL="0" rtl="0" algn="l">
              <a:spcBef>
                <a:spcPts val="1200"/>
              </a:spcBef>
              <a:spcAft>
                <a:spcPts val="0"/>
              </a:spcAft>
              <a:buClr>
                <a:schemeClr val="dk1"/>
              </a:buClr>
              <a:buSzPts val="1100"/>
              <a:buFont typeface="Arial"/>
              <a:buNone/>
            </a:pPr>
            <a:r>
              <a:rPr lang="en-GB"/>
              <a:t>https://elink.io/</a:t>
            </a:r>
            <a:endParaRPr/>
          </a:p>
          <a:p>
            <a:pPr indent="0" lvl="0" marL="0" rtl="0" algn="l">
              <a:spcBef>
                <a:spcPts val="1200"/>
              </a:spcBef>
              <a:spcAft>
                <a:spcPts val="1200"/>
              </a:spcAft>
              <a:buNone/>
            </a:pPr>
            <a:r>
              <a:t/>
            </a:r>
            <a:endParaRPr/>
          </a:p>
        </p:txBody>
      </p:sp>
      <p:pic>
        <p:nvPicPr>
          <p:cNvPr id="205" name="Google Shape;205;p37"/>
          <p:cNvPicPr preferRelativeResize="0"/>
          <p:nvPr/>
        </p:nvPicPr>
        <p:blipFill>
          <a:blip r:embed="rId3">
            <a:alphaModFix/>
          </a:blip>
          <a:stretch>
            <a:fillRect/>
          </a:stretch>
        </p:blipFill>
        <p:spPr>
          <a:xfrm>
            <a:off x="2437877" y="1780750"/>
            <a:ext cx="5230300" cy="2951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Searching without keyword</a:t>
            </a:r>
            <a:endParaRPr/>
          </a:p>
        </p:txBody>
      </p:sp>
      <p:sp>
        <p:nvSpPr>
          <p:cNvPr id="211" name="Google Shape;211;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Another AI tool which helps you find relevant papers without perfect keyword match, summarize takeaways from the paper specific to your question, and extract key information from the papers.</a:t>
            </a:r>
            <a:endParaRPr/>
          </a:p>
          <a:p>
            <a:pPr indent="0" lvl="0" marL="0" rtl="0" algn="l">
              <a:spcBef>
                <a:spcPts val="1200"/>
              </a:spcBef>
              <a:spcAft>
                <a:spcPts val="0"/>
              </a:spcAft>
              <a:buClr>
                <a:schemeClr val="dk1"/>
              </a:buClr>
              <a:buSzPts val="1100"/>
              <a:buFont typeface="Arial"/>
              <a:buNone/>
            </a:pPr>
            <a:r>
              <a:rPr lang="en-GB"/>
              <a:t>https://elicit.org/</a:t>
            </a:r>
            <a:endParaRPr/>
          </a:p>
          <a:p>
            <a:pPr indent="0" lvl="0" marL="0" rtl="0" algn="l">
              <a:spcBef>
                <a:spcPts val="1200"/>
              </a:spcBef>
              <a:spcAft>
                <a:spcPts val="1200"/>
              </a:spcAft>
              <a:buNone/>
            </a:pPr>
            <a:r>
              <a:t/>
            </a:r>
            <a:endParaRPr/>
          </a:p>
        </p:txBody>
      </p:sp>
      <p:pic>
        <p:nvPicPr>
          <p:cNvPr id="212" name="Google Shape;212;p38"/>
          <p:cNvPicPr preferRelativeResize="0"/>
          <p:nvPr/>
        </p:nvPicPr>
        <p:blipFill>
          <a:blip r:embed="rId3">
            <a:alphaModFix/>
          </a:blip>
          <a:stretch>
            <a:fillRect/>
          </a:stretch>
        </p:blipFill>
        <p:spPr>
          <a:xfrm>
            <a:off x="3830765" y="2656877"/>
            <a:ext cx="3387713" cy="1963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Some more unchecked AI</a:t>
            </a:r>
            <a:endParaRPr/>
          </a:p>
        </p:txBody>
      </p:sp>
      <p:sp>
        <p:nvSpPr>
          <p:cNvPr id="218" name="Google Shape;21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GB" u="sng"/>
              <a:t>Scite</a:t>
            </a:r>
            <a:endParaRPr u="sng"/>
          </a:p>
          <a:p>
            <a:pPr indent="0" lvl="0" marL="0" rtl="0" algn="l">
              <a:spcBef>
                <a:spcPts val="1200"/>
              </a:spcBef>
              <a:spcAft>
                <a:spcPts val="0"/>
              </a:spcAft>
              <a:buClr>
                <a:schemeClr val="dk1"/>
              </a:buClr>
              <a:buSzPct val="61111"/>
              <a:buFont typeface="Arial"/>
              <a:buNone/>
            </a:pPr>
            <a:r>
              <a:rPr lang="en-GB"/>
              <a:t>Allows researcher to see how publication has been cited by providing the context of citation and discover supporting and contrasting evidence for each paper.</a:t>
            </a:r>
            <a:endParaRPr/>
          </a:p>
          <a:p>
            <a:pPr indent="0" lvl="0" marL="0" rtl="0" algn="l">
              <a:spcBef>
                <a:spcPts val="1200"/>
              </a:spcBef>
              <a:spcAft>
                <a:spcPts val="0"/>
              </a:spcAft>
              <a:buClr>
                <a:schemeClr val="dk1"/>
              </a:buClr>
              <a:buSzPct val="61111"/>
              <a:buFont typeface="Arial"/>
              <a:buNone/>
            </a:pPr>
            <a:r>
              <a:rPr lang="en-GB"/>
              <a:t>https://scite.ai/</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GB" u="sng"/>
              <a:t>SciSpace Copilot</a:t>
            </a:r>
            <a:endParaRPr u="sng"/>
          </a:p>
          <a:p>
            <a:pPr indent="0" lvl="0" marL="0" rtl="0" algn="l">
              <a:spcBef>
                <a:spcPts val="1200"/>
              </a:spcBef>
              <a:spcAft>
                <a:spcPts val="0"/>
              </a:spcAft>
              <a:buClr>
                <a:schemeClr val="dk1"/>
              </a:buClr>
              <a:buSzPct val="61111"/>
              <a:buFont typeface="Arial"/>
              <a:buNone/>
            </a:pPr>
            <a:r>
              <a:rPr lang="en-GB"/>
              <a:t>A multi-lingual AI tool, is helps you comprehend the paper (and the math and tables in it), seek answers to your queries, turn lengthy texts and sections into easy to consume summaries.</a:t>
            </a:r>
            <a:endParaRPr/>
          </a:p>
          <a:p>
            <a:pPr indent="0" lvl="0" marL="0" rtl="0" algn="l">
              <a:spcBef>
                <a:spcPts val="1200"/>
              </a:spcBef>
              <a:spcAft>
                <a:spcPts val="0"/>
              </a:spcAft>
              <a:buClr>
                <a:schemeClr val="dk1"/>
              </a:buClr>
              <a:buSzPct val="61111"/>
              <a:buFont typeface="Arial"/>
              <a:buNone/>
            </a:pPr>
            <a:r>
              <a:rPr lang="en-GB"/>
              <a:t>https://typeset.io/</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One for excel/data analysis formula</a:t>
            </a:r>
            <a:endParaRPr/>
          </a:p>
        </p:txBody>
      </p:sp>
      <p:sp>
        <p:nvSpPr>
          <p:cNvPr id="224" name="Google Shape;22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☑Data Analysis</a:t>
            </a:r>
            <a:endParaRPr/>
          </a:p>
          <a:p>
            <a:pPr indent="0" lvl="0" marL="0" rtl="0" algn="l">
              <a:spcBef>
                <a:spcPts val="1200"/>
              </a:spcBef>
              <a:spcAft>
                <a:spcPts val="0"/>
              </a:spcAft>
              <a:buClr>
                <a:schemeClr val="dk1"/>
              </a:buClr>
              <a:buSzPts val="1100"/>
              <a:buFont typeface="Arial"/>
              <a:buNone/>
            </a:pPr>
            <a:r>
              <a:rPr lang="en-GB"/>
              <a:t>Excel Formula Bot. Converts your text instructions into spreadsheet formula.</a:t>
            </a:r>
            <a:endParaRPr/>
          </a:p>
          <a:p>
            <a:pPr indent="0" lvl="0" marL="0" rtl="0" algn="l">
              <a:spcBef>
                <a:spcPts val="1200"/>
              </a:spcBef>
              <a:spcAft>
                <a:spcPts val="0"/>
              </a:spcAft>
              <a:buClr>
                <a:schemeClr val="dk1"/>
              </a:buClr>
              <a:buSzPts val="1100"/>
              <a:buFont typeface="Arial"/>
              <a:buNone/>
            </a:pPr>
            <a:r>
              <a:rPr lang="en-GB"/>
              <a:t>https://formulabot.com/?view=features</a:t>
            </a:r>
            <a:endParaRPr/>
          </a:p>
          <a:p>
            <a:pPr indent="0" lvl="0" marL="0" rtl="0" algn="l">
              <a:spcBef>
                <a:spcPts val="1200"/>
              </a:spcBef>
              <a:spcAft>
                <a:spcPts val="1200"/>
              </a:spcAft>
              <a:buNone/>
            </a:pPr>
            <a:r>
              <a:t/>
            </a:r>
            <a:endParaRPr/>
          </a:p>
        </p:txBody>
      </p:sp>
      <p:pic>
        <p:nvPicPr>
          <p:cNvPr id="225" name="Google Shape;225;p40"/>
          <p:cNvPicPr preferRelativeResize="0"/>
          <p:nvPr/>
        </p:nvPicPr>
        <p:blipFill>
          <a:blip r:embed="rId3">
            <a:alphaModFix/>
          </a:blip>
          <a:stretch>
            <a:fillRect/>
          </a:stretch>
        </p:blipFill>
        <p:spPr>
          <a:xfrm>
            <a:off x="3248625" y="2107050"/>
            <a:ext cx="5278149" cy="2837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Spell checking</a:t>
            </a:r>
            <a:endParaRPr/>
          </a:p>
        </p:txBody>
      </p:sp>
      <p:sp>
        <p:nvSpPr>
          <p:cNvPr id="231" name="Google Shape;231;p41"/>
          <p:cNvSpPr txBox="1"/>
          <p:nvPr>
            <p:ph idx="1" type="body"/>
          </p:nvPr>
        </p:nvSpPr>
        <p:spPr>
          <a:xfrm>
            <a:off x="240750" y="2088925"/>
            <a:ext cx="8520600" cy="1181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Grammarly</a:t>
            </a:r>
            <a:endParaRPr/>
          </a:p>
          <a:p>
            <a:pPr indent="-342900" lvl="0" marL="457200" rtl="0" algn="l">
              <a:spcBef>
                <a:spcPts val="0"/>
              </a:spcBef>
              <a:spcAft>
                <a:spcPts val="0"/>
              </a:spcAft>
              <a:buSzPts val="1800"/>
              <a:buAutoNum type="arabicPeriod"/>
            </a:pPr>
            <a:r>
              <a:rPr lang="en-GB"/>
              <a:t>ProwritingAid</a:t>
            </a:r>
            <a:endParaRPr/>
          </a:p>
          <a:p>
            <a:pPr indent="-342900" lvl="0" marL="457200" rtl="0" algn="l">
              <a:spcBef>
                <a:spcPts val="0"/>
              </a:spcBef>
              <a:spcAft>
                <a:spcPts val="0"/>
              </a:spcAft>
              <a:buSzPts val="1800"/>
              <a:buAutoNum type="arabicPeriod"/>
            </a:pPr>
            <a:r>
              <a:rPr lang="en-GB"/>
              <a:t>WordTune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Is there a hard rule? </a:t>
            </a:r>
            <a:endParaRPr/>
          </a:p>
        </p:txBody>
      </p:sp>
      <p:pic>
        <p:nvPicPr>
          <p:cNvPr id="66" name="Google Shape;66;p15"/>
          <p:cNvPicPr preferRelativeResize="0"/>
          <p:nvPr/>
        </p:nvPicPr>
        <p:blipFill>
          <a:blip r:embed="rId3">
            <a:alphaModFix/>
          </a:blip>
          <a:stretch>
            <a:fillRect/>
          </a:stretch>
        </p:blipFill>
        <p:spPr>
          <a:xfrm>
            <a:off x="1347550" y="1337171"/>
            <a:ext cx="5451374" cy="2923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Unchecked writing </a:t>
            </a:r>
            <a:r>
              <a:rPr lang="en-GB"/>
              <a:t>assistants</a:t>
            </a:r>
            <a:endParaRPr/>
          </a:p>
        </p:txBody>
      </p:sp>
      <p:sp>
        <p:nvSpPr>
          <p:cNvPr id="237" name="Google Shape;237;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b="1" lang="en-GB" u="sng"/>
              <a:t>Trinka</a:t>
            </a:r>
            <a:endParaRPr b="1" u="sng"/>
          </a:p>
          <a:p>
            <a:pPr indent="0" lvl="0" marL="0" rtl="0" algn="l">
              <a:spcBef>
                <a:spcPts val="1200"/>
              </a:spcBef>
              <a:spcAft>
                <a:spcPts val="0"/>
              </a:spcAft>
              <a:buClr>
                <a:schemeClr val="dk1"/>
              </a:buClr>
              <a:buSzPct val="61111"/>
              <a:buFont typeface="Arial"/>
              <a:buNone/>
            </a:pPr>
            <a:r>
              <a:rPr lang="en-GB"/>
              <a:t>A grammar checker and language correction AI tool for academic and technical writing; finds errors unique to academic writing that other grammar checker tools may miss.</a:t>
            </a:r>
            <a:endParaRPr/>
          </a:p>
          <a:p>
            <a:pPr indent="0" lvl="0" marL="0" rtl="0" algn="l">
              <a:spcBef>
                <a:spcPts val="1200"/>
              </a:spcBef>
              <a:spcAft>
                <a:spcPts val="0"/>
              </a:spcAft>
              <a:buClr>
                <a:schemeClr val="dk1"/>
              </a:buClr>
              <a:buSzPct val="61111"/>
              <a:buFont typeface="Arial"/>
              <a:buNone/>
            </a:pPr>
            <a:r>
              <a:rPr lang="en-GB"/>
              <a:t>https://www.trinka.ai/</a:t>
            </a:r>
            <a:endParaRPr/>
          </a:p>
          <a:p>
            <a:pPr indent="0" lvl="0" marL="0" rtl="0" algn="l">
              <a:spcBef>
                <a:spcPts val="1200"/>
              </a:spcBef>
              <a:spcAft>
                <a:spcPts val="0"/>
              </a:spcAft>
              <a:buClr>
                <a:schemeClr val="dk1"/>
              </a:buClr>
              <a:buSzPct val="61111"/>
              <a:buFont typeface="Arial"/>
              <a:buNone/>
            </a:pPr>
            <a:r>
              <a:rPr b="1" lang="en-GB" u="sng"/>
              <a:t>Lex</a:t>
            </a:r>
            <a:endParaRPr b="1" u="sng"/>
          </a:p>
          <a:p>
            <a:pPr indent="0" lvl="0" marL="0" rtl="0" algn="l">
              <a:spcBef>
                <a:spcPts val="1200"/>
              </a:spcBef>
              <a:spcAft>
                <a:spcPts val="0"/>
              </a:spcAft>
              <a:buClr>
                <a:schemeClr val="dk1"/>
              </a:buClr>
              <a:buSzPct val="61111"/>
              <a:buFont typeface="Arial"/>
              <a:buNone/>
            </a:pPr>
            <a:r>
              <a:rPr lang="en-GB"/>
              <a:t>A text editor which helps you neatly store and format documents with simple prompts including references, headers and bulleted list.</a:t>
            </a:r>
            <a:endParaRPr/>
          </a:p>
          <a:p>
            <a:pPr indent="0" lvl="0" marL="0" rtl="0" algn="l">
              <a:spcBef>
                <a:spcPts val="1200"/>
              </a:spcBef>
              <a:spcAft>
                <a:spcPts val="0"/>
              </a:spcAft>
              <a:buClr>
                <a:schemeClr val="dk1"/>
              </a:buClr>
              <a:buSzPct val="61111"/>
              <a:buFont typeface="Arial"/>
              <a:buNone/>
            </a:pPr>
            <a:r>
              <a:rPr lang="en-GB"/>
              <a:t>https://lex.page/</a:t>
            </a:r>
            <a:endParaRPr/>
          </a:p>
          <a:p>
            <a:pPr indent="0" lvl="0" marL="0" rtl="0" algn="l">
              <a:spcBef>
                <a:spcPts val="1200"/>
              </a:spcBef>
              <a:spcAft>
                <a:spcPts val="0"/>
              </a:spcAft>
              <a:buClr>
                <a:schemeClr val="dk1"/>
              </a:buClr>
              <a:buSzPct val="61111"/>
              <a:buFont typeface="Arial"/>
              <a:buNone/>
            </a:pPr>
            <a:r>
              <a:rPr b="1" lang="en-GB" u="sng"/>
              <a:t>Scrivener</a:t>
            </a:r>
            <a:endParaRPr b="1" u="sng"/>
          </a:p>
          <a:p>
            <a:pPr indent="0" lvl="0" marL="0" rtl="0" algn="l">
              <a:spcBef>
                <a:spcPts val="1200"/>
              </a:spcBef>
              <a:spcAft>
                <a:spcPts val="0"/>
              </a:spcAft>
              <a:buClr>
                <a:schemeClr val="dk1"/>
              </a:buClr>
              <a:buSzPct val="61111"/>
              <a:buFont typeface="Arial"/>
              <a:buNone/>
            </a:pPr>
            <a:r>
              <a:rPr lang="en-GB"/>
              <a:t>A tool for long writing projects. It helps you fight page fright and writer's block by letting you write text in any order and find its place in the thesis later. Helpful in keeping your notes organized.</a:t>
            </a:r>
            <a:endParaRPr/>
          </a:p>
          <a:p>
            <a:pPr indent="0" lvl="0" marL="0" rtl="0" algn="l">
              <a:spcBef>
                <a:spcPts val="1200"/>
              </a:spcBef>
              <a:spcAft>
                <a:spcPts val="0"/>
              </a:spcAft>
              <a:buClr>
                <a:schemeClr val="dk1"/>
              </a:buClr>
              <a:buSzPct val="61111"/>
              <a:buFont typeface="Arial"/>
              <a:buNone/>
            </a:pPr>
            <a:r>
              <a:rPr lang="en-GB"/>
              <a:t>https://lnkd.in/dtXgAQnT</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Starting a research project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1. Choose your research area</a:t>
            </a:r>
            <a:endParaRPr/>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b="1" lang="en-GB"/>
              <a:t>WHY</a:t>
            </a:r>
            <a:r>
              <a:rPr lang="en-GB"/>
              <a:t> did you choose the topic?  What interests you about it?  Do you have an opinion about the issues involved?</a:t>
            </a:r>
            <a:endParaRPr/>
          </a:p>
          <a:p>
            <a:pPr indent="0" lvl="0" marL="0" rtl="0" algn="l">
              <a:spcBef>
                <a:spcPts val="1200"/>
              </a:spcBef>
              <a:spcAft>
                <a:spcPts val="0"/>
              </a:spcAft>
              <a:buClr>
                <a:schemeClr val="dk1"/>
              </a:buClr>
              <a:buSzPct val="61111"/>
              <a:buFont typeface="Arial"/>
              <a:buNone/>
            </a:pPr>
            <a:r>
              <a:rPr b="1" lang="en-GB"/>
              <a:t>WHO </a:t>
            </a:r>
            <a:r>
              <a:rPr lang="en-GB"/>
              <a:t>are the information providers on this topic?  Who might publish information about it?  Who is affected by the topic?  Do you know of organizations or institutions affiliated with the topic?</a:t>
            </a:r>
            <a:endParaRPr/>
          </a:p>
          <a:p>
            <a:pPr indent="0" lvl="0" marL="0" rtl="0" algn="l">
              <a:spcBef>
                <a:spcPts val="1200"/>
              </a:spcBef>
              <a:spcAft>
                <a:spcPts val="0"/>
              </a:spcAft>
              <a:buClr>
                <a:schemeClr val="dk1"/>
              </a:buClr>
              <a:buSzPct val="61111"/>
              <a:buFont typeface="Arial"/>
              <a:buNone/>
            </a:pPr>
            <a:r>
              <a:rPr b="1" lang="en-GB"/>
              <a:t>WHAT</a:t>
            </a:r>
            <a:r>
              <a:rPr lang="en-GB"/>
              <a:t> are the major questions for this topic?  Is there a debate about the topic?  Are there a range of issues and viewpoints to consider?</a:t>
            </a:r>
            <a:endParaRPr/>
          </a:p>
          <a:p>
            <a:pPr indent="0" lvl="0" marL="0" rtl="0" algn="l">
              <a:spcBef>
                <a:spcPts val="1200"/>
              </a:spcBef>
              <a:spcAft>
                <a:spcPts val="0"/>
              </a:spcAft>
              <a:buClr>
                <a:schemeClr val="dk1"/>
              </a:buClr>
              <a:buSzPct val="61111"/>
              <a:buFont typeface="Arial"/>
              <a:buNone/>
            </a:pPr>
            <a:r>
              <a:rPr b="1" lang="en-GB"/>
              <a:t>WHERE </a:t>
            </a:r>
            <a:r>
              <a:rPr lang="en-GB"/>
              <a:t>is your topic important: at the local, national or international level?  Are there specific places affected by the topic?</a:t>
            </a:r>
            <a:endParaRPr/>
          </a:p>
          <a:p>
            <a:pPr indent="0" lvl="0" marL="0" rtl="0" algn="l">
              <a:spcBef>
                <a:spcPts val="1200"/>
              </a:spcBef>
              <a:spcAft>
                <a:spcPts val="0"/>
              </a:spcAft>
              <a:buClr>
                <a:schemeClr val="dk1"/>
              </a:buClr>
              <a:buSzPct val="61111"/>
              <a:buFont typeface="Arial"/>
              <a:buNone/>
            </a:pPr>
            <a:r>
              <a:rPr b="1" lang="en-GB"/>
              <a:t>WHEN</a:t>
            </a:r>
            <a:r>
              <a:rPr lang="en-GB"/>
              <a:t> is/was your topic important?  Is it a current event or an historical issue?  Do you want to compare your topic by time periods?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GB"/>
              <a:t>If you plan to propose an original topic, here are some tips to guide you:</a:t>
            </a:r>
            <a:endParaRPr/>
          </a:p>
          <a:p>
            <a:pPr indent="0" lvl="0" marL="0" rtl="0" algn="l">
              <a:spcBef>
                <a:spcPts val="1200"/>
              </a:spcBef>
              <a:spcAft>
                <a:spcPts val="0"/>
              </a:spcAft>
              <a:buClr>
                <a:schemeClr val="dk1"/>
              </a:buClr>
              <a:buSzPct val="61111"/>
              <a:buFont typeface="Arial"/>
              <a:buNone/>
            </a:pPr>
            <a:r>
              <a:t/>
            </a:r>
            <a:endParaRPr/>
          </a:p>
          <a:p>
            <a:pPr indent="-325755" lvl="0" marL="457200" rtl="0" algn="l">
              <a:spcBef>
                <a:spcPts val="1200"/>
              </a:spcBef>
              <a:spcAft>
                <a:spcPts val="0"/>
              </a:spcAft>
              <a:buSzPct val="100000"/>
              <a:buChar char="●"/>
            </a:pPr>
            <a:r>
              <a:rPr lang="en-GB"/>
              <a:t>Read a wide range of materials to find a subject that you are passionate about.</a:t>
            </a:r>
            <a:endParaRPr/>
          </a:p>
          <a:p>
            <a:pPr indent="-325755" lvl="0" marL="457200" rtl="0" algn="l">
              <a:spcBef>
                <a:spcPts val="0"/>
              </a:spcBef>
              <a:spcAft>
                <a:spcPts val="0"/>
              </a:spcAft>
              <a:buSzPct val="100000"/>
              <a:buChar char="●"/>
            </a:pPr>
            <a:r>
              <a:rPr lang="en-GB"/>
              <a:t>Immerse yourself in journal articles and theses associated with your topic.</a:t>
            </a:r>
            <a:endParaRPr/>
          </a:p>
          <a:p>
            <a:pPr indent="-325755" lvl="0" marL="457200" rtl="0" algn="l">
              <a:spcBef>
                <a:spcPts val="0"/>
              </a:spcBef>
              <a:spcAft>
                <a:spcPts val="0"/>
              </a:spcAft>
              <a:buSzPct val="100000"/>
              <a:buChar char="●"/>
            </a:pPr>
            <a:r>
              <a:rPr lang="en-GB"/>
              <a:t>Narrow your focus to a single research question. Be specific, original and realistic about what you're able to achieve.</a:t>
            </a:r>
            <a:endParaRPr/>
          </a:p>
          <a:p>
            <a:pPr indent="-325755" lvl="0" marL="457200" rtl="0" algn="l">
              <a:spcBef>
                <a:spcPts val="0"/>
              </a:spcBef>
              <a:spcAft>
                <a:spcPts val="0"/>
              </a:spcAft>
              <a:buSzPct val="100000"/>
              <a:buChar char="●"/>
            </a:pPr>
            <a:r>
              <a:rPr lang="en-GB"/>
              <a:t>Take a flexible approach. As your research develops, it is likely that some of your initial ideas will be challenged. You might need to change or modify your question if necessary.</a:t>
            </a:r>
            <a:endParaRPr/>
          </a:p>
          <a:p>
            <a:pPr indent="-325755" lvl="0" marL="457200" rtl="0" algn="l">
              <a:spcBef>
                <a:spcPts val="0"/>
              </a:spcBef>
              <a:spcAft>
                <a:spcPts val="0"/>
              </a:spcAft>
              <a:buSzPct val="100000"/>
              <a:buChar char="●"/>
            </a:pPr>
            <a:r>
              <a:rPr lang="en-GB"/>
              <a:t>Make sure you stay up-to-date with the most recent developments in your field. This will ensure your idea is achievable and that it has not already been addressed by another researcher.</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2. Conduct preliminary research (scope out the topic)</a:t>
            </a:r>
            <a:endParaRPr/>
          </a:p>
        </p:txBody>
      </p:sp>
      <p:sp>
        <p:nvSpPr>
          <p:cNvPr id="88" name="Google Shape;88;p19"/>
          <p:cNvSpPr txBox="1"/>
          <p:nvPr>
            <p:ph idx="1" type="body"/>
          </p:nvPr>
        </p:nvSpPr>
        <p:spPr>
          <a:xfrm>
            <a:off x="311700" y="11052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GB"/>
              <a:t>Survey current research surrounding your chosen subject area. </a:t>
            </a:r>
            <a:endParaRPr/>
          </a:p>
          <a:p>
            <a:pPr indent="0" lvl="0" marL="0" rtl="0" algn="l">
              <a:spcBef>
                <a:spcPts val="1200"/>
              </a:spcBef>
              <a:spcAft>
                <a:spcPts val="0"/>
              </a:spcAft>
              <a:buNone/>
            </a:pPr>
            <a:r>
              <a:rPr lang="en-GB"/>
              <a:t>Reflect on it carefully, and take advice from academic staff to establish what has already been written on your chosen subject area.</a:t>
            </a:r>
            <a:endParaRPr/>
          </a:p>
          <a:p>
            <a:pPr indent="0" lvl="0" marL="0" rtl="0" algn="l">
              <a:spcBef>
                <a:spcPts val="1200"/>
              </a:spcBef>
              <a:spcAft>
                <a:spcPts val="1200"/>
              </a:spcAft>
              <a:buNone/>
            </a:pPr>
            <a:r>
              <a:rPr lang="en-GB"/>
              <a:t> This will enable you to identify what you can do that has not been done before.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3. Decide your research topic</a:t>
            </a:r>
            <a:endParaRPr/>
          </a:p>
        </p:txBody>
      </p:sp>
      <p:sp>
        <p:nvSpPr>
          <p:cNvPr id="94" name="Google Shape;9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GB"/>
              <a:t>Clearly define and delineate your research topic. </a:t>
            </a:r>
            <a:endParaRPr/>
          </a:p>
          <a:p>
            <a:pPr indent="0" lvl="0" marL="0" rtl="0" algn="l">
              <a:spcBef>
                <a:spcPts val="1200"/>
              </a:spcBef>
              <a:spcAft>
                <a:spcPts val="0"/>
              </a:spcAft>
              <a:buNone/>
            </a:pPr>
            <a:r>
              <a:rPr lang="en-GB"/>
              <a:t>The more clearly you do so the more confidence and clarity you will have in what you are trying to achieve, and the easier it will be for you to monitor your progress.</a:t>
            </a:r>
            <a:endParaRPr/>
          </a:p>
          <a:p>
            <a:pPr indent="0" lvl="0" marL="0" rtl="0" algn="l">
              <a:spcBef>
                <a:spcPts val="1200"/>
              </a:spcBef>
              <a:spcAft>
                <a:spcPts val="1200"/>
              </a:spcAft>
              <a:buNone/>
            </a:pPr>
            <a:r>
              <a:rPr lang="en-GB"/>
              <a:t> If you’re uncertain what you’re trying to achieve, how will you know whether you’re on course or not?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3. Decide your research topic</a:t>
            </a:r>
            <a:endParaRPr/>
          </a:p>
        </p:txBody>
      </p:sp>
      <p:sp>
        <p:nvSpPr>
          <p:cNvPr id="100" name="Google Shape;10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At this stage you might also formulate a provisional research question – that is, the question your research will answer:</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GB" u="sng"/>
              <a:t>Research topic: </a:t>
            </a:r>
            <a:r>
              <a:rPr lang="en-GB"/>
              <a:t>Investigate ‘A’ and ‘B’ to see if/how they interrelate.</a:t>
            </a:r>
            <a:endParaRPr/>
          </a:p>
          <a:p>
            <a:pPr indent="0" lvl="0" marL="0" rtl="0" algn="l">
              <a:spcBef>
                <a:spcPts val="1200"/>
              </a:spcBef>
              <a:spcAft>
                <a:spcPts val="0"/>
              </a:spcAft>
              <a:buClr>
                <a:schemeClr val="dk1"/>
              </a:buClr>
              <a:buSzPts val="1100"/>
              <a:buFont typeface="Arial"/>
              <a:buNone/>
            </a:pPr>
            <a:r>
              <a:rPr lang="en-GB" u="sng"/>
              <a:t>Research Question:</a:t>
            </a:r>
            <a:r>
              <a:rPr lang="en-GB"/>
              <a:t> ‘To what extent is A caused by B?’</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