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76d5dd0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76d5dd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6d9c92ce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6d9c92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F5E8"/>
              </a:buClr>
              <a:buSzPts val="6600"/>
              <a:buFont typeface="Algerian"/>
              <a:buNone/>
            </a:pPr>
            <a:r>
              <a:rPr lang="en-US" sz="6600">
                <a:solidFill>
                  <a:srgbClr val="DBF5E8"/>
                </a:solidFill>
                <a:latin typeface="Algerian"/>
                <a:ea typeface="Algerian"/>
                <a:cs typeface="Algerian"/>
                <a:sym typeface="Algerian"/>
              </a:rPr>
              <a:t>CRICKET</a:t>
            </a:r>
            <a:r>
              <a:rPr lang="en-US">
                <a:solidFill>
                  <a:srgbClr val="DBF5E8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r>
              <a:rPr lang="en-US" sz="6600">
                <a:solidFill>
                  <a:srgbClr val="DBF5E8"/>
                </a:solidFill>
                <a:latin typeface="Algerian"/>
                <a:ea typeface="Algerian"/>
                <a:cs typeface="Algerian"/>
                <a:sym typeface="Algerian"/>
              </a:rPr>
              <a:t>MANAGER</a:t>
            </a:r>
            <a:endParaRPr sz="6600">
              <a:solidFill>
                <a:srgbClr val="DBF5E8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3654289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BF5E8"/>
              </a:buClr>
              <a:buSzPct val="125000"/>
              <a:buNone/>
            </a:pPr>
            <a:r>
              <a:rPr lang="en-US">
                <a:solidFill>
                  <a:srgbClr val="FFFF00"/>
                </a:solidFill>
              </a:rPr>
              <a:t>MADE BY:  ARUNIM CHAKRABORTY	07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BF5E8"/>
              </a:buClr>
              <a:buSzPct val="125000"/>
              <a:buNone/>
            </a:pPr>
            <a:r>
              <a:rPr lang="en-US">
                <a:solidFill>
                  <a:srgbClr val="FFFF00"/>
                </a:solidFill>
              </a:rPr>
              <a:t>	   KSHITIJ SHIDORE 		51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BF5E8"/>
              </a:buClr>
              <a:buSzPct val="125000"/>
              <a:buNone/>
            </a:pPr>
            <a:r>
              <a:rPr lang="en-US">
                <a:solidFill>
                  <a:srgbClr val="FFFF00"/>
                </a:solidFill>
              </a:rPr>
              <a:t>	   SIDDHANT DONGRE   	12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BF5E8"/>
              </a:buClr>
              <a:buSzPct val="125000"/>
              <a:buNone/>
            </a:pPr>
            <a:r>
              <a:rPr lang="en-US">
                <a:solidFill>
                  <a:srgbClr val="FFFF00"/>
                </a:solidFill>
              </a:rPr>
              <a:t>	   RUPESH DHIRWANI      	10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HOW THE USER PLAYS THE GAME</a:t>
            </a:r>
            <a:endParaRPr/>
          </a:p>
        </p:txBody>
      </p:sp>
      <p:grpSp>
        <p:nvGrpSpPr>
          <p:cNvPr id="241" name="Google Shape;241;p20"/>
          <p:cNvGrpSpPr/>
          <p:nvPr/>
        </p:nvGrpSpPr>
        <p:grpSpPr>
          <a:xfrm>
            <a:off x="780806" y="2272662"/>
            <a:ext cx="4976052" cy="3538253"/>
            <a:chOff x="0" y="1729"/>
            <a:chExt cx="4976052" cy="3538253"/>
          </a:xfrm>
        </p:grpSpPr>
        <p:sp>
          <p:nvSpPr>
            <p:cNvPr id="242" name="Google Shape;242;p20"/>
            <p:cNvSpPr/>
            <p:nvPr/>
          </p:nvSpPr>
          <p:spPr>
            <a:xfrm>
              <a:off x="51556" y="1729"/>
              <a:ext cx="4872938" cy="8845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77464" y="27637"/>
              <a:ext cx="4821122" cy="8327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Batting</a:t>
              </a:r>
              <a:endParaRPr b="0" i="0" sz="4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 rot="5400000">
              <a:off x="2322170" y="908406"/>
              <a:ext cx="331711" cy="39805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BE8CE"/>
                </a:gs>
                <a:gs pos="100000">
                  <a:srgbClr val="93CBA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2368611" y="941577"/>
              <a:ext cx="238831" cy="232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51556" y="1328574"/>
              <a:ext cx="4872938" cy="8845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77464" y="1354482"/>
              <a:ext cx="4821122" cy="8327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 selects which batsman comes into bat at which position 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 rot="5400000">
              <a:off x="2322170" y="2235251"/>
              <a:ext cx="331711" cy="398053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BE8CE"/>
                </a:gs>
                <a:gs pos="100000">
                  <a:srgbClr val="93CBA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2368611" y="2268422"/>
              <a:ext cx="238831" cy="232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0" y="2655419"/>
              <a:ext cx="4976052" cy="8845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25908" y="2681327"/>
              <a:ext cx="4924236" cy="8327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 selects batsman aggression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52" name="Google Shape;252;p20"/>
          <p:cNvGrpSpPr/>
          <p:nvPr/>
        </p:nvGrpSpPr>
        <p:grpSpPr>
          <a:xfrm>
            <a:off x="6210323" y="2270933"/>
            <a:ext cx="5161722" cy="3541712"/>
            <a:chOff x="0" y="0"/>
            <a:chExt cx="5161722" cy="3541712"/>
          </a:xfrm>
        </p:grpSpPr>
        <p:sp>
          <p:nvSpPr>
            <p:cNvPr id="253" name="Google Shape;253;p20"/>
            <p:cNvSpPr/>
            <p:nvPr/>
          </p:nvSpPr>
          <p:spPr>
            <a:xfrm>
              <a:off x="0" y="0"/>
              <a:ext cx="5161722" cy="88542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 txBox="1"/>
            <p:nvPr/>
          </p:nvSpPr>
          <p:spPr>
            <a:xfrm>
              <a:off x="25933" y="25933"/>
              <a:ext cx="5109856" cy="833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Bowling</a:t>
              </a:r>
              <a:endParaRPr b="0" i="0" sz="4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 rot="5400000">
              <a:off x="2414843" y="907563"/>
              <a:ext cx="332035" cy="39844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BE8CE"/>
                </a:gs>
                <a:gs pos="100000">
                  <a:srgbClr val="93CBA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2461328" y="940766"/>
              <a:ext cx="239066" cy="23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0" y="1328142"/>
              <a:ext cx="5161722" cy="88542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25933" y="1354075"/>
              <a:ext cx="5109856" cy="833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 selects which bowler bowls which over 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 rot="5400000">
              <a:off x="2414843" y="2235705"/>
              <a:ext cx="332035" cy="39844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BBE8CE"/>
                </a:gs>
                <a:gs pos="100000">
                  <a:srgbClr val="93CBA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2461328" y="2268908"/>
              <a:ext cx="239066" cy="23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0" y="2656284"/>
              <a:ext cx="5161722" cy="88542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25933" y="2682217"/>
              <a:ext cx="5109856" cy="833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 selects field and Line and Length of bowler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HOW DOES THE GAME WORKS IN THE BACKEND</a:t>
            </a:r>
            <a:endParaRPr/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 b="62167" l="26535" r="49831" t="35128"/>
          <a:stretch/>
        </p:blipFill>
        <p:spPr>
          <a:xfrm>
            <a:off x="342125" y="3578225"/>
            <a:ext cx="3769299" cy="467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1"/>
          <p:cNvGrpSpPr/>
          <p:nvPr/>
        </p:nvGrpSpPr>
        <p:grpSpPr>
          <a:xfrm>
            <a:off x="4249940" y="2045575"/>
            <a:ext cx="7222795" cy="3533100"/>
            <a:chOff x="3876453" y="435716"/>
            <a:chExt cx="7222795" cy="3533100"/>
          </a:xfrm>
        </p:grpSpPr>
        <p:sp>
          <p:nvSpPr>
            <p:cNvPr id="270" name="Google Shape;270;p21"/>
            <p:cNvSpPr/>
            <p:nvPr/>
          </p:nvSpPr>
          <p:spPr>
            <a:xfrm>
              <a:off x="3876453" y="1870572"/>
              <a:ext cx="567000" cy="663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E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 txBox="1"/>
            <p:nvPr/>
          </p:nvSpPr>
          <p:spPr>
            <a:xfrm>
              <a:off x="3876453" y="2003258"/>
              <a:ext cx="3969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t/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4678988" y="435716"/>
              <a:ext cx="2675100" cy="3533100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 txBox="1"/>
            <p:nvPr/>
          </p:nvSpPr>
          <p:spPr>
            <a:xfrm>
              <a:off x="4757339" y="514067"/>
              <a:ext cx="2518500" cy="3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t/>
              </a:r>
              <a:endParaRPr b="0" i="0" sz="6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7621613" y="1870572"/>
              <a:ext cx="567000" cy="663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E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 txBox="1"/>
            <p:nvPr/>
          </p:nvSpPr>
          <p:spPr>
            <a:xfrm>
              <a:off x="7621613" y="2003258"/>
              <a:ext cx="3969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t/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8424148" y="435716"/>
              <a:ext cx="2675100" cy="3533100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 txBox="1"/>
            <p:nvPr/>
          </p:nvSpPr>
          <p:spPr>
            <a:xfrm>
              <a:off x="8502499" y="514067"/>
              <a:ext cx="2518500" cy="3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t/>
              </a:r>
              <a:endParaRPr b="0" i="0" sz="6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HOW WILL SKILLS BE DETERMINED</a:t>
            </a:r>
            <a:endParaRPr/>
          </a:p>
        </p:txBody>
      </p:sp>
      <p:grpSp>
        <p:nvGrpSpPr>
          <p:cNvPr id="283" name="Google Shape;283;p22"/>
          <p:cNvGrpSpPr/>
          <p:nvPr/>
        </p:nvGrpSpPr>
        <p:grpSpPr>
          <a:xfrm>
            <a:off x="1141413" y="2259943"/>
            <a:ext cx="4769990" cy="3520801"/>
            <a:chOff x="0" y="10455"/>
            <a:chExt cx="4769990" cy="3520801"/>
          </a:xfrm>
        </p:grpSpPr>
        <p:sp>
          <p:nvSpPr>
            <p:cNvPr id="284" name="Google Shape;284;p22"/>
            <p:cNvSpPr/>
            <p:nvPr/>
          </p:nvSpPr>
          <p:spPr>
            <a:xfrm>
              <a:off x="0" y="305655"/>
              <a:ext cx="4769990" cy="504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ECE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27086" y="10455"/>
              <a:ext cx="4541733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255907" y="39276"/>
              <a:ext cx="4484091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200" spcFirstLastPara="1" rIns="126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Stroke Play/ Basic Skill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0" y="1212856"/>
              <a:ext cx="4769990" cy="504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ECE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238499" y="917656"/>
              <a:ext cx="4513383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2"/>
            <p:cNvSpPr txBox="1"/>
            <p:nvPr/>
          </p:nvSpPr>
          <p:spPr>
            <a:xfrm>
              <a:off x="267320" y="946477"/>
              <a:ext cx="4455741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200" spcFirstLastPara="1" rIns="126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Against Pace/Spin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0" y="2120056"/>
              <a:ext cx="4769990" cy="504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ECE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227086" y="1824856"/>
              <a:ext cx="4541733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255907" y="1853677"/>
              <a:ext cx="4484091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200" spcFirstLastPara="1" rIns="126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Front Foot/ Back Foot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0" y="3027256"/>
              <a:ext cx="4769990" cy="504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ECE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0" y="3027256"/>
              <a:ext cx="476999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370200" spcFirstLastPara="1" rIns="370200" wrap="square" tIns="416550">
              <a:noAutofit/>
            </a:bodyPr>
            <a:lstStyle/>
            <a:p>
              <a:pPr indent="-101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227086" y="2732056"/>
              <a:ext cx="4541733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255907" y="2760877"/>
              <a:ext cx="4484091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200" spcFirstLastPara="1" rIns="126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Onside/ Offside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97" name="Google Shape;297;p22"/>
          <p:cNvGrpSpPr/>
          <p:nvPr/>
        </p:nvGrpSpPr>
        <p:grpSpPr>
          <a:xfrm>
            <a:off x="6159163" y="2259943"/>
            <a:ext cx="4888248" cy="3520801"/>
            <a:chOff x="0" y="10455"/>
            <a:chExt cx="4888248" cy="3520801"/>
          </a:xfrm>
        </p:grpSpPr>
        <p:sp>
          <p:nvSpPr>
            <p:cNvPr id="298" name="Google Shape;298;p22"/>
            <p:cNvSpPr/>
            <p:nvPr/>
          </p:nvSpPr>
          <p:spPr>
            <a:xfrm>
              <a:off x="0" y="305655"/>
              <a:ext cx="4888248" cy="504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ECE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32716" y="10455"/>
              <a:ext cx="4654333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2"/>
            <p:cNvSpPr txBox="1"/>
            <p:nvPr/>
          </p:nvSpPr>
          <p:spPr>
            <a:xfrm>
              <a:off x="261537" y="39276"/>
              <a:ext cx="4596691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9325" spcFirstLastPara="1" rIns="129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Accuracy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0" y="1212856"/>
              <a:ext cx="4888248" cy="504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ECE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32716" y="917656"/>
              <a:ext cx="4654333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2"/>
            <p:cNvSpPr txBox="1"/>
            <p:nvPr/>
          </p:nvSpPr>
          <p:spPr>
            <a:xfrm>
              <a:off x="261537" y="946477"/>
              <a:ext cx="4596691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9325" spcFirstLastPara="1" rIns="129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Pacer – Swing    Spinner - Drift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0" y="2120056"/>
              <a:ext cx="4888248" cy="504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ECE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32716" y="1824856"/>
              <a:ext cx="4654333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2"/>
            <p:cNvSpPr txBox="1"/>
            <p:nvPr/>
          </p:nvSpPr>
          <p:spPr>
            <a:xfrm>
              <a:off x="261537" y="1853677"/>
              <a:ext cx="4596691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9325" spcFirstLastPara="1" rIns="129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Pacer – Seam    Spinner – Spin 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0" y="3027256"/>
              <a:ext cx="4888248" cy="504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ECE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33914" y="2732056"/>
              <a:ext cx="4654333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6D49C"/>
                </a:gs>
                <a:gs pos="100000">
                  <a:srgbClr val="33C27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2"/>
            <p:cNvSpPr txBox="1"/>
            <p:nvPr/>
          </p:nvSpPr>
          <p:spPr>
            <a:xfrm>
              <a:off x="262735" y="2760877"/>
              <a:ext cx="4596691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9325" spcFirstLastPara="1" rIns="1293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Variations – Ability to outfox the batsman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10" name="Google Shape;310;p22"/>
          <p:cNvSpPr txBox="1"/>
          <p:nvPr/>
        </p:nvSpPr>
        <p:spPr>
          <a:xfrm>
            <a:off x="2489659" y="1782206"/>
            <a:ext cx="2073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Batsman</a:t>
            </a:r>
            <a:endParaRPr b="1" i="0" sz="1800" u="sng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7527901" y="1782206"/>
            <a:ext cx="2150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Bowler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HOW WILL THE AI WORK</a:t>
            </a:r>
            <a:endParaRPr/>
          </a:p>
        </p:txBody>
      </p:sp>
      <p:grpSp>
        <p:nvGrpSpPr>
          <p:cNvPr id="317" name="Google Shape;317;p23"/>
          <p:cNvGrpSpPr/>
          <p:nvPr/>
        </p:nvGrpSpPr>
        <p:grpSpPr>
          <a:xfrm>
            <a:off x="2140352" y="1893590"/>
            <a:ext cx="8224441" cy="4274993"/>
            <a:chOff x="998941" y="396"/>
            <a:chExt cx="7908116" cy="4274993"/>
          </a:xfrm>
        </p:grpSpPr>
        <p:sp>
          <p:nvSpPr>
            <p:cNvPr id="318" name="Google Shape;318;p23"/>
            <p:cNvSpPr/>
            <p:nvPr/>
          </p:nvSpPr>
          <p:spPr>
            <a:xfrm>
              <a:off x="998941" y="396"/>
              <a:ext cx="3695381" cy="624048"/>
            </a:xfrm>
            <a:prstGeom prst="roundRect">
              <a:avLst>
                <a:gd fmla="val 10000" name="adj"/>
              </a:avLst>
            </a:prstGeom>
            <a:solidFill>
              <a:srgbClr val="4ECE9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3"/>
            <p:cNvSpPr txBox="1"/>
            <p:nvPr/>
          </p:nvSpPr>
          <p:spPr>
            <a:xfrm>
              <a:off x="1017219" y="18674"/>
              <a:ext cx="3658825" cy="587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When User is Batting</a:t>
              </a:r>
              <a:r>
                <a:rPr b="0" i="0" lang="en-US" sz="4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</a:t>
              </a:r>
              <a:endParaRPr b="0" i="0" sz="4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 rot="5400000">
              <a:off x="2765796" y="705281"/>
              <a:ext cx="161672" cy="161672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B1E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998941" y="947790"/>
              <a:ext cx="3695381" cy="795015"/>
            </a:xfrm>
            <a:prstGeom prst="roundRect">
              <a:avLst>
                <a:gd fmla="val 10000" name="adj"/>
              </a:avLst>
            </a:prstGeom>
            <a:solidFill>
              <a:srgbClr val="CFEEDB">
                <a:alpha val="89411"/>
              </a:srgbClr>
            </a:solidFill>
            <a:ln cap="flat" cmpd="sng" w="15875">
              <a:solidFill>
                <a:srgbClr val="CFEED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3"/>
            <p:cNvSpPr txBox="1"/>
            <p:nvPr/>
          </p:nvSpPr>
          <p:spPr>
            <a:xfrm>
              <a:off x="1022214" y="971081"/>
              <a:ext cx="3648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 assesses the number of overs in an innings and sets field accordingly 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 rot="5400000">
              <a:off x="2765796" y="1823642"/>
              <a:ext cx="161672" cy="161672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B1E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998941" y="2066151"/>
              <a:ext cx="3695381" cy="923845"/>
            </a:xfrm>
            <a:prstGeom prst="roundRect">
              <a:avLst>
                <a:gd fmla="val 10000" name="adj"/>
              </a:avLst>
            </a:prstGeom>
            <a:solidFill>
              <a:srgbClr val="CFEEDB">
                <a:alpha val="89411"/>
              </a:srgbClr>
            </a:solidFill>
            <a:ln cap="flat" cmpd="sng" w="15875">
              <a:solidFill>
                <a:srgbClr val="CFEED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3"/>
            <p:cNvSpPr txBox="1"/>
            <p:nvPr/>
          </p:nvSpPr>
          <p:spPr>
            <a:xfrm>
              <a:off x="1025999" y="2093209"/>
              <a:ext cx="3641265" cy="869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 assesses batsman's strength and adjusts field and Line and Length of Bowler accordingly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 rot="5400000">
              <a:off x="2765796" y="3070833"/>
              <a:ext cx="161672" cy="161672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B1E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998941" y="3313343"/>
              <a:ext cx="3695381" cy="962046"/>
            </a:xfrm>
            <a:prstGeom prst="roundRect">
              <a:avLst>
                <a:gd fmla="val 10000" name="adj"/>
              </a:avLst>
            </a:prstGeom>
            <a:solidFill>
              <a:srgbClr val="CFEEDB">
                <a:alpha val="89411"/>
              </a:srgbClr>
            </a:solidFill>
            <a:ln cap="flat" cmpd="sng" w="15875">
              <a:solidFill>
                <a:srgbClr val="CFEED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3"/>
            <p:cNvSpPr txBox="1"/>
            <p:nvPr/>
          </p:nvSpPr>
          <p:spPr>
            <a:xfrm>
              <a:off x="1027118" y="3341520"/>
              <a:ext cx="3639027" cy="90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AI reads weather a given bowler has been bowling form in the game and sets bowling changes </a:t>
              </a:r>
              <a:r>
                <a:rPr b="0" i="0" lang="en-US" sz="2000" u="none" cap="none" strike="noStrike">
                  <a:solidFill>
                    <a:srgbClr val="1B212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accordingly</a:t>
              </a:r>
              <a:r>
                <a:rPr b="0" i="0" lang="en-US" sz="5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</a:t>
              </a:r>
              <a:endParaRPr b="0" i="0" sz="5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5211676" y="396"/>
              <a:ext cx="3695381" cy="639568"/>
            </a:xfrm>
            <a:prstGeom prst="roundRect">
              <a:avLst>
                <a:gd fmla="val 10000" name="adj"/>
              </a:avLst>
            </a:prstGeom>
            <a:solidFill>
              <a:srgbClr val="4ECE9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3"/>
            <p:cNvSpPr txBox="1"/>
            <p:nvPr/>
          </p:nvSpPr>
          <p:spPr>
            <a:xfrm>
              <a:off x="5230408" y="19128"/>
              <a:ext cx="3657917" cy="602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When User is Bowling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 rot="5400000">
              <a:off x="6978530" y="720801"/>
              <a:ext cx="161672" cy="161672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B1E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5211676" y="963311"/>
              <a:ext cx="3695381" cy="923845"/>
            </a:xfrm>
            <a:prstGeom prst="roundRect">
              <a:avLst>
                <a:gd fmla="val 10000" name="adj"/>
              </a:avLst>
            </a:prstGeom>
            <a:solidFill>
              <a:srgbClr val="CFEEDB">
                <a:alpha val="89411"/>
              </a:srgbClr>
            </a:solidFill>
            <a:ln cap="flat" cmpd="sng" w="15875">
              <a:solidFill>
                <a:srgbClr val="CFEED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3"/>
            <p:cNvSpPr txBox="1"/>
            <p:nvPr/>
          </p:nvSpPr>
          <p:spPr>
            <a:xfrm>
              <a:off x="5238734" y="990369"/>
              <a:ext cx="3641265" cy="869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Selects Which batsman will come to bat at a certain position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 rot="5400000">
              <a:off x="6978530" y="1967993"/>
              <a:ext cx="161672" cy="161672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B1E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211676" y="2210502"/>
              <a:ext cx="3695381" cy="923845"/>
            </a:xfrm>
            <a:prstGeom prst="roundRect">
              <a:avLst>
                <a:gd fmla="val 10000" name="adj"/>
              </a:avLst>
            </a:prstGeom>
            <a:solidFill>
              <a:srgbClr val="CFEEDB">
                <a:alpha val="89411"/>
              </a:srgbClr>
            </a:solidFill>
            <a:ln cap="flat" cmpd="sng" w="15875">
              <a:solidFill>
                <a:srgbClr val="CFEED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5238734" y="2237560"/>
              <a:ext cx="3641265" cy="869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Set aggression of batsman in accordance with the opposition and the target if batting second</a:t>
              </a:r>
              <a:endPara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942975" y="200027"/>
            <a:ext cx="9906000" cy="189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Points=Profit/Weight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Where Profit=Bowlers skill</a:t>
            </a:r>
            <a:endParaRPr sz="4600"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942975" y="2249475"/>
            <a:ext cx="110871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Bowler takes wicket: Weight decrease , Points increase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Bowler concedes runs: Weight increase , Points decrease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Bowler completes overs: Weight increase , Points decrease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Powerplay/Death overs: Fast bowlers weight decrease , Points increase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975" y="0"/>
            <a:ext cx="700562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75" y="0"/>
            <a:ext cx="22607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5725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lang="en-US" sz="6600">
                <a:solidFill>
                  <a:srgbClr val="DBF5E8"/>
                </a:solidFill>
              </a:rPr>
              <a:t>THE END</a:t>
            </a:r>
            <a:endParaRPr sz="6600">
              <a:solidFill>
                <a:srgbClr val="DBF5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