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Fredoka" charset="1" panose="02000000000000000000"/>
      <p:regular r:id="rId13"/>
    </p:embeddedFont>
    <p:embeddedFont>
      <p:font typeface="Quicksand" charset="1" panose="00000000000000000000"/>
      <p:regular r:id="rId14"/>
    </p:embeddedFont>
    <p:embeddedFont>
      <p:font typeface="Canva Sans" charset="1" panose="020B0503030501040103"/>
      <p:regular r:id="rId15"/>
    </p:embeddedFont>
    <p:embeddedFont>
      <p:font typeface="Quicksand Bold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jpeg" Type="http://schemas.openxmlformats.org/officeDocument/2006/relationships/image"/><Relationship Id="rId5" Target="../media/image9.jpeg" Type="http://schemas.openxmlformats.org/officeDocument/2006/relationships/image"/><Relationship Id="rId6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875405"/>
            <a:ext cx="10525583" cy="2745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99"/>
              </a:lnSpc>
            </a:pPr>
            <a:r>
              <a:rPr lang="en-US" sz="105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INTERNET MULTICASTING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2700000">
            <a:off x="10908772" y="3978227"/>
            <a:ext cx="10707063" cy="8458580"/>
          </a:xfrm>
          <a:custGeom>
            <a:avLst/>
            <a:gdLst/>
            <a:ahLst/>
            <a:cxnLst/>
            <a:rect r="r" b="b" t="t" l="l"/>
            <a:pathLst>
              <a:path h="8458580" w="10707063">
                <a:moveTo>
                  <a:pt x="0" y="0"/>
                </a:moveTo>
                <a:lnTo>
                  <a:pt x="10707063" y="0"/>
                </a:lnTo>
                <a:lnTo>
                  <a:pt x="10707063" y="8458580"/>
                </a:lnTo>
                <a:lnTo>
                  <a:pt x="0" y="8458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72375" y="1138904"/>
            <a:ext cx="10715625" cy="8229600"/>
            <a:chOff x="0" y="0"/>
            <a:chExt cx="2822222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2222" cy="2167467"/>
            </a:xfrm>
            <a:custGeom>
              <a:avLst/>
              <a:gdLst/>
              <a:ahLst/>
              <a:cxnLst/>
              <a:rect r="r" b="b" t="t" l="l"/>
              <a:pathLst>
                <a:path h="2167467" w="2822222">
                  <a:moveTo>
                    <a:pt x="0" y="0"/>
                  </a:moveTo>
                  <a:lnTo>
                    <a:pt x="2822222" y="0"/>
                  </a:lnTo>
                  <a:lnTo>
                    <a:pt x="282222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2222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144692" y="1373803"/>
            <a:ext cx="9904989" cy="4693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Multicasting refers to a method in computer networking where a single source sends data to multiple recipients on a network simultaneously.</a:t>
            </a: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It supports one – to – many and many – to – many data transmission across LANs or WANs. Through the process of multicasting, the communication and processing overhead of sending the same data packet or data frame in minimized.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11030424" y="8695099"/>
            <a:ext cx="2614007" cy="490741"/>
            <a:chOff x="0" y="0"/>
            <a:chExt cx="3485342" cy="65432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593339" cy="419924"/>
            </a:xfrm>
            <a:custGeom>
              <a:avLst/>
              <a:gdLst/>
              <a:ahLst/>
              <a:cxnLst/>
              <a:rect r="r" b="b" t="t" l="l"/>
              <a:pathLst>
                <a:path h="419924" w="2593339">
                  <a:moveTo>
                    <a:pt x="0" y="0"/>
                  </a:moveTo>
                  <a:lnTo>
                    <a:pt x="2593339" y="0"/>
                  </a:lnTo>
                  <a:lnTo>
                    <a:pt x="2593339" y="419924"/>
                  </a:lnTo>
                  <a:lnTo>
                    <a:pt x="0" y="4199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688085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953152" y="234398"/>
              <a:ext cx="2532191" cy="419924"/>
            </a:xfrm>
            <a:custGeom>
              <a:avLst/>
              <a:gdLst/>
              <a:ahLst/>
              <a:cxnLst/>
              <a:rect r="r" b="b" t="t" l="l"/>
              <a:pathLst>
                <a:path h="419924" w="2532191">
                  <a:moveTo>
                    <a:pt x="0" y="0"/>
                  </a:moveTo>
                  <a:lnTo>
                    <a:pt x="2532190" y="0"/>
                  </a:lnTo>
                  <a:lnTo>
                    <a:pt x="2532190" y="419924"/>
                  </a:lnTo>
                  <a:lnTo>
                    <a:pt x="0" y="4199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688085" r="-2414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1471522" y="5484210"/>
            <a:ext cx="4893955" cy="3774090"/>
          </a:xfrm>
          <a:custGeom>
            <a:avLst/>
            <a:gdLst/>
            <a:ahLst/>
            <a:cxnLst/>
            <a:rect r="r" b="b" t="t" l="l"/>
            <a:pathLst>
              <a:path h="3774090" w="4893955">
                <a:moveTo>
                  <a:pt x="0" y="0"/>
                </a:moveTo>
                <a:lnTo>
                  <a:pt x="4893955" y="0"/>
                </a:lnTo>
                <a:lnTo>
                  <a:pt x="4893955" y="3774090"/>
                </a:lnTo>
                <a:lnTo>
                  <a:pt x="0" y="37740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0" y="3295948"/>
            <a:ext cx="7429500" cy="2501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0044"/>
              </a:lnSpc>
            </a:pPr>
            <a:r>
              <a:rPr lang="en-US" sz="7174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WHAT IS MULTICASTING?</a:t>
            </a:r>
          </a:p>
        </p:txBody>
      </p:sp>
    </p:spTree>
  </p:cSld>
  <p:clrMapOvr>
    <a:masterClrMapping/>
  </p:clrMapOvr>
  <p:transition spd="fast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5477" y="2621480"/>
            <a:ext cx="16230600" cy="6636820"/>
            <a:chOff x="0" y="0"/>
            <a:chExt cx="4274726" cy="17479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747969"/>
            </a:xfrm>
            <a:custGeom>
              <a:avLst/>
              <a:gdLst/>
              <a:ahLst/>
              <a:cxnLst/>
              <a:rect r="r" b="b" t="t" l="l"/>
              <a:pathLst>
                <a:path h="1747969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47969"/>
                  </a:lnTo>
                  <a:lnTo>
                    <a:pt x="0" y="17479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1786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03405" y="2782367"/>
            <a:ext cx="4100463" cy="976224"/>
            <a:chOff x="0" y="0"/>
            <a:chExt cx="1079957" cy="2571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79957" cy="257112"/>
            </a:xfrm>
            <a:custGeom>
              <a:avLst/>
              <a:gdLst/>
              <a:ahLst/>
              <a:cxnLst/>
              <a:rect r="r" b="b" t="t" l="l"/>
              <a:pathLst>
                <a:path h="257112" w="1079957">
                  <a:moveTo>
                    <a:pt x="0" y="0"/>
                  </a:moveTo>
                  <a:lnTo>
                    <a:pt x="1079957" y="0"/>
                  </a:lnTo>
                  <a:lnTo>
                    <a:pt x="1079957" y="257112"/>
                  </a:lnTo>
                  <a:lnTo>
                    <a:pt x="0" y="257112"/>
                  </a:lnTo>
                  <a:close/>
                </a:path>
              </a:pathLst>
            </a:custGeom>
            <a:solidFill>
              <a:srgbClr val="4C5270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079957" cy="3237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320"/>
                </a:lnSpc>
              </a:pPr>
              <a:r>
                <a:rPr lang="en-US" sz="3800">
                  <a:solidFill>
                    <a:srgbClr val="CFC9C9"/>
                  </a:solidFill>
                  <a:latin typeface="Quicksand"/>
                  <a:ea typeface="Quicksand"/>
                  <a:cs typeface="Quicksand"/>
                  <a:sym typeface="Quicksand"/>
                </a:rPr>
                <a:t>UNICAST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103405" y="3850457"/>
            <a:ext cx="4100463" cy="4762500"/>
            <a:chOff x="0" y="0"/>
            <a:chExt cx="1079957" cy="125432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79957" cy="1254321"/>
            </a:xfrm>
            <a:custGeom>
              <a:avLst/>
              <a:gdLst/>
              <a:ahLst/>
              <a:cxnLst/>
              <a:rect r="r" b="b" t="t" l="l"/>
              <a:pathLst>
                <a:path h="1254321" w="1079957">
                  <a:moveTo>
                    <a:pt x="0" y="0"/>
                  </a:moveTo>
                  <a:lnTo>
                    <a:pt x="1079957" y="0"/>
                  </a:lnTo>
                  <a:lnTo>
                    <a:pt x="1079957" y="1254321"/>
                  </a:lnTo>
                  <a:lnTo>
                    <a:pt x="0" y="12543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079957" cy="1292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090546" y="2782367"/>
            <a:ext cx="4176201" cy="976224"/>
            <a:chOff x="0" y="0"/>
            <a:chExt cx="1099905" cy="25711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99905" cy="257112"/>
            </a:xfrm>
            <a:custGeom>
              <a:avLst/>
              <a:gdLst/>
              <a:ahLst/>
              <a:cxnLst/>
              <a:rect r="r" b="b" t="t" l="l"/>
              <a:pathLst>
                <a:path h="257112" w="1099905">
                  <a:moveTo>
                    <a:pt x="0" y="0"/>
                  </a:moveTo>
                  <a:lnTo>
                    <a:pt x="1099905" y="0"/>
                  </a:lnTo>
                  <a:lnTo>
                    <a:pt x="1099905" y="257112"/>
                  </a:lnTo>
                  <a:lnTo>
                    <a:pt x="0" y="257112"/>
                  </a:lnTo>
                  <a:close/>
                </a:path>
              </a:pathLst>
            </a:custGeom>
            <a:solidFill>
              <a:srgbClr val="4C5270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1099905" cy="3142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FFFFFF"/>
                  </a:solidFill>
                  <a:latin typeface="Quicksand"/>
                  <a:ea typeface="Quicksand"/>
                  <a:cs typeface="Quicksand"/>
                  <a:sym typeface="Quicksand"/>
                </a:rPr>
                <a:t>BROADCAST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090546" y="3850457"/>
            <a:ext cx="4100463" cy="4762500"/>
            <a:chOff x="0" y="0"/>
            <a:chExt cx="1079957" cy="125432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79957" cy="1254321"/>
            </a:xfrm>
            <a:custGeom>
              <a:avLst/>
              <a:gdLst/>
              <a:ahLst/>
              <a:cxnLst/>
              <a:rect r="r" b="b" t="t" l="l"/>
              <a:pathLst>
                <a:path h="1254321" w="1079957">
                  <a:moveTo>
                    <a:pt x="0" y="0"/>
                  </a:moveTo>
                  <a:lnTo>
                    <a:pt x="1079957" y="0"/>
                  </a:lnTo>
                  <a:lnTo>
                    <a:pt x="1079957" y="1254321"/>
                  </a:lnTo>
                  <a:lnTo>
                    <a:pt x="0" y="12543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079957" cy="1292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077686" y="2782367"/>
            <a:ext cx="4100463" cy="952500"/>
            <a:chOff x="0" y="0"/>
            <a:chExt cx="1079957" cy="25086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79957" cy="250864"/>
            </a:xfrm>
            <a:custGeom>
              <a:avLst/>
              <a:gdLst/>
              <a:ahLst/>
              <a:cxnLst/>
              <a:rect r="r" b="b" t="t" l="l"/>
              <a:pathLst>
                <a:path h="250864" w="1079957">
                  <a:moveTo>
                    <a:pt x="0" y="0"/>
                  </a:moveTo>
                  <a:lnTo>
                    <a:pt x="1079957" y="0"/>
                  </a:lnTo>
                  <a:lnTo>
                    <a:pt x="1079957" y="250864"/>
                  </a:lnTo>
                  <a:lnTo>
                    <a:pt x="0" y="250864"/>
                  </a:lnTo>
                  <a:close/>
                </a:path>
              </a:pathLst>
            </a:custGeom>
            <a:solidFill>
              <a:srgbClr val="4C5270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1079957" cy="3175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Quicksand"/>
                  <a:ea typeface="Quicksand"/>
                  <a:cs typeface="Quicksand"/>
                  <a:sym typeface="Quicksand"/>
                </a:rPr>
                <a:t>MULTICAST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077686" y="3850457"/>
            <a:ext cx="4100463" cy="4762500"/>
            <a:chOff x="0" y="0"/>
            <a:chExt cx="1079957" cy="125432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79957" cy="1254321"/>
            </a:xfrm>
            <a:custGeom>
              <a:avLst/>
              <a:gdLst/>
              <a:ahLst/>
              <a:cxnLst/>
              <a:rect r="r" b="b" t="t" l="l"/>
              <a:pathLst>
                <a:path h="1254321" w="1079957">
                  <a:moveTo>
                    <a:pt x="0" y="0"/>
                  </a:moveTo>
                  <a:lnTo>
                    <a:pt x="1079957" y="0"/>
                  </a:lnTo>
                  <a:lnTo>
                    <a:pt x="1079957" y="1254321"/>
                  </a:lnTo>
                  <a:lnTo>
                    <a:pt x="0" y="12543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079957" cy="1292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3410540" y="4656684"/>
            <a:ext cx="1434757" cy="1905000"/>
          </a:xfrm>
          <a:custGeom>
            <a:avLst/>
            <a:gdLst/>
            <a:ahLst/>
            <a:cxnLst/>
            <a:rect r="r" b="b" t="t" l="l"/>
            <a:pathLst>
              <a:path h="1905000" w="1434757">
                <a:moveTo>
                  <a:pt x="0" y="0"/>
                </a:moveTo>
                <a:lnTo>
                  <a:pt x="1434757" y="0"/>
                </a:lnTo>
                <a:lnTo>
                  <a:pt x="1434757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4" id="24"/>
          <p:cNvSpPr/>
          <p:nvPr/>
        </p:nvSpPr>
        <p:spPr>
          <a:xfrm flipH="false" flipV="false" rot="0">
            <a:off x="2200038" y="3970851"/>
            <a:ext cx="3907198" cy="3276666"/>
          </a:xfrm>
          <a:custGeom>
            <a:avLst/>
            <a:gdLst/>
            <a:ahLst/>
            <a:cxnLst/>
            <a:rect r="r" b="b" t="t" l="l"/>
            <a:pathLst>
              <a:path h="3276666" w="3907198">
                <a:moveTo>
                  <a:pt x="0" y="0"/>
                </a:moveTo>
                <a:lnTo>
                  <a:pt x="3907198" y="0"/>
                </a:lnTo>
                <a:lnTo>
                  <a:pt x="3907198" y="3276665"/>
                </a:lnTo>
                <a:lnTo>
                  <a:pt x="0" y="32766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6996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7274572" y="3970851"/>
            <a:ext cx="3808149" cy="3141723"/>
          </a:xfrm>
          <a:custGeom>
            <a:avLst/>
            <a:gdLst/>
            <a:ahLst/>
            <a:cxnLst/>
            <a:rect r="r" b="b" t="t" l="l"/>
            <a:pathLst>
              <a:path h="3141723" w="3808149">
                <a:moveTo>
                  <a:pt x="0" y="0"/>
                </a:moveTo>
                <a:lnTo>
                  <a:pt x="3808148" y="0"/>
                </a:lnTo>
                <a:lnTo>
                  <a:pt x="3808148" y="3141722"/>
                </a:lnTo>
                <a:lnTo>
                  <a:pt x="0" y="31417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2332803" y="3970851"/>
            <a:ext cx="3590231" cy="2925884"/>
          </a:xfrm>
          <a:custGeom>
            <a:avLst/>
            <a:gdLst/>
            <a:ahLst/>
            <a:cxnLst/>
            <a:rect r="r" b="b" t="t" l="l"/>
            <a:pathLst>
              <a:path h="2925884" w="3590231">
                <a:moveTo>
                  <a:pt x="0" y="0"/>
                </a:moveTo>
                <a:lnTo>
                  <a:pt x="3590231" y="0"/>
                </a:lnTo>
                <a:lnTo>
                  <a:pt x="3590231" y="2925883"/>
                </a:lnTo>
                <a:lnTo>
                  <a:pt x="0" y="29258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54" t="-16855" r="-454" b="-11009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404938" y="923925"/>
            <a:ext cx="15478125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MULTICAST VS. UNICAST AND BROADCAST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102553" y="7071013"/>
            <a:ext cx="4102168" cy="1432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7"/>
              </a:lnSpc>
            </a:pPr>
            <a:r>
              <a:rPr lang="en-US" sz="274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one-to-one transmission of data packets over a network,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257809" y="6713565"/>
            <a:ext cx="3803114" cy="1790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4"/>
              </a:lnSpc>
            </a:pPr>
            <a:r>
              <a:rPr lang="en-US" sz="25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sending data from one source to multiple receivers at the same time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509368" y="7025175"/>
            <a:ext cx="3338557" cy="1533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7"/>
              </a:lnSpc>
            </a:pPr>
            <a:r>
              <a:rPr lang="en-US" sz="21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sends data from a single source to all devices within the network's range</a:t>
            </a:r>
          </a:p>
        </p:txBody>
      </p:sp>
    </p:spTree>
  </p:cSld>
  <p:clrMapOvr>
    <a:masterClrMapping/>
  </p:clrMapOvr>
  <p:transition spd="fast">
    <p:push dir="l"/>
  </p:transition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43675" y="1028700"/>
            <a:ext cx="10715625" cy="8229600"/>
            <a:chOff x="0" y="0"/>
            <a:chExt cx="2822222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2222" cy="2167467"/>
            </a:xfrm>
            <a:custGeom>
              <a:avLst/>
              <a:gdLst/>
              <a:ahLst/>
              <a:cxnLst/>
              <a:rect r="r" b="b" t="t" l="l"/>
              <a:pathLst>
                <a:path h="2167467" w="2822222">
                  <a:moveTo>
                    <a:pt x="0" y="0"/>
                  </a:moveTo>
                  <a:lnTo>
                    <a:pt x="2822222" y="0"/>
                  </a:lnTo>
                  <a:lnTo>
                    <a:pt x="282222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2222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746874" y="2810602"/>
            <a:ext cx="10286694" cy="6059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8051" indent="-314025" lvl="1">
              <a:lnSpc>
                <a:spcPts val="4363"/>
              </a:lnSpc>
              <a:buFont typeface="Arial"/>
              <a:buChar char="•"/>
            </a:pPr>
            <a:r>
              <a:rPr lang="en-US" b="true" sz="2908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Source</a:t>
            </a:r>
            <a:r>
              <a:rPr lang="en-US" sz="2908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: The sender that transmits the data.</a:t>
            </a:r>
          </a:p>
          <a:p>
            <a:pPr algn="l" marL="628051" indent="-314025" lvl="1">
              <a:lnSpc>
                <a:spcPts val="4363"/>
              </a:lnSpc>
              <a:buFont typeface="Arial"/>
              <a:buChar char="•"/>
            </a:pPr>
            <a:r>
              <a:rPr lang="en-US" b="true" sz="2908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Multicast Group:</a:t>
            </a:r>
            <a:r>
              <a:rPr lang="en-US" sz="2908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A group of devices (receivers) that subscribe to the multicast.</a:t>
            </a:r>
          </a:p>
          <a:p>
            <a:pPr algn="l" marL="628051" indent="-314025" lvl="1">
              <a:lnSpc>
                <a:spcPts val="4363"/>
              </a:lnSpc>
              <a:buFont typeface="Arial"/>
              <a:buChar char="•"/>
            </a:pPr>
            <a:r>
              <a:rPr lang="en-US" b="true" sz="2908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Multicast Address</a:t>
            </a:r>
            <a:r>
              <a:rPr lang="en-US" sz="2908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: A unique IP address that identifies a multicast group (e.g., Class D IP addresses: 224.0.0.0 to 239.255.255.255).</a:t>
            </a:r>
          </a:p>
          <a:p>
            <a:pPr algn="l" marL="628051" indent="-314025" lvl="1">
              <a:lnSpc>
                <a:spcPts val="4363"/>
              </a:lnSpc>
              <a:buFont typeface="Arial"/>
              <a:buChar char="•"/>
            </a:pPr>
            <a:r>
              <a:rPr lang="en-US" b="true" sz="2908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Multicast Router:</a:t>
            </a:r>
            <a:r>
              <a:rPr lang="en-US" sz="2908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Multicast Router is a networking device responsible for managing and directing multicast traffic efficiently from the source to destination</a:t>
            </a:r>
          </a:p>
          <a:p>
            <a:pPr algn="l" marL="628051" indent="-314025" lvl="1">
              <a:lnSpc>
                <a:spcPts val="4363"/>
              </a:lnSpc>
              <a:buFont typeface="Arial"/>
              <a:buChar char="•"/>
            </a:pPr>
            <a:r>
              <a:rPr lang="en-US" b="true" sz="2908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Internet Group Management Protocol (IGMP): </a:t>
            </a:r>
            <a:r>
              <a:rPr lang="en-US" sz="2908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Used to</a:t>
            </a:r>
            <a:r>
              <a:rPr lang="en-US" b="true" sz="2908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908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manage host group membership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0100" y="2565476"/>
            <a:ext cx="4762500" cy="2452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580"/>
              </a:lnSpc>
            </a:pPr>
            <a:r>
              <a:rPr lang="en-US" sz="47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HOW MULTICASTING WORKS?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46874" y="1535223"/>
            <a:ext cx="3796681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b="true" sz="36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Key Elements</a:t>
            </a:r>
            <a:r>
              <a:rPr lang="en-US" sz="36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:</a:t>
            </a:r>
          </a:p>
        </p:txBody>
      </p:sp>
    </p:spTree>
  </p:cSld>
  <p:clrMapOvr>
    <a:masterClrMapping/>
  </p:clrMapOvr>
  <p:transition spd="fast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54203" y="552725"/>
            <a:ext cx="13379594" cy="9181551"/>
          </a:xfrm>
          <a:custGeom>
            <a:avLst/>
            <a:gdLst/>
            <a:ahLst/>
            <a:cxnLst/>
            <a:rect r="r" b="b" t="t" l="l"/>
            <a:pathLst>
              <a:path h="9181551" w="13379594">
                <a:moveTo>
                  <a:pt x="0" y="0"/>
                </a:moveTo>
                <a:lnTo>
                  <a:pt x="13379594" y="0"/>
                </a:lnTo>
                <a:lnTo>
                  <a:pt x="13379594" y="9181550"/>
                </a:lnTo>
                <a:lnTo>
                  <a:pt x="0" y="9181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3" r="0" b="-813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52019" y="106651"/>
            <a:ext cx="1547812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APPLICATIONS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759054" y="1513870"/>
            <a:ext cx="6981171" cy="3094411"/>
            <a:chOff x="0" y="0"/>
            <a:chExt cx="1838662" cy="81498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38662" cy="814989"/>
            </a:xfrm>
            <a:custGeom>
              <a:avLst/>
              <a:gdLst/>
              <a:ahLst/>
              <a:cxnLst/>
              <a:rect r="r" b="b" t="t" l="l"/>
              <a:pathLst>
                <a:path h="814989" w="1838662">
                  <a:moveTo>
                    <a:pt x="0" y="0"/>
                  </a:moveTo>
                  <a:lnTo>
                    <a:pt x="1838662" y="0"/>
                  </a:lnTo>
                  <a:lnTo>
                    <a:pt x="1838662" y="814989"/>
                  </a:lnTo>
                  <a:lnTo>
                    <a:pt x="0" y="81498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838662" cy="8530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759054" y="5803904"/>
            <a:ext cx="6971090" cy="3037094"/>
            <a:chOff x="0" y="0"/>
            <a:chExt cx="1836007" cy="79989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36007" cy="799893"/>
            </a:xfrm>
            <a:custGeom>
              <a:avLst/>
              <a:gdLst/>
              <a:ahLst/>
              <a:cxnLst/>
              <a:rect r="r" b="b" t="t" l="l"/>
              <a:pathLst>
                <a:path h="799893" w="1836007">
                  <a:moveTo>
                    <a:pt x="0" y="0"/>
                  </a:moveTo>
                  <a:lnTo>
                    <a:pt x="1836007" y="0"/>
                  </a:lnTo>
                  <a:lnTo>
                    <a:pt x="1836007" y="799893"/>
                  </a:lnTo>
                  <a:lnTo>
                    <a:pt x="0" y="79989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836007" cy="8379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9982373" y="1689041"/>
            <a:ext cx="6747771" cy="3111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4"/>
              </a:lnSpc>
            </a:pPr>
            <a:r>
              <a:rPr lang="en-US" sz="2789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Software Distribution &amp; Updates:</a:t>
            </a:r>
            <a:r>
              <a:rPr lang="en-US" sz="278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Companies and IT departments use multicasting to distribute software updates or patches to multiple devices in a network</a:t>
            </a:r>
          </a:p>
          <a:p>
            <a:pPr algn="l" marL="0" indent="0" lvl="0">
              <a:lnSpc>
                <a:spcPts val="4184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9982373" y="5945369"/>
            <a:ext cx="6747771" cy="3125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28"/>
              </a:lnSpc>
            </a:pPr>
            <a:r>
              <a:rPr lang="en-US" sz="2552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Military &amp; Defense Communications:</a:t>
            </a:r>
            <a:r>
              <a:rPr lang="en-US" sz="2552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The military uses multicasting for mission-critical communications, such as distributing real-time battlefield data or command orders to multiple units in different locations.</a:t>
            </a:r>
          </a:p>
          <a:p>
            <a:pPr algn="l">
              <a:lnSpc>
                <a:spcPts val="2794"/>
              </a:lnSpc>
            </a:pPr>
          </a:p>
          <a:p>
            <a:pPr algn="l" marL="0" indent="0" lvl="0">
              <a:lnSpc>
                <a:spcPts val="2794"/>
              </a:lnSpc>
              <a:spcBef>
                <a:spcPct val="0"/>
              </a:spcBef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719855" y="1513870"/>
            <a:ext cx="7549735" cy="3094411"/>
            <a:chOff x="0" y="0"/>
            <a:chExt cx="1988408" cy="81498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88408" cy="814989"/>
            </a:xfrm>
            <a:custGeom>
              <a:avLst/>
              <a:gdLst/>
              <a:ahLst/>
              <a:cxnLst/>
              <a:rect r="r" b="b" t="t" l="l"/>
              <a:pathLst>
                <a:path h="814989" w="1988408">
                  <a:moveTo>
                    <a:pt x="0" y="0"/>
                  </a:moveTo>
                  <a:lnTo>
                    <a:pt x="1988408" y="0"/>
                  </a:lnTo>
                  <a:lnTo>
                    <a:pt x="1988408" y="814989"/>
                  </a:lnTo>
                  <a:lnTo>
                    <a:pt x="0" y="81498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988408" cy="8530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19855" y="5803904"/>
            <a:ext cx="7692279" cy="3067250"/>
            <a:chOff x="0" y="0"/>
            <a:chExt cx="2025950" cy="80783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25950" cy="807835"/>
            </a:xfrm>
            <a:custGeom>
              <a:avLst/>
              <a:gdLst/>
              <a:ahLst/>
              <a:cxnLst/>
              <a:rect r="r" b="b" t="t" l="l"/>
              <a:pathLst>
                <a:path h="807835" w="2025950">
                  <a:moveTo>
                    <a:pt x="0" y="0"/>
                  </a:moveTo>
                  <a:lnTo>
                    <a:pt x="2025950" y="0"/>
                  </a:lnTo>
                  <a:lnTo>
                    <a:pt x="2025950" y="807835"/>
                  </a:lnTo>
                  <a:lnTo>
                    <a:pt x="0" y="80783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025950" cy="8459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028700" y="1698566"/>
            <a:ext cx="7634216" cy="3150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2"/>
              </a:lnSpc>
            </a:pPr>
            <a:r>
              <a:rPr lang="en-US" sz="2834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Live Video Streaming &amp; Broadcasting</a:t>
            </a:r>
            <a:r>
              <a:rPr lang="en-US" sz="283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:Multicasting is ideal for streaming live events like sports matches, news broadcasts, webinars, or concerts to large audiences.</a:t>
            </a:r>
          </a:p>
          <a:p>
            <a:pPr algn="l" marL="0" indent="0" lvl="0">
              <a:lnSpc>
                <a:spcPts val="4252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5926741"/>
            <a:ext cx="7383434" cy="3576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6"/>
              </a:lnSpc>
            </a:pPr>
            <a:r>
              <a:rPr lang="en-US" sz="2697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Distance Learning &amp; Virtual Classrooms</a:t>
            </a:r>
            <a:r>
              <a:rPr lang="en-US" sz="269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:Educational institutions can use multicasting to deliver lectures, seminars, and course materials to students across different locations.</a:t>
            </a:r>
          </a:p>
          <a:p>
            <a:pPr algn="l">
              <a:lnSpc>
                <a:spcPts val="4046"/>
              </a:lnSpc>
            </a:pPr>
          </a:p>
          <a:p>
            <a:pPr algn="l" marL="0" indent="0" lvl="0">
              <a:lnSpc>
                <a:spcPts val="404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06976" y="4006634"/>
            <a:ext cx="13500536" cy="2045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45"/>
              </a:lnSpc>
              <a:spcBef>
                <a:spcPct val="0"/>
              </a:spcBef>
            </a:pPr>
            <a:r>
              <a:rPr lang="en-US" b="true" sz="11961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Thank you</a:t>
            </a:r>
          </a:p>
        </p:txBody>
      </p:sp>
    </p:spTree>
  </p:cSld>
  <p:clrMapOvr>
    <a:masterClrMapping/>
  </p:clrMapOvr>
  <p:transition spd="fast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DAGUG0841aM</dc:identifier>
  <dcterms:modified xsi:type="dcterms:W3CDTF">2011-08-01T06:04:30Z</dcterms:modified>
  <cp:revision>1</cp:revision>
  <dc:title>INTERNET MULTICASTING</dc:title>
</cp:coreProperties>
</file>