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lshan Kumar" userId="bf1c77f32a691c84" providerId="LiveId" clId="{26D4DA2D-9736-4A3F-A970-702490C514A2}"/>
    <pc:docChg chg="modSld">
      <pc:chgData name="Gulshan Kumar" userId="bf1c77f32a691c84" providerId="LiveId" clId="{26D4DA2D-9736-4A3F-A970-702490C514A2}" dt="2024-10-18T14:22:28.835" v="6" actId="2711"/>
      <pc:docMkLst>
        <pc:docMk/>
      </pc:docMkLst>
      <pc:sldChg chg="modSp mod">
        <pc:chgData name="Gulshan Kumar" userId="bf1c77f32a691c84" providerId="LiveId" clId="{26D4DA2D-9736-4A3F-A970-702490C514A2}" dt="2024-10-18T14:22:28.835" v="6" actId="2711"/>
        <pc:sldMkLst>
          <pc:docMk/>
          <pc:sldMk cId="1201459601" sldId="257"/>
        </pc:sldMkLst>
        <pc:spChg chg="mod">
          <ac:chgData name="Gulshan Kumar" userId="bf1c77f32a691c84" providerId="LiveId" clId="{26D4DA2D-9736-4A3F-A970-702490C514A2}" dt="2024-10-18T14:22:28.835" v="6" actId="2711"/>
          <ac:spMkLst>
            <pc:docMk/>
            <pc:sldMk cId="1201459601" sldId="257"/>
            <ac:spMk id="22" creationId="{B1B4E6B6-000E-B25D-0AD0-1EBB20F500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32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49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072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65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71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4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198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5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06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7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5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1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35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92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8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32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C238E-7262-417E-BEDF-D5F236623D97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5D41FB-83B1-4BD8-910E-DCD9009894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7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0E3F74-DB8C-6E9C-84F2-68A5DDF7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447"/>
            <a:ext cx="10515600" cy="1325563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What is IPv6 address?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B3A153-FDF5-6CBB-67BE-00E662FD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090057"/>
            <a:ext cx="5061859" cy="4125686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T</a:t>
            </a:r>
            <a:r>
              <a:rPr lang="en-US" sz="2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he system used for identifying and locating computers on the Internet.</a:t>
            </a:r>
          </a:p>
          <a:p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Developed by the IETF.</a:t>
            </a:r>
          </a:p>
          <a:p>
            <a:r>
              <a:rPr lang="en-US" sz="2900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128 address-address space of </a:t>
            </a:r>
            <a:r>
              <a:rPr lang="en-IN" sz="29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2</a:t>
            </a:r>
            <a:r>
              <a:rPr lang="en-IN" sz="29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128</a:t>
            </a:r>
          </a:p>
          <a:p>
            <a:r>
              <a:rPr lang="en-IN" sz="2900" i="0" dirty="0">
                <a:solidFill>
                  <a:schemeClr val="bg2">
                    <a:lumMod val="10000"/>
                  </a:schemeClr>
                </a:solidFill>
                <a:effectLst/>
                <a:latin typeface="Nunito" pitchFamily="2" charset="0"/>
              </a:rPr>
              <a:t>bigger than IPv4.</a:t>
            </a:r>
            <a:endParaRPr lang="en-IN" sz="2900" i="0" baseline="30000" dirty="0">
              <a:solidFill>
                <a:schemeClr val="bg2">
                  <a:lumMod val="10000"/>
                </a:schemeClr>
              </a:solidFill>
              <a:effectLst/>
              <a:cs typeface="Arial" panose="020B0604020202020204" pitchFamily="34" charset="0"/>
            </a:endParaRPr>
          </a:p>
          <a:p>
            <a:r>
              <a:rPr lang="en-IN" sz="29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Uses a Hexa-Decimal format</a:t>
            </a: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Nunito" pitchFamily="2" charset="0"/>
            </a:endParaRPr>
          </a:p>
          <a:p>
            <a:endParaRPr lang="en-IN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Nunito" pitchFamily="2" charset="0"/>
            </a:endParaRPr>
          </a:p>
          <a:p>
            <a:endParaRPr lang="en-IN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0"/>
              </a:rPr>
              <a:t>BY</a:t>
            </a:r>
          </a:p>
          <a:p>
            <a:pPr marL="0" indent="0">
              <a:buNone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GULSHAN KUMAR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0"/>
              </a:rPr>
              <a:t>DEVANAND S</a:t>
            </a:r>
            <a:endParaRPr lang="en-IN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</p:txBody>
      </p:sp>
      <p:pic>
        <p:nvPicPr>
          <p:cNvPr id="10" name="Picture 9" descr="A diagram of a number of digits">
            <a:extLst>
              <a:ext uri="{FF2B5EF4-FFF2-40B4-BE49-F238E27FC236}">
                <a16:creationId xmlns:a16="http://schemas.microsoft.com/office/drawing/2014/main" id="{48BDE00C-A691-6469-EF6B-B02544A88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7" y="1665514"/>
            <a:ext cx="7119259" cy="340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2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1A11-2E3B-A351-A5E8-771B11BF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Header Format of IPv6:-</a:t>
            </a:r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1B4E6B6-000E-B25D-0AD0-1EBB20F50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IPv6 Fixed </a:t>
            </a:r>
            <a:r>
              <a:rPr lang="en-IN" sz="32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Header:</a:t>
            </a:r>
            <a:endParaRPr lang="en-US" sz="3200" b="1" i="0" u="sng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The part of the information sent over the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chemeClr val="tx1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40 bytes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Myanmar Text" panose="020B0502040204020203" pitchFamily="34" charset="0"/>
                <a:cs typeface="Myanmar Text" panose="020B0502040204020203" pitchFamily="34" charset="0"/>
              </a:rPr>
              <a:t>This helps devices talk to each other</a:t>
            </a:r>
            <a:endParaRPr lang="en-IN" i="0" dirty="0">
              <a:solidFill>
                <a:schemeClr val="tx1"/>
              </a:solidFill>
              <a:effectLst/>
              <a:latin typeface="Myanmar Text" panose="020B0502040204020203" pitchFamily="34" charset="0"/>
              <a:cs typeface="Myanmar Tex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i="0" dirty="0">
                <a:effectLst/>
                <a:latin typeface="Nunito" pitchFamily="2" charset="0"/>
              </a:rPr>
              <a:t>Version (4-bits):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The size of this field is 4-bit.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It is always 6 for IPv6, so the bit sequence is 0110.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Traffic Class(8-bit):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It helps routers to handle the traffic.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 If congestion occurs on the router then packets with the least priority will be discarded. </a:t>
            </a:r>
            <a:endParaRPr lang="en-IN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endParaRPr lang="en-IN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endParaRPr lang="en-IN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endParaRPr lang="en-IN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endParaRPr lang="en-IN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  <p:pic>
        <p:nvPicPr>
          <p:cNvPr id="24" name="Picture 23" descr="A screen shot of a computer&#10;&#10;Description automatically generated">
            <a:extLst>
              <a:ext uri="{FF2B5EF4-FFF2-40B4-BE49-F238E27FC236}">
                <a16:creationId xmlns:a16="http://schemas.microsoft.com/office/drawing/2014/main" id="{573C227D-0119-28CC-2436-7C5CA2EB0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6216" r="4263" b="6216"/>
          <a:stretch/>
        </p:blipFill>
        <p:spPr>
          <a:xfrm>
            <a:off x="6300968" y="1447799"/>
            <a:ext cx="5705975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5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9F67-54F0-E497-09DB-1CBBBDE7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15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9D5B-1B72-3DAE-5E24-DACE9036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609600"/>
            <a:ext cx="6191335" cy="619824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Nunito" pitchFamily="2" charset="0"/>
              </a:rPr>
              <a:t>Flow Label (20-bits):</a:t>
            </a:r>
          </a:p>
          <a:p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 It is used by a source to label the packets belonging to the same flow.</a:t>
            </a:r>
          </a:p>
          <a:p>
            <a:r>
              <a:rPr lang="en-US" sz="2900" dirty="0">
                <a:solidFill>
                  <a:schemeClr val="tx1"/>
                </a:solidFill>
                <a:latin typeface="Nunito" pitchFamily="2" charset="0"/>
              </a:rPr>
              <a:t>It</a:t>
            </a:r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 does not support the functionality of flow label field. </a:t>
            </a:r>
          </a:p>
          <a:p>
            <a:r>
              <a:rPr lang="en-US" sz="2900" dirty="0">
                <a:solidFill>
                  <a:schemeClr val="tx1"/>
                </a:solidFill>
                <a:latin typeface="Nunito" pitchFamily="2" charset="0"/>
              </a:rPr>
              <a:t>T</a:t>
            </a:r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o specify the lifetime of the flow.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800" b="1" i="0" dirty="0">
                <a:solidFill>
                  <a:schemeClr val="tx1"/>
                </a:solidFill>
                <a:effectLst/>
                <a:latin typeface="Nunito" pitchFamily="2" charset="0"/>
              </a:rPr>
              <a:t>Payload Length (16-bits):</a:t>
            </a:r>
          </a:p>
          <a:p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which tells routers about the amount of information a particular packet contains in its payload.</a:t>
            </a:r>
          </a:p>
          <a:p>
            <a:r>
              <a:rPr lang="en-US" sz="2900" b="0" i="0" dirty="0">
                <a:solidFill>
                  <a:schemeClr val="tx1"/>
                </a:solidFill>
                <a:effectLst/>
                <a:latin typeface="Nunito" pitchFamily="2" charset="0"/>
              </a:rPr>
              <a:t>payload up to 65,535 bytes can be indicated with 16-bits.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800" b="1" i="0" dirty="0">
                <a:solidFill>
                  <a:schemeClr val="tx1"/>
                </a:solidFill>
                <a:effectLst/>
                <a:latin typeface="Nunito" pitchFamily="2" charset="0"/>
              </a:rPr>
              <a:t>Next Header (8-bits):</a:t>
            </a:r>
          </a:p>
          <a:p>
            <a:r>
              <a:rPr lang="en-US" sz="2600" dirty="0">
                <a:solidFill>
                  <a:schemeClr val="tx1"/>
                </a:solidFill>
                <a:latin typeface="Nunito" pitchFamily="2" charset="0"/>
              </a:rPr>
              <a:t>I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Nunito" pitchFamily="2" charset="0"/>
              </a:rPr>
              <a:t>ndicates the type of extension header.</a:t>
            </a:r>
          </a:p>
          <a:p>
            <a:r>
              <a:rPr lang="en-US" sz="2600" b="0" i="0" dirty="0">
                <a:solidFill>
                  <a:schemeClr val="tx1"/>
                </a:solidFill>
                <a:effectLst/>
                <a:latin typeface="Nunito" pitchFamily="2" charset="0"/>
              </a:rPr>
              <a:t>In some cases, it indicates the protocols contained within upper-layer packets.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800" b="1" i="0" dirty="0">
                <a:solidFill>
                  <a:schemeClr val="tx1"/>
                </a:solidFill>
                <a:effectLst/>
                <a:latin typeface="Nunito" pitchFamily="2" charset="0"/>
              </a:rPr>
              <a:t>Hop Limit (8-bits):</a:t>
            </a:r>
          </a:p>
          <a:p>
            <a:r>
              <a:rPr lang="en-US" sz="2300" b="0" i="0" dirty="0">
                <a:solidFill>
                  <a:schemeClr val="tx1"/>
                </a:solidFill>
                <a:effectLst/>
                <a:latin typeface="Nunito" pitchFamily="2" charset="0"/>
              </a:rPr>
              <a:t> 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Nunito" pitchFamily="2" charset="0"/>
              </a:rPr>
              <a:t> </a:t>
            </a:r>
            <a:r>
              <a:rPr lang="en-US" sz="2600" b="0" i="0" dirty="0">
                <a:solidFill>
                  <a:schemeClr val="tx1"/>
                </a:solidFill>
                <a:effectLst/>
                <a:latin typeface="Nunito" pitchFamily="2" charset="0"/>
              </a:rPr>
              <a:t>indicates the maximum number of intermediate nodes</a:t>
            </a:r>
          </a:p>
          <a:p>
            <a:r>
              <a:rPr lang="en-US" sz="2600" b="0" i="0" dirty="0">
                <a:solidFill>
                  <a:schemeClr val="tx1"/>
                </a:solidFill>
                <a:effectLst/>
                <a:latin typeface="Nunito" pitchFamily="2" charset="0"/>
              </a:rPr>
              <a:t>This is used to discard the packets that are stuck in an infinite loop </a:t>
            </a:r>
            <a:endParaRPr lang="en-IN" sz="2600" b="1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endParaRPr lang="en-IN" b="1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518AA05-55CD-3CCC-206A-8D9F47365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4" t="5578" r="4546" b="4463"/>
          <a:stretch/>
        </p:blipFill>
        <p:spPr>
          <a:xfrm>
            <a:off x="6538576" y="1424067"/>
            <a:ext cx="5558574" cy="38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0744-053C-EA04-53A8-6E54050B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0175-D91C-7A4D-BE89-5645A69D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5" y="779490"/>
            <a:ext cx="5258771" cy="4585338"/>
          </a:xfrm>
        </p:spPr>
        <p:txBody>
          <a:bodyPr>
            <a:normAutofit fontScale="92500" lnSpcReduction="10000"/>
          </a:bodyPr>
          <a:lstStyle/>
          <a:p>
            <a:pPr marL="2743200" lvl="6" indent="0">
              <a:buNone/>
            </a:pPr>
            <a:r>
              <a:rPr lang="en-IN" b="1" i="0" dirty="0">
                <a:solidFill>
                  <a:srgbClr val="FFFFFF"/>
                </a:solidFill>
                <a:effectLst/>
                <a:latin typeface="Nunito" pitchFamily="2" charset="0"/>
              </a:rPr>
              <a:t>Address (128-bits)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Nunito" pitchFamily="2" charset="0"/>
              </a:rPr>
              <a:t>Source Address (128-bits):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Nunito" pitchFamily="2" charset="0"/>
              </a:rPr>
              <a:t>Source Address is the 128-bit IPv6 address of the original source of the packet. </a:t>
            </a:r>
            <a:endParaRPr lang="en-IN" sz="1900" b="1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Nunito" pitchFamily="2" charset="0"/>
              </a:rPr>
              <a:t>Destination Address (128-bits):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Nunito" pitchFamily="2" charset="0"/>
              </a:rPr>
              <a:t>indicates the IPv6 address of the final destination.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Nunito" pitchFamily="2" charset="0"/>
              </a:rPr>
              <a:t>Intermediate nodes can use this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chemeClr val="tx1"/>
                </a:solidFill>
                <a:effectLst/>
                <a:latin typeface="Nunito" pitchFamily="2" charset="0"/>
              </a:rPr>
              <a:t>Extension Headers: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dirty="0">
                <a:solidFill>
                  <a:schemeClr val="tx1"/>
                </a:solidFill>
                <a:latin typeface="Nunito" pitchFamily="2" charset="0"/>
              </a:rPr>
              <a:t>It is used 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Nunito" pitchFamily="2" charset="0"/>
              </a:rPr>
              <a:t>to rectify the limitations of the </a:t>
            </a:r>
            <a:r>
              <a:rPr lang="en-US" sz="1900" b="0" i="1" dirty="0">
                <a:solidFill>
                  <a:schemeClr val="tx1"/>
                </a:solidFill>
                <a:effectLst/>
                <a:latin typeface="Nunito" pitchFamily="2" charset="0"/>
              </a:rPr>
              <a:t>IPv4,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Nunito" pitchFamily="2" charset="0"/>
              </a:rPr>
              <a:t>important part of the IPv6 architecture.</a:t>
            </a:r>
            <a:r>
              <a:rPr lang="en-US" sz="1900" b="0" i="1" dirty="0">
                <a:solidFill>
                  <a:schemeClr val="tx1"/>
                </a:solidFill>
                <a:effectLst/>
                <a:latin typeface="Nunito" pitchFamily="2" charset="0"/>
              </a:rPr>
              <a:t> </a:t>
            </a:r>
          </a:p>
          <a:p>
            <a:pPr algn="just" rtl="0" fontAlgn="base"/>
            <a:r>
              <a:rPr lang="en-US" sz="1900" b="0" i="0" dirty="0">
                <a:solidFill>
                  <a:schemeClr val="tx1"/>
                </a:solidFill>
                <a:effectLst/>
                <a:latin typeface="Nunito" pitchFamily="2" charset="0"/>
              </a:rPr>
              <a:t>The next Header field of IPv6 fixed header points to the first Extension f</a:t>
            </a:r>
            <a:r>
              <a:rPr lang="en-US" sz="1900" b="0" i="1" dirty="0">
                <a:solidFill>
                  <a:schemeClr val="tx1"/>
                </a:solidFill>
                <a:effectLst/>
                <a:latin typeface="Nunito" pitchFamily="2" charset="0"/>
              </a:rPr>
              <a:t>ield and so on</a:t>
            </a:r>
            <a:r>
              <a:rPr lang="en-US" sz="2300" b="0" i="1" dirty="0">
                <a:solidFill>
                  <a:schemeClr val="tx1"/>
                </a:solidFill>
                <a:effectLst/>
                <a:latin typeface="Nunito" pitchFamily="2" charset="0"/>
              </a:rPr>
              <a:t>.</a:t>
            </a:r>
            <a:endParaRPr lang="en-IN" sz="2300" b="1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b="1" i="0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C139C2C-179E-D07E-3E41-96684173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8" t="7349" r="4545" b="6889"/>
          <a:stretch/>
        </p:blipFill>
        <p:spPr>
          <a:xfrm>
            <a:off x="5611318" y="1046828"/>
            <a:ext cx="6460761" cy="3880773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64B3F36-D922-FCCB-A158-6A54CFCE5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t="9358" r="1976" b="14041"/>
          <a:stretch/>
        </p:blipFill>
        <p:spPr>
          <a:xfrm>
            <a:off x="4975668" y="5364827"/>
            <a:ext cx="7059301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73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BA25-98AB-ADC0-A2E3-66D968F0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C03F-7F51-BE0D-0C6B-CA57BC0A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/>
              <a:t>THANK YOU! 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396327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</TotalTime>
  <Words>337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Myanmar Text</vt:lpstr>
      <vt:lpstr>Nunito</vt:lpstr>
      <vt:lpstr>Trebuchet MS</vt:lpstr>
      <vt:lpstr>Wingdings</vt:lpstr>
      <vt:lpstr>Wingdings 3</vt:lpstr>
      <vt:lpstr>Facet</vt:lpstr>
      <vt:lpstr>What is IPv6 address?</vt:lpstr>
      <vt:lpstr>Header Format of IPv6:-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Gulshan Kumar</dc:creator>
  <cp:lastModifiedBy>Gulshan Kumar</cp:lastModifiedBy>
  <cp:revision>3</cp:revision>
  <dcterms:created xsi:type="dcterms:W3CDTF">2024-10-16T15:44:42Z</dcterms:created>
  <dcterms:modified xsi:type="dcterms:W3CDTF">2024-10-18T14:22:32Z</dcterms:modified>
</cp:coreProperties>
</file>