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6" r:id="rId1"/>
  </p:sldMasterIdLst>
  <p:sldIdLst>
    <p:sldId id="256" r:id="rId2"/>
    <p:sldId id="257" r:id="rId3"/>
    <p:sldId id="267" r:id="rId4"/>
    <p:sldId id="258" r:id="rId5"/>
    <p:sldId id="259" r:id="rId6"/>
    <p:sldId id="261" r:id="rId7"/>
    <p:sldId id="268" r:id="rId8"/>
    <p:sldId id="260" r:id="rId9"/>
    <p:sldId id="263" r:id="rId10"/>
    <p:sldId id="269" r:id="rId11"/>
    <p:sldId id="270" r:id="rId12"/>
    <p:sldId id="264" r:id="rId13"/>
    <p:sldId id="265" r:id="rId14"/>
    <p:sldId id="266" r:id="rId15"/>
    <p:sldId id="271" r:id="rId16"/>
    <p:sldId id="272" r:id="rId17"/>
    <p:sldId id="273" r:id="rId18"/>
    <p:sldId id="274" r:id="rId19"/>
    <p:sldId id="275" r:id="rId20"/>
    <p:sldId id="276" r:id="rId21"/>
    <p:sldId id="262" r:id="rId22"/>
    <p:sldId id="277" r:id="rId23"/>
    <p:sldId id="288" r:id="rId24"/>
    <p:sldId id="289" r:id="rId25"/>
    <p:sldId id="290" r:id="rId26"/>
    <p:sldId id="280" r:id="rId27"/>
    <p:sldId id="281" r:id="rId28"/>
    <p:sldId id="282" r:id="rId29"/>
    <p:sldId id="291" r:id="rId30"/>
    <p:sldId id="284" r:id="rId31"/>
    <p:sldId id="285" r:id="rId32"/>
    <p:sldId id="286" r:id="rId33"/>
    <p:sldId id="287" r:id="rId34"/>
    <p:sldId id="293" r:id="rId35"/>
    <p:sldId id="294" r:id="rId36"/>
    <p:sldId id="298" r:id="rId37"/>
    <p:sldId id="299" r:id="rId38"/>
    <p:sldId id="305" r:id="rId39"/>
    <p:sldId id="300" r:id="rId40"/>
    <p:sldId id="301" r:id="rId41"/>
    <p:sldId id="306" r:id="rId42"/>
    <p:sldId id="307" r:id="rId43"/>
    <p:sldId id="308" r:id="rId44"/>
    <p:sldId id="309" r:id="rId45"/>
    <p:sldId id="310" r:id="rId46"/>
    <p:sldId id="311" r:id="rId47"/>
    <p:sldId id="312" r:id="rId48"/>
    <p:sldId id="313" r:id="rId49"/>
    <p:sldId id="314" r:id="rId50"/>
    <p:sldId id="316" r:id="rId51"/>
    <p:sldId id="317" r:id="rId52"/>
    <p:sldId id="318" r:id="rId53"/>
    <p:sldId id="319" r:id="rId54"/>
    <p:sldId id="320" r:id="rId55"/>
    <p:sldId id="321"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8575"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8575" cap="rnd" cmpd="sng">
                <a:solidFill>
                  <a:schemeClr val="bg1"/>
                </a:solidFill>
                <a:prstDash val="solid"/>
              </a:ln>
              <a:effectLst/>
            </c:spPr>
            <c:trendlineType val="poly"/>
            <c:order val="2"/>
            <c:dispRSqr val="0"/>
            <c:dispEq val="0"/>
          </c:trendline>
          <c:xVal>
            <c:numRef>
              <c:f>Sheet1!$A$2:$A$5</c:f>
              <c:numCache>
                <c:formatCode>General</c:formatCode>
                <c:ptCount val="4"/>
                <c:pt idx="0">
                  <c:v>5</c:v>
                </c:pt>
                <c:pt idx="1">
                  <c:v>10</c:v>
                </c:pt>
                <c:pt idx="2">
                  <c:v>15</c:v>
                </c:pt>
                <c:pt idx="3">
                  <c:v>20</c:v>
                </c:pt>
              </c:numCache>
            </c:numRef>
          </c:xVal>
          <c:yVal>
            <c:numRef>
              <c:f>Sheet1!$B$2:$B$5</c:f>
              <c:numCache>
                <c:formatCode>General</c:formatCode>
                <c:ptCount val="4"/>
                <c:pt idx="0">
                  <c:v>9</c:v>
                </c:pt>
                <c:pt idx="1">
                  <c:v>6</c:v>
                </c:pt>
                <c:pt idx="2">
                  <c:v>4</c:v>
                </c:pt>
                <c:pt idx="3">
                  <c:v>3</c:v>
                </c:pt>
              </c:numCache>
            </c:numRef>
          </c:yVal>
          <c:smooth val="0"/>
          <c:extLst>
            <c:ext xmlns:c16="http://schemas.microsoft.com/office/drawing/2014/chart" uri="{C3380CC4-5D6E-409C-BE32-E72D297353CC}">
              <c16:uniqueId val="{00000000-170D-474C-A49F-691CEB9BF4DF}"/>
            </c:ext>
          </c:extLst>
        </c:ser>
        <c:dLbls>
          <c:dLblPos val="t"/>
          <c:showLegendKey val="0"/>
          <c:showVal val="1"/>
          <c:showCatName val="0"/>
          <c:showSerName val="0"/>
          <c:showPercent val="0"/>
          <c:showBubbleSize val="0"/>
        </c:dLbls>
        <c:axId val="891094639"/>
        <c:axId val="1018647647"/>
      </c:scatterChart>
      <c:valAx>
        <c:axId val="891094639"/>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en-US" sz="1400" b="1" dirty="0">
                    <a:solidFill>
                      <a:schemeClr val="bg1"/>
                    </a:solidFill>
                  </a:rPr>
                  <a:t>Units</a:t>
                </a:r>
                <a:r>
                  <a:rPr lang="en-US" sz="1400" b="1" baseline="0" dirty="0">
                    <a:solidFill>
                      <a:schemeClr val="bg1"/>
                    </a:solidFill>
                  </a:rPr>
                  <a:t> Of </a:t>
                </a:r>
                <a:r>
                  <a:rPr lang="en-US" sz="1400" b="1" baseline="0" dirty="0" err="1">
                    <a:solidFill>
                      <a:schemeClr val="bg1"/>
                    </a:solidFill>
                  </a:rPr>
                  <a:t>Labour</a:t>
                </a:r>
                <a:r>
                  <a:rPr lang="en-US" sz="1400" b="1" baseline="0" dirty="0">
                    <a:solidFill>
                      <a:schemeClr val="bg1"/>
                    </a:solidFill>
                  </a:rPr>
                  <a:t> [l]</a:t>
                </a:r>
                <a:endParaRPr lang="en-IN" sz="1400" b="1" dirty="0">
                  <a:solidFill>
                    <a:schemeClr val="bg1"/>
                  </a:solidFill>
                </a:endParaRPr>
              </a:p>
            </c:rich>
          </c:tx>
          <c:overlay val="0"/>
          <c:spPr>
            <a:noFill/>
            <a:ln>
              <a:noFill/>
            </a:ln>
            <a:effectLst/>
          </c:spPr>
          <c:txPr>
            <a:bodyPr rot="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8647647"/>
        <c:crosses val="autoZero"/>
        <c:crossBetween val="midCat"/>
      </c:valAx>
      <c:valAx>
        <c:axId val="1018647647"/>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r>
                  <a:rPr lang="en-US" sz="1400" b="1" dirty="0">
                    <a:solidFill>
                      <a:schemeClr val="bg1"/>
                    </a:solidFill>
                  </a:rPr>
                  <a:t>Units</a:t>
                </a:r>
                <a:r>
                  <a:rPr lang="en-US" sz="1400" b="1" baseline="0" dirty="0">
                    <a:solidFill>
                      <a:schemeClr val="bg1"/>
                    </a:solidFill>
                  </a:rPr>
                  <a:t> Of Capital [k]</a:t>
                </a:r>
                <a:endParaRPr lang="en-IN" sz="1400" b="1" dirty="0">
                  <a:solidFill>
                    <a:schemeClr val="bg1"/>
                  </a:solidFill>
                </a:endParaRP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91094639"/>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80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51558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761181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736150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86444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4C608-40B1-4030-A28D-5B74BC98ADCE}" type="datetimeFigureOut">
              <a:rPr lang="en-US" smtClean="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1240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664C608-40B1-4030-A28D-5B74BC98ADCE}" type="datetimeFigureOut">
              <a:rPr lang="en-US" smtClean="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557778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92947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6764DA5-CD3D-4590-A511-FCD3BC7A793E}" type="datetimeFigureOut">
              <a:rPr lang="en-US" smtClean="0"/>
              <a:t>3/13/2023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71145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94761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2148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9357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6250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177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A4E7D1B-D673-4CF6-8672-009D42ABD2A0}" type="datetimeFigureOut">
              <a:rPr lang="en-US" smtClean="0"/>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3198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23052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198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64C608-40B1-4030-A28D-5B74BC98ADCE}" type="datetimeFigureOut">
              <a:rPr lang="en-US" smtClean="0"/>
              <a:t>3/13/2023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21726111"/>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CC0C-1A4B-29FC-7598-C25BD16D85DB}"/>
              </a:ext>
            </a:extLst>
          </p:cNvPr>
          <p:cNvSpPr>
            <a:spLocks noGrp="1"/>
          </p:cNvSpPr>
          <p:nvPr>
            <p:ph type="ctrTitle"/>
          </p:nvPr>
        </p:nvSpPr>
        <p:spPr>
          <a:xfrm>
            <a:off x="0" y="2862469"/>
            <a:ext cx="8676222" cy="828262"/>
          </a:xfrm>
        </p:spPr>
        <p:txBody>
          <a:bodyPr/>
          <a:lstStyle/>
          <a:p>
            <a:r>
              <a:rPr lang="en-US" dirty="0"/>
              <a:t>Production and Cost</a:t>
            </a:r>
            <a:endParaRPr lang="en-IN" dirty="0"/>
          </a:p>
        </p:txBody>
      </p:sp>
      <p:sp>
        <p:nvSpPr>
          <p:cNvPr id="3" name="TextBox 2">
            <a:extLst>
              <a:ext uri="{FF2B5EF4-FFF2-40B4-BE49-F238E27FC236}">
                <a16:creationId xmlns:a16="http://schemas.microsoft.com/office/drawing/2014/main" id="{7DDAE5A1-72C1-4E18-AA68-5939FBA1E9D0}"/>
              </a:ext>
            </a:extLst>
          </p:cNvPr>
          <p:cNvSpPr txBox="1"/>
          <p:nvPr/>
        </p:nvSpPr>
        <p:spPr>
          <a:xfrm>
            <a:off x="10522227" y="3856382"/>
            <a:ext cx="1258956" cy="369332"/>
          </a:xfrm>
          <a:prstGeom prst="rect">
            <a:avLst/>
          </a:prstGeom>
          <a:noFill/>
        </p:spPr>
        <p:txBody>
          <a:bodyPr wrap="square" rtlCol="0">
            <a:spAutoFit/>
          </a:bodyPr>
          <a:lstStyle/>
          <a:p>
            <a:r>
              <a:rPr lang="en-US" dirty="0"/>
              <a:t>Module 2</a:t>
            </a:r>
            <a:endParaRPr lang="en-IN" dirty="0"/>
          </a:p>
        </p:txBody>
      </p:sp>
    </p:spTree>
    <p:extLst>
      <p:ext uri="{BB962C8B-B14F-4D97-AF65-F5344CB8AC3E}">
        <p14:creationId xmlns:p14="http://schemas.microsoft.com/office/powerpoint/2010/main" val="6400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C4DA08D-2BBE-4406-BEDF-8BFE170200B8}"/>
              </a:ext>
            </a:extLst>
          </p:cNvPr>
          <p:cNvGraphicFramePr>
            <a:graphicFrameLocks noGrp="1"/>
          </p:cNvGraphicFramePr>
          <p:nvPr>
            <p:extLst>
              <p:ext uri="{D42A27DB-BD31-4B8C-83A1-F6EECF244321}">
                <p14:modId xmlns:p14="http://schemas.microsoft.com/office/powerpoint/2010/main" val="2570360649"/>
              </p:ext>
            </p:extLst>
          </p:nvPr>
        </p:nvGraphicFramePr>
        <p:xfrm>
          <a:off x="229704" y="852186"/>
          <a:ext cx="8742016" cy="5840159"/>
        </p:xfrm>
        <a:graphic>
          <a:graphicData uri="http://schemas.openxmlformats.org/drawingml/2006/table">
            <a:tbl>
              <a:tblPr firstRow="1" bandRow="1">
                <a:tableStyleId>{5C22544A-7EE6-4342-B048-85BDC9FD1C3A}</a:tableStyleId>
              </a:tblPr>
              <a:tblGrid>
                <a:gridCol w="2185504">
                  <a:extLst>
                    <a:ext uri="{9D8B030D-6E8A-4147-A177-3AD203B41FA5}">
                      <a16:colId xmlns:a16="http://schemas.microsoft.com/office/drawing/2014/main" val="2550805711"/>
                    </a:ext>
                  </a:extLst>
                </a:gridCol>
                <a:gridCol w="2185504">
                  <a:extLst>
                    <a:ext uri="{9D8B030D-6E8A-4147-A177-3AD203B41FA5}">
                      <a16:colId xmlns:a16="http://schemas.microsoft.com/office/drawing/2014/main" val="4108730801"/>
                    </a:ext>
                  </a:extLst>
                </a:gridCol>
                <a:gridCol w="2185504">
                  <a:extLst>
                    <a:ext uri="{9D8B030D-6E8A-4147-A177-3AD203B41FA5}">
                      <a16:colId xmlns:a16="http://schemas.microsoft.com/office/drawing/2014/main" val="2190143391"/>
                    </a:ext>
                  </a:extLst>
                </a:gridCol>
                <a:gridCol w="2185504">
                  <a:extLst>
                    <a:ext uri="{9D8B030D-6E8A-4147-A177-3AD203B41FA5}">
                      <a16:colId xmlns:a16="http://schemas.microsoft.com/office/drawing/2014/main" val="3707024854"/>
                    </a:ext>
                  </a:extLst>
                </a:gridCol>
              </a:tblGrid>
              <a:tr h="859649">
                <a:tc>
                  <a:txBody>
                    <a:bodyPr/>
                    <a:lstStyle/>
                    <a:p>
                      <a:r>
                        <a:rPr lang="en-US" dirty="0"/>
                        <a:t>No of Units of Labor</a:t>
                      </a:r>
                      <a:endParaRPr lang="en-IN" dirty="0"/>
                    </a:p>
                  </a:txBody>
                  <a:tcPr/>
                </a:tc>
                <a:tc>
                  <a:txBody>
                    <a:bodyPr/>
                    <a:lstStyle/>
                    <a:p>
                      <a:r>
                        <a:rPr lang="en-US" dirty="0"/>
                        <a:t>Total Product</a:t>
                      </a:r>
                      <a:endParaRPr lang="en-IN" dirty="0"/>
                    </a:p>
                  </a:txBody>
                  <a:tcPr/>
                </a:tc>
                <a:tc>
                  <a:txBody>
                    <a:bodyPr/>
                    <a:lstStyle/>
                    <a:p>
                      <a:r>
                        <a:rPr lang="en-US" dirty="0"/>
                        <a:t>Marginal Product</a:t>
                      </a:r>
                      <a:endParaRPr lang="en-IN" dirty="0"/>
                    </a:p>
                  </a:txBody>
                  <a:tcPr/>
                </a:tc>
                <a:tc>
                  <a:txBody>
                    <a:bodyPr/>
                    <a:lstStyle/>
                    <a:p>
                      <a:r>
                        <a:rPr lang="en-US" dirty="0"/>
                        <a:t>Average Product</a:t>
                      </a:r>
                      <a:endParaRPr lang="en-IN" dirty="0"/>
                    </a:p>
                  </a:txBody>
                  <a:tcPr/>
                </a:tc>
                <a:extLst>
                  <a:ext uri="{0D108BD9-81ED-4DB2-BD59-A6C34878D82A}">
                    <a16:rowId xmlns:a16="http://schemas.microsoft.com/office/drawing/2014/main" val="569406841"/>
                  </a:ext>
                </a:extLst>
              </a:tr>
              <a:tr h="498051">
                <a:tc>
                  <a:txBody>
                    <a:bodyPr/>
                    <a:lstStyle/>
                    <a:p>
                      <a:pPr algn="ctr"/>
                      <a:r>
                        <a:rPr lang="en-US" dirty="0"/>
                        <a:t>1</a:t>
                      </a:r>
                      <a:endParaRPr lang="en-IN" dirty="0"/>
                    </a:p>
                  </a:txBody>
                  <a:tcPr/>
                </a:tc>
                <a:tc>
                  <a:txBody>
                    <a:bodyPr/>
                    <a:lstStyle/>
                    <a:p>
                      <a:pPr algn="ctr"/>
                      <a:r>
                        <a:rPr lang="en-US" dirty="0"/>
                        <a:t>8</a:t>
                      </a:r>
                      <a:endParaRPr lang="en-IN" dirty="0"/>
                    </a:p>
                  </a:txBody>
                  <a:tcPr/>
                </a:tc>
                <a:tc>
                  <a:txBody>
                    <a:bodyPr/>
                    <a:lstStyle/>
                    <a:p>
                      <a:pPr algn="ctr"/>
                      <a:r>
                        <a:rPr lang="en-US" dirty="0"/>
                        <a:t>8</a:t>
                      </a:r>
                      <a:endParaRPr lang="en-IN" dirty="0"/>
                    </a:p>
                  </a:txBody>
                  <a:tcPr/>
                </a:tc>
                <a:tc>
                  <a:txBody>
                    <a:bodyPr/>
                    <a:lstStyle/>
                    <a:p>
                      <a:pPr algn="ctr"/>
                      <a:r>
                        <a:rPr lang="en-US" dirty="0"/>
                        <a:t>8</a:t>
                      </a:r>
                      <a:endParaRPr lang="en-IN" dirty="0"/>
                    </a:p>
                  </a:txBody>
                  <a:tcPr/>
                </a:tc>
                <a:extLst>
                  <a:ext uri="{0D108BD9-81ED-4DB2-BD59-A6C34878D82A}">
                    <a16:rowId xmlns:a16="http://schemas.microsoft.com/office/drawing/2014/main" val="935139191"/>
                  </a:ext>
                </a:extLst>
              </a:tr>
              <a:tr h="498051">
                <a:tc>
                  <a:txBody>
                    <a:bodyPr/>
                    <a:lstStyle/>
                    <a:p>
                      <a:pPr algn="ctr"/>
                      <a:r>
                        <a:rPr lang="en-US" dirty="0"/>
                        <a:t>2</a:t>
                      </a:r>
                      <a:endParaRPr lang="en-IN" dirty="0"/>
                    </a:p>
                  </a:txBody>
                  <a:tcPr/>
                </a:tc>
                <a:tc>
                  <a:txBody>
                    <a:bodyPr/>
                    <a:lstStyle/>
                    <a:p>
                      <a:pPr algn="ctr"/>
                      <a:r>
                        <a:rPr lang="en-US" dirty="0"/>
                        <a:t>18</a:t>
                      </a:r>
                      <a:endParaRPr lang="en-IN" dirty="0"/>
                    </a:p>
                  </a:txBody>
                  <a:tcPr/>
                </a:tc>
                <a:tc>
                  <a:txBody>
                    <a:bodyPr/>
                    <a:lstStyle/>
                    <a:p>
                      <a:pPr algn="ctr"/>
                      <a:r>
                        <a:rPr lang="en-US" dirty="0"/>
                        <a:t>10</a:t>
                      </a:r>
                      <a:endParaRPr lang="en-IN" dirty="0"/>
                    </a:p>
                  </a:txBody>
                  <a:tcPr/>
                </a:tc>
                <a:tc>
                  <a:txBody>
                    <a:bodyPr/>
                    <a:lstStyle/>
                    <a:p>
                      <a:pPr algn="ctr"/>
                      <a:r>
                        <a:rPr lang="en-US" dirty="0"/>
                        <a:t>9</a:t>
                      </a:r>
                      <a:endParaRPr lang="en-IN" dirty="0"/>
                    </a:p>
                  </a:txBody>
                  <a:tcPr/>
                </a:tc>
                <a:extLst>
                  <a:ext uri="{0D108BD9-81ED-4DB2-BD59-A6C34878D82A}">
                    <a16:rowId xmlns:a16="http://schemas.microsoft.com/office/drawing/2014/main" val="51623983"/>
                  </a:ext>
                </a:extLst>
              </a:tr>
              <a:tr h="498051">
                <a:tc>
                  <a:txBody>
                    <a:bodyPr/>
                    <a:lstStyle/>
                    <a:p>
                      <a:pPr algn="ctr"/>
                      <a:r>
                        <a:rPr lang="en-US" dirty="0"/>
                        <a:t>3</a:t>
                      </a:r>
                      <a:endParaRPr lang="en-IN" dirty="0"/>
                    </a:p>
                  </a:txBody>
                  <a:tcPr/>
                </a:tc>
                <a:tc>
                  <a:txBody>
                    <a:bodyPr/>
                    <a:lstStyle/>
                    <a:p>
                      <a:pPr algn="ctr"/>
                      <a:r>
                        <a:rPr lang="en-US" dirty="0"/>
                        <a:t>30</a:t>
                      </a:r>
                      <a:endParaRPr lang="en-IN" dirty="0"/>
                    </a:p>
                  </a:txBody>
                  <a:tcPr/>
                </a:tc>
                <a:tc>
                  <a:txBody>
                    <a:bodyPr/>
                    <a:lstStyle/>
                    <a:p>
                      <a:pPr algn="ctr"/>
                      <a:r>
                        <a:rPr lang="en-US" dirty="0"/>
                        <a:t>12</a:t>
                      </a:r>
                      <a:endParaRPr lang="en-IN" dirty="0"/>
                    </a:p>
                  </a:txBody>
                  <a:tcPr/>
                </a:tc>
                <a:tc>
                  <a:txBody>
                    <a:bodyPr/>
                    <a:lstStyle/>
                    <a:p>
                      <a:pPr algn="ctr"/>
                      <a:r>
                        <a:rPr lang="en-US" dirty="0"/>
                        <a:t>10</a:t>
                      </a:r>
                      <a:endParaRPr lang="en-IN" dirty="0"/>
                    </a:p>
                  </a:txBody>
                  <a:tcPr/>
                </a:tc>
                <a:extLst>
                  <a:ext uri="{0D108BD9-81ED-4DB2-BD59-A6C34878D82A}">
                    <a16:rowId xmlns:a16="http://schemas.microsoft.com/office/drawing/2014/main" val="3667284263"/>
                  </a:ext>
                </a:extLst>
              </a:tr>
              <a:tr h="498051">
                <a:tc>
                  <a:txBody>
                    <a:bodyPr/>
                    <a:lstStyle/>
                    <a:p>
                      <a:pPr algn="ctr"/>
                      <a:r>
                        <a:rPr lang="en-US" dirty="0"/>
                        <a:t>4</a:t>
                      </a:r>
                      <a:endParaRPr lang="en-IN" dirty="0"/>
                    </a:p>
                  </a:txBody>
                  <a:tcPr/>
                </a:tc>
                <a:tc>
                  <a:txBody>
                    <a:bodyPr/>
                    <a:lstStyle/>
                    <a:p>
                      <a:pPr algn="ctr"/>
                      <a:r>
                        <a:rPr lang="en-US" dirty="0"/>
                        <a:t>40</a:t>
                      </a:r>
                      <a:endParaRPr lang="en-IN" dirty="0"/>
                    </a:p>
                  </a:txBody>
                  <a:tcPr/>
                </a:tc>
                <a:tc>
                  <a:txBody>
                    <a:bodyPr/>
                    <a:lstStyle/>
                    <a:p>
                      <a:pPr algn="ctr"/>
                      <a:r>
                        <a:rPr lang="en-US" dirty="0">
                          <a:solidFill>
                            <a:srgbClr val="FF0000"/>
                          </a:solidFill>
                        </a:rPr>
                        <a:t>10</a:t>
                      </a:r>
                      <a:endParaRPr lang="en-IN" dirty="0">
                        <a:solidFill>
                          <a:srgbClr val="FF0000"/>
                        </a:solidFill>
                      </a:endParaRPr>
                    </a:p>
                  </a:txBody>
                  <a:tcPr>
                    <a:solidFill>
                      <a:srgbClr val="FFFF00"/>
                    </a:solidFill>
                  </a:tcPr>
                </a:tc>
                <a:tc>
                  <a:txBody>
                    <a:bodyPr/>
                    <a:lstStyle/>
                    <a:p>
                      <a:pPr algn="ctr"/>
                      <a:r>
                        <a:rPr lang="en-US" dirty="0">
                          <a:solidFill>
                            <a:srgbClr val="FF0000"/>
                          </a:solidFill>
                        </a:rPr>
                        <a:t>10</a:t>
                      </a:r>
                      <a:endParaRPr lang="en-IN" dirty="0">
                        <a:solidFill>
                          <a:srgbClr val="FF0000"/>
                        </a:solidFill>
                      </a:endParaRPr>
                    </a:p>
                  </a:txBody>
                  <a:tcPr>
                    <a:solidFill>
                      <a:srgbClr val="FFFF00"/>
                    </a:solidFill>
                  </a:tcPr>
                </a:tc>
                <a:extLst>
                  <a:ext uri="{0D108BD9-81ED-4DB2-BD59-A6C34878D82A}">
                    <a16:rowId xmlns:a16="http://schemas.microsoft.com/office/drawing/2014/main" val="4214270001"/>
                  </a:ext>
                </a:extLst>
              </a:tr>
              <a:tr h="498051">
                <a:tc>
                  <a:txBody>
                    <a:bodyPr/>
                    <a:lstStyle/>
                    <a:p>
                      <a:pPr algn="ctr"/>
                      <a:r>
                        <a:rPr lang="en-US" dirty="0"/>
                        <a:t>5</a:t>
                      </a:r>
                      <a:endParaRPr lang="en-IN" dirty="0"/>
                    </a:p>
                  </a:txBody>
                  <a:tcPr/>
                </a:tc>
                <a:tc>
                  <a:txBody>
                    <a:bodyPr/>
                    <a:lstStyle/>
                    <a:p>
                      <a:pPr algn="ctr"/>
                      <a:r>
                        <a:rPr lang="en-US" dirty="0"/>
                        <a:t>45</a:t>
                      </a:r>
                      <a:endParaRPr lang="en-IN" dirty="0"/>
                    </a:p>
                  </a:txBody>
                  <a:tcPr/>
                </a:tc>
                <a:tc>
                  <a:txBody>
                    <a:bodyPr/>
                    <a:lstStyle/>
                    <a:p>
                      <a:pPr algn="ctr"/>
                      <a:r>
                        <a:rPr lang="en-US" dirty="0"/>
                        <a:t>5</a:t>
                      </a:r>
                      <a:endParaRPr lang="en-IN" dirty="0"/>
                    </a:p>
                  </a:txBody>
                  <a:tcPr/>
                </a:tc>
                <a:tc>
                  <a:txBody>
                    <a:bodyPr/>
                    <a:lstStyle/>
                    <a:p>
                      <a:pPr algn="ctr"/>
                      <a:r>
                        <a:rPr lang="en-US" dirty="0"/>
                        <a:t>9</a:t>
                      </a:r>
                      <a:endParaRPr lang="en-IN" dirty="0"/>
                    </a:p>
                  </a:txBody>
                  <a:tcPr/>
                </a:tc>
                <a:extLst>
                  <a:ext uri="{0D108BD9-81ED-4DB2-BD59-A6C34878D82A}">
                    <a16:rowId xmlns:a16="http://schemas.microsoft.com/office/drawing/2014/main" val="1292912172"/>
                  </a:ext>
                </a:extLst>
              </a:tr>
              <a:tr h="498051">
                <a:tc>
                  <a:txBody>
                    <a:bodyPr/>
                    <a:lstStyle/>
                    <a:p>
                      <a:pPr algn="ctr"/>
                      <a:r>
                        <a:rPr lang="en-US" dirty="0"/>
                        <a:t>6</a:t>
                      </a:r>
                      <a:endParaRPr lang="en-IN" dirty="0"/>
                    </a:p>
                  </a:txBody>
                  <a:tcPr/>
                </a:tc>
                <a:tc>
                  <a:txBody>
                    <a:bodyPr/>
                    <a:lstStyle/>
                    <a:p>
                      <a:pPr algn="ctr"/>
                      <a:r>
                        <a:rPr lang="en-US" dirty="0"/>
                        <a:t>48</a:t>
                      </a:r>
                      <a:endParaRPr lang="en-IN" dirty="0"/>
                    </a:p>
                  </a:txBody>
                  <a:tcPr/>
                </a:tc>
                <a:tc>
                  <a:txBody>
                    <a:bodyPr/>
                    <a:lstStyle/>
                    <a:p>
                      <a:pPr algn="ctr"/>
                      <a:r>
                        <a:rPr lang="en-US" dirty="0"/>
                        <a:t>3</a:t>
                      </a:r>
                      <a:endParaRPr lang="en-IN" dirty="0"/>
                    </a:p>
                  </a:txBody>
                  <a:tcPr/>
                </a:tc>
                <a:tc>
                  <a:txBody>
                    <a:bodyPr/>
                    <a:lstStyle/>
                    <a:p>
                      <a:pPr algn="ctr"/>
                      <a:r>
                        <a:rPr lang="en-US" dirty="0"/>
                        <a:t>8</a:t>
                      </a:r>
                      <a:endParaRPr lang="en-IN" dirty="0"/>
                    </a:p>
                  </a:txBody>
                  <a:tcPr/>
                </a:tc>
                <a:extLst>
                  <a:ext uri="{0D108BD9-81ED-4DB2-BD59-A6C34878D82A}">
                    <a16:rowId xmlns:a16="http://schemas.microsoft.com/office/drawing/2014/main" val="115911487"/>
                  </a:ext>
                </a:extLst>
              </a:tr>
              <a:tr h="498051">
                <a:tc>
                  <a:txBody>
                    <a:bodyPr/>
                    <a:lstStyle/>
                    <a:p>
                      <a:pPr algn="ctr"/>
                      <a:r>
                        <a:rPr lang="en-US" dirty="0"/>
                        <a:t>7</a:t>
                      </a:r>
                      <a:endParaRPr lang="en-IN" dirty="0"/>
                    </a:p>
                  </a:txBody>
                  <a:tcPr/>
                </a:tc>
                <a:tc>
                  <a:txBody>
                    <a:bodyPr/>
                    <a:lstStyle/>
                    <a:p>
                      <a:pPr algn="ctr"/>
                      <a:r>
                        <a:rPr lang="en-US" dirty="0"/>
                        <a:t>49</a:t>
                      </a:r>
                      <a:endParaRPr lang="en-IN" dirty="0"/>
                    </a:p>
                  </a:txBody>
                  <a:tcPr/>
                </a:tc>
                <a:tc>
                  <a:txBody>
                    <a:bodyPr/>
                    <a:lstStyle/>
                    <a:p>
                      <a:pPr algn="ctr"/>
                      <a:r>
                        <a:rPr lang="en-US" dirty="0"/>
                        <a:t>1</a:t>
                      </a:r>
                      <a:endParaRPr lang="en-IN" dirty="0"/>
                    </a:p>
                  </a:txBody>
                  <a:tcPr/>
                </a:tc>
                <a:tc>
                  <a:txBody>
                    <a:bodyPr/>
                    <a:lstStyle/>
                    <a:p>
                      <a:pPr algn="ctr"/>
                      <a:r>
                        <a:rPr lang="en-US" dirty="0"/>
                        <a:t>7</a:t>
                      </a:r>
                      <a:endParaRPr lang="en-IN" dirty="0"/>
                    </a:p>
                  </a:txBody>
                  <a:tcPr/>
                </a:tc>
                <a:extLst>
                  <a:ext uri="{0D108BD9-81ED-4DB2-BD59-A6C34878D82A}">
                    <a16:rowId xmlns:a16="http://schemas.microsoft.com/office/drawing/2014/main" val="2586155378"/>
                  </a:ext>
                </a:extLst>
              </a:tr>
              <a:tr h="498051">
                <a:tc>
                  <a:txBody>
                    <a:bodyPr/>
                    <a:lstStyle/>
                    <a:p>
                      <a:pPr algn="ctr"/>
                      <a:r>
                        <a:rPr lang="en-US" dirty="0"/>
                        <a:t>8</a:t>
                      </a:r>
                      <a:endParaRPr lang="en-IN" dirty="0"/>
                    </a:p>
                  </a:txBody>
                  <a:tcPr/>
                </a:tc>
                <a:tc>
                  <a:txBody>
                    <a:bodyPr/>
                    <a:lstStyle/>
                    <a:p>
                      <a:pPr algn="ctr"/>
                      <a:r>
                        <a:rPr lang="en-US" dirty="0"/>
                        <a:t>49</a:t>
                      </a:r>
                      <a:endParaRPr lang="en-IN" dirty="0"/>
                    </a:p>
                  </a:txBody>
                  <a:tcPr/>
                </a:tc>
                <a:tc>
                  <a:txBody>
                    <a:bodyPr/>
                    <a:lstStyle/>
                    <a:p>
                      <a:pPr algn="ctr"/>
                      <a:r>
                        <a:rPr lang="en-US" dirty="0">
                          <a:solidFill>
                            <a:srgbClr val="FF0000"/>
                          </a:solidFill>
                        </a:rPr>
                        <a:t>0</a:t>
                      </a:r>
                      <a:endParaRPr lang="en-IN" dirty="0">
                        <a:solidFill>
                          <a:srgbClr val="FF0000"/>
                        </a:solidFill>
                      </a:endParaRPr>
                    </a:p>
                  </a:txBody>
                  <a:tcPr>
                    <a:solidFill>
                      <a:srgbClr val="FFFF00"/>
                    </a:solidFill>
                  </a:tcPr>
                </a:tc>
                <a:tc>
                  <a:txBody>
                    <a:bodyPr/>
                    <a:lstStyle/>
                    <a:p>
                      <a:pPr algn="ctr"/>
                      <a:r>
                        <a:rPr lang="en-US" dirty="0"/>
                        <a:t>6</a:t>
                      </a:r>
                      <a:endParaRPr lang="en-IN" dirty="0"/>
                    </a:p>
                  </a:txBody>
                  <a:tcPr/>
                </a:tc>
                <a:extLst>
                  <a:ext uri="{0D108BD9-81ED-4DB2-BD59-A6C34878D82A}">
                    <a16:rowId xmlns:a16="http://schemas.microsoft.com/office/drawing/2014/main" val="3559014103"/>
                  </a:ext>
                </a:extLst>
              </a:tr>
              <a:tr h="498051">
                <a:tc>
                  <a:txBody>
                    <a:bodyPr/>
                    <a:lstStyle/>
                    <a:p>
                      <a:pPr algn="ctr"/>
                      <a:r>
                        <a:rPr lang="en-US" dirty="0"/>
                        <a:t>9</a:t>
                      </a:r>
                      <a:endParaRPr lang="en-IN" dirty="0"/>
                    </a:p>
                  </a:txBody>
                  <a:tcPr/>
                </a:tc>
                <a:tc>
                  <a:txBody>
                    <a:bodyPr/>
                    <a:lstStyle/>
                    <a:p>
                      <a:pPr algn="ctr"/>
                      <a:r>
                        <a:rPr lang="en-US" dirty="0"/>
                        <a:t>45</a:t>
                      </a:r>
                      <a:endParaRPr lang="en-IN" dirty="0"/>
                    </a:p>
                  </a:txBody>
                  <a:tcPr/>
                </a:tc>
                <a:tc>
                  <a:txBody>
                    <a:bodyPr/>
                    <a:lstStyle/>
                    <a:p>
                      <a:pPr algn="ctr"/>
                      <a:r>
                        <a:rPr lang="en-US" dirty="0"/>
                        <a:t>-4</a:t>
                      </a:r>
                      <a:endParaRPr lang="en-IN" dirty="0"/>
                    </a:p>
                  </a:txBody>
                  <a:tcPr/>
                </a:tc>
                <a:tc>
                  <a:txBody>
                    <a:bodyPr/>
                    <a:lstStyle/>
                    <a:p>
                      <a:pPr algn="ctr"/>
                      <a:r>
                        <a:rPr lang="en-US" dirty="0"/>
                        <a:t>5</a:t>
                      </a:r>
                      <a:endParaRPr lang="en-IN" dirty="0"/>
                    </a:p>
                  </a:txBody>
                  <a:tcPr/>
                </a:tc>
                <a:extLst>
                  <a:ext uri="{0D108BD9-81ED-4DB2-BD59-A6C34878D82A}">
                    <a16:rowId xmlns:a16="http://schemas.microsoft.com/office/drawing/2014/main" val="1436512996"/>
                  </a:ext>
                </a:extLst>
              </a:tr>
              <a:tr h="498051">
                <a:tc>
                  <a:txBody>
                    <a:bodyPr/>
                    <a:lstStyle/>
                    <a:p>
                      <a:pPr algn="ctr"/>
                      <a:r>
                        <a:rPr lang="en-US" dirty="0"/>
                        <a:t>10</a:t>
                      </a:r>
                      <a:endParaRPr lang="en-IN" dirty="0"/>
                    </a:p>
                  </a:txBody>
                  <a:tcPr/>
                </a:tc>
                <a:tc>
                  <a:txBody>
                    <a:bodyPr/>
                    <a:lstStyle/>
                    <a:p>
                      <a:pPr algn="ctr"/>
                      <a:r>
                        <a:rPr lang="en-US" dirty="0"/>
                        <a:t>40</a:t>
                      </a:r>
                      <a:endParaRPr lang="en-IN" dirty="0"/>
                    </a:p>
                  </a:txBody>
                  <a:tcPr/>
                </a:tc>
                <a:tc>
                  <a:txBody>
                    <a:bodyPr/>
                    <a:lstStyle/>
                    <a:p>
                      <a:pPr algn="ctr"/>
                      <a:r>
                        <a:rPr lang="en-US" dirty="0"/>
                        <a:t>-5</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552580121"/>
                  </a:ext>
                </a:extLst>
              </a:tr>
            </a:tbl>
          </a:graphicData>
        </a:graphic>
      </p:graphicFrame>
      <p:sp>
        <p:nvSpPr>
          <p:cNvPr id="5" name="Right Brace 4">
            <a:extLst>
              <a:ext uri="{FF2B5EF4-FFF2-40B4-BE49-F238E27FC236}">
                <a16:creationId xmlns:a16="http://schemas.microsoft.com/office/drawing/2014/main" id="{A6606F0C-7D48-4CDD-809C-1C4E2077AB2D}"/>
              </a:ext>
            </a:extLst>
          </p:cNvPr>
          <p:cNvSpPr/>
          <p:nvPr/>
        </p:nvSpPr>
        <p:spPr>
          <a:xfrm>
            <a:off x="9090991" y="1722783"/>
            <a:ext cx="344557" cy="1497495"/>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Right Brace 5">
            <a:extLst>
              <a:ext uri="{FF2B5EF4-FFF2-40B4-BE49-F238E27FC236}">
                <a16:creationId xmlns:a16="http://schemas.microsoft.com/office/drawing/2014/main" id="{324E25B3-9131-4098-808F-073812855FA4}"/>
              </a:ext>
            </a:extLst>
          </p:cNvPr>
          <p:cNvSpPr/>
          <p:nvPr/>
        </p:nvSpPr>
        <p:spPr>
          <a:xfrm>
            <a:off x="9090991" y="3220278"/>
            <a:ext cx="344557" cy="2478157"/>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Right Brace 6">
            <a:extLst>
              <a:ext uri="{FF2B5EF4-FFF2-40B4-BE49-F238E27FC236}">
                <a16:creationId xmlns:a16="http://schemas.microsoft.com/office/drawing/2014/main" id="{BCC6F373-0B7E-4D4D-8E60-3482F7380398}"/>
              </a:ext>
            </a:extLst>
          </p:cNvPr>
          <p:cNvSpPr/>
          <p:nvPr/>
        </p:nvSpPr>
        <p:spPr>
          <a:xfrm>
            <a:off x="9090991" y="5728249"/>
            <a:ext cx="344557" cy="964096"/>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C82C3B18-9A8C-49C6-86E3-CC50271D8B83}"/>
              </a:ext>
            </a:extLst>
          </p:cNvPr>
          <p:cNvSpPr txBox="1"/>
          <p:nvPr/>
        </p:nvSpPr>
        <p:spPr>
          <a:xfrm>
            <a:off x="9554819" y="2266122"/>
            <a:ext cx="2358888" cy="400110"/>
          </a:xfrm>
          <a:prstGeom prst="rect">
            <a:avLst/>
          </a:prstGeom>
          <a:noFill/>
        </p:spPr>
        <p:txBody>
          <a:bodyPr wrap="square" rtlCol="0">
            <a:spAutoFit/>
          </a:bodyPr>
          <a:lstStyle/>
          <a:p>
            <a:r>
              <a:rPr lang="en-US" sz="2000" dirty="0"/>
              <a:t>Increasing Returns</a:t>
            </a:r>
            <a:endParaRPr lang="en-IN" sz="2000" dirty="0"/>
          </a:p>
        </p:txBody>
      </p:sp>
      <p:sp>
        <p:nvSpPr>
          <p:cNvPr id="9" name="TextBox 8">
            <a:extLst>
              <a:ext uri="{FF2B5EF4-FFF2-40B4-BE49-F238E27FC236}">
                <a16:creationId xmlns:a16="http://schemas.microsoft.com/office/drawing/2014/main" id="{E968EA38-ED8C-4CF8-9E09-9F3344242E89}"/>
              </a:ext>
            </a:extLst>
          </p:cNvPr>
          <p:cNvSpPr txBox="1"/>
          <p:nvPr/>
        </p:nvSpPr>
        <p:spPr>
          <a:xfrm>
            <a:off x="9554819" y="4191769"/>
            <a:ext cx="2835964" cy="400110"/>
          </a:xfrm>
          <a:prstGeom prst="rect">
            <a:avLst/>
          </a:prstGeom>
          <a:noFill/>
        </p:spPr>
        <p:txBody>
          <a:bodyPr wrap="square" rtlCol="0">
            <a:spAutoFit/>
          </a:bodyPr>
          <a:lstStyle/>
          <a:p>
            <a:r>
              <a:rPr lang="en-US" sz="2000" dirty="0"/>
              <a:t>Diminishing Returns</a:t>
            </a:r>
            <a:endParaRPr lang="en-IN" sz="2000" dirty="0"/>
          </a:p>
        </p:txBody>
      </p:sp>
      <p:sp>
        <p:nvSpPr>
          <p:cNvPr id="10" name="TextBox 9">
            <a:extLst>
              <a:ext uri="{FF2B5EF4-FFF2-40B4-BE49-F238E27FC236}">
                <a16:creationId xmlns:a16="http://schemas.microsoft.com/office/drawing/2014/main" id="{5064514B-BA79-4A9A-A7F4-3609B4DAA462}"/>
              </a:ext>
            </a:extLst>
          </p:cNvPr>
          <p:cNvSpPr txBox="1"/>
          <p:nvPr/>
        </p:nvSpPr>
        <p:spPr>
          <a:xfrm>
            <a:off x="9554819" y="6010242"/>
            <a:ext cx="2358888" cy="400110"/>
          </a:xfrm>
          <a:prstGeom prst="rect">
            <a:avLst/>
          </a:prstGeom>
          <a:noFill/>
        </p:spPr>
        <p:txBody>
          <a:bodyPr wrap="square" rtlCol="0">
            <a:spAutoFit/>
          </a:bodyPr>
          <a:lstStyle/>
          <a:p>
            <a:r>
              <a:rPr lang="en-US" sz="2000" dirty="0"/>
              <a:t>Negative Returns</a:t>
            </a:r>
            <a:endParaRPr lang="en-IN" sz="2000" dirty="0"/>
          </a:p>
        </p:txBody>
      </p:sp>
      <p:sp>
        <p:nvSpPr>
          <p:cNvPr id="11" name="Rectangle 10">
            <a:extLst>
              <a:ext uri="{FF2B5EF4-FFF2-40B4-BE49-F238E27FC236}">
                <a16:creationId xmlns:a16="http://schemas.microsoft.com/office/drawing/2014/main" id="{AA0EBAA4-B032-4EF4-9A4B-0E8EB2AD349F}"/>
              </a:ext>
            </a:extLst>
          </p:cNvPr>
          <p:cNvSpPr/>
          <p:nvPr/>
        </p:nvSpPr>
        <p:spPr>
          <a:xfrm>
            <a:off x="470378" y="165655"/>
            <a:ext cx="3518526" cy="369332"/>
          </a:xfrm>
          <a:prstGeom prst="rect">
            <a:avLst/>
          </a:prstGeom>
        </p:spPr>
        <p:txBody>
          <a:bodyPr wrap="square">
            <a:spAutoFit/>
          </a:bodyPr>
          <a:lstStyle/>
          <a:p>
            <a:r>
              <a:rPr lang="en-IN" b="1" u="sng" dirty="0">
                <a:solidFill>
                  <a:schemeClr val="bg1"/>
                </a:solidFill>
              </a:rPr>
              <a:t>Law of Variable Proportion</a:t>
            </a:r>
          </a:p>
        </p:txBody>
      </p:sp>
    </p:spTree>
    <p:extLst>
      <p:ext uri="{BB962C8B-B14F-4D97-AF65-F5344CB8AC3E}">
        <p14:creationId xmlns:p14="http://schemas.microsoft.com/office/powerpoint/2010/main" val="88912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C8B9AC-C126-4BEA-AE14-EB69D9B20ACF}"/>
              </a:ext>
            </a:extLst>
          </p:cNvPr>
          <p:cNvPicPr>
            <a:picLocks noChangeAspect="1"/>
          </p:cNvPicPr>
          <p:nvPr/>
        </p:nvPicPr>
        <p:blipFill rotWithShape="1">
          <a:blip r:embed="rId2"/>
          <a:srcRect l="2911" t="8116"/>
          <a:stretch/>
        </p:blipFill>
        <p:spPr>
          <a:xfrm>
            <a:off x="357808" y="64487"/>
            <a:ext cx="5332685" cy="6729025"/>
          </a:xfrm>
          <a:prstGeom prst="rect">
            <a:avLst/>
          </a:prstGeom>
        </p:spPr>
      </p:pic>
    </p:spTree>
    <p:extLst>
      <p:ext uri="{BB962C8B-B14F-4D97-AF65-F5344CB8AC3E}">
        <p14:creationId xmlns:p14="http://schemas.microsoft.com/office/powerpoint/2010/main" val="415213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739BD8-7030-BB67-9E4E-1B4509124EE2}"/>
              </a:ext>
            </a:extLst>
          </p:cNvPr>
          <p:cNvSpPr txBox="1"/>
          <p:nvPr/>
        </p:nvSpPr>
        <p:spPr>
          <a:xfrm>
            <a:off x="722780" y="568369"/>
            <a:ext cx="6098240" cy="800219"/>
          </a:xfrm>
          <a:prstGeom prst="rect">
            <a:avLst/>
          </a:prstGeom>
          <a:noFill/>
        </p:spPr>
        <p:txBody>
          <a:bodyPr wrap="square">
            <a:spAutoFit/>
          </a:bodyPr>
          <a:lstStyle/>
          <a:p>
            <a:r>
              <a:rPr lang="en-IN" sz="2800" dirty="0"/>
              <a:t>Three Phases of Production</a:t>
            </a:r>
          </a:p>
          <a:p>
            <a:endParaRPr lang="en-IN" dirty="0"/>
          </a:p>
        </p:txBody>
      </p:sp>
      <p:pic>
        <p:nvPicPr>
          <p:cNvPr id="6" name="image11.jpeg">
            <a:extLst>
              <a:ext uri="{FF2B5EF4-FFF2-40B4-BE49-F238E27FC236}">
                <a16:creationId xmlns:a16="http://schemas.microsoft.com/office/drawing/2014/main" id="{519E6E5C-A396-DEE3-CD1D-2D10F1205B03}"/>
              </a:ext>
            </a:extLst>
          </p:cNvPr>
          <p:cNvPicPr>
            <a:picLocks noChangeAspect="1"/>
          </p:cNvPicPr>
          <p:nvPr/>
        </p:nvPicPr>
        <p:blipFill>
          <a:blip r:embed="rId2" cstate="print"/>
          <a:stretch>
            <a:fillRect/>
          </a:stretch>
        </p:blipFill>
        <p:spPr>
          <a:xfrm>
            <a:off x="457200" y="1550877"/>
            <a:ext cx="6938682" cy="3801052"/>
          </a:xfrm>
          <a:prstGeom prst="rect">
            <a:avLst/>
          </a:prstGeom>
        </p:spPr>
      </p:pic>
      <p:pic>
        <p:nvPicPr>
          <p:cNvPr id="7" name="image12.jpeg">
            <a:extLst>
              <a:ext uri="{FF2B5EF4-FFF2-40B4-BE49-F238E27FC236}">
                <a16:creationId xmlns:a16="http://schemas.microsoft.com/office/drawing/2014/main" id="{38852405-15DA-74DB-97E7-9D0FF0BFF54A}"/>
              </a:ext>
            </a:extLst>
          </p:cNvPr>
          <p:cNvPicPr>
            <a:picLocks noChangeAspect="1"/>
          </p:cNvPicPr>
          <p:nvPr/>
        </p:nvPicPr>
        <p:blipFill>
          <a:blip r:embed="rId3" cstate="print"/>
          <a:stretch>
            <a:fillRect/>
          </a:stretch>
        </p:blipFill>
        <p:spPr>
          <a:xfrm>
            <a:off x="7691718" y="1550877"/>
            <a:ext cx="4043081" cy="4244805"/>
          </a:xfrm>
          <a:prstGeom prst="rect">
            <a:avLst/>
          </a:prstGeom>
        </p:spPr>
      </p:pic>
    </p:spTree>
    <p:extLst>
      <p:ext uri="{BB962C8B-B14F-4D97-AF65-F5344CB8AC3E}">
        <p14:creationId xmlns:p14="http://schemas.microsoft.com/office/powerpoint/2010/main" val="377013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229FB7-72C2-79DD-F7CF-4C05554CD5DA}"/>
              </a:ext>
            </a:extLst>
          </p:cNvPr>
          <p:cNvSpPr txBox="1"/>
          <p:nvPr/>
        </p:nvSpPr>
        <p:spPr>
          <a:xfrm>
            <a:off x="359150" y="335845"/>
            <a:ext cx="6660216" cy="6186309"/>
          </a:xfrm>
          <a:prstGeom prst="rect">
            <a:avLst/>
          </a:prstGeom>
          <a:noFill/>
        </p:spPr>
        <p:txBody>
          <a:bodyPr wrap="square">
            <a:spAutoFit/>
          </a:bodyPr>
          <a:lstStyle/>
          <a:p>
            <a:pPr algn="just"/>
            <a:r>
              <a:rPr lang="en-US" dirty="0">
                <a:latin typeface="Bookman Old Style" panose="02050604050505020204" pitchFamily="18" charset="0"/>
              </a:rPr>
              <a:t>The three phases can be identified by inspecting the behavior of MP of variable input in the above table. MP of variable input rises up to 3 units. This is phase I in which TP increases at an increasing rate. From 4th unit to 8th unit of variable input, MP falls but remains positive. This is phase II in which TP increases at a decreasing rate. MP of variable input becomes negative from 10th unit. This is phase III in which TP starts falling. These three phases of the short-run law of production are graphically illustrated by the relationship between TP and MP curves.</a:t>
            </a:r>
          </a:p>
          <a:p>
            <a:pPr algn="just"/>
            <a:endParaRPr lang="en-US" dirty="0">
              <a:latin typeface="Bookman Old Style" panose="02050604050505020204" pitchFamily="18" charset="0"/>
            </a:endParaRPr>
          </a:p>
          <a:p>
            <a:pPr marL="285750" indent="-285750" algn="just">
              <a:buFont typeface="Arial" panose="020B0604020202020204" pitchFamily="34" charset="0"/>
              <a:buChar char="•"/>
            </a:pPr>
            <a:r>
              <a:rPr lang="en-US" dirty="0">
                <a:latin typeface="Bookman Old Style" panose="02050604050505020204" pitchFamily="18" charset="0"/>
              </a:rPr>
              <a:t>Phase I. Phase of Increasing Returns</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                                 It goes from the origin to the point where the MP curve is maximum (i.e., from origin to point B). In this phase, TP curve is increasing at an increasing rate. MP curve rises and reaches a maximum. A rational producer will not operate in this phase because the producer can always expand through phase I. It is a non-economic range.</a:t>
            </a:r>
          </a:p>
          <a:p>
            <a:pPr marL="285750" indent="-285750" algn="just">
              <a:buFont typeface="Arial" panose="020B0604020202020204" pitchFamily="34" charset="0"/>
              <a:buChar char="•"/>
            </a:pPr>
            <a:endParaRPr lang="en-US" dirty="0">
              <a:latin typeface="Bookman Old Style" panose="02050604050505020204" pitchFamily="18" charset="0"/>
            </a:endParaRPr>
          </a:p>
        </p:txBody>
      </p:sp>
      <p:pic>
        <p:nvPicPr>
          <p:cNvPr id="6" name="image12.jpeg">
            <a:extLst>
              <a:ext uri="{FF2B5EF4-FFF2-40B4-BE49-F238E27FC236}">
                <a16:creationId xmlns:a16="http://schemas.microsoft.com/office/drawing/2014/main" id="{EC0A59CA-C9F5-E316-3969-4D6C2C523F25}"/>
              </a:ext>
            </a:extLst>
          </p:cNvPr>
          <p:cNvPicPr>
            <a:picLocks noChangeAspect="1"/>
          </p:cNvPicPr>
          <p:nvPr/>
        </p:nvPicPr>
        <p:blipFill>
          <a:blip r:embed="rId2" cstate="print"/>
          <a:stretch>
            <a:fillRect/>
          </a:stretch>
        </p:blipFill>
        <p:spPr>
          <a:xfrm>
            <a:off x="7365701" y="613779"/>
            <a:ext cx="4691551" cy="4925629"/>
          </a:xfrm>
          <a:prstGeom prst="rect">
            <a:avLst/>
          </a:prstGeom>
        </p:spPr>
      </p:pic>
    </p:spTree>
    <p:extLst>
      <p:ext uri="{BB962C8B-B14F-4D97-AF65-F5344CB8AC3E}">
        <p14:creationId xmlns:p14="http://schemas.microsoft.com/office/powerpoint/2010/main" val="40931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E24196-7C56-E537-4200-BF739A2E030E}"/>
              </a:ext>
            </a:extLst>
          </p:cNvPr>
          <p:cNvSpPr txBox="1"/>
          <p:nvPr/>
        </p:nvSpPr>
        <p:spPr>
          <a:xfrm>
            <a:off x="299489" y="612844"/>
            <a:ext cx="6578389" cy="5632311"/>
          </a:xfrm>
          <a:prstGeom prst="rect">
            <a:avLst/>
          </a:prstGeom>
          <a:noFill/>
        </p:spPr>
        <p:txBody>
          <a:bodyPr wrap="square">
            <a:spAutoFit/>
          </a:bodyPr>
          <a:lstStyle/>
          <a:p>
            <a:pPr algn="just"/>
            <a:r>
              <a:rPr lang="en-US" dirty="0">
                <a:latin typeface="Bookman Old Style" panose="02050604050505020204" pitchFamily="18" charset="0"/>
              </a:rPr>
              <a:t>Phase II. Phase of Diminishing Returns</a:t>
            </a:r>
          </a:p>
          <a:p>
            <a:pPr marL="285750" indent="-285750" algn="just">
              <a:buFont typeface="Arial" panose="020B0604020202020204" pitchFamily="34" charset="0"/>
              <a:buChar char="•"/>
            </a:pPr>
            <a:endParaRPr lang="en-US" dirty="0">
              <a:latin typeface="Bookman Old Style" panose="02050604050505020204" pitchFamily="18" charset="0"/>
            </a:endParaRPr>
          </a:p>
          <a:p>
            <a:pPr algn="just"/>
            <a:r>
              <a:rPr lang="en-US" dirty="0">
                <a:latin typeface="Bookman Old Style" panose="02050604050505020204" pitchFamily="18" charset="0"/>
              </a:rPr>
              <a:t>                   It is the most important phase out of the three phases. Phase II of production ranges from the point where MP curve is maximum to the point where the MP curve is zero (i.e., from point B to C). MP curve is positive but declining. TP curve increases at a decreasing rate and reaches a maximum. A rational producer will always operate in this phase. The law of diminishing returns operates in phase II.</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Phase III. Phase of Negative Returns</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                  It covers the entire range over which MP curve is negative. In this phase, TP curve falls (after point C). A rational producer will not operate in this phase, even with free </a:t>
            </a:r>
            <a:r>
              <a:rPr lang="en-US" dirty="0" err="1">
                <a:latin typeface="Bookman Old Style" panose="02050604050505020204" pitchFamily="18" charset="0"/>
              </a:rPr>
              <a:t>labour</a:t>
            </a:r>
            <a:r>
              <a:rPr lang="en-US" dirty="0">
                <a:latin typeface="Bookman Old Style" panose="02050604050505020204" pitchFamily="18" charset="0"/>
              </a:rPr>
              <a:t>, because he could increase his output by employing less </a:t>
            </a:r>
            <a:r>
              <a:rPr lang="en-US" dirty="0" err="1">
                <a:latin typeface="Bookman Old Style" panose="02050604050505020204" pitchFamily="18" charset="0"/>
              </a:rPr>
              <a:t>labour</a:t>
            </a:r>
            <a:r>
              <a:rPr lang="en-US" dirty="0">
                <a:latin typeface="Bookman Old Style" panose="02050604050505020204" pitchFamily="18" charset="0"/>
              </a:rPr>
              <a:t>. It is a non-economic and an inefficient phase.</a:t>
            </a:r>
          </a:p>
          <a:p>
            <a:pPr algn="just"/>
            <a:endParaRPr lang="en-US" dirty="0">
              <a:latin typeface="Bookman Old Style" panose="02050604050505020204" pitchFamily="18" charset="0"/>
            </a:endParaRPr>
          </a:p>
        </p:txBody>
      </p:sp>
      <p:pic>
        <p:nvPicPr>
          <p:cNvPr id="4" name="image12.jpeg">
            <a:extLst>
              <a:ext uri="{FF2B5EF4-FFF2-40B4-BE49-F238E27FC236}">
                <a16:creationId xmlns:a16="http://schemas.microsoft.com/office/drawing/2014/main" id="{D25AC4F3-D858-3D15-A4FF-9E4B8EB16DDE}"/>
              </a:ext>
            </a:extLst>
          </p:cNvPr>
          <p:cNvPicPr>
            <a:picLocks noChangeAspect="1"/>
          </p:cNvPicPr>
          <p:nvPr/>
        </p:nvPicPr>
        <p:blipFill>
          <a:blip r:embed="rId2" cstate="print"/>
          <a:stretch>
            <a:fillRect/>
          </a:stretch>
        </p:blipFill>
        <p:spPr>
          <a:xfrm>
            <a:off x="7366808" y="1053246"/>
            <a:ext cx="4525703" cy="4751507"/>
          </a:xfrm>
          <a:prstGeom prst="rect">
            <a:avLst/>
          </a:prstGeom>
        </p:spPr>
      </p:pic>
    </p:spTree>
    <p:extLst>
      <p:ext uri="{BB962C8B-B14F-4D97-AF65-F5344CB8AC3E}">
        <p14:creationId xmlns:p14="http://schemas.microsoft.com/office/powerpoint/2010/main" val="4103142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8572-DD32-9593-63F6-0EBFDCE90958}"/>
              </a:ext>
            </a:extLst>
          </p:cNvPr>
          <p:cNvSpPr>
            <a:spLocks noGrp="1"/>
          </p:cNvSpPr>
          <p:nvPr>
            <p:ph type="ctrTitle"/>
          </p:nvPr>
        </p:nvSpPr>
        <p:spPr>
          <a:xfrm>
            <a:off x="-755374" y="2372138"/>
            <a:ext cx="9753600" cy="1775791"/>
          </a:xfrm>
        </p:spPr>
        <p:txBody>
          <a:bodyPr/>
          <a:lstStyle/>
          <a:p>
            <a:r>
              <a:rPr lang="en-IN" sz="4800" dirty="0"/>
              <a:t>Economies of scale, Isoquants, Types of Iso-quant Curves</a:t>
            </a:r>
          </a:p>
        </p:txBody>
      </p:sp>
    </p:spTree>
    <p:extLst>
      <p:ext uri="{BB962C8B-B14F-4D97-AF65-F5344CB8AC3E}">
        <p14:creationId xmlns:p14="http://schemas.microsoft.com/office/powerpoint/2010/main" val="328303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CA13-532C-D767-EFA5-604FC63EF9A9}"/>
              </a:ext>
            </a:extLst>
          </p:cNvPr>
          <p:cNvSpPr>
            <a:spLocks noGrp="1"/>
          </p:cNvSpPr>
          <p:nvPr>
            <p:ph type="title"/>
          </p:nvPr>
        </p:nvSpPr>
        <p:spPr/>
        <p:txBody>
          <a:bodyPr/>
          <a:lstStyle/>
          <a:p>
            <a:r>
              <a:rPr lang="en-IN" dirty="0"/>
              <a:t>Economies of scale</a:t>
            </a:r>
          </a:p>
        </p:txBody>
      </p:sp>
      <p:sp>
        <p:nvSpPr>
          <p:cNvPr id="3" name="Content Placeholder 2">
            <a:extLst>
              <a:ext uri="{FF2B5EF4-FFF2-40B4-BE49-F238E27FC236}">
                <a16:creationId xmlns:a16="http://schemas.microsoft.com/office/drawing/2014/main" id="{F1FA2861-7B00-BC0B-25E0-D02B5CC582D4}"/>
              </a:ext>
            </a:extLst>
          </p:cNvPr>
          <p:cNvSpPr>
            <a:spLocks noGrp="1"/>
          </p:cNvSpPr>
          <p:nvPr>
            <p:ph idx="1"/>
          </p:nvPr>
        </p:nvSpPr>
        <p:spPr/>
        <p:txBody>
          <a:bodyPr/>
          <a:lstStyle/>
          <a:p>
            <a:r>
              <a:rPr lang="en-US" dirty="0"/>
              <a:t>Economies of scale refer to the cost advantage experienced by a firm when it increases its level of output. There are two main types of Economies of Scale – they are internal and external. Internal economies of scale refer to benefits that occur within the firm. For example, the firm may be able to obtain higher levels of credit due to its size.</a:t>
            </a:r>
          </a:p>
          <a:p>
            <a:r>
              <a:rPr lang="en-US" dirty="0"/>
              <a:t>By contrast, external economies occur outside of the firm, but inside the industry, that makes them more efficient.</a:t>
            </a:r>
          </a:p>
          <a:p>
            <a:endParaRPr lang="en-IN" dirty="0"/>
          </a:p>
        </p:txBody>
      </p:sp>
    </p:spTree>
    <p:extLst>
      <p:ext uri="{BB962C8B-B14F-4D97-AF65-F5344CB8AC3E}">
        <p14:creationId xmlns:p14="http://schemas.microsoft.com/office/powerpoint/2010/main" val="3571092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D0E7-7143-858E-A310-34AEAD2017A0}"/>
              </a:ext>
            </a:extLst>
          </p:cNvPr>
          <p:cNvSpPr>
            <a:spLocks noGrp="1"/>
          </p:cNvSpPr>
          <p:nvPr>
            <p:ph type="title"/>
          </p:nvPr>
        </p:nvSpPr>
        <p:spPr/>
        <p:txBody>
          <a:bodyPr/>
          <a:lstStyle/>
          <a:p>
            <a:r>
              <a:rPr lang="en-IN" dirty="0"/>
              <a:t>Internal Economies</a:t>
            </a:r>
          </a:p>
        </p:txBody>
      </p:sp>
      <p:sp>
        <p:nvSpPr>
          <p:cNvPr id="3" name="Content Placeholder 2">
            <a:extLst>
              <a:ext uri="{FF2B5EF4-FFF2-40B4-BE49-F238E27FC236}">
                <a16:creationId xmlns:a16="http://schemas.microsoft.com/office/drawing/2014/main" id="{AA0ADD95-5984-2857-D966-25AEC334772B}"/>
              </a:ext>
            </a:extLst>
          </p:cNvPr>
          <p:cNvSpPr>
            <a:spLocks noGrp="1"/>
          </p:cNvSpPr>
          <p:nvPr>
            <p:ph idx="1"/>
          </p:nvPr>
        </p:nvSpPr>
        <p:spPr/>
        <p:txBody>
          <a:bodyPr/>
          <a:lstStyle/>
          <a:p>
            <a:r>
              <a:rPr lang="en-IN" dirty="0"/>
              <a:t>1.	Labour Economies</a:t>
            </a:r>
          </a:p>
          <a:p>
            <a:r>
              <a:rPr lang="en-IN" dirty="0"/>
              <a:t>2.	Technical Economies</a:t>
            </a:r>
          </a:p>
          <a:p>
            <a:r>
              <a:rPr lang="en-IN" dirty="0"/>
              <a:t>3.	Managerial Economies</a:t>
            </a:r>
          </a:p>
          <a:p>
            <a:r>
              <a:rPr lang="en-IN" dirty="0"/>
              <a:t>4.	Financial Economies</a:t>
            </a:r>
          </a:p>
          <a:p>
            <a:r>
              <a:rPr lang="en-US" dirty="0"/>
              <a:t>5.	Marketing economies of scale</a:t>
            </a:r>
          </a:p>
          <a:p>
            <a:pPr marL="0" indent="0">
              <a:buNone/>
            </a:pPr>
            <a:endParaRPr lang="en-IN" dirty="0"/>
          </a:p>
        </p:txBody>
      </p:sp>
    </p:spTree>
    <p:extLst>
      <p:ext uri="{BB962C8B-B14F-4D97-AF65-F5344CB8AC3E}">
        <p14:creationId xmlns:p14="http://schemas.microsoft.com/office/powerpoint/2010/main" val="3506391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A8B112-3565-7561-34D7-2E57E4FB6C12}"/>
              </a:ext>
            </a:extLst>
          </p:cNvPr>
          <p:cNvSpPr txBox="1"/>
          <p:nvPr/>
        </p:nvSpPr>
        <p:spPr>
          <a:xfrm>
            <a:off x="346262" y="959747"/>
            <a:ext cx="5440455" cy="4524315"/>
          </a:xfrm>
          <a:prstGeom prst="rect">
            <a:avLst/>
          </a:prstGeom>
          <a:noFill/>
        </p:spPr>
        <p:txBody>
          <a:bodyPr wrap="square">
            <a:spAutoFit/>
          </a:bodyPr>
          <a:lstStyle/>
          <a:p>
            <a:r>
              <a:rPr lang="en-US" dirty="0"/>
              <a:t>1.	</a:t>
            </a:r>
            <a:r>
              <a:rPr lang="en-US" dirty="0" err="1"/>
              <a:t>Labour</a:t>
            </a:r>
            <a:r>
              <a:rPr lang="en-US" dirty="0"/>
              <a:t> Economies</a:t>
            </a:r>
          </a:p>
          <a:p>
            <a:endParaRPr lang="en-US" dirty="0"/>
          </a:p>
          <a:p>
            <a:r>
              <a:rPr lang="en-US" dirty="0"/>
              <a:t>In large scale operations workers can do more specific tasks. With little training they can become very proficient in their task, this enables greater efficiency. A good example is an assembly line with many different jobs.</a:t>
            </a:r>
          </a:p>
          <a:p>
            <a:endParaRPr lang="en-US" dirty="0"/>
          </a:p>
          <a:p>
            <a:endParaRPr lang="en-US" dirty="0"/>
          </a:p>
          <a:p>
            <a:r>
              <a:rPr lang="en-US" dirty="0"/>
              <a:t>2.	Technical Economies</a:t>
            </a:r>
          </a:p>
          <a:p>
            <a:endParaRPr lang="en-US" dirty="0"/>
          </a:p>
          <a:p>
            <a:r>
              <a:rPr lang="en-US" dirty="0"/>
              <a:t>Some production processes require high fixed costs e.g. building a large factory. If a car factory was then only used on a small scale, it would be very inefficient to run. By using the factory to full capacity, average costs will be lower.</a:t>
            </a:r>
          </a:p>
        </p:txBody>
      </p:sp>
      <p:sp>
        <p:nvSpPr>
          <p:cNvPr id="7" name="TextBox 6">
            <a:extLst>
              <a:ext uri="{FF2B5EF4-FFF2-40B4-BE49-F238E27FC236}">
                <a16:creationId xmlns:a16="http://schemas.microsoft.com/office/drawing/2014/main" id="{F6F206B5-1C6B-B16D-085B-C236ACDE1864}"/>
              </a:ext>
            </a:extLst>
          </p:cNvPr>
          <p:cNvSpPr txBox="1"/>
          <p:nvPr/>
        </p:nvSpPr>
        <p:spPr>
          <a:xfrm>
            <a:off x="5905501" y="519197"/>
            <a:ext cx="6098240" cy="5819606"/>
          </a:xfrm>
          <a:prstGeom prst="rect">
            <a:avLst/>
          </a:prstGeom>
          <a:noFill/>
        </p:spPr>
        <p:txBody>
          <a:bodyPr wrap="square">
            <a:spAutoFit/>
          </a:bodyPr>
          <a:lstStyle/>
          <a:p>
            <a:pPr lvl="0">
              <a:spcBef>
                <a:spcPts val="400"/>
              </a:spcBef>
              <a:spcAft>
                <a:spcPts val="0"/>
              </a:spcAft>
              <a:tabLst>
                <a:tab pos="241935" algn="l"/>
              </a:tabLst>
            </a:pPr>
            <a:r>
              <a:rPr lang="en-US" sz="1800" dirty="0">
                <a:effectLst/>
                <a:latin typeface="Times New Roman" panose="02020603050405020304" pitchFamily="18" charset="0"/>
                <a:ea typeface="Times New Roman" panose="02020603050405020304" pitchFamily="18" charset="0"/>
              </a:rPr>
              <a:t>3. </a:t>
            </a:r>
            <a:r>
              <a:rPr lang="en-US" dirty="0"/>
              <a:t>Managerial Economies</a:t>
            </a:r>
            <a:endParaRPr lang="en-IN" dirty="0"/>
          </a:p>
          <a:p>
            <a:r>
              <a:rPr lang="en-US" dirty="0"/>
              <a:t> </a:t>
            </a:r>
            <a:endParaRPr lang="en-IN" dirty="0"/>
          </a:p>
          <a:p>
            <a:pPr marL="88900" marR="86995" algn="just">
              <a:lnSpc>
                <a:spcPct val="115000"/>
              </a:lnSpc>
              <a:spcAft>
                <a:spcPts val="0"/>
              </a:spcAft>
            </a:pPr>
            <a:r>
              <a:rPr lang="en-US" dirty="0"/>
              <a:t>If you buy a large quantity, then the average costs will be lower. This is because of lower transport costs and less packaging. This is why supermarkets get lower prices from suppliers than local corner shops.</a:t>
            </a:r>
            <a:endParaRPr lang="en-IN" dirty="0"/>
          </a:p>
          <a:p>
            <a:pPr lvl="0">
              <a:spcBef>
                <a:spcPts val="1000"/>
              </a:spcBef>
              <a:spcAft>
                <a:spcPts val="0"/>
              </a:spcAft>
              <a:tabLst>
                <a:tab pos="241935" algn="l"/>
              </a:tabLst>
            </a:pPr>
            <a:r>
              <a:rPr lang="en-US" dirty="0"/>
              <a:t>4. Financial Economies</a:t>
            </a:r>
            <a:endParaRPr lang="en-IN" dirty="0"/>
          </a:p>
          <a:p>
            <a:pPr>
              <a:spcBef>
                <a:spcPts val="50"/>
              </a:spcBef>
            </a:pPr>
            <a:r>
              <a:rPr lang="en-US" dirty="0"/>
              <a:t> </a:t>
            </a:r>
            <a:endParaRPr lang="en-IN" dirty="0"/>
          </a:p>
          <a:p>
            <a:pPr marL="88900" marR="87630" algn="just">
              <a:lnSpc>
                <a:spcPct val="115000"/>
              </a:lnSpc>
              <a:spcAft>
                <a:spcPts val="0"/>
              </a:spcAft>
            </a:pPr>
            <a:r>
              <a:rPr lang="en-US" dirty="0"/>
              <a:t>Some investments are very expensive and perhaps risky. Therefore only a large firm will be able and willing to undertake the necessary investment. E.g. pharmaceutical industry needs to take risks in developing new drugs</a:t>
            </a:r>
            <a:endParaRPr lang="en-IN" dirty="0"/>
          </a:p>
          <a:p>
            <a:pPr lvl="0">
              <a:spcBef>
                <a:spcPts val="1005"/>
              </a:spcBef>
              <a:spcAft>
                <a:spcPts val="0"/>
              </a:spcAft>
              <a:tabLst>
                <a:tab pos="227965" algn="l"/>
              </a:tabLst>
            </a:pPr>
            <a:r>
              <a:rPr lang="en-US" dirty="0"/>
              <a:t>5. Marketing economies of scale</a:t>
            </a:r>
            <a:endParaRPr lang="en-IN" dirty="0"/>
          </a:p>
          <a:p>
            <a:pPr>
              <a:spcBef>
                <a:spcPts val="5"/>
              </a:spcBef>
            </a:pPr>
            <a:r>
              <a:rPr lang="en-US" dirty="0"/>
              <a:t> </a:t>
            </a:r>
            <a:endParaRPr lang="en-IN" dirty="0"/>
          </a:p>
          <a:p>
            <a:pPr marL="88900" marR="88265" algn="just">
              <a:lnSpc>
                <a:spcPct val="115000"/>
              </a:lnSpc>
              <a:spcAft>
                <a:spcPts val="0"/>
              </a:spcAft>
            </a:pPr>
            <a:r>
              <a:rPr lang="en-US" dirty="0"/>
              <a:t>There is little point a small firm advertising on a national TV campaign because the return will not cover the high sunk costs</a:t>
            </a:r>
            <a:endParaRPr lang="en-IN" dirty="0"/>
          </a:p>
        </p:txBody>
      </p:sp>
    </p:spTree>
    <p:extLst>
      <p:ext uri="{BB962C8B-B14F-4D97-AF65-F5344CB8AC3E}">
        <p14:creationId xmlns:p14="http://schemas.microsoft.com/office/powerpoint/2010/main" val="2663928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EA9F-ACDA-B025-8518-A70266B91F41}"/>
              </a:ext>
            </a:extLst>
          </p:cNvPr>
          <p:cNvSpPr>
            <a:spLocks noGrp="1"/>
          </p:cNvSpPr>
          <p:nvPr>
            <p:ph type="title"/>
          </p:nvPr>
        </p:nvSpPr>
        <p:spPr/>
        <p:txBody>
          <a:bodyPr/>
          <a:lstStyle/>
          <a:p>
            <a:r>
              <a:rPr lang="en-IN" dirty="0"/>
              <a:t>External Economies</a:t>
            </a:r>
          </a:p>
        </p:txBody>
      </p:sp>
      <p:sp>
        <p:nvSpPr>
          <p:cNvPr id="3" name="Content Placeholder 2">
            <a:extLst>
              <a:ext uri="{FF2B5EF4-FFF2-40B4-BE49-F238E27FC236}">
                <a16:creationId xmlns:a16="http://schemas.microsoft.com/office/drawing/2014/main" id="{D9259570-F1EF-36B8-C1A8-FE43320EE1E2}"/>
              </a:ext>
            </a:extLst>
          </p:cNvPr>
          <p:cNvSpPr>
            <a:spLocks noGrp="1"/>
          </p:cNvSpPr>
          <p:nvPr>
            <p:ph idx="1"/>
          </p:nvPr>
        </p:nvSpPr>
        <p:spPr/>
        <p:txBody>
          <a:bodyPr/>
          <a:lstStyle/>
          <a:p>
            <a:r>
              <a:rPr lang="en-US" dirty="0"/>
              <a:t>This occurs when firms benefit from the whole industry getting bigger. E.g. firms will benefit from better infrastructure, access to specialized </a:t>
            </a:r>
            <a:r>
              <a:rPr lang="en-US" dirty="0" err="1"/>
              <a:t>labour</a:t>
            </a:r>
            <a:r>
              <a:rPr lang="en-US" dirty="0"/>
              <a:t> and good supply networks</a:t>
            </a:r>
            <a:endParaRPr lang="en-IN" dirty="0"/>
          </a:p>
        </p:txBody>
      </p:sp>
    </p:spTree>
    <p:extLst>
      <p:ext uri="{BB962C8B-B14F-4D97-AF65-F5344CB8AC3E}">
        <p14:creationId xmlns:p14="http://schemas.microsoft.com/office/powerpoint/2010/main" val="229737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6D48-20DB-7F1F-7593-C848C6A2688C}"/>
              </a:ext>
            </a:extLst>
          </p:cNvPr>
          <p:cNvSpPr>
            <a:spLocks noGrp="1"/>
          </p:cNvSpPr>
          <p:nvPr>
            <p:ph type="title"/>
          </p:nvPr>
        </p:nvSpPr>
        <p:spPr/>
        <p:txBody>
          <a:bodyPr>
            <a:normAutofit fontScale="90000"/>
          </a:bodyPr>
          <a:lstStyle/>
          <a:p>
            <a:br>
              <a:rPr lang="en-IN" sz="4400" b="1" dirty="0">
                <a:effectLst/>
                <a:latin typeface="Times New Roman" panose="02020603050405020304" pitchFamily="18" charset="0"/>
                <a:ea typeface="Times New Roman" panose="02020603050405020304" pitchFamily="18" charset="0"/>
              </a:rPr>
            </a:br>
            <a:r>
              <a:rPr lang="en-IN" sz="6700" dirty="0"/>
              <a:t>Production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1F60DEC-09EC-B34C-E2D1-EFD2C37C4F35}"/>
              </a:ext>
            </a:extLst>
          </p:cNvPr>
          <p:cNvSpPr>
            <a:spLocks noGrp="1"/>
          </p:cNvSpPr>
          <p:nvPr>
            <p:ph idx="1"/>
          </p:nvPr>
        </p:nvSpPr>
        <p:spPr>
          <a:xfrm>
            <a:off x="1143001" y="2726636"/>
            <a:ext cx="9905998" cy="3912704"/>
          </a:xfrm>
        </p:spPr>
        <p:txBody>
          <a:bodyPr>
            <a:normAutofit/>
          </a:bodyPr>
          <a:lstStyle/>
          <a:p>
            <a:pPr algn="just">
              <a:buFont typeface="Wingdings" panose="05000000000000000000" pitchFamily="2" charset="2"/>
              <a:buChar char="ü"/>
            </a:pPr>
            <a:r>
              <a:rPr lang="en-US" sz="2400" dirty="0"/>
              <a:t>Production is the process by Which inputs are transformed into output, Output can be a product or an intangible item like a service.</a:t>
            </a:r>
          </a:p>
          <a:p>
            <a:pPr algn="just">
              <a:buFont typeface="Wingdings" panose="05000000000000000000" pitchFamily="2" charset="2"/>
              <a:buChar char="ü"/>
            </a:pPr>
            <a:r>
              <a:rPr lang="en-US" sz="2400" dirty="0"/>
              <a:t>When inputs are transformed into finished products which satisfy human wants, we are creating utility.</a:t>
            </a:r>
          </a:p>
          <a:p>
            <a:pPr marL="0" indent="0" algn="just">
              <a:buNone/>
            </a:pPr>
            <a:r>
              <a:rPr lang="en-US" sz="2400" dirty="0"/>
              <a:t> </a:t>
            </a:r>
            <a:br>
              <a:rPr lang="en-US" sz="2400" dirty="0"/>
            </a:br>
            <a:br>
              <a:rPr lang="en-US" sz="2400" dirty="0"/>
            </a:br>
            <a:endParaRPr lang="en-IN" sz="2400" dirty="0"/>
          </a:p>
          <a:p>
            <a:pPr algn="just">
              <a:buFont typeface="Wingdings" panose="05000000000000000000" pitchFamily="2" charset="2"/>
              <a:buChar char="ü"/>
            </a:pPr>
            <a:endParaRPr lang="en-IN" sz="2400" dirty="0"/>
          </a:p>
        </p:txBody>
      </p:sp>
    </p:spTree>
    <p:extLst>
      <p:ext uri="{BB962C8B-B14F-4D97-AF65-F5344CB8AC3E}">
        <p14:creationId xmlns:p14="http://schemas.microsoft.com/office/powerpoint/2010/main" val="1947516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07EB-135E-4E84-1FA5-BD4D60EC508A}"/>
              </a:ext>
            </a:extLst>
          </p:cNvPr>
          <p:cNvSpPr>
            <a:spLocks noGrp="1"/>
          </p:cNvSpPr>
          <p:nvPr>
            <p:ph type="title"/>
          </p:nvPr>
        </p:nvSpPr>
        <p:spPr/>
        <p:txBody>
          <a:bodyPr/>
          <a:lstStyle/>
          <a:p>
            <a:r>
              <a:rPr lang="en-IN" dirty="0"/>
              <a:t>Isoquants</a:t>
            </a:r>
          </a:p>
        </p:txBody>
      </p:sp>
      <p:sp>
        <p:nvSpPr>
          <p:cNvPr id="3" name="Content Placeholder 2">
            <a:extLst>
              <a:ext uri="{FF2B5EF4-FFF2-40B4-BE49-F238E27FC236}">
                <a16:creationId xmlns:a16="http://schemas.microsoft.com/office/drawing/2014/main" id="{DFFEDC92-43CB-E045-C2BA-C049A6281483}"/>
              </a:ext>
            </a:extLst>
          </p:cNvPr>
          <p:cNvSpPr>
            <a:spLocks noGrp="1"/>
          </p:cNvSpPr>
          <p:nvPr>
            <p:ph idx="1"/>
          </p:nvPr>
        </p:nvSpPr>
        <p:spPr>
          <a:xfrm>
            <a:off x="680321" y="2336873"/>
            <a:ext cx="9983197" cy="3599316"/>
          </a:xfrm>
        </p:spPr>
        <p:txBody>
          <a:bodyPr/>
          <a:lstStyle/>
          <a:p>
            <a:pPr algn="just">
              <a:lnSpc>
                <a:spcPct val="150000"/>
              </a:lnSpc>
              <a:buFont typeface="Wingdings" panose="05000000000000000000" pitchFamily="2" charset="2"/>
              <a:buChar char="ü"/>
            </a:pPr>
            <a:r>
              <a:rPr lang="en-US" dirty="0">
                <a:latin typeface="Bookman Old Style" panose="02050604050505020204" pitchFamily="18" charset="0"/>
              </a:rPr>
              <a:t>It is a curve that shows various combinations of two-factor inputs which give the same level of output.</a:t>
            </a:r>
          </a:p>
          <a:p>
            <a:pPr algn="just">
              <a:lnSpc>
                <a:spcPct val="150000"/>
              </a:lnSpc>
              <a:buFont typeface="Wingdings" panose="05000000000000000000" pitchFamily="2" charset="2"/>
              <a:buChar char="ü"/>
            </a:pPr>
            <a:r>
              <a:rPr lang="en-US" dirty="0">
                <a:latin typeface="Bookman Old Style" panose="02050604050505020204" pitchFamily="18" charset="0"/>
              </a:rPr>
              <a:t>ISO means </a:t>
            </a:r>
            <a:r>
              <a:rPr lang="en-US" dirty="0">
                <a:solidFill>
                  <a:schemeClr val="bg1"/>
                </a:solidFill>
                <a:latin typeface="Bookman Old Style" panose="02050604050505020204" pitchFamily="18" charset="0"/>
              </a:rPr>
              <a:t>equal</a:t>
            </a:r>
            <a:r>
              <a:rPr lang="en-US" dirty="0">
                <a:latin typeface="Bookman Old Style" panose="02050604050505020204" pitchFamily="18" charset="0"/>
              </a:rPr>
              <a:t> and QUANT means </a:t>
            </a:r>
            <a:r>
              <a:rPr lang="en-US" dirty="0">
                <a:solidFill>
                  <a:schemeClr val="bg1"/>
                </a:solidFill>
                <a:latin typeface="Bookman Old Style" panose="02050604050505020204" pitchFamily="18" charset="0"/>
              </a:rPr>
              <a:t>quantity</a:t>
            </a:r>
            <a:r>
              <a:rPr lang="en-US" dirty="0">
                <a:latin typeface="Bookman Old Style" panose="02050604050505020204" pitchFamily="18" charset="0"/>
              </a:rPr>
              <a:t>.</a:t>
            </a:r>
          </a:p>
          <a:p>
            <a:pPr algn="just">
              <a:lnSpc>
                <a:spcPct val="150000"/>
              </a:lnSpc>
              <a:buFont typeface="Wingdings" panose="05000000000000000000" pitchFamily="2" charset="2"/>
              <a:buChar char="ü"/>
            </a:pPr>
            <a:r>
              <a:rPr lang="en-US" dirty="0">
                <a:latin typeface="Bookman Old Style" panose="02050604050505020204" pitchFamily="18" charset="0"/>
              </a:rPr>
              <a:t>It is also called </a:t>
            </a:r>
            <a:r>
              <a:rPr lang="en-US" i="1" dirty="0" err="1">
                <a:solidFill>
                  <a:schemeClr val="bg1"/>
                </a:solidFill>
                <a:latin typeface="Bookman Old Style" panose="02050604050505020204" pitchFamily="18" charset="0"/>
              </a:rPr>
              <a:t>Isoproduct</a:t>
            </a:r>
            <a:r>
              <a:rPr lang="en-US" i="1" dirty="0">
                <a:solidFill>
                  <a:schemeClr val="bg1"/>
                </a:solidFill>
                <a:latin typeface="Bookman Old Style" panose="02050604050505020204" pitchFamily="18" charset="0"/>
              </a:rPr>
              <a:t> curves </a:t>
            </a:r>
            <a:r>
              <a:rPr lang="en-US" dirty="0">
                <a:latin typeface="Bookman Old Style" panose="02050604050505020204" pitchFamily="18" charset="0"/>
              </a:rPr>
              <a:t>and </a:t>
            </a:r>
            <a:r>
              <a:rPr lang="en-US" i="1" dirty="0">
                <a:solidFill>
                  <a:schemeClr val="bg1"/>
                </a:solidFill>
                <a:latin typeface="Bookman Old Style" panose="02050604050505020204" pitchFamily="18" charset="0"/>
              </a:rPr>
              <a:t>Equal product curves</a:t>
            </a:r>
            <a:r>
              <a:rPr lang="en-US" dirty="0">
                <a:latin typeface="Bookman Old Style" panose="02050604050505020204" pitchFamily="18" charset="0"/>
              </a:rPr>
              <a:t>.</a:t>
            </a:r>
          </a:p>
          <a:p>
            <a:pPr algn="just">
              <a:lnSpc>
                <a:spcPct val="150000"/>
              </a:lnSpc>
              <a:buFont typeface="Wingdings" panose="05000000000000000000" pitchFamily="2" charset="2"/>
              <a:buChar char="ü"/>
            </a:pPr>
            <a:endParaRPr lang="en-US" dirty="0">
              <a:latin typeface="Bookman Old Style" panose="02050604050505020204" pitchFamily="18" charset="0"/>
            </a:endParaRPr>
          </a:p>
        </p:txBody>
      </p:sp>
    </p:spTree>
    <p:extLst>
      <p:ext uri="{BB962C8B-B14F-4D97-AF65-F5344CB8AC3E}">
        <p14:creationId xmlns:p14="http://schemas.microsoft.com/office/powerpoint/2010/main" val="718107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43C578E-D5FE-4968-B0C8-C1385EC21F58}"/>
              </a:ext>
            </a:extLst>
          </p:cNvPr>
          <p:cNvGraphicFramePr>
            <a:graphicFrameLocks noGrp="1"/>
          </p:cNvGraphicFramePr>
          <p:nvPr>
            <p:extLst>
              <p:ext uri="{D42A27DB-BD31-4B8C-83A1-F6EECF244321}">
                <p14:modId xmlns:p14="http://schemas.microsoft.com/office/powerpoint/2010/main" val="181693357"/>
              </p:ext>
            </p:extLst>
          </p:nvPr>
        </p:nvGraphicFramePr>
        <p:xfrm>
          <a:off x="5528603" y="0"/>
          <a:ext cx="6663396" cy="2912013"/>
        </p:xfrm>
        <a:graphic>
          <a:graphicData uri="http://schemas.openxmlformats.org/drawingml/2006/table">
            <a:tbl>
              <a:tblPr firstRow="1" bandRow="1">
                <a:tableStyleId>{5C22544A-7EE6-4342-B048-85BDC9FD1C3A}</a:tableStyleId>
              </a:tblPr>
              <a:tblGrid>
                <a:gridCol w="1665849">
                  <a:extLst>
                    <a:ext uri="{9D8B030D-6E8A-4147-A177-3AD203B41FA5}">
                      <a16:colId xmlns:a16="http://schemas.microsoft.com/office/drawing/2014/main" val="1313716074"/>
                    </a:ext>
                  </a:extLst>
                </a:gridCol>
                <a:gridCol w="1665849">
                  <a:extLst>
                    <a:ext uri="{9D8B030D-6E8A-4147-A177-3AD203B41FA5}">
                      <a16:colId xmlns:a16="http://schemas.microsoft.com/office/drawing/2014/main" val="3329395968"/>
                    </a:ext>
                  </a:extLst>
                </a:gridCol>
                <a:gridCol w="1665849">
                  <a:extLst>
                    <a:ext uri="{9D8B030D-6E8A-4147-A177-3AD203B41FA5}">
                      <a16:colId xmlns:a16="http://schemas.microsoft.com/office/drawing/2014/main" val="1809845568"/>
                    </a:ext>
                  </a:extLst>
                </a:gridCol>
                <a:gridCol w="1665849">
                  <a:extLst>
                    <a:ext uri="{9D8B030D-6E8A-4147-A177-3AD203B41FA5}">
                      <a16:colId xmlns:a16="http://schemas.microsoft.com/office/drawing/2014/main" val="2468517770"/>
                    </a:ext>
                  </a:extLst>
                </a:gridCol>
              </a:tblGrid>
              <a:tr h="1120005">
                <a:tc>
                  <a:txBody>
                    <a:bodyPr/>
                    <a:lstStyle/>
                    <a:p>
                      <a:pPr algn="ctr"/>
                      <a:r>
                        <a:rPr lang="en-US" dirty="0"/>
                        <a:t>Combinations of </a:t>
                      </a:r>
                      <a:r>
                        <a:rPr lang="en-US" dirty="0" err="1"/>
                        <a:t>Labour</a:t>
                      </a:r>
                      <a:r>
                        <a:rPr lang="en-US" dirty="0"/>
                        <a:t> and Capital</a:t>
                      </a:r>
                      <a:endParaRPr lang="en-IN" dirty="0"/>
                    </a:p>
                  </a:txBody>
                  <a:tcPr/>
                </a:tc>
                <a:tc>
                  <a:txBody>
                    <a:bodyPr/>
                    <a:lstStyle/>
                    <a:p>
                      <a:pPr algn="ctr"/>
                      <a:r>
                        <a:rPr lang="en-US" dirty="0"/>
                        <a:t>Units Of </a:t>
                      </a:r>
                      <a:r>
                        <a:rPr lang="en-US" dirty="0" err="1"/>
                        <a:t>Labour</a:t>
                      </a:r>
                      <a:r>
                        <a:rPr lang="en-US" dirty="0"/>
                        <a:t> (L)</a:t>
                      </a:r>
                      <a:endParaRPr lang="en-IN" dirty="0"/>
                    </a:p>
                  </a:txBody>
                  <a:tcPr/>
                </a:tc>
                <a:tc>
                  <a:txBody>
                    <a:bodyPr/>
                    <a:lstStyle/>
                    <a:p>
                      <a:pPr algn="ctr"/>
                      <a:r>
                        <a:rPr lang="en-US" dirty="0"/>
                        <a:t>Units Of Capital (K)</a:t>
                      </a:r>
                      <a:endParaRPr lang="en-IN" dirty="0"/>
                    </a:p>
                  </a:txBody>
                  <a:tcPr/>
                </a:tc>
                <a:tc>
                  <a:txBody>
                    <a:bodyPr/>
                    <a:lstStyle/>
                    <a:p>
                      <a:pPr algn="ctr"/>
                      <a:r>
                        <a:rPr lang="en-US" dirty="0"/>
                        <a:t>Output Of Cloth (meters)</a:t>
                      </a:r>
                      <a:endParaRPr lang="en-IN" dirty="0"/>
                    </a:p>
                  </a:txBody>
                  <a:tcPr/>
                </a:tc>
                <a:extLst>
                  <a:ext uri="{0D108BD9-81ED-4DB2-BD59-A6C34878D82A}">
                    <a16:rowId xmlns:a16="http://schemas.microsoft.com/office/drawing/2014/main" val="3368716527"/>
                  </a:ext>
                </a:extLst>
              </a:tr>
              <a:tr h="448002">
                <a:tc>
                  <a:txBody>
                    <a:bodyPr/>
                    <a:lstStyle/>
                    <a:p>
                      <a:pPr algn="ctr"/>
                      <a:r>
                        <a:rPr lang="en-US" dirty="0"/>
                        <a:t>A</a:t>
                      </a:r>
                      <a:endParaRPr lang="en-IN" dirty="0"/>
                    </a:p>
                  </a:txBody>
                  <a:tcPr/>
                </a:tc>
                <a:tc>
                  <a:txBody>
                    <a:bodyPr/>
                    <a:lstStyle/>
                    <a:p>
                      <a:pPr algn="ctr"/>
                      <a:r>
                        <a:rPr lang="en-US" dirty="0"/>
                        <a:t>5</a:t>
                      </a:r>
                      <a:endParaRPr lang="en-IN" dirty="0"/>
                    </a:p>
                  </a:txBody>
                  <a:tcPr/>
                </a:tc>
                <a:tc>
                  <a:txBody>
                    <a:bodyPr/>
                    <a:lstStyle/>
                    <a:p>
                      <a:pPr algn="ctr"/>
                      <a:r>
                        <a:rPr lang="en-US" dirty="0"/>
                        <a:t>9</a:t>
                      </a:r>
                      <a:endParaRPr lang="en-IN" dirty="0"/>
                    </a:p>
                  </a:txBody>
                  <a:tcPr/>
                </a:tc>
                <a:tc>
                  <a:txBody>
                    <a:bodyPr/>
                    <a:lstStyle/>
                    <a:p>
                      <a:pPr algn="ctr"/>
                      <a:r>
                        <a:rPr lang="en-US" dirty="0"/>
                        <a:t>100</a:t>
                      </a:r>
                      <a:endParaRPr lang="en-IN" dirty="0"/>
                    </a:p>
                  </a:txBody>
                  <a:tcPr/>
                </a:tc>
                <a:extLst>
                  <a:ext uri="{0D108BD9-81ED-4DB2-BD59-A6C34878D82A}">
                    <a16:rowId xmlns:a16="http://schemas.microsoft.com/office/drawing/2014/main" val="3806990334"/>
                  </a:ext>
                </a:extLst>
              </a:tr>
              <a:tr h="448002">
                <a:tc>
                  <a:txBody>
                    <a:bodyPr/>
                    <a:lstStyle/>
                    <a:p>
                      <a:pPr algn="ctr"/>
                      <a:r>
                        <a:rPr lang="en-US" dirty="0"/>
                        <a:t>B</a:t>
                      </a:r>
                      <a:endParaRPr lang="en-IN" dirty="0"/>
                    </a:p>
                  </a:txBody>
                  <a:tcPr/>
                </a:tc>
                <a:tc>
                  <a:txBody>
                    <a:bodyPr/>
                    <a:lstStyle/>
                    <a:p>
                      <a:pPr algn="ctr"/>
                      <a:r>
                        <a:rPr lang="en-US" dirty="0"/>
                        <a:t>10</a:t>
                      </a:r>
                      <a:endParaRPr lang="en-IN" dirty="0"/>
                    </a:p>
                  </a:txBody>
                  <a:tcPr/>
                </a:tc>
                <a:tc>
                  <a:txBody>
                    <a:bodyPr/>
                    <a:lstStyle/>
                    <a:p>
                      <a:pPr algn="ctr"/>
                      <a:r>
                        <a:rPr lang="en-US" dirty="0"/>
                        <a:t>6</a:t>
                      </a:r>
                      <a:endParaRPr lang="en-IN" dirty="0"/>
                    </a:p>
                  </a:txBody>
                  <a:tcPr/>
                </a:tc>
                <a:tc>
                  <a:txBody>
                    <a:bodyPr/>
                    <a:lstStyle/>
                    <a:p>
                      <a:pPr algn="ctr"/>
                      <a:r>
                        <a:rPr lang="en-US" dirty="0"/>
                        <a:t>100</a:t>
                      </a:r>
                      <a:endParaRPr lang="en-IN" dirty="0"/>
                    </a:p>
                  </a:txBody>
                  <a:tcPr/>
                </a:tc>
                <a:extLst>
                  <a:ext uri="{0D108BD9-81ED-4DB2-BD59-A6C34878D82A}">
                    <a16:rowId xmlns:a16="http://schemas.microsoft.com/office/drawing/2014/main" val="3036406661"/>
                  </a:ext>
                </a:extLst>
              </a:tr>
              <a:tr h="448002">
                <a:tc>
                  <a:txBody>
                    <a:bodyPr/>
                    <a:lstStyle/>
                    <a:p>
                      <a:pPr algn="ctr"/>
                      <a:r>
                        <a:rPr lang="en-US" dirty="0"/>
                        <a:t>C</a:t>
                      </a:r>
                      <a:endParaRPr lang="en-IN" dirty="0"/>
                    </a:p>
                  </a:txBody>
                  <a:tcPr/>
                </a:tc>
                <a:tc>
                  <a:txBody>
                    <a:bodyPr/>
                    <a:lstStyle/>
                    <a:p>
                      <a:pPr algn="ctr"/>
                      <a:r>
                        <a:rPr lang="en-US" dirty="0"/>
                        <a:t>15</a:t>
                      </a:r>
                      <a:endParaRPr lang="en-IN" dirty="0"/>
                    </a:p>
                  </a:txBody>
                  <a:tcPr/>
                </a:tc>
                <a:tc>
                  <a:txBody>
                    <a:bodyPr/>
                    <a:lstStyle/>
                    <a:p>
                      <a:pPr algn="ctr"/>
                      <a:r>
                        <a:rPr lang="en-US" dirty="0"/>
                        <a:t>4</a:t>
                      </a:r>
                      <a:endParaRPr lang="en-IN" dirty="0"/>
                    </a:p>
                  </a:txBody>
                  <a:tcPr/>
                </a:tc>
                <a:tc>
                  <a:txBody>
                    <a:bodyPr/>
                    <a:lstStyle/>
                    <a:p>
                      <a:pPr algn="ctr"/>
                      <a:r>
                        <a:rPr lang="en-US" dirty="0"/>
                        <a:t>100</a:t>
                      </a:r>
                      <a:endParaRPr lang="en-IN" dirty="0"/>
                    </a:p>
                  </a:txBody>
                  <a:tcPr/>
                </a:tc>
                <a:extLst>
                  <a:ext uri="{0D108BD9-81ED-4DB2-BD59-A6C34878D82A}">
                    <a16:rowId xmlns:a16="http://schemas.microsoft.com/office/drawing/2014/main" val="803807840"/>
                  </a:ext>
                </a:extLst>
              </a:tr>
              <a:tr h="448002">
                <a:tc>
                  <a:txBody>
                    <a:bodyPr/>
                    <a:lstStyle/>
                    <a:p>
                      <a:pPr algn="ctr"/>
                      <a:r>
                        <a:rPr lang="en-US" dirty="0"/>
                        <a:t>D</a:t>
                      </a:r>
                      <a:endParaRPr lang="en-IN" dirty="0"/>
                    </a:p>
                  </a:txBody>
                  <a:tcPr/>
                </a:tc>
                <a:tc>
                  <a:txBody>
                    <a:bodyPr/>
                    <a:lstStyle/>
                    <a:p>
                      <a:pPr algn="ctr"/>
                      <a:r>
                        <a:rPr lang="en-US" dirty="0"/>
                        <a:t>20</a:t>
                      </a:r>
                      <a:endParaRPr lang="en-IN" dirty="0"/>
                    </a:p>
                  </a:txBody>
                  <a:tcPr/>
                </a:tc>
                <a:tc>
                  <a:txBody>
                    <a:bodyPr/>
                    <a:lstStyle/>
                    <a:p>
                      <a:pPr algn="ctr"/>
                      <a:r>
                        <a:rPr lang="en-US" dirty="0"/>
                        <a:t>3</a:t>
                      </a:r>
                      <a:endParaRPr lang="en-IN" dirty="0"/>
                    </a:p>
                  </a:txBody>
                  <a:tcPr/>
                </a:tc>
                <a:tc>
                  <a:txBody>
                    <a:bodyPr/>
                    <a:lstStyle/>
                    <a:p>
                      <a:pPr algn="ctr"/>
                      <a:r>
                        <a:rPr lang="en-US" dirty="0"/>
                        <a:t>100</a:t>
                      </a:r>
                      <a:endParaRPr lang="en-IN" dirty="0"/>
                    </a:p>
                  </a:txBody>
                  <a:tcPr/>
                </a:tc>
                <a:extLst>
                  <a:ext uri="{0D108BD9-81ED-4DB2-BD59-A6C34878D82A}">
                    <a16:rowId xmlns:a16="http://schemas.microsoft.com/office/drawing/2014/main" val="937301555"/>
                  </a:ext>
                </a:extLst>
              </a:tr>
            </a:tbl>
          </a:graphicData>
        </a:graphic>
      </p:graphicFrame>
      <p:graphicFrame>
        <p:nvGraphicFramePr>
          <p:cNvPr id="9" name="Chart 8">
            <a:extLst>
              <a:ext uri="{FF2B5EF4-FFF2-40B4-BE49-F238E27FC236}">
                <a16:creationId xmlns:a16="http://schemas.microsoft.com/office/drawing/2014/main" id="{BD81647D-E28D-4E7E-B501-1E6A8321FB69}"/>
              </a:ext>
            </a:extLst>
          </p:cNvPr>
          <p:cNvGraphicFramePr/>
          <p:nvPr>
            <p:extLst>
              <p:ext uri="{D42A27DB-BD31-4B8C-83A1-F6EECF244321}">
                <p14:modId xmlns:p14="http://schemas.microsoft.com/office/powerpoint/2010/main" val="1090051339"/>
              </p:ext>
            </p:extLst>
          </p:nvPr>
        </p:nvGraphicFramePr>
        <p:xfrm>
          <a:off x="0" y="1782592"/>
          <a:ext cx="7759114" cy="5075408"/>
        </p:xfrm>
        <a:graphic>
          <a:graphicData uri="http://schemas.openxmlformats.org/drawingml/2006/chart">
            <c:chart xmlns:c="http://schemas.openxmlformats.org/drawingml/2006/chart" xmlns:r="http://schemas.openxmlformats.org/officeDocument/2006/relationships" r:id="rId2"/>
          </a:graphicData>
        </a:graphic>
      </p:graphicFrame>
      <p:grpSp>
        <p:nvGrpSpPr>
          <p:cNvPr id="30" name="Group 29">
            <a:extLst>
              <a:ext uri="{FF2B5EF4-FFF2-40B4-BE49-F238E27FC236}">
                <a16:creationId xmlns:a16="http://schemas.microsoft.com/office/drawing/2014/main" id="{4EC7FCF7-DEA6-4E4C-8732-F4A916E36BC4}"/>
              </a:ext>
            </a:extLst>
          </p:cNvPr>
          <p:cNvGrpSpPr/>
          <p:nvPr/>
        </p:nvGrpSpPr>
        <p:grpSpPr>
          <a:xfrm>
            <a:off x="685800" y="1997612"/>
            <a:ext cx="5820508" cy="4189828"/>
            <a:chOff x="685800" y="1997612"/>
            <a:chExt cx="5820508" cy="4189828"/>
          </a:xfrm>
        </p:grpSpPr>
        <p:sp>
          <p:nvSpPr>
            <p:cNvPr id="10" name="TextBox 9">
              <a:extLst>
                <a:ext uri="{FF2B5EF4-FFF2-40B4-BE49-F238E27FC236}">
                  <a16:creationId xmlns:a16="http://schemas.microsoft.com/office/drawing/2014/main" id="{F521A854-D1E8-48D7-B158-F19C05106BA3}"/>
                </a:ext>
              </a:extLst>
            </p:cNvPr>
            <p:cNvSpPr txBox="1"/>
            <p:nvPr/>
          </p:nvSpPr>
          <p:spPr>
            <a:xfrm>
              <a:off x="2110154" y="1997612"/>
              <a:ext cx="281354" cy="400110"/>
            </a:xfrm>
            <a:prstGeom prst="rect">
              <a:avLst/>
            </a:prstGeom>
            <a:noFill/>
          </p:spPr>
          <p:txBody>
            <a:bodyPr wrap="square" rtlCol="0">
              <a:spAutoFit/>
            </a:bodyPr>
            <a:lstStyle/>
            <a:p>
              <a:r>
                <a:rPr lang="en-US" sz="2000" dirty="0">
                  <a:solidFill>
                    <a:schemeClr val="bg1"/>
                  </a:solidFill>
                </a:rPr>
                <a:t>A</a:t>
              </a:r>
              <a:endParaRPr lang="en-IN" dirty="0">
                <a:solidFill>
                  <a:schemeClr val="bg1"/>
                </a:solidFill>
              </a:endParaRPr>
            </a:p>
          </p:txBody>
        </p:sp>
        <p:sp>
          <p:nvSpPr>
            <p:cNvPr id="11" name="TextBox 10">
              <a:extLst>
                <a:ext uri="{FF2B5EF4-FFF2-40B4-BE49-F238E27FC236}">
                  <a16:creationId xmlns:a16="http://schemas.microsoft.com/office/drawing/2014/main" id="{74067A06-33D4-4026-A343-1CD6CF7A4424}"/>
                </a:ext>
              </a:extLst>
            </p:cNvPr>
            <p:cNvSpPr txBox="1"/>
            <p:nvPr/>
          </p:nvSpPr>
          <p:spPr>
            <a:xfrm>
              <a:off x="4831471" y="4088158"/>
              <a:ext cx="281354" cy="400110"/>
            </a:xfrm>
            <a:prstGeom prst="rect">
              <a:avLst/>
            </a:prstGeom>
            <a:noFill/>
          </p:spPr>
          <p:txBody>
            <a:bodyPr wrap="square" rtlCol="0">
              <a:spAutoFit/>
            </a:bodyPr>
            <a:lstStyle/>
            <a:p>
              <a:r>
                <a:rPr lang="en-US" sz="2000" dirty="0">
                  <a:solidFill>
                    <a:schemeClr val="bg1"/>
                  </a:solidFill>
                </a:rPr>
                <a:t>C</a:t>
              </a:r>
              <a:endParaRPr lang="en-IN" dirty="0">
                <a:solidFill>
                  <a:schemeClr val="bg1"/>
                </a:solidFill>
              </a:endParaRPr>
            </a:p>
          </p:txBody>
        </p:sp>
        <p:sp>
          <p:nvSpPr>
            <p:cNvPr id="12" name="TextBox 11">
              <a:extLst>
                <a:ext uri="{FF2B5EF4-FFF2-40B4-BE49-F238E27FC236}">
                  <a16:creationId xmlns:a16="http://schemas.microsoft.com/office/drawing/2014/main" id="{E43ADF6D-AF6D-4F2F-9A1E-CDE63E43E73A}"/>
                </a:ext>
              </a:extLst>
            </p:cNvPr>
            <p:cNvSpPr txBox="1"/>
            <p:nvPr/>
          </p:nvSpPr>
          <p:spPr>
            <a:xfrm>
              <a:off x="3455964" y="3228945"/>
              <a:ext cx="281354" cy="400110"/>
            </a:xfrm>
            <a:prstGeom prst="rect">
              <a:avLst/>
            </a:prstGeom>
            <a:noFill/>
          </p:spPr>
          <p:txBody>
            <a:bodyPr wrap="square" rtlCol="0">
              <a:spAutoFit/>
            </a:bodyPr>
            <a:lstStyle/>
            <a:p>
              <a:r>
                <a:rPr lang="en-US" sz="2000" dirty="0">
                  <a:solidFill>
                    <a:schemeClr val="bg1"/>
                  </a:solidFill>
                </a:rPr>
                <a:t>B</a:t>
              </a:r>
              <a:endParaRPr lang="en-IN" dirty="0">
                <a:solidFill>
                  <a:schemeClr val="bg1"/>
                </a:solidFill>
              </a:endParaRPr>
            </a:p>
          </p:txBody>
        </p:sp>
        <p:sp>
          <p:nvSpPr>
            <p:cNvPr id="13" name="TextBox 12">
              <a:extLst>
                <a:ext uri="{FF2B5EF4-FFF2-40B4-BE49-F238E27FC236}">
                  <a16:creationId xmlns:a16="http://schemas.microsoft.com/office/drawing/2014/main" id="{04ED2C08-583B-4D2C-8664-A0888ABBFE41}"/>
                </a:ext>
              </a:extLst>
            </p:cNvPr>
            <p:cNvSpPr txBox="1"/>
            <p:nvPr/>
          </p:nvSpPr>
          <p:spPr>
            <a:xfrm>
              <a:off x="6224954" y="4494550"/>
              <a:ext cx="281354" cy="400110"/>
            </a:xfrm>
            <a:prstGeom prst="rect">
              <a:avLst/>
            </a:prstGeom>
            <a:noFill/>
          </p:spPr>
          <p:txBody>
            <a:bodyPr wrap="square" rtlCol="0">
              <a:spAutoFit/>
            </a:bodyPr>
            <a:lstStyle/>
            <a:p>
              <a:r>
                <a:rPr lang="en-US" sz="2000" dirty="0">
                  <a:solidFill>
                    <a:schemeClr val="bg1"/>
                  </a:solidFill>
                </a:rPr>
                <a:t>D</a:t>
              </a:r>
              <a:endParaRPr lang="en-IN" dirty="0">
                <a:solidFill>
                  <a:schemeClr val="bg1"/>
                </a:solidFill>
              </a:endParaRPr>
            </a:p>
          </p:txBody>
        </p:sp>
        <p:cxnSp>
          <p:nvCxnSpPr>
            <p:cNvPr id="15" name="Straight Connector 14">
              <a:extLst>
                <a:ext uri="{FF2B5EF4-FFF2-40B4-BE49-F238E27FC236}">
                  <a16:creationId xmlns:a16="http://schemas.microsoft.com/office/drawing/2014/main" id="{33036995-C03D-43E3-A62F-05623D21880B}"/>
                </a:ext>
              </a:extLst>
            </p:cNvPr>
            <p:cNvCxnSpPr/>
            <p:nvPr/>
          </p:nvCxnSpPr>
          <p:spPr>
            <a:xfrm flipH="1">
              <a:off x="685800" y="2343150"/>
              <a:ext cx="13335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3381EC0-5012-4FD4-A365-B5AF8A4D5D6E}"/>
                </a:ext>
              </a:extLst>
            </p:cNvPr>
            <p:cNvCxnSpPr/>
            <p:nvPr/>
          </p:nvCxnSpPr>
          <p:spPr>
            <a:xfrm flipH="1">
              <a:off x="704850" y="3629055"/>
              <a:ext cx="275111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E02DFB-CE38-4324-958C-A72742F1968E}"/>
                </a:ext>
              </a:extLst>
            </p:cNvPr>
            <p:cNvCxnSpPr/>
            <p:nvPr/>
          </p:nvCxnSpPr>
          <p:spPr>
            <a:xfrm flipH="1">
              <a:off x="685800" y="4488268"/>
              <a:ext cx="407670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EA2F46-3CA7-4FE7-8D5B-020229DE0C36}"/>
                </a:ext>
              </a:extLst>
            </p:cNvPr>
            <p:cNvCxnSpPr/>
            <p:nvPr/>
          </p:nvCxnSpPr>
          <p:spPr>
            <a:xfrm flipH="1">
              <a:off x="704850" y="4894660"/>
              <a:ext cx="5391150" cy="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06D0644-BDFB-4FB9-9A3B-96B2C352D7D0}"/>
                </a:ext>
              </a:extLst>
            </p:cNvPr>
            <p:cNvCxnSpPr/>
            <p:nvPr/>
          </p:nvCxnSpPr>
          <p:spPr>
            <a:xfrm>
              <a:off x="2080407" y="2343150"/>
              <a:ext cx="0" cy="38442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F58EEFC2-2953-49FE-80A6-120DC4F709AE}"/>
              </a:ext>
            </a:extLst>
          </p:cNvPr>
          <p:cNvCxnSpPr/>
          <p:nvPr/>
        </p:nvCxnSpPr>
        <p:spPr>
          <a:xfrm>
            <a:off x="3455964" y="3629055"/>
            <a:ext cx="0" cy="2520285"/>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6B419F-2126-45E8-B08D-3161681F5C9C}"/>
              </a:ext>
            </a:extLst>
          </p:cNvPr>
          <p:cNvCxnSpPr/>
          <p:nvPr/>
        </p:nvCxnSpPr>
        <p:spPr>
          <a:xfrm>
            <a:off x="4831471" y="4488268"/>
            <a:ext cx="0" cy="16991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31A9B26-EDD9-4264-97DC-3DEAAFC7D2A4}"/>
              </a:ext>
            </a:extLst>
          </p:cNvPr>
          <p:cNvCxnSpPr/>
          <p:nvPr/>
        </p:nvCxnSpPr>
        <p:spPr>
          <a:xfrm>
            <a:off x="6149340" y="4889197"/>
            <a:ext cx="0" cy="129824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873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74B1-4764-A478-7974-C169210878F3}"/>
              </a:ext>
            </a:extLst>
          </p:cNvPr>
          <p:cNvSpPr>
            <a:spLocks noGrp="1"/>
          </p:cNvSpPr>
          <p:nvPr>
            <p:ph type="title"/>
          </p:nvPr>
        </p:nvSpPr>
        <p:spPr/>
        <p:txBody>
          <a:bodyPr/>
          <a:lstStyle/>
          <a:p>
            <a:r>
              <a:rPr lang="en-IN" dirty="0"/>
              <a:t>Properties of Isoquants</a:t>
            </a:r>
          </a:p>
        </p:txBody>
      </p:sp>
      <p:sp>
        <p:nvSpPr>
          <p:cNvPr id="3" name="Content Placeholder 2">
            <a:extLst>
              <a:ext uri="{FF2B5EF4-FFF2-40B4-BE49-F238E27FC236}">
                <a16:creationId xmlns:a16="http://schemas.microsoft.com/office/drawing/2014/main" id="{094BE284-E5F5-CAE9-B96F-91BDD45058D9}"/>
              </a:ext>
            </a:extLst>
          </p:cNvPr>
          <p:cNvSpPr>
            <a:spLocks noGrp="1"/>
          </p:cNvSpPr>
          <p:nvPr>
            <p:ph idx="1"/>
          </p:nvPr>
        </p:nvSpPr>
        <p:spPr/>
        <p:txBody>
          <a:bodyPr/>
          <a:lstStyle/>
          <a:p>
            <a:pPr marL="0" indent="0">
              <a:buNone/>
            </a:pPr>
            <a:r>
              <a:rPr lang="en-US" dirty="0"/>
              <a:t>1.  Isoquants are negatively sloped</a:t>
            </a:r>
          </a:p>
          <a:p>
            <a:pPr marL="457200" indent="-457200">
              <a:buAutoNum type="arabicPeriod" startAt="2"/>
            </a:pPr>
            <a:r>
              <a:rPr lang="en-US" dirty="0"/>
              <a:t>Isoquants are convex to the origin</a:t>
            </a:r>
          </a:p>
          <a:p>
            <a:pPr marL="457200" indent="-457200">
              <a:buAutoNum type="arabicPeriod" startAt="2"/>
            </a:pPr>
            <a:r>
              <a:rPr lang="en-US" dirty="0"/>
              <a:t>Two isoquants cannot cut each other</a:t>
            </a:r>
          </a:p>
          <a:p>
            <a:pPr marL="457200" indent="-457200">
              <a:buAutoNum type="arabicPeriod" startAt="2"/>
            </a:pPr>
            <a:r>
              <a:rPr lang="en-US" dirty="0"/>
              <a:t>An isoquant lying above and to the right of another isoquant represents a higher level of output</a:t>
            </a:r>
          </a:p>
          <a:p>
            <a:pPr marL="457200" indent="-457200">
              <a:buAutoNum type="arabicPeriod" startAt="2"/>
            </a:pPr>
            <a:r>
              <a:rPr lang="en-US" dirty="0"/>
              <a:t>Isoquants need not be parallel</a:t>
            </a:r>
          </a:p>
          <a:p>
            <a:pPr marL="457200" indent="-457200">
              <a:buAutoNum type="arabicPeriod" startAt="2"/>
            </a:pPr>
            <a:endParaRPr lang="en-US" dirty="0"/>
          </a:p>
          <a:p>
            <a:pPr marL="0" indent="0">
              <a:buNone/>
            </a:pPr>
            <a:endParaRPr lang="en-IN" dirty="0"/>
          </a:p>
        </p:txBody>
      </p:sp>
    </p:spTree>
    <p:extLst>
      <p:ext uri="{BB962C8B-B14F-4D97-AF65-F5344CB8AC3E}">
        <p14:creationId xmlns:p14="http://schemas.microsoft.com/office/powerpoint/2010/main" val="2407555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ED0031-DA17-4FD4-88F9-D8FF91FE9EC1}"/>
              </a:ext>
            </a:extLst>
          </p:cNvPr>
          <p:cNvSpPr/>
          <p:nvPr/>
        </p:nvSpPr>
        <p:spPr>
          <a:xfrm>
            <a:off x="663037" y="2335165"/>
            <a:ext cx="4139275" cy="400110"/>
          </a:xfrm>
          <a:prstGeom prst="rect">
            <a:avLst/>
          </a:prstGeom>
        </p:spPr>
        <p:txBody>
          <a:bodyPr wrap="none">
            <a:spAutoFit/>
          </a:bodyPr>
          <a:lstStyle/>
          <a:p>
            <a:r>
              <a:rPr lang="en-US" sz="2000" dirty="0"/>
              <a:t>1. </a:t>
            </a:r>
            <a:r>
              <a:rPr lang="en-US" sz="2000" dirty="0">
                <a:latin typeface="Alef" panose="00000500000000000000" pitchFamily="2" charset="-79"/>
                <a:cs typeface="Alef" panose="00000500000000000000" pitchFamily="2" charset="-79"/>
              </a:rPr>
              <a:t>Isoquants are negatively sloped</a:t>
            </a:r>
          </a:p>
        </p:txBody>
      </p:sp>
      <p:sp>
        <p:nvSpPr>
          <p:cNvPr id="6" name="Rectangle: Rounded Corners 5">
            <a:extLst>
              <a:ext uri="{FF2B5EF4-FFF2-40B4-BE49-F238E27FC236}">
                <a16:creationId xmlns:a16="http://schemas.microsoft.com/office/drawing/2014/main" id="{6371445C-4955-4C06-A499-5A9BB26F0407}"/>
              </a:ext>
            </a:extLst>
          </p:cNvPr>
          <p:cNvSpPr/>
          <p:nvPr/>
        </p:nvSpPr>
        <p:spPr>
          <a:xfrm>
            <a:off x="424872" y="911951"/>
            <a:ext cx="3948720" cy="36933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2400" dirty="0"/>
              <a:t>Properties of Isoquants</a:t>
            </a:r>
          </a:p>
        </p:txBody>
      </p:sp>
      <p:sp>
        <p:nvSpPr>
          <p:cNvPr id="7" name="Rectangle 6">
            <a:extLst>
              <a:ext uri="{FF2B5EF4-FFF2-40B4-BE49-F238E27FC236}">
                <a16:creationId xmlns:a16="http://schemas.microsoft.com/office/drawing/2014/main" id="{0608090D-C4B6-4DB0-9180-459708E2E18E}"/>
              </a:ext>
            </a:extLst>
          </p:cNvPr>
          <p:cNvSpPr/>
          <p:nvPr/>
        </p:nvSpPr>
        <p:spPr>
          <a:xfrm>
            <a:off x="663037" y="2761069"/>
            <a:ext cx="9005673" cy="2123658"/>
          </a:xfrm>
          <a:prstGeom prst="rect">
            <a:avLst/>
          </a:prstGeom>
        </p:spPr>
        <p:txBody>
          <a:bodyPr wrap="square">
            <a:spAutoFit/>
          </a:bodyPr>
          <a:lstStyle/>
          <a:p>
            <a:pPr algn="just"/>
            <a:r>
              <a:rPr lang="en-US" sz="2200" dirty="0">
                <a:solidFill>
                  <a:srgbClr val="000000"/>
                </a:solidFill>
                <a:latin typeface="Times-Roman"/>
              </a:rPr>
              <a:t>An isoquant represents a particular level of output. Hence, when the quantity of one-factor input is increased, the quantity of the other input has to be decreased in order to keep the output constant. Therefore, isoquants are negatively sloped.</a:t>
            </a:r>
          </a:p>
          <a:p>
            <a:pPr algn="just"/>
            <a:r>
              <a:rPr lang="en-US" sz="2200" dirty="0"/>
              <a:t> </a:t>
            </a:r>
            <a:br>
              <a:rPr lang="en-US" sz="2200" dirty="0"/>
            </a:br>
            <a:endParaRPr lang="en-IN" sz="2200" dirty="0"/>
          </a:p>
        </p:txBody>
      </p:sp>
      <p:sp>
        <p:nvSpPr>
          <p:cNvPr id="8" name="Rectangle: Rounded Corners 7">
            <a:extLst>
              <a:ext uri="{FF2B5EF4-FFF2-40B4-BE49-F238E27FC236}">
                <a16:creationId xmlns:a16="http://schemas.microsoft.com/office/drawing/2014/main" id="{B8AB578C-7365-4E1F-9F6B-E9311940C0E0}"/>
              </a:ext>
            </a:extLst>
          </p:cNvPr>
          <p:cNvSpPr/>
          <p:nvPr/>
        </p:nvSpPr>
        <p:spPr>
          <a:xfrm>
            <a:off x="424872" y="2170742"/>
            <a:ext cx="9482002" cy="2663591"/>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11911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8BBC9D-3520-46B6-8BBC-10959215E207}"/>
              </a:ext>
            </a:extLst>
          </p:cNvPr>
          <p:cNvSpPr/>
          <p:nvPr/>
        </p:nvSpPr>
        <p:spPr>
          <a:xfrm>
            <a:off x="10695306" y="673412"/>
            <a:ext cx="1403928" cy="12083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1600" dirty="0"/>
              <a:t>Properties of Isoquants</a:t>
            </a:r>
          </a:p>
        </p:txBody>
      </p:sp>
      <p:sp>
        <p:nvSpPr>
          <p:cNvPr id="3" name="Rectangle: Rounded Corners 2">
            <a:extLst>
              <a:ext uri="{FF2B5EF4-FFF2-40B4-BE49-F238E27FC236}">
                <a16:creationId xmlns:a16="http://schemas.microsoft.com/office/drawing/2014/main" id="{DA5A091F-5D24-4AF9-8913-E8671399B51D}"/>
              </a:ext>
            </a:extLst>
          </p:cNvPr>
          <p:cNvSpPr/>
          <p:nvPr/>
        </p:nvSpPr>
        <p:spPr>
          <a:xfrm>
            <a:off x="516835" y="473405"/>
            <a:ext cx="5353878" cy="400014"/>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1"/>
                </a:solidFill>
              </a:rPr>
              <a:t>2. Isoquants are convex to the origin</a:t>
            </a:r>
          </a:p>
        </p:txBody>
      </p:sp>
      <p:sp>
        <p:nvSpPr>
          <p:cNvPr id="6" name="Rectangle 5">
            <a:extLst>
              <a:ext uri="{FF2B5EF4-FFF2-40B4-BE49-F238E27FC236}">
                <a16:creationId xmlns:a16="http://schemas.microsoft.com/office/drawing/2014/main" id="{9BF314D3-F41F-4A18-BE88-01A9CD9D01B6}"/>
              </a:ext>
            </a:extLst>
          </p:cNvPr>
          <p:cNvSpPr/>
          <p:nvPr/>
        </p:nvSpPr>
        <p:spPr>
          <a:xfrm>
            <a:off x="516836" y="1277611"/>
            <a:ext cx="6215268" cy="3785652"/>
          </a:xfrm>
          <a:prstGeom prst="rect">
            <a:avLst/>
          </a:prstGeom>
        </p:spPr>
        <p:txBody>
          <a:bodyPr wrap="square">
            <a:spAutoFit/>
          </a:bodyPr>
          <a:lstStyle/>
          <a:p>
            <a:pPr marL="342900" indent="-342900" algn="just">
              <a:buFont typeface="Wingdings" panose="05000000000000000000" pitchFamily="2" charset="2"/>
              <a:buChar char="ü"/>
            </a:pPr>
            <a:r>
              <a:rPr lang="en-US" sz="2000" dirty="0">
                <a:solidFill>
                  <a:srgbClr val="000000"/>
                </a:solidFill>
                <a:latin typeface="Cambria" panose="02040503050406030204" pitchFamily="18" charset="0"/>
                <a:ea typeface="Cambria" panose="02040503050406030204" pitchFamily="18" charset="0"/>
              </a:rPr>
              <a:t>Along the isoquant MRTS</a:t>
            </a:r>
            <a:r>
              <a:rPr lang="en-US" sz="2000" baseline="-25000" dirty="0">
                <a:solidFill>
                  <a:srgbClr val="000000"/>
                </a:solidFill>
                <a:latin typeface="Cambria" panose="02040503050406030204" pitchFamily="18" charset="0"/>
                <a:ea typeface="Cambria" panose="02040503050406030204" pitchFamily="18" charset="0"/>
              </a:rPr>
              <a:t>LK</a:t>
            </a:r>
            <a:r>
              <a:rPr lang="en-US" sz="2000" dirty="0">
                <a:solidFill>
                  <a:srgbClr val="000000"/>
                </a:solidFill>
                <a:latin typeface="Cambria" panose="02040503050406030204" pitchFamily="18" charset="0"/>
                <a:ea typeface="Cambria" panose="02040503050406030204" pitchFamily="18" charset="0"/>
              </a:rPr>
              <a:t> (Marginal rate of technical substitution of </a:t>
            </a:r>
            <a:r>
              <a:rPr lang="en-US" sz="2000" dirty="0" err="1">
                <a:solidFill>
                  <a:srgbClr val="000000"/>
                </a:solidFill>
                <a:latin typeface="Cambria" panose="02040503050406030204" pitchFamily="18" charset="0"/>
                <a:ea typeface="Cambria" panose="02040503050406030204" pitchFamily="18" charset="0"/>
              </a:rPr>
              <a:t>labour</a:t>
            </a:r>
            <a:r>
              <a:rPr lang="en-US" sz="2000" dirty="0">
                <a:solidFill>
                  <a:srgbClr val="000000"/>
                </a:solidFill>
                <a:latin typeface="Cambria" panose="02040503050406030204" pitchFamily="18" charset="0"/>
                <a:ea typeface="Cambria" panose="02040503050406030204" pitchFamily="18" charset="0"/>
              </a:rPr>
              <a:t> for capital) goes on decreasing. </a:t>
            </a:r>
          </a:p>
          <a:p>
            <a:pPr marL="342900" indent="-342900" algn="just">
              <a:buFont typeface="Wingdings" panose="05000000000000000000" pitchFamily="2" charset="2"/>
              <a:buChar char="ü"/>
            </a:pPr>
            <a:r>
              <a:rPr lang="en-US" sz="2000" dirty="0">
                <a:solidFill>
                  <a:srgbClr val="000000"/>
                </a:solidFill>
                <a:latin typeface="Cambria" panose="02040503050406030204" pitchFamily="18" charset="0"/>
                <a:ea typeface="Cambria" panose="02040503050406030204" pitchFamily="18" charset="0"/>
              </a:rPr>
              <a:t>MRTS</a:t>
            </a:r>
            <a:r>
              <a:rPr lang="en-US" sz="2000" baseline="-25000" dirty="0">
                <a:solidFill>
                  <a:srgbClr val="000000"/>
                </a:solidFill>
                <a:latin typeface="Cambria" panose="02040503050406030204" pitchFamily="18" charset="0"/>
                <a:ea typeface="Cambria" panose="02040503050406030204" pitchFamily="18" charset="0"/>
              </a:rPr>
              <a:t>LK</a:t>
            </a:r>
            <a:r>
              <a:rPr lang="en-US" sz="2000" dirty="0">
                <a:solidFill>
                  <a:srgbClr val="000000"/>
                </a:solidFill>
                <a:latin typeface="Cambria" panose="02040503050406030204" pitchFamily="18" charset="0"/>
                <a:ea typeface="Cambria" panose="02040503050406030204" pitchFamily="18" charset="0"/>
              </a:rPr>
              <a:t> is the rate at which one input is replaced by the employment of additional units of the other factor.</a:t>
            </a:r>
          </a:p>
          <a:p>
            <a:pPr marL="342900" indent="-342900" algn="just">
              <a:buFont typeface="Wingdings" panose="05000000000000000000" pitchFamily="2" charset="2"/>
              <a:buChar char="ü"/>
            </a:pPr>
            <a:r>
              <a:rPr lang="en-US" sz="2000" dirty="0">
                <a:solidFill>
                  <a:srgbClr val="000000"/>
                </a:solidFill>
                <a:latin typeface="Cambria" panose="02040503050406030204" pitchFamily="18" charset="0"/>
                <a:ea typeface="Cambria" panose="02040503050406030204" pitchFamily="18" charset="0"/>
              </a:rPr>
              <a:t> In other words, how much capital is replaced by the employment of an additional unit of </a:t>
            </a:r>
            <a:r>
              <a:rPr lang="en-US" sz="2000" dirty="0" err="1">
                <a:solidFill>
                  <a:srgbClr val="000000"/>
                </a:solidFill>
                <a:latin typeface="Cambria" panose="02040503050406030204" pitchFamily="18" charset="0"/>
                <a:ea typeface="Cambria" panose="02040503050406030204" pitchFamily="18" charset="0"/>
              </a:rPr>
              <a:t>labour</a:t>
            </a:r>
            <a:r>
              <a:rPr lang="en-US" sz="2000" dirty="0">
                <a:solidFill>
                  <a:srgbClr val="000000"/>
                </a:solidFill>
                <a:latin typeface="Cambria" panose="02040503050406030204" pitchFamily="18" charset="0"/>
                <a:ea typeface="Cambria" panose="02040503050406030204" pitchFamily="18" charset="0"/>
              </a:rPr>
              <a:t>. </a:t>
            </a:r>
          </a:p>
          <a:p>
            <a:pPr marL="342900" indent="-342900" algn="just">
              <a:buFont typeface="Wingdings" panose="05000000000000000000" pitchFamily="2" charset="2"/>
              <a:buChar char="ü"/>
            </a:pPr>
            <a:r>
              <a:rPr lang="en-US" sz="2000" dirty="0">
                <a:solidFill>
                  <a:srgbClr val="000000"/>
                </a:solidFill>
                <a:latin typeface="Cambria" panose="02040503050406030204" pitchFamily="18" charset="0"/>
                <a:ea typeface="Cambria" panose="02040503050406030204" pitchFamily="18" charset="0"/>
              </a:rPr>
              <a:t>This is the slope of the isoquant. Slope of the isoquant is </a:t>
            </a:r>
            <a:r>
              <a:rPr lang="el-GR" dirty="0">
                <a:solidFill>
                  <a:schemeClr val="bg1"/>
                </a:solidFill>
              </a:rPr>
              <a:t>Δ</a:t>
            </a:r>
            <a:r>
              <a:rPr lang="en-US" sz="2000" dirty="0">
                <a:solidFill>
                  <a:srgbClr val="000000"/>
                </a:solidFill>
                <a:latin typeface="Cambria" panose="02040503050406030204" pitchFamily="18" charset="0"/>
                <a:ea typeface="Cambria" panose="02040503050406030204" pitchFamily="18" charset="0"/>
              </a:rPr>
              <a:t>K/</a:t>
            </a:r>
            <a:r>
              <a:rPr lang="el-GR" sz="2000" dirty="0">
                <a:solidFill>
                  <a:schemeClr val="bg1"/>
                </a:solidFill>
              </a:rPr>
              <a:t>Δ</a:t>
            </a:r>
            <a:r>
              <a:rPr lang="en-US" sz="2000" dirty="0">
                <a:solidFill>
                  <a:srgbClr val="000000"/>
                </a:solidFill>
                <a:latin typeface="Cambria" panose="02040503050406030204" pitchFamily="18" charset="0"/>
                <a:ea typeface="Cambria" panose="02040503050406030204" pitchFamily="18" charset="0"/>
              </a:rPr>
              <a:t>L</a:t>
            </a:r>
            <a:r>
              <a:rPr lang="en-US" sz="2000" dirty="0">
                <a:latin typeface="Cambria" panose="02040503050406030204" pitchFamily="18" charset="0"/>
                <a:ea typeface="Cambria" panose="02040503050406030204" pitchFamily="18" charset="0"/>
              </a:rPr>
              <a:t> </a:t>
            </a:r>
          </a:p>
          <a:p>
            <a:pPr algn="just"/>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592B81D3-8873-4B30-B70E-9F7E87FF78B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121774" y="2298028"/>
            <a:ext cx="4752975" cy="4381500"/>
          </a:xfrm>
          <a:prstGeom prst="rect">
            <a:avLst/>
          </a:prstGeom>
          <a:ln>
            <a:solidFill>
              <a:srgbClr val="FF0000"/>
            </a:solid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898847B-B33A-452E-AF6B-BC5577F794D1}"/>
                  </a:ext>
                </a:extLst>
              </p:cNvPr>
              <p:cNvSpPr txBox="1"/>
              <p:nvPr/>
            </p:nvSpPr>
            <p:spPr>
              <a:xfrm>
                <a:off x="2007217" y="4620128"/>
                <a:ext cx="2349874" cy="443135"/>
              </a:xfrm>
              <a:prstGeom prst="rect">
                <a:avLst/>
              </a:prstGeom>
              <a:noFill/>
            </p:spPr>
            <p:txBody>
              <a:bodyPr wrap="none" lIns="0" tIns="0" rIns="0" bIns="0" rtlCol="0">
                <a:spAutoFit/>
              </a:bodyPr>
              <a:lstStyle/>
              <a:p>
                <a14:m>
                  <m:oMath xmlns:m="http://schemas.openxmlformats.org/officeDocument/2006/math">
                    <m:r>
                      <a:rPr lang="en-US" sz="2000" b="0" i="1" smtClean="0">
                        <a:latin typeface="Cambria Math" panose="02040503050406030204" pitchFamily="18" charset="0"/>
                      </a:rPr>
                      <m:t>𝑆𝑙𝑜𝑝𝑒</m:t>
                    </m:r>
                    <m:r>
                      <a:rPr lang="en-US" sz="2000" b="0" i="1" smtClean="0">
                        <a:latin typeface="Cambria Math" panose="02040503050406030204" pitchFamily="18" charset="0"/>
                      </a:rPr>
                      <m:t>=</m:t>
                    </m:r>
                    <m:r>
                      <m:rPr>
                        <m:nor/>
                      </m:rPr>
                      <a:rPr lang="en-US" sz="2000" dirty="0">
                        <a:solidFill>
                          <a:srgbClr val="000000"/>
                        </a:solidFill>
                        <a:latin typeface="Cambria" panose="02040503050406030204" pitchFamily="18" charset="0"/>
                        <a:ea typeface="Cambria" panose="02040503050406030204" pitchFamily="18" charset="0"/>
                      </a:rPr>
                      <m:t>MRTS</m:t>
                    </m:r>
                    <m:r>
                      <m:rPr>
                        <m:nor/>
                      </m:rPr>
                      <a:rPr lang="en-US" sz="2000" baseline="-25000" dirty="0">
                        <a:solidFill>
                          <a:srgbClr val="000000"/>
                        </a:solidFill>
                        <a:latin typeface="Cambria" panose="02040503050406030204" pitchFamily="18" charset="0"/>
                        <a:ea typeface="Cambria" panose="02040503050406030204" pitchFamily="18" charset="0"/>
                      </a:rPr>
                      <m:t>LK</m:t>
                    </m:r>
                  </m:oMath>
                </a14:m>
                <a:r>
                  <a:rPr lang="en-IN" sz="2000" dirty="0"/>
                  <a:t> = </a:t>
                </a:r>
                <a14:m>
                  <m:oMath xmlns:m="http://schemas.openxmlformats.org/officeDocument/2006/math">
                    <m:f>
                      <m:fPr>
                        <m:ctrlPr>
                          <a:rPr lang="en-IN" sz="2000" i="1" dirty="0" smtClean="0">
                            <a:latin typeface="Cambria Math" panose="02040503050406030204" pitchFamily="18" charset="0"/>
                          </a:rPr>
                        </m:ctrlPr>
                      </m:fPr>
                      <m:num>
                        <m:r>
                          <a:rPr lang="en-IN"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𝐾</m:t>
                        </m:r>
                      </m:num>
                      <m:den>
                        <m:r>
                          <a:rPr lang="en-IN"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𝐿</m:t>
                        </m:r>
                      </m:den>
                    </m:f>
                  </m:oMath>
                </a14:m>
                <a:endParaRPr lang="en-IN" sz="2000" dirty="0"/>
              </a:p>
            </p:txBody>
          </p:sp>
        </mc:Choice>
        <mc:Fallback xmlns="">
          <p:sp>
            <p:nvSpPr>
              <p:cNvPr id="8" name="TextBox 7">
                <a:extLst>
                  <a:ext uri="{FF2B5EF4-FFF2-40B4-BE49-F238E27FC236}">
                    <a16:creationId xmlns:a16="http://schemas.microsoft.com/office/drawing/2014/main" id="{5898847B-B33A-452E-AF6B-BC5577F794D1}"/>
                  </a:ext>
                </a:extLst>
              </p:cNvPr>
              <p:cNvSpPr txBox="1">
                <a:spLocks noRot="1" noChangeAspect="1" noMove="1" noResize="1" noEditPoints="1" noAdjustHandles="1" noChangeArrowheads="1" noChangeShapeType="1" noTextEdit="1"/>
              </p:cNvSpPr>
              <p:nvPr/>
            </p:nvSpPr>
            <p:spPr>
              <a:xfrm>
                <a:off x="2007217" y="4620128"/>
                <a:ext cx="2349874" cy="443135"/>
              </a:xfrm>
              <a:prstGeom prst="rect">
                <a:avLst/>
              </a:prstGeom>
              <a:blipFill>
                <a:blip r:embed="rId4"/>
                <a:stretch>
                  <a:fillRect t="-4110" b="-164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EFFE1DF-B4D5-4D22-A284-B096531AA2F5}"/>
                  </a:ext>
                </a:extLst>
              </p:cNvPr>
              <p:cNvSpPr txBox="1"/>
              <p:nvPr/>
            </p:nvSpPr>
            <p:spPr>
              <a:xfrm>
                <a:off x="2142430" y="5358822"/>
                <a:ext cx="1606594"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f>
                        <m:fPr>
                          <m:ctrlPr>
                            <a:rPr lang="en-IN" sz="2000" i="1" smtClean="0">
                              <a:latin typeface="Cambria Math" panose="02040503050406030204" pitchFamily="18" charset="0"/>
                            </a:rPr>
                          </m:ctrlPr>
                        </m:fPr>
                        <m:num>
                          <m:r>
                            <a:rPr lang="en-IN"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𝐾</m:t>
                          </m:r>
                        </m:num>
                        <m:den>
                          <m:r>
                            <a:rPr lang="en-IN"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den>
                      </m:f>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𝑀𝑃𝐿</m:t>
                          </m:r>
                        </m:num>
                        <m:den>
                          <m:r>
                            <a:rPr lang="en-US" sz="2000" b="0" i="1" smtClean="0">
                              <a:latin typeface="Cambria Math" panose="02040503050406030204" pitchFamily="18" charset="0"/>
                            </a:rPr>
                            <m:t>𝑀𝑃𝐾</m:t>
                          </m:r>
                        </m:den>
                      </m:f>
                    </m:oMath>
                  </m:oMathPara>
                </a14:m>
                <a:endParaRPr lang="en-IN" sz="2000" dirty="0"/>
              </a:p>
            </p:txBody>
          </p:sp>
        </mc:Choice>
        <mc:Fallback xmlns="">
          <p:sp>
            <p:nvSpPr>
              <p:cNvPr id="9" name="TextBox 8">
                <a:extLst>
                  <a:ext uri="{FF2B5EF4-FFF2-40B4-BE49-F238E27FC236}">
                    <a16:creationId xmlns:a16="http://schemas.microsoft.com/office/drawing/2014/main" id="{6EFFE1DF-B4D5-4D22-A284-B096531AA2F5}"/>
                  </a:ext>
                </a:extLst>
              </p:cNvPr>
              <p:cNvSpPr txBox="1">
                <a:spLocks noRot="1" noChangeAspect="1" noMove="1" noResize="1" noEditPoints="1" noAdjustHandles="1" noChangeArrowheads="1" noChangeShapeType="1" noTextEdit="1"/>
              </p:cNvSpPr>
              <p:nvPr/>
            </p:nvSpPr>
            <p:spPr>
              <a:xfrm>
                <a:off x="2142430" y="5358822"/>
                <a:ext cx="1606594" cy="576183"/>
              </a:xfrm>
              <a:prstGeom prst="rect">
                <a:avLst/>
              </a:prstGeom>
              <a:blipFill>
                <a:blip r:embed="rId5"/>
                <a:stretch>
                  <a:fillRect/>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FFC839C3-C3FC-4DEA-B169-4E60EF14A672}"/>
              </a:ext>
            </a:extLst>
          </p:cNvPr>
          <p:cNvSpPr txBox="1"/>
          <p:nvPr/>
        </p:nvSpPr>
        <p:spPr>
          <a:xfrm>
            <a:off x="182038" y="6230564"/>
            <a:ext cx="3650358" cy="584775"/>
          </a:xfrm>
          <a:prstGeom prst="rect">
            <a:avLst/>
          </a:prstGeom>
          <a:noFill/>
        </p:spPr>
        <p:txBody>
          <a:bodyPr wrap="none" rtlCol="0">
            <a:spAutoFit/>
          </a:bodyPr>
          <a:lstStyle/>
          <a:p>
            <a:r>
              <a:rPr lang="en-US" sz="1600" dirty="0">
                <a:solidFill>
                  <a:schemeClr val="bg1"/>
                </a:solidFill>
              </a:rPr>
              <a:t>MPL- Marginal Productivity of </a:t>
            </a:r>
            <a:r>
              <a:rPr lang="en-US" sz="1600" dirty="0" err="1">
                <a:solidFill>
                  <a:schemeClr val="bg1"/>
                </a:solidFill>
              </a:rPr>
              <a:t>Labour</a:t>
            </a:r>
            <a:endParaRPr lang="en-US" sz="1600" dirty="0">
              <a:solidFill>
                <a:schemeClr val="bg1"/>
              </a:solidFill>
            </a:endParaRPr>
          </a:p>
          <a:p>
            <a:r>
              <a:rPr lang="en-US" sz="1600" dirty="0">
                <a:solidFill>
                  <a:schemeClr val="bg1"/>
                </a:solidFill>
              </a:rPr>
              <a:t>MPK – Marginal Productivity of capital</a:t>
            </a:r>
            <a:endParaRPr lang="en-IN" sz="1600" dirty="0">
              <a:solidFill>
                <a:schemeClr val="bg1"/>
              </a:solidFill>
            </a:endParaRPr>
          </a:p>
        </p:txBody>
      </p:sp>
    </p:spTree>
    <p:extLst>
      <p:ext uri="{BB962C8B-B14F-4D97-AF65-F5344CB8AC3E}">
        <p14:creationId xmlns:p14="http://schemas.microsoft.com/office/powerpoint/2010/main" val="3922891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8BBC9D-3520-46B6-8BBC-10959215E207}"/>
              </a:ext>
            </a:extLst>
          </p:cNvPr>
          <p:cNvSpPr/>
          <p:nvPr/>
        </p:nvSpPr>
        <p:spPr>
          <a:xfrm>
            <a:off x="10695306" y="673412"/>
            <a:ext cx="1403928" cy="120839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sz="1600" dirty="0"/>
              <a:t>Properties of Isoquants</a:t>
            </a:r>
          </a:p>
        </p:txBody>
      </p:sp>
      <p:sp>
        <p:nvSpPr>
          <p:cNvPr id="3" name="Rectangle: Rounded Corners 2">
            <a:extLst>
              <a:ext uri="{FF2B5EF4-FFF2-40B4-BE49-F238E27FC236}">
                <a16:creationId xmlns:a16="http://schemas.microsoft.com/office/drawing/2014/main" id="{92BB6BB6-6202-4C86-A914-AF029F92196E}"/>
              </a:ext>
            </a:extLst>
          </p:cNvPr>
          <p:cNvSpPr/>
          <p:nvPr/>
        </p:nvSpPr>
        <p:spPr>
          <a:xfrm>
            <a:off x="516835" y="473405"/>
            <a:ext cx="5353878" cy="400014"/>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1"/>
                </a:solidFill>
              </a:rPr>
              <a:t>3. Two Isoquants never intersect</a:t>
            </a:r>
          </a:p>
        </p:txBody>
      </p:sp>
      <p:sp>
        <p:nvSpPr>
          <p:cNvPr id="4" name="Rectangle: Rounded Corners 3">
            <a:extLst>
              <a:ext uri="{FF2B5EF4-FFF2-40B4-BE49-F238E27FC236}">
                <a16:creationId xmlns:a16="http://schemas.microsoft.com/office/drawing/2014/main" id="{DB8AB28B-7403-40AC-B5F9-7430178BF617}"/>
              </a:ext>
            </a:extLst>
          </p:cNvPr>
          <p:cNvSpPr/>
          <p:nvPr/>
        </p:nvSpPr>
        <p:spPr>
          <a:xfrm>
            <a:off x="516835" y="3429000"/>
            <a:ext cx="7792278" cy="400014"/>
          </a:xfrm>
          <a:prstGeom prst="roundRect">
            <a:avLst/>
          </a:prstGeom>
          <a:noFill/>
          <a:ln w="28575"/>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1"/>
                </a:solidFill>
              </a:rPr>
              <a:t>4. Higher Isoquants represent higher levels of output.</a:t>
            </a:r>
          </a:p>
        </p:txBody>
      </p:sp>
      <p:sp>
        <p:nvSpPr>
          <p:cNvPr id="5" name="Rectangle 4">
            <a:extLst>
              <a:ext uri="{FF2B5EF4-FFF2-40B4-BE49-F238E27FC236}">
                <a16:creationId xmlns:a16="http://schemas.microsoft.com/office/drawing/2014/main" id="{A0C0216D-33D8-4933-9ABD-1BAD22A1E681}"/>
              </a:ext>
            </a:extLst>
          </p:cNvPr>
          <p:cNvSpPr/>
          <p:nvPr/>
        </p:nvSpPr>
        <p:spPr>
          <a:xfrm>
            <a:off x="516835" y="1524144"/>
            <a:ext cx="8017565" cy="1938992"/>
          </a:xfrm>
          <a:prstGeom prst="rect">
            <a:avLst/>
          </a:prstGeom>
        </p:spPr>
        <p:txBody>
          <a:bodyPr wrap="square">
            <a:spAutoFit/>
          </a:bodyPr>
          <a:lstStyle/>
          <a:p>
            <a:pPr marL="342900" indent="-342900" algn="just">
              <a:buFont typeface="Wingdings" panose="05000000000000000000" pitchFamily="2" charset="2"/>
              <a:buChar char="q"/>
            </a:pPr>
            <a:r>
              <a:rPr lang="en-US" sz="2000" dirty="0">
                <a:solidFill>
                  <a:srgbClr val="000000"/>
                </a:solidFill>
                <a:latin typeface="Cambria" panose="02040503050406030204" pitchFamily="18" charset="0"/>
                <a:ea typeface="Cambria" panose="02040503050406030204" pitchFamily="18" charset="0"/>
              </a:rPr>
              <a:t>Each isoquant represents a particular level of output.</a:t>
            </a:r>
          </a:p>
          <a:p>
            <a:pPr marL="342900" indent="-342900" algn="just">
              <a:buFont typeface="Wingdings" panose="05000000000000000000" pitchFamily="2" charset="2"/>
              <a:buChar char="q"/>
            </a:pPr>
            <a:r>
              <a:rPr lang="en-US" sz="2000" dirty="0">
                <a:solidFill>
                  <a:srgbClr val="000000"/>
                </a:solidFill>
                <a:latin typeface="Cambria" panose="02040503050406030204" pitchFamily="18" charset="0"/>
                <a:ea typeface="Cambria" panose="02040503050406030204" pitchFamily="18" charset="0"/>
              </a:rPr>
              <a:t>When two isoquants intersect, the intersecting point will be common and it can be two different levels of output. Logically this is not correct.</a:t>
            </a:r>
          </a:p>
          <a:p>
            <a:pPr algn="just"/>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sp>
        <p:nvSpPr>
          <p:cNvPr id="6" name="Rectangle 5">
            <a:extLst>
              <a:ext uri="{FF2B5EF4-FFF2-40B4-BE49-F238E27FC236}">
                <a16:creationId xmlns:a16="http://schemas.microsoft.com/office/drawing/2014/main" id="{E7D7C44D-6455-4EDA-B72B-299277905CF0}"/>
              </a:ext>
            </a:extLst>
          </p:cNvPr>
          <p:cNvSpPr/>
          <p:nvPr/>
        </p:nvSpPr>
        <p:spPr>
          <a:xfrm>
            <a:off x="516835" y="4352329"/>
            <a:ext cx="8945217" cy="1015663"/>
          </a:xfrm>
          <a:prstGeom prst="rect">
            <a:avLst/>
          </a:prstGeom>
        </p:spPr>
        <p:txBody>
          <a:bodyPr wrap="square">
            <a:spAutoFit/>
          </a:bodyPr>
          <a:lstStyle/>
          <a:p>
            <a:pPr marL="342900" indent="-342900">
              <a:buFont typeface="Wingdings" panose="05000000000000000000" pitchFamily="2" charset="2"/>
              <a:buChar char="q"/>
            </a:pPr>
            <a:r>
              <a:rPr lang="en-US" sz="2000" dirty="0">
                <a:solidFill>
                  <a:srgbClr val="000000"/>
                </a:solidFill>
                <a:latin typeface="Cambria" panose="02040503050406030204" pitchFamily="18" charset="0"/>
                <a:ea typeface="Cambria" panose="02040503050406030204" pitchFamily="18" charset="0"/>
              </a:rPr>
              <a:t>A set of isoquants drawn is called an Isoquants map. </a:t>
            </a:r>
          </a:p>
          <a:p>
            <a:pPr marL="342900" indent="-342900">
              <a:buFont typeface="Wingdings" panose="05000000000000000000" pitchFamily="2" charset="2"/>
              <a:buChar char="q"/>
            </a:pPr>
            <a:r>
              <a:rPr lang="en-US" sz="2000" dirty="0">
                <a:solidFill>
                  <a:srgbClr val="000000"/>
                </a:solidFill>
                <a:latin typeface="Cambria" panose="02040503050406030204" pitchFamily="18" charset="0"/>
                <a:ea typeface="Cambria" panose="02040503050406030204" pitchFamily="18" charset="0"/>
              </a:rPr>
              <a:t>In isoquants map higher Isoquant represents higher levels of output.</a:t>
            </a:r>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F31BA941-E368-472F-8C55-AD8A86F6A885}"/>
              </a:ext>
            </a:extLst>
          </p:cNvPr>
          <p:cNvPicPr>
            <a:picLocks noChangeAspect="1"/>
          </p:cNvPicPr>
          <p:nvPr/>
        </p:nvPicPr>
        <p:blipFill>
          <a:blip r:embed="rId2"/>
          <a:stretch>
            <a:fillRect/>
          </a:stretch>
        </p:blipFill>
        <p:spPr>
          <a:xfrm>
            <a:off x="8736288" y="3629007"/>
            <a:ext cx="3177219" cy="3032471"/>
          </a:xfrm>
          <a:prstGeom prst="rect">
            <a:avLst/>
          </a:prstGeom>
          <a:ln>
            <a:solidFill>
              <a:srgbClr val="FFFF00"/>
            </a:solidFill>
          </a:ln>
        </p:spPr>
      </p:pic>
    </p:spTree>
    <p:extLst>
      <p:ext uri="{BB962C8B-B14F-4D97-AF65-F5344CB8AC3E}">
        <p14:creationId xmlns:p14="http://schemas.microsoft.com/office/powerpoint/2010/main" val="288253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00F9-F939-A9F4-8F52-2B9E69DA68E1}"/>
              </a:ext>
            </a:extLst>
          </p:cNvPr>
          <p:cNvSpPr>
            <a:spLocks noGrp="1"/>
          </p:cNvSpPr>
          <p:nvPr>
            <p:ph type="title"/>
          </p:nvPr>
        </p:nvSpPr>
        <p:spPr/>
        <p:txBody>
          <a:bodyPr/>
          <a:lstStyle/>
          <a:p>
            <a:r>
              <a:rPr lang="en-IN" dirty="0"/>
              <a:t>Types of Iso-quant Curves</a:t>
            </a:r>
          </a:p>
        </p:txBody>
      </p:sp>
      <p:sp>
        <p:nvSpPr>
          <p:cNvPr id="3" name="Content Placeholder 2">
            <a:extLst>
              <a:ext uri="{FF2B5EF4-FFF2-40B4-BE49-F238E27FC236}">
                <a16:creationId xmlns:a16="http://schemas.microsoft.com/office/drawing/2014/main" id="{A53F6FCB-C4DA-40D0-88CE-BB1149A5B7FC}"/>
              </a:ext>
            </a:extLst>
          </p:cNvPr>
          <p:cNvSpPr>
            <a:spLocks noGrp="1"/>
          </p:cNvSpPr>
          <p:nvPr>
            <p:ph idx="1"/>
          </p:nvPr>
        </p:nvSpPr>
        <p:spPr>
          <a:xfrm>
            <a:off x="402027" y="2336874"/>
            <a:ext cx="6702113" cy="3599316"/>
          </a:xfrm>
        </p:spPr>
        <p:txBody>
          <a:bodyPr>
            <a:normAutofit/>
          </a:bodyPr>
          <a:lstStyle/>
          <a:p>
            <a:pPr marL="0" indent="0">
              <a:buNone/>
            </a:pPr>
            <a:r>
              <a:rPr lang="en-US" dirty="0">
                <a:solidFill>
                  <a:schemeClr val="bg1"/>
                </a:solidFill>
              </a:rPr>
              <a:t>Linear Iso-quant Curve:</a:t>
            </a:r>
          </a:p>
          <a:p>
            <a:pPr>
              <a:buFont typeface="Wingdings" panose="05000000000000000000" pitchFamily="2" charset="2"/>
              <a:buChar char="v"/>
            </a:pPr>
            <a:endParaRPr lang="en-US" dirty="0"/>
          </a:p>
          <a:p>
            <a:pPr algn="just">
              <a:buFont typeface="Wingdings" panose="05000000000000000000" pitchFamily="2" charset="2"/>
              <a:buChar char="v"/>
            </a:pPr>
            <a:r>
              <a:rPr lang="en-US" sz="2000" dirty="0">
                <a:latin typeface="Cambria" panose="02040503050406030204" pitchFamily="18" charset="0"/>
                <a:ea typeface="Cambria" panose="02040503050406030204" pitchFamily="18" charset="0"/>
              </a:rPr>
              <a:t>When the inputs are perfect substitutes, an isoquant will be linear.</a:t>
            </a:r>
          </a:p>
          <a:p>
            <a:pPr algn="just">
              <a:buFont typeface="Wingdings" panose="05000000000000000000" pitchFamily="2" charset="2"/>
              <a:buChar char="v"/>
            </a:pPr>
            <a:r>
              <a:rPr lang="en-US" sz="2000" dirty="0">
                <a:latin typeface="Cambria" panose="02040503050406030204" pitchFamily="18" charset="0"/>
                <a:ea typeface="Cambria" panose="02040503050406030204" pitchFamily="18" charset="0"/>
              </a:rPr>
              <a:t>This curve shows the perfect substitutability between the factors of production. This means that any quantity can be produced by employing only capital or labor or through “n” number of combinations between these two.</a:t>
            </a:r>
          </a:p>
          <a:p>
            <a:endParaRPr lang="en-IN" dirty="0"/>
          </a:p>
        </p:txBody>
      </p:sp>
      <p:pic>
        <p:nvPicPr>
          <p:cNvPr id="4" name="image14.jpeg">
            <a:extLst>
              <a:ext uri="{FF2B5EF4-FFF2-40B4-BE49-F238E27FC236}">
                <a16:creationId xmlns:a16="http://schemas.microsoft.com/office/drawing/2014/main" id="{B1BE36E8-E953-A3C9-D0BB-89E392AD80C3}"/>
              </a:ext>
            </a:extLst>
          </p:cNvPr>
          <p:cNvPicPr>
            <a:picLocks noChangeAspect="1"/>
          </p:cNvPicPr>
          <p:nvPr/>
        </p:nvPicPr>
        <p:blipFill>
          <a:blip r:embed="rId3" cstate="print"/>
          <a:stretch>
            <a:fillRect/>
          </a:stretch>
        </p:blipFill>
        <p:spPr>
          <a:xfrm>
            <a:off x="7659757" y="2356540"/>
            <a:ext cx="3851921" cy="3579650"/>
          </a:xfrm>
          <a:prstGeom prst="rect">
            <a:avLst/>
          </a:prstGeom>
          <a:ln w="28575">
            <a:solidFill>
              <a:srgbClr val="92D050"/>
            </a:solidFill>
          </a:ln>
        </p:spPr>
      </p:pic>
    </p:spTree>
    <p:extLst>
      <p:ext uri="{BB962C8B-B14F-4D97-AF65-F5344CB8AC3E}">
        <p14:creationId xmlns:p14="http://schemas.microsoft.com/office/powerpoint/2010/main" val="319695556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2471E4-008F-AB4A-6FCE-3D181CB624B6}"/>
              </a:ext>
            </a:extLst>
          </p:cNvPr>
          <p:cNvSpPr txBox="1"/>
          <p:nvPr/>
        </p:nvSpPr>
        <p:spPr>
          <a:xfrm>
            <a:off x="233034" y="891092"/>
            <a:ext cx="6098240" cy="3785652"/>
          </a:xfrm>
          <a:prstGeom prst="rect">
            <a:avLst/>
          </a:prstGeom>
          <a:noFill/>
        </p:spPr>
        <p:txBody>
          <a:bodyPr wrap="square">
            <a:spAutoFit/>
          </a:bodyPr>
          <a:lstStyle/>
          <a:p>
            <a:r>
              <a:rPr lang="en-US" sz="2000" b="1" dirty="0">
                <a:solidFill>
                  <a:schemeClr val="bg1"/>
                </a:solidFill>
              </a:rPr>
              <a:t>Right Angle Iso-quant Curve:</a:t>
            </a:r>
          </a:p>
          <a:p>
            <a:endParaRPr lang="en-US" sz="2000" b="1" dirty="0"/>
          </a:p>
          <a:p>
            <a:pPr marL="228600" indent="-228600" algn="just" defTabSz="914400">
              <a:lnSpc>
                <a:spcPct val="90000"/>
              </a:lnSpc>
              <a:spcBef>
                <a:spcPts val="1000"/>
              </a:spcBef>
              <a:buFont typeface="Wingdings" panose="05000000000000000000" pitchFamily="2" charset="2"/>
              <a:buChar char="v"/>
            </a:pPr>
            <a:r>
              <a:rPr lang="en-US" sz="2000" dirty="0">
                <a:latin typeface="Cambria" panose="02040503050406030204" pitchFamily="18" charset="0"/>
                <a:ea typeface="Cambria" panose="02040503050406030204" pitchFamily="18" charset="0"/>
              </a:rPr>
              <a:t>When the inputs are perfect compliments, an isoquant will be right-angled, meaning there is zero substitutability. </a:t>
            </a:r>
          </a:p>
          <a:p>
            <a:pPr marL="228600" indent="-228600" algn="just" defTabSz="914400">
              <a:lnSpc>
                <a:spcPct val="90000"/>
              </a:lnSpc>
              <a:spcBef>
                <a:spcPts val="1000"/>
              </a:spcBef>
              <a:buFont typeface="Wingdings" panose="05000000000000000000" pitchFamily="2" charset="2"/>
              <a:buChar char="v"/>
            </a:pPr>
            <a:r>
              <a:rPr lang="en-US" sz="2000" dirty="0">
                <a:latin typeface="Cambria" panose="02040503050406030204" pitchFamily="18" charset="0"/>
                <a:ea typeface="Cambria" panose="02040503050406030204" pitchFamily="18" charset="0"/>
              </a:rPr>
              <a:t>This is one of the types of iso-quant curves, where there is a strict complementarity with no substitution between the factors of production. According to this, there is only one method of production to produce any one commodity. This curve is also known as Leontief Iso-quant, input-output isoquant, and is a right-angled curve</a:t>
            </a:r>
          </a:p>
        </p:txBody>
      </p:sp>
      <p:grpSp>
        <p:nvGrpSpPr>
          <p:cNvPr id="6" name="docshapegroup16">
            <a:extLst>
              <a:ext uri="{FF2B5EF4-FFF2-40B4-BE49-F238E27FC236}">
                <a16:creationId xmlns:a16="http://schemas.microsoft.com/office/drawing/2014/main" id="{CE4E80E6-E29D-241E-7787-BB78666DA20D}"/>
              </a:ext>
            </a:extLst>
          </p:cNvPr>
          <p:cNvGrpSpPr>
            <a:grpSpLocks/>
          </p:cNvGrpSpPr>
          <p:nvPr/>
        </p:nvGrpSpPr>
        <p:grpSpPr bwMode="auto">
          <a:xfrm>
            <a:off x="6626088" y="2570922"/>
            <a:ext cx="5062330" cy="3244927"/>
            <a:chOff x="0" y="0"/>
            <a:chExt cx="3084" cy="2470"/>
          </a:xfrm>
        </p:grpSpPr>
        <p:sp>
          <p:nvSpPr>
            <p:cNvPr id="7" name="docshape17">
              <a:extLst>
                <a:ext uri="{FF2B5EF4-FFF2-40B4-BE49-F238E27FC236}">
                  <a16:creationId xmlns:a16="http://schemas.microsoft.com/office/drawing/2014/main" id="{F698865C-63F3-9F97-566F-6C613857FE0F}"/>
                </a:ext>
              </a:extLst>
            </p:cNvPr>
            <p:cNvSpPr>
              <a:spLocks/>
            </p:cNvSpPr>
            <p:nvPr/>
          </p:nvSpPr>
          <p:spPr bwMode="auto">
            <a:xfrm>
              <a:off x="596" y="1071"/>
              <a:ext cx="1280" cy="1280"/>
            </a:xfrm>
            <a:custGeom>
              <a:avLst/>
              <a:gdLst>
                <a:gd name="T0" fmla="+- 0 758 596"/>
                <a:gd name="T1" fmla="*/ T0 w 1280"/>
                <a:gd name="T2" fmla="+- 0 1447 1072"/>
                <a:gd name="T3" fmla="*/ 1447 h 1280"/>
                <a:gd name="T4" fmla="+- 0 596 596"/>
                <a:gd name="T5" fmla="*/ T4 w 1280"/>
                <a:gd name="T6" fmla="+- 0 1610 1072"/>
                <a:gd name="T7" fmla="*/ 1610 h 1280"/>
                <a:gd name="T8" fmla="+- 0 1338 596"/>
                <a:gd name="T9" fmla="*/ T8 w 1280"/>
                <a:gd name="T10" fmla="+- 0 2352 1072"/>
                <a:gd name="T11" fmla="*/ 2352 h 1280"/>
                <a:gd name="T12" fmla="+- 0 1501 596"/>
                <a:gd name="T13" fmla="*/ T12 w 1280"/>
                <a:gd name="T14" fmla="+- 0 2188 1072"/>
                <a:gd name="T15" fmla="*/ 2188 h 1280"/>
                <a:gd name="T16" fmla="+- 0 1094 596"/>
                <a:gd name="T17" fmla="*/ T16 w 1280"/>
                <a:gd name="T18" fmla="+- 0 1781 1072"/>
                <a:gd name="T19" fmla="*/ 1781 h 1280"/>
                <a:gd name="T20" fmla="+- 0 1843 596"/>
                <a:gd name="T21" fmla="*/ T20 w 1280"/>
                <a:gd name="T22" fmla="+- 0 1781 1072"/>
                <a:gd name="T23" fmla="*/ 1781 h 1280"/>
                <a:gd name="T24" fmla="+- 0 1709 596"/>
                <a:gd name="T25" fmla="*/ T24 w 1280"/>
                <a:gd name="T26" fmla="+- 0 1646 1072"/>
                <a:gd name="T27" fmla="*/ 1646 h 1280"/>
                <a:gd name="T28" fmla="+- 0 1381 596"/>
                <a:gd name="T29" fmla="*/ T28 w 1280"/>
                <a:gd name="T30" fmla="+- 0 1646 1072"/>
                <a:gd name="T31" fmla="*/ 1646 h 1280"/>
                <a:gd name="T32" fmla="+- 0 758 596"/>
                <a:gd name="T33" fmla="*/ T32 w 1280"/>
                <a:gd name="T34" fmla="+- 0 1447 1072"/>
                <a:gd name="T35" fmla="*/ 1447 h 1280"/>
                <a:gd name="T36" fmla="+- 0 1843 596"/>
                <a:gd name="T37" fmla="*/ T36 w 1280"/>
                <a:gd name="T38" fmla="+- 0 1781 1072"/>
                <a:gd name="T39" fmla="*/ 1781 h 1280"/>
                <a:gd name="T40" fmla="+- 0 1094 596"/>
                <a:gd name="T41" fmla="*/ T40 w 1280"/>
                <a:gd name="T42" fmla="+- 0 1781 1072"/>
                <a:gd name="T43" fmla="*/ 1781 h 1280"/>
                <a:gd name="T44" fmla="+- 0 1712 596"/>
                <a:gd name="T45" fmla="*/ T44 w 1280"/>
                <a:gd name="T46" fmla="+- 0 1977 1072"/>
                <a:gd name="T47" fmla="*/ 1977 h 1280"/>
                <a:gd name="T48" fmla="+- 0 1876 596"/>
                <a:gd name="T49" fmla="*/ T48 w 1280"/>
                <a:gd name="T50" fmla="+- 0 1814 1072"/>
                <a:gd name="T51" fmla="*/ 1814 h 1280"/>
                <a:gd name="T52" fmla="+- 0 1843 596"/>
                <a:gd name="T53" fmla="*/ T52 w 1280"/>
                <a:gd name="T54" fmla="+- 0 1781 1072"/>
                <a:gd name="T55" fmla="*/ 1781 h 1280"/>
                <a:gd name="T56" fmla="+- 0 1134 596"/>
                <a:gd name="T57" fmla="*/ T56 w 1280"/>
                <a:gd name="T58" fmla="+- 0 1072 1072"/>
                <a:gd name="T59" fmla="*/ 1072 h 1280"/>
                <a:gd name="T60" fmla="+- 0 970 596"/>
                <a:gd name="T61" fmla="*/ T60 w 1280"/>
                <a:gd name="T62" fmla="+- 0 1236 1072"/>
                <a:gd name="T63" fmla="*/ 1236 h 1280"/>
                <a:gd name="T64" fmla="+- 0 1381 596"/>
                <a:gd name="T65" fmla="*/ T64 w 1280"/>
                <a:gd name="T66" fmla="+- 0 1646 1072"/>
                <a:gd name="T67" fmla="*/ 1646 h 1280"/>
                <a:gd name="T68" fmla="+- 0 1709 596"/>
                <a:gd name="T69" fmla="*/ T68 w 1280"/>
                <a:gd name="T70" fmla="+- 0 1646 1072"/>
                <a:gd name="T71" fmla="*/ 1646 h 1280"/>
                <a:gd name="T72" fmla="+- 0 1134 596"/>
                <a:gd name="T73" fmla="*/ T72 w 1280"/>
                <a:gd name="T74" fmla="+- 0 1072 1072"/>
                <a:gd name="T75" fmla="*/ 1072 h 12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1280" h="1280">
                  <a:moveTo>
                    <a:pt x="162" y="375"/>
                  </a:moveTo>
                  <a:lnTo>
                    <a:pt x="0" y="538"/>
                  </a:lnTo>
                  <a:lnTo>
                    <a:pt x="742" y="1280"/>
                  </a:lnTo>
                  <a:lnTo>
                    <a:pt x="905" y="1116"/>
                  </a:lnTo>
                  <a:lnTo>
                    <a:pt x="498" y="709"/>
                  </a:lnTo>
                  <a:lnTo>
                    <a:pt x="1247" y="709"/>
                  </a:lnTo>
                  <a:lnTo>
                    <a:pt x="1113" y="574"/>
                  </a:lnTo>
                  <a:lnTo>
                    <a:pt x="785" y="574"/>
                  </a:lnTo>
                  <a:lnTo>
                    <a:pt x="162" y="375"/>
                  </a:lnTo>
                  <a:close/>
                  <a:moveTo>
                    <a:pt x="1247" y="709"/>
                  </a:moveTo>
                  <a:lnTo>
                    <a:pt x="498" y="709"/>
                  </a:lnTo>
                  <a:lnTo>
                    <a:pt x="1116" y="905"/>
                  </a:lnTo>
                  <a:lnTo>
                    <a:pt x="1280" y="742"/>
                  </a:lnTo>
                  <a:lnTo>
                    <a:pt x="1247" y="709"/>
                  </a:lnTo>
                  <a:close/>
                  <a:moveTo>
                    <a:pt x="538" y="0"/>
                  </a:moveTo>
                  <a:lnTo>
                    <a:pt x="374" y="164"/>
                  </a:lnTo>
                  <a:lnTo>
                    <a:pt x="785" y="574"/>
                  </a:lnTo>
                  <a:lnTo>
                    <a:pt x="1113" y="574"/>
                  </a:lnTo>
                  <a:lnTo>
                    <a:pt x="538" y="0"/>
                  </a:lnTo>
                  <a:close/>
                </a:path>
              </a:pathLst>
            </a:custGeom>
            <a:solidFill>
              <a:srgbClr val="40404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28" name="docshape18">
              <a:extLst>
                <a:ext uri="{FF2B5EF4-FFF2-40B4-BE49-F238E27FC236}">
                  <a16:creationId xmlns:a16="http://schemas.microsoft.com/office/drawing/2014/main" id="{2CDFD6D0-6C63-8AC4-216F-E230941F0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84" cy="2470"/>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31160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BC3B4AA-C9D2-BBAE-1FA9-E6ABC27E40C6}"/>
              </a:ext>
            </a:extLst>
          </p:cNvPr>
          <p:cNvSpPr txBox="1"/>
          <p:nvPr/>
        </p:nvSpPr>
        <p:spPr>
          <a:xfrm>
            <a:off x="643655" y="816705"/>
            <a:ext cx="9494258" cy="4462760"/>
          </a:xfrm>
          <a:prstGeom prst="rect">
            <a:avLst/>
          </a:prstGeom>
          <a:noFill/>
        </p:spPr>
        <p:txBody>
          <a:bodyPr wrap="square">
            <a:spAutoFit/>
          </a:bodyPr>
          <a:lstStyle/>
          <a:p>
            <a:r>
              <a:rPr lang="en-US" sz="2400" b="1" u="sng" dirty="0" err="1">
                <a:solidFill>
                  <a:schemeClr val="bg1"/>
                </a:solidFill>
                <a:latin typeface="Cambria" panose="02040503050406030204" pitchFamily="18" charset="0"/>
                <a:ea typeface="Cambria" panose="02040503050406030204" pitchFamily="18" charset="0"/>
              </a:rPr>
              <a:t>Isocost</a:t>
            </a:r>
            <a:r>
              <a:rPr lang="en-US" sz="2400" b="1" u="sng" dirty="0">
                <a:solidFill>
                  <a:schemeClr val="bg1"/>
                </a:solidFill>
                <a:latin typeface="Cambria" panose="02040503050406030204" pitchFamily="18" charset="0"/>
                <a:ea typeface="Cambria" panose="02040503050406030204" pitchFamily="18" charset="0"/>
              </a:rPr>
              <a:t> line</a:t>
            </a:r>
          </a:p>
          <a:p>
            <a:endParaRPr lang="en-US" sz="20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ü"/>
            </a:pPr>
            <a:r>
              <a:rPr lang="en-US" sz="2000" i="1" dirty="0">
                <a:latin typeface="Cambria" panose="02040503050406030204" pitchFamily="18" charset="0"/>
                <a:ea typeface="Cambria" panose="02040503050406030204" pitchFamily="18" charset="0"/>
              </a:rPr>
              <a:t>An </a:t>
            </a:r>
            <a:r>
              <a:rPr lang="en-US" sz="2000" i="1" dirty="0" err="1">
                <a:latin typeface="Cambria" panose="02040503050406030204" pitchFamily="18" charset="0"/>
                <a:ea typeface="Cambria" panose="02040503050406030204" pitchFamily="18" charset="0"/>
              </a:rPr>
              <a:t>isocost</a:t>
            </a:r>
            <a:r>
              <a:rPr lang="en-US" sz="2000" i="1" dirty="0">
                <a:latin typeface="Cambria" panose="02040503050406030204" pitchFamily="18" charset="0"/>
                <a:ea typeface="Cambria" panose="02040503050406030204" pitchFamily="18" charset="0"/>
              </a:rPr>
              <a:t> line is a graphical representation of various combinations of two factors (labor and capital) that the firm can afford or purchase with a given amount of money or total outlay. Mathematically, an </a:t>
            </a:r>
            <a:r>
              <a:rPr lang="en-US" sz="2000" i="1" dirty="0" err="1">
                <a:latin typeface="Cambria" panose="02040503050406030204" pitchFamily="18" charset="0"/>
                <a:ea typeface="Cambria" panose="02040503050406030204" pitchFamily="18" charset="0"/>
              </a:rPr>
              <a:t>Isocost</a:t>
            </a:r>
            <a:r>
              <a:rPr lang="en-US" sz="2000" i="1" dirty="0">
                <a:latin typeface="Cambria" panose="02040503050406030204" pitchFamily="18" charset="0"/>
                <a:ea typeface="Cambria" panose="02040503050406030204" pitchFamily="18" charset="0"/>
              </a:rPr>
              <a:t> line can be expressed as</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C = w L + r K</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Where,</a:t>
            </a:r>
          </a:p>
          <a:p>
            <a:r>
              <a:rPr lang="en-US" sz="2000" dirty="0">
                <a:latin typeface="Cambria" panose="02040503050406030204" pitchFamily="18" charset="0"/>
                <a:ea typeface="Cambria" panose="02040503050406030204" pitchFamily="18" charset="0"/>
              </a:rPr>
              <a:t>C = cost of production</a:t>
            </a:r>
          </a:p>
          <a:p>
            <a:r>
              <a:rPr lang="en-US" sz="2000" dirty="0">
                <a:latin typeface="Cambria" panose="02040503050406030204" pitchFamily="18" charset="0"/>
                <a:ea typeface="Cambria" panose="02040503050406030204" pitchFamily="18" charset="0"/>
              </a:rPr>
              <a:t>w = price of labor or wages </a:t>
            </a:r>
          </a:p>
          <a:p>
            <a:r>
              <a:rPr lang="en-US" sz="2000" dirty="0">
                <a:latin typeface="Cambria" panose="02040503050406030204" pitchFamily="18" charset="0"/>
                <a:ea typeface="Cambria" panose="02040503050406030204" pitchFamily="18" charset="0"/>
              </a:rPr>
              <a:t>L = units of labor</a:t>
            </a:r>
          </a:p>
          <a:p>
            <a:r>
              <a:rPr lang="en-US" sz="2000" dirty="0">
                <a:latin typeface="Cambria" panose="02040503050406030204" pitchFamily="18" charset="0"/>
                <a:ea typeface="Cambria" panose="02040503050406030204" pitchFamily="18" charset="0"/>
              </a:rPr>
              <a:t>r = price of capital or interest rate</a:t>
            </a:r>
          </a:p>
          <a:p>
            <a:r>
              <a:rPr lang="en-US" sz="2000" dirty="0">
                <a:latin typeface="Cambria" panose="02040503050406030204" pitchFamily="18" charset="0"/>
                <a:ea typeface="Cambria" panose="02040503050406030204" pitchFamily="18" charset="0"/>
              </a:rPr>
              <a:t>K =units of capital</a:t>
            </a:r>
          </a:p>
        </p:txBody>
      </p:sp>
    </p:spTree>
    <p:extLst>
      <p:ext uri="{BB962C8B-B14F-4D97-AF65-F5344CB8AC3E}">
        <p14:creationId xmlns:p14="http://schemas.microsoft.com/office/powerpoint/2010/main" val="4098780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DB33F5-2F78-4F2C-B303-70BB156E190A}"/>
              </a:ext>
            </a:extLst>
          </p:cNvPr>
          <p:cNvSpPr/>
          <p:nvPr/>
        </p:nvSpPr>
        <p:spPr>
          <a:xfrm>
            <a:off x="106016" y="469949"/>
            <a:ext cx="9210261" cy="1015663"/>
          </a:xfrm>
          <a:prstGeom prst="rect">
            <a:avLst/>
          </a:prstGeom>
        </p:spPr>
        <p:txBody>
          <a:bodyPr wrap="square">
            <a:spAutoFit/>
          </a:bodyPr>
          <a:lstStyle/>
          <a:p>
            <a:pPr marL="889000" marR="86995" indent="-342900" algn="just">
              <a:spcBef>
                <a:spcPts val="195"/>
              </a:spcBef>
              <a:buFont typeface="Wingdings" panose="05000000000000000000" pitchFamily="2" charset="2"/>
              <a:buChar char="q"/>
            </a:pPr>
            <a:r>
              <a:rPr lang="en-US" sz="2000" dirty="0">
                <a:latin typeface="Cambria" panose="02040503050406030204" pitchFamily="18" charset="0"/>
                <a:ea typeface="Cambria" panose="02040503050406030204" pitchFamily="18" charset="0"/>
              </a:rPr>
              <a:t>In the given diagram, the x-axis represents units of labor and the y-axis represents units of capital. Therefore, OB in the figure represents 50 units of labor and OA represents 40 units of capital.</a:t>
            </a:r>
            <a:endParaRPr lang="en-IN" sz="2000" dirty="0">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46640CEB-A1E8-44F6-896A-176E97D75012}"/>
              </a:ext>
            </a:extLst>
          </p:cNvPr>
          <p:cNvSpPr/>
          <p:nvPr/>
        </p:nvSpPr>
        <p:spPr>
          <a:xfrm>
            <a:off x="636104" y="1789188"/>
            <a:ext cx="8428383" cy="1323439"/>
          </a:xfrm>
          <a:prstGeom prst="rect">
            <a:avLst/>
          </a:prstGeom>
        </p:spPr>
        <p:txBody>
          <a:bodyPr wrap="square">
            <a:spAutoFit/>
          </a:bodyPr>
          <a:lstStyle/>
          <a:p>
            <a:pPr marL="342900" indent="-342900" algn="just">
              <a:spcBef>
                <a:spcPts val="55"/>
              </a:spcBef>
              <a:buFont typeface="Wingdings" panose="05000000000000000000" pitchFamily="2" charset="2"/>
              <a:buChar char="q"/>
            </a:pPr>
            <a:r>
              <a:rPr lang="en-US" sz="2000" dirty="0">
                <a:latin typeface="Cambria" panose="02040503050406030204" pitchFamily="18" charset="0"/>
                <a:ea typeface="Cambria" panose="02040503050406030204" pitchFamily="18" charset="0"/>
              </a:rPr>
              <a:t>If we join points A and B, we get an </a:t>
            </a:r>
            <a:r>
              <a:rPr lang="en-US" sz="2000" dirty="0" err="1">
                <a:latin typeface="Cambria" panose="02040503050406030204" pitchFamily="18" charset="0"/>
                <a:ea typeface="Cambria" panose="02040503050406030204" pitchFamily="18" charset="0"/>
              </a:rPr>
              <a:t>isocost</a:t>
            </a:r>
            <a:r>
              <a:rPr lang="en-US" sz="2000" dirty="0">
                <a:latin typeface="Cambria" panose="02040503050406030204" pitchFamily="18" charset="0"/>
                <a:ea typeface="Cambria" panose="02040503050406030204" pitchFamily="18" charset="0"/>
              </a:rPr>
              <a:t> line for Rs. 200. And, the straight line which joins points A and B will pass through all combinations of labor and capital which the firm can buy with the outlay of Rs 200 if it spends the entire sum on them at the given prices.</a:t>
            </a:r>
            <a:endParaRPr lang="en-IN" sz="2000" dirty="0">
              <a:latin typeface="Cambria" panose="02040503050406030204" pitchFamily="18" charset="0"/>
              <a:ea typeface="Cambria" panose="02040503050406030204" pitchFamily="18" charset="0"/>
            </a:endParaRPr>
          </a:p>
        </p:txBody>
      </p:sp>
      <p:pic>
        <p:nvPicPr>
          <p:cNvPr id="4" name="image16.jpeg">
            <a:extLst>
              <a:ext uri="{FF2B5EF4-FFF2-40B4-BE49-F238E27FC236}">
                <a16:creationId xmlns:a16="http://schemas.microsoft.com/office/drawing/2014/main" id="{20F893B0-4F7B-4AB4-8FE7-441F9D92CE05}"/>
              </a:ext>
            </a:extLst>
          </p:cNvPr>
          <p:cNvPicPr>
            <a:picLocks noChangeAspect="1"/>
          </p:cNvPicPr>
          <p:nvPr/>
        </p:nvPicPr>
        <p:blipFill>
          <a:blip r:embed="rId2" cstate="print"/>
          <a:stretch>
            <a:fillRect/>
          </a:stretch>
        </p:blipFill>
        <p:spPr>
          <a:xfrm>
            <a:off x="7030136" y="3429000"/>
            <a:ext cx="4572281" cy="3146611"/>
          </a:xfrm>
          <a:prstGeom prst="rect">
            <a:avLst/>
          </a:prstGeom>
          <a:ln w="28575">
            <a:solidFill>
              <a:srgbClr val="0070C0"/>
            </a:solidFill>
          </a:ln>
        </p:spPr>
      </p:pic>
      <p:sp>
        <p:nvSpPr>
          <p:cNvPr id="5" name="Rectangle 4">
            <a:extLst>
              <a:ext uri="{FF2B5EF4-FFF2-40B4-BE49-F238E27FC236}">
                <a16:creationId xmlns:a16="http://schemas.microsoft.com/office/drawing/2014/main" id="{811FCABC-CF16-4F71-845F-96D76DC2A00A}"/>
              </a:ext>
            </a:extLst>
          </p:cNvPr>
          <p:cNvSpPr/>
          <p:nvPr/>
        </p:nvSpPr>
        <p:spPr>
          <a:xfrm>
            <a:off x="636104" y="3278113"/>
            <a:ext cx="6096000" cy="707886"/>
          </a:xfrm>
          <a:prstGeom prst="rect">
            <a:avLst/>
          </a:prstGeom>
        </p:spPr>
        <p:txBody>
          <a:bodyPr>
            <a:spAutoFit/>
          </a:bodyPr>
          <a:lstStyle/>
          <a:p>
            <a:pPr marL="342900" indent="-342900" algn="just">
              <a:buFont typeface="Wingdings" panose="05000000000000000000" pitchFamily="2" charset="2"/>
              <a:buChar char="q"/>
            </a:pPr>
            <a:r>
              <a:rPr lang="en-US" sz="2000" dirty="0">
                <a:latin typeface="Cambria" panose="02040503050406030204" pitchFamily="18" charset="0"/>
                <a:ea typeface="Cambria" panose="02040503050406030204" pitchFamily="18" charset="0"/>
              </a:rPr>
              <a:t>This way, an </a:t>
            </a:r>
            <a:r>
              <a:rPr lang="en-US" sz="2000" dirty="0" err="1">
                <a:latin typeface="Cambria" panose="02040503050406030204" pitchFamily="18" charset="0"/>
                <a:ea typeface="Cambria" panose="02040503050406030204" pitchFamily="18" charset="0"/>
              </a:rPr>
              <a:t>isocost</a:t>
            </a:r>
            <a:r>
              <a:rPr lang="en-US" sz="2000" dirty="0">
                <a:latin typeface="Cambria" panose="02040503050406030204" pitchFamily="18" charset="0"/>
                <a:ea typeface="Cambria" panose="02040503050406030204" pitchFamily="18" charset="0"/>
              </a:rPr>
              <a:t> line is also known as a price line or outlay line</a:t>
            </a:r>
            <a:endParaRPr lang="en-IN" sz="20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4A20D8-061C-45AE-B38D-EA71044A4800}"/>
                  </a:ext>
                </a:extLst>
              </p:cNvPr>
              <p:cNvSpPr txBox="1"/>
              <p:nvPr/>
            </p:nvSpPr>
            <p:spPr>
              <a:xfrm>
                <a:off x="2188615" y="4423300"/>
                <a:ext cx="3553537" cy="579005"/>
              </a:xfrm>
              <a:prstGeom prst="rect">
                <a:avLst/>
              </a:prstGeom>
              <a:noFill/>
            </p:spPr>
            <p:txBody>
              <a:bodyPr wrap="none" lIns="0" tIns="0" rIns="0" bIns="0" rtlCol="0">
                <a:spAutoFit/>
              </a:bodyPr>
              <a:lstStyle/>
              <a:p>
                <a:r>
                  <a:rPr lang="en-US" sz="2400" dirty="0">
                    <a:solidFill>
                      <a:schemeClr val="bg1"/>
                    </a:solidFill>
                    <a:latin typeface="Cambria" panose="02040503050406030204" pitchFamily="18" charset="0"/>
                    <a:ea typeface="Cambria" panose="02040503050406030204" pitchFamily="18" charset="0"/>
                  </a:rPr>
                  <a:t>Slope = </a:t>
                </a:r>
                <a14:m>
                  <m:oMath xmlns:m="http://schemas.openxmlformats.org/officeDocument/2006/math">
                    <m:f>
                      <m:fPr>
                        <m:ctrlPr>
                          <a:rPr lang="en-US" sz="240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𝑃𝑟𝑖𝑐𝑒</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𝑜𝑓</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𝐿𝑎𝑏𝑜𝑢𝑟</m:t>
                        </m:r>
                      </m:num>
                      <m:den>
                        <m:r>
                          <a:rPr lang="en-US" sz="2400" b="0" i="1" smtClean="0">
                            <a:solidFill>
                              <a:schemeClr val="bg1"/>
                            </a:solidFill>
                            <a:latin typeface="Cambria Math" panose="02040503050406030204" pitchFamily="18" charset="0"/>
                          </a:rPr>
                          <m:t>𝑃𝑟𝑖𝑐𝑒</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𝑜𝑓</m:t>
                        </m:r>
                        <m:r>
                          <a:rPr lang="en-US" sz="2400" b="0" i="1" smtClean="0">
                            <a:solidFill>
                              <a:schemeClr val="bg1"/>
                            </a:solidFill>
                            <a:latin typeface="Cambria Math" panose="02040503050406030204" pitchFamily="18" charset="0"/>
                          </a:rPr>
                          <m:t>  </m:t>
                        </m:r>
                        <m:r>
                          <a:rPr lang="en-US" sz="2400" b="0" i="1" smtClean="0">
                            <a:solidFill>
                              <a:schemeClr val="bg1"/>
                            </a:solidFill>
                            <a:latin typeface="Cambria Math" panose="02040503050406030204" pitchFamily="18" charset="0"/>
                          </a:rPr>
                          <m:t>𝐶𝑎𝑝𝑖𝑡𝑎𝑙</m:t>
                        </m:r>
                        <m:r>
                          <a:rPr lang="en-US" sz="2400" b="0" i="1" smtClean="0">
                            <a:solidFill>
                              <a:schemeClr val="bg1"/>
                            </a:solidFill>
                            <a:latin typeface="Cambria Math" panose="02040503050406030204" pitchFamily="18" charset="0"/>
                          </a:rPr>
                          <m:t> </m:t>
                        </m:r>
                      </m:den>
                    </m:f>
                  </m:oMath>
                </a14:m>
                <a:r>
                  <a:rPr lang="en-US" sz="2400" dirty="0">
                    <a:solidFill>
                      <a:schemeClr val="bg1"/>
                    </a:solidFill>
                    <a:latin typeface="Cambria" panose="02040503050406030204" pitchFamily="18" charset="0"/>
                    <a:ea typeface="Cambria" panose="02040503050406030204" pitchFamily="18" charset="0"/>
                  </a:rPr>
                  <a:t> = </a:t>
                </a:r>
                <a14:m>
                  <m:oMath xmlns:m="http://schemas.openxmlformats.org/officeDocument/2006/math">
                    <m:f>
                      <m:fPr>
                        <m:ctrlPr>
                          <a:rPr lang="en-US" sz="2400" i="1" smtClean="0">
                            <a:solidFill>
                              <a:schemeClr val="bg1"/>
                            </a:solidFill>
                            <a:latin typeface="Cambria Math" panose="02040503050406030204" pitchFamily="18" charset="0"/>
                            <a:ea typeface="Cambria" panose="02040503050406030204" pitchFamily="18" charset="0"/>
                          </a:rPr>
                        </m:ctrlPr>
                      </m:fPr>
                      <m:num>
                        <m:r>
                          <a:rPr lang="en-US" sz="2400" b="0" i="1" smtClean="0">
                            <a:solidFill>
                              <a:schemeClr val="bg1"/>
                            </a:solidFill>
                            <a:latin typeface="Cambria Math" panose="02040503050406030204" pitchFamily="18" charset="0"/>
                            <a:ea typeface="Cambria" panose="02040503050406030204" pitchFamily="18" charset="0"/>
                          </a:rPr>
                          <m:t>𝑤</m:t>
                        </m:r>
                      </m:num>
                      <m:den>
                        <m:r>
                          <a:rPr lang="en-US" sz="2400" b="0" i="1" smtClean="0">
                            <a:solidFill>
                              <a:schemeClr val="bg1"/>
                            </a:solidFill>
                            <a:latin typeface="Cambria Math" panose="02040503050406030204" pitchFamily="18" charset="0"/>
                            <a:ea typeface="Cambria" panose="02040503050406030204" pitchFamily="18" charset="0"/>
                          </a:rPr>
                          <m:t>𝑟</m:t>
                        </m:r>
                      </m:den>
                    </m:f>
                  </m:oMath>
                </a14:m>
                <a:r>
                  <a:rPr lang="en-US" sz="2400" dirty="0">
                    <a:solidFill>
                      <a:schemeClr val="bg1"/>
                    </a:solidFill>
                    <a:latin typeface="Cambria" panose="02040503050406030204" pitchFamily="18" charset="0"/>
                    <a:ea typeface="Cambria" panose="02040503050406030204" pitchFamily="18" charset="0"/>
                  </a:rPr>
                  <a:t>  </a:t>
                </a:r>
                <a:endParaRPr lang="en-IN" sz="2400" dirty="0">
                  <a:solidFill>
                    <a:schemeClr val="bg1"/>
                  </a:solidFill>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7E4A20D8-061C-45AE-B38D-EA71044A4800}"/>
                  </a:ext>
                </a:extLst>
              </p:cNvPr>
              <p:cNvSpPr txBox="1">
                <a:spLocks noRot="1" noChangeAspect="1" noMove="1" noResize="1" noEditPoints="1" noAdjustHandles="1" noChangeArrowheads="1" noChangeShapeType="1" noTextEdit="1"/>
              </p:cNvSpPr>
              <p:nvPr/>
            </p:nvSpPr>
            <p:spPr>
              <a:xfrm>
                <a:off x="2188615" y="4423300"/>
                <a:ext cx="3553537" cy="579005"/>
              </a:xfrm>
              <a:prstGeom prst="rect">
                <a:avLst/>
              </a:prstGeom>
              <a:blipFill>
                <a:blip r:embed="rId3"/>
                <a:stretch>
                  <a:fillRect l="-5146" t="-3158" b="-8421"/>
                </a:stretch>
              </a:blipFill>
            </p:spPr>
            <p:txBody>
              <a:bodyPr/>
              <a:lstStyle/>
              <a:p>
                <a:r>
                  <a:rPr lang="en-IN">
                    <a:noFill/>
                  </a:rPr>
                  <a:t> </a:t>
                </a:r>
              </a:p>
            </p:txBody>
          </p:sp>
        </mc:Fallback>
      </mc:AlternateContent>
    </p:spTree>
    <p:extLst>
      <p:ext uri="{BB962C8B-B14F-4D97-AF65-F5344CB8AC3E}">
        <p14:creationId xmlns:p14="http://schemas.microsoft.com/office/powerpoint/2010/main" val="338535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9135-BA5D-4A85-9800-55616F4B4C60}"/>
              </a:ext>
            </a:extLst>
          </p:cNvPr>
          <p:cNvSpPr>
            <a:spLocks noGrp="1"/>
          </p:cNvSpPr>
          <p:nvPr>
            <p:ph type="title"/>
          </p:nvPr>
        </p:nvSpPr>
        <p:spPr/>
        <p:txBody>
          <a:bodyPr/>
          <a:lstStyle/>
          <a:p>
            <a:r>
              <a:rPr lang="en-US" dirty="0"/>
              <a:t>Factors Of Production</a:t>
            </a:r>
            <a:endParaRPr lang="en-IN" dirty="0"/>
          </a:p>
        </p:txBody>
      </p:sp>
      <p:sp>
        <p:nvSpPr>
          <p:cNvPr id="3" name="Content Placeholder 2">
            <a:extLst>
              <a:ext uri="{FF2B5EF4-FFF2-40B4-BE49-F238E27FC236}">
                <a16:creationId xmlns:a16="http://schemas.microsoft.com/office/drawing/2014/main" id="{AD32AD3D-C36A-4B4B-9FE4-A6AF2D9B85F8}"/>
              </a:ext>
            </a:extLst>
          </p:cNvPr>
          <p:cNvSpPr>
            <a:spLocks noGrp="1"/>
          </p:cNvSpPr>
          <p:nvPr>
            <p:ph idx="1"/>
          </p:nvPr>
        </p:nvSpPr>
        <p:spPr>
          <a:xfrm>
            <a:off x="944611" y="2277076"/>
            <a:ext cx="10554574" cy="3636511"/>
          </a:xfrm>
        </p:spPr>
        <p:txBody>
          <a:bodyPr>
            <a:normAutofit/>
          </a:bodyPr>
          <a:lstStyle/>
          <a:p>
            <a:r>
              <a:rPr lang="en-US" sz="2400" dirty="0"/>
              <a:t>Land</a:t>
            </a:r>
            <a:endParaRPr lang="en-US" sz="2400" dirty="0">
              <a:solidFill>
                <a:srgbClr val="FF0000"/>
              </a:solidFill>
            </a:endParaRPr>
          </a:p>
          <a:p>
            <a:endParaRPr lang="en-US" sz="2400" dirty="0">
              <a:solidFill>
                <a:srgbClr val="FF0000"/>
              </a:solidFill>
            </a:endParaRPr>
          </a:p>
          <a:p>
            <a:r>
              <a:rPr lang="en-US" sz="2400" dirty="0" err="1"/>
              <a:t>Labour</a:t>
            </a:r>
            <a:endParaRPr lang="en-US" sz="2400" dirty="0">
              <a:solidFill>
                <a:srgbClr val="FF0000"/>
              </a:solidFill>
            </a:endParaRPr>
          </a:p>
          <a:p>
            <a:endParaRPr lang="en-US" sz="2400" dirty="0">
              <a:solidFill>
                <a:srgbClr val="FF0000"/>
              </a:solidFill>
            </a:endParaRPr>
          </a:p>
          <a:p>
            <a:r>
              <a:rPr lang="en-US" sz="2400" dirty="0"/>
              <a:t>Capital</a:t>
            </a:r>
            <a:endParaRPr lang="en-US" sz="2400" dirty="0">
              <a:solidFill>
                <a:srgbClr val="FF0000"/>
              </a:solidFill>
            </a:endParaRPr>
          </a:p>
          <a:p>
            <a:endParaRPr lang="en-US" sz="2400" dirty="0">
              <a:solidFill>
                <a:srgbClr val="FF0000"/>
              </a:solidFill>
            </a:endParaRPr>
          </a:p>
          <a:p>
            <a:r>
              <a:rPr lang="en-US" sz="2400" dirty="0"/>
              <a:t>Entrepreneurship</a:t>
            </a:r>
            <a:endParaRPr lang="en-IN" sz="2400" dirty="0">
              <a:solidFill>
                <a:srgbClr val="FF0000"/>
              </a:solidFill>
            </a:endParaRPr>
          </a:p>
        </p:txBody>
      </p:sp>
      <p:cxnSp>
        <p:nvCxnSpPr>
          <p:cNvPr id="5" name="Straight Arrow Connector 4">
            <a:extLst>
              <a:ext uri="{FF2B5EF4-FFF2-40B4-BE49-F238E27FC236}">
                <a16:creationId xmlns:a16="http://schemas.microsoft.com/office/drawing/2014/main" id="{EC49AE82-6C27-4930-8F85-95805C7BC865}"/>
              </a:ext>
            </a:extLst>
          </p:cNvPr>
          <p:cNvCxnSpPr/>
          <p:nvPr/>
        </p:nvCxnSpPr>
        <p:spPr>
          <a:xfrm>
            <a:off x="2544417" y="2559308"/>
            <a:ext cx="1908313" cy="0"/>
          </a:xfrm>
          <a:prstGeom prst="straightConnector1">
            <a:avLst/>
          </a:prstGeom>
          <a:ln w="76200">
            <a:tailEnd type="triangle"/>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853CC51-FE9D-44A4-8F18-A74FC7AEA32B}"/>
              </a:ext>
            </a:extLst>
          </p:cNvPr>
          <p:cNvCxnSpPr/>
          <p:nvPr/>
        </p:nvCxnSpPr>
        <p:spPr>
          <a:xfrm>
            <a:off x="3220277" y="3636790"/>
            <a:ext cx="1908313" cy="0"/>
          </a:xfrm>
          <a:prstGeom prst="straightConnector1">
            <a:avLst/>
          </a:prstGeom>
          <a:ln w="76200">
            <a:tailEnd type="triangle"/>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8B68668-86CF-4BE0-84C5-5457BD63B417}"/>
              </a:ext>
            </a:extLst>
          </p:cNvPr>
          <p:cNvCxnSpPr/>
          <p:nvPr/>
        </p:nvCxnSpPr>
        <p:spPr>
          <a:xfrm>
            <a:off x="3863010" y="4567303"/>
            <a:ext cx="1908313" cy="0"/>
          </a:xfrm>
          <a:prstGeom prst="straightConnector1">
            <a:avLst/>
          </a:prstGeom>
          <a:ln w="76200">
            <a:tailEnd type="triangle"/>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46DD25-364A-4A29-8F16-C095C990B0B5}"/>
              </a:ext>
            </a:extLst>
          </p:cNvPr>
          <p:cNvCxnSpPr/>
          <p:nvPr/>
        </p:nvCxnSpPr>
        <p:spPr>
          <a:xfrm>
            <a:off x="4817167" y="5599044"/>
            <a:ext cx="1908313" cy="0"/>
          </a:xfrm>
          <a:prstGeom prst="straightConnector1">
            <a:avLst/>
          </a:prstGeom>
          <a:ln w="76200">
            <a:tailEnd type="triangle"/>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1BA1218-AFB5-44AF-AC69-CE732561D9BC}"/>
              </a:ext>
            </a:extLst>
          </p:cNvPr>
          <p:cNvSpPr txBox="1"/>
          <p:nvPr/>
        </p:nvSpPr>
        <p:spPr>
          <a:xfrm>
            <a:off x="4817167" y="2377014"/>
            <a:ext cx="1908313" cy="369332"/>
          </a:xfrm>
          <a:prstGeom prst="rect">
            <a:avLst/>
          </a:prstGeom>
          <a:noFill/>
        </p:spPr>
        <p:txBody>
          <a:bodyPr wrap="square" rtlCol="0">
            <a:spAutoFit/>
          </a:bodyPr>
          <a:lstStyle/>
          <a:p>
            <a:r>
              <a:rPr lang="en-US" b="1" dirty="0"/>
              <a:t>Rent</a:t>
            </a:r>
            <a:endParaRPr lang="en-IN" b="1" dirty="0"/>
          </a:p>
        </p:txBody>
      </p:sp>
      <p:sp>
        <p:nvSpPr>
          <p:cNvPr id="10" name="TextBox 9">
            <a:extLst>
              <a:ext uri="{FF2B5EF4-FFF2-40B4-BE49-F238E27FC236}">
                <a16:creationId xmlns:a16="http://schemas.microsoft.com/office/drawing/2014/main" id="{5E898F7B-2708-4643-8F09-EE666404EC3E}"/>
              </a:ext>
            </a:extLst>
          </p:cNvPr>
          <p:cNvSpPr txBox="1"/>
          <p:nvPr/>
        </p:nvSpPr>
        <p:spPr>
          <a:xfrm>
            <a:off x="5294243" y="3452124"/>
            <a:ext cx="1908313" cy="369332"/>
          </a:xfrm>
          <a:prstGeom prst="rect">
            <a:avLst/>
          </a:prstGeom>
          <a:noFill/>
        </p:spPr>
        <p:txBody>
          <a:bodyPr wrap="square" rtlCol="0">
            <a:spAutoFit/>
          </a:bodyPr>
          <a:lstStyle/>
          <a:p>
            <a:r>
              <a:rPr lang="en-US" b="1" dirty="0"/>
              <a:t>Wages</a:t>
            </a:r>
            <a:endParaRPr lang="en-IN" b="1" dirty="0"/>
          </a:p>
        </p:txBody>
      </p:sp>
      <p:sp>
        <p:nvSpPr>
          <p:cNvPr id="11" name="TextBox 10">
            <a:extLst>
              <a:ext uri="{FF2B5EF4-FFF2-40B4-BE49-F238E27FC236}">
                <a16:creationId xmlns:a16="http://schemas.microsoft.com/office/drawing/2014/main" id="{D82EE16A-355F-4599-994C-BEDC068A6659}"/>
              </a:ext>
            </a:extLst>
          </p:cNvPr>
          <p:cNvSpPr txBox="1"/>
          <p:nvPr/>
        </p:nvSpPr>
        <p:spPr>
          <a:xfrm>
            <a:off x="6095999" y="4382637"/>
            <a:ext cx="1908313" cy="369332"/>
          </a:xfrm>
          <a:prstGeom prst="rect">
            <a:avLst/>
          </a:prstGeom>
          <a:noFill/>
        </p:spPr>
        <p:txBody>
          <a:bodyPr wrap="square" rtlCol="0">
            <a:spAutoFit/>
          </a:bodyPr>
          <a:lstStyle/>
          <a:p>
            <a:r>
              <a:rPr lang="en-US" b="1" dirty="0"/>
              <a:t>Interest</a:t>
            </a:r>
            <a:endParaRPr lang="en-IN" b="1" dirty="0"/>
          </a:p>
        </p:txBody>
      </p:sp>
      <p:sp>
        <p:nvSpPr>
          <p:cNvPr id="12" name="TextBox 11">
            <a:extLst>
              <a:ext uri="{FF2B5EF4-FFF2-40B4-BE49-F238E27FC236}">
                <a16:creationId xmlns:a16="http://schemas.microsoft.com/office/drawing/2014/main" id="{4311C66F-5A1E-4977-BA67-0053C704B860}"/>
              </a:ext>
            </a:extLst>
          </p:cNvPr>
          <p:cNvSpPr txBox="1"/>
          <p:nvPr/>
        </p:nvSpPr>
        <p:spPr>
          <a:xfrm>
            <a:off x="7050155" y="5414378"/>
            <a:ext cx="1908313" cy="369332"/>
          </a:xfrm>
          <a:prstGeom prst="rect">
            <a:avLst/>
          </a:prstGeom>
          <a:noFill/>
        </p:spPr>
        <p:txBody>
          <a:bodyPr wrap="square" rtlCol="0">
            <a:spAutoFit/>
          </a:bodyPr>
          <a:lstStyle/>
          <a:p>
            <a:r>
              <a:rPr lang="en-US" b="1" dirty="0"/>
              <a:t>Profit</a:t>
            </a:r>
            <a:endParaRPr lang="en-IN" b="1" dirty="0"/>
          </a:p>
        </p:txBody>
      </p:sp>
    </p:spTree>
    <p:extLst>
      <p:ext uri="{BB962C8B-B14F-4D97-AF65-F5344CB8AC3E}">
        <p14:creationId xmlns:p14="http://schemas.microsoft.com/office/powerpoint/2010/main" val="442508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4BA5-D11D-EC08-65DB-A87DA5085632}"/>
              </a:ext>
            </a:extLst>
          </p:cNvPr>
          <p:cNvSpPr>
            <a:spLocks noGrp="1"/>
          </p:cNvSpPr>
          <p:nvPr>
            <p:ph type="title"/>
          </p:nvPr>
        </p:nvSpPr>
        <p:spPr/>
        <p:txBody>
          <a:bodyPr/>
          <a:lstStyle/>
          <a:p>
            <a:r>
              <a:rPr lang="en-IN" dirty="0"/>
              <a:t>Shift in </a:t>
            </a:r>
            <a:r>
              <a:rPr lang="en-IN" dirty="0" err="1"/>
              <a:t>Isocost</a:t>
            </a:r>
            <a:r>
              <a:rPr lang="en-IN" dirty="0"/>
              <a:t> Line</a:t>
            </a:r>
          </a:p>
        </p:txBody>
      </p:sp>
      <p:sp>
        <p:nvSpPr>
          <p:cNvPr id="3" name="Content Placeholder 2">
            <a:extLst>
              <a:ext uri="{FF2B5EF4-FFF2-40B4-BE49-F238E27FC236}">
                <a16:creationId xmlns:a16="http://schemas.microsoft.com/office/drawing/2014/main" id="{F61F778F-ED3E-E0A0-FECA-189145C5DCD7}"/>
              </a:ext>
            </a:extLst>
          </p:cNvPr>
          <p:cNvSpPr>
            <a:spLocks noGrp="1"/>
          </p:cNvSpPr>
          <p:nvPr>
            <p:ph idx="1"/>
          </p:nvPr>
        </p:nvSpPr>
        <p:spPr>
          <a:xfrm>
            <a:off x="680321" y="2336873"/>
            <a:ext cx="9613861" cy="2327892"/>
          </a:xfrm>
        </p:spPr>
        <p:txBody>
          <a:bodyPr/>
          <a:lstStyle/>
          <a:p>
            <a:pPr marL="0" indent="0">
              <a:buNone/>
            </a:pPr>
            <a:r>
              <a:rPr lang="en-US" dirty="0">
                <a:latin typeface="Cambria" panose="02040503050406030204" pitchFamily="18" charset="0"/>
                <a:ea typeface="Cambria" panose="02040503050406030204" pitchFamily="18" charset="0"/>
              </a:rPr>
              <a:t>An </a:t>
            </a:r>
            <a:r>
              <a:rPr lang="en-US" dirty="0" err="1">
                <a:latin typeface="Cambria" panose="02040503050406030204" pitchFamily="18" charset="0"/>
                <a:ea typeface="Cambria" panose="02040503050406030204" pitchFamily="18" charset="0"/>
              </a:rPr>
              <a:t>isocost</a:t>
            </a:r>
            <a:r>
              <a:rPr lang="en-US" dirty="0">
                <a:latin typeface="Cambria" panose="02040503050406030204" pitchFamily="18" charset="0"/>
                <a:ea typeface="Cambria" panose="02040503050406030204" pitchFamily="18" charset="0"/>
              </a:rPr>
              <a:t> line may shift due to two reasons. They are</a:t>
            </a:r>
          </a:p>
          <a:p>
            <a:endParaRPr lang="en-US" dirty="0">
              <a:latin typeface="Cambria" panose="02040503050406030204" pitchFamily="18" charset="0"/>
              <a:ea typeface="Cambria" panose="02040503050406030204" pitchFamily="18" charset="0"/>
            </a:endParaRPr>
          </a:p>
          <a:p>
            <a:pPr marL="0" indent="0">
              <a:buNone/>
            </a:pPr>
            <a:r>
              <a:rPr lang="en-US" dirty="0">
                <a:latin typeface="Cambria" panose="02040503050406030204" pitchFamily="18" charset="0"/>
                <a:ea typeface="Cambria" panose="02040503050406030204" pitchFamily="18" charset="0"/>
              </a:rPr>
              <a:t>1. Change in total outlay to be made by the firm</a:t>
            </a:r>
          </a:p>
          <a:p>
            <a:pPr marL="0" indent="0">
              <a:buNone/>
            </a:pPr>
            <a:r>
              <a:rPr lang="en-US" dirty="0">
                <a:latin typeface="Cambria" panose="02040503050406030204" pitchFamily="18" charset="0"/>
                <a:ea typeface="Cambria" panose="02040503050406030204" pitchFamily="18" charset="0"/>
              </a:rPr>
              <a:t>2. Change in price of a factor-input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13146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5EACB-026A-26C5-13D3-561602923115}"/>
              </a:ext>
            </a:extLst>
          </p:cNvPr>
          <p:cNvSpPr>
            <a:spLocks noGrp="1"/>
          </p:cNvSpPr>
          <p:nvPr>
            <p:ph type="title"/>
          </p:nvPr>
        </p:nvSpPr>
        <p:spPr/>
        <p:txBody>
          <a:bodyPr>
            <a:normAutofit/>
          </a:bodyPr>
          <a:lstStyle/>
          <a:p>
            <a:r>
              <a:rPr lang="en-US" sz="3200" dirty="0"/>
              <a:t>Change in total outlay to be made by the firm</a:t>
            </a:r>
            <a:endParaRPr lang="en-IN" sz="3200" dirty="0"/>
          </a:p>
        </p:txBody>
      </p:sp>
      <p:sp>
        <p:nvSpPr>
          <p:cNvPr id="3" name="Content Placeholder 2">
            <a:extLst>
              <a:ext uri="{FF2B5EF4-FFF2-40B4-BE49-F238E27FC236}">
                <a16:creationId xmlns:a16="http://schemas.microsoft.com/office/drawing/2014/main" id="{CC5E2630-2D71-7D4B-C00D-0264E06974EE}"/>
              </a:ext>
            </a:extLst>
          </p:cNvPr>
          <p:cNvSpPr>
            <a:spLocks noGrp="1"/>
          </p:cNvSpPr>
          <p:nvPr>
            <p:ph idx="1"/>
          </p:nvPr>
        </p:nvSpPr>
        <p:spPr>
          <a:xfrm>
            <a:off x="249603" y="2324394"/>
            <a:ext cx="6271808" cy="4208928"/>
          </a:xfrm>
        </p:spPr>
        <p:txBody>
          <a:bodyPr>
            <a:noAutofit/>
          </a:bodyPr>
          <a:lstStyle/>
          <a:p>
            <a:pPr algn="just"/>
            <a:r>
              <a:rPr lang="en-US" sz="2000" dirty="0">
                <a:latin typeface="Cambria" panose="02040503050406030204" pitchFamily="18" charset="0"/>
                <a:ea typeface="Cambria" panose="02040503050406030204" pitchFamily="18" charset="0"/>
              </a:rPr>
              <a:t>When the firm decides to increase the total money to be spent on purchase of inputs while prices of the inputs remain the same, the producer becomes able to afford such combinations of inputs which were initially unattainable to him. This causes </a:t>
            </a:r>
            <a:r>
              <a:rPr lang="en-US" sz="2000" dirty="0" err="1">
                <a:latin typeface="Cambria" panose="02040503050406030204" pitchFamily="18" charset="0"/>
                <a:ea typeface="Cambria" panose="02040503050406030204" pitchFamily="18" charset="0"/>
              </a:rPr>
              <a:t>isocost</a:t>
            </a:r>
            <a:r>
              <a:rPr lang="en-US" sz="2000" dirty="0">
                <a:latin typeface="Cambria" panose="02040503050406030204" pitchFamily="18" charset="0"/>
                <a:ea typeface="Cambria" panose="02040503050406030204" pitchFamily="18" charset="0"/>
              </a:rPr>
              <a:t> line to shift to a new position higher to the initial line.</a:t>
            </a:r>
          </a:p>
          <a:p>
            <a:pPr algn="just"/>
            <a:r>
              <a:rPr lang="en-US" sz="2000" dirty="0">
                <a:latin typeface="Cambria" panose="02040503050406030204" pitchFamily="18" charset="0"/>
                <a:ea typeface="Cambria" panose="02040503050406030204" pitchFamily="18" charset="0"/>
              </a:rPr>
              <a:t>In the above figure, AB is the initial </a:t>
            </a:r>
            <a:r>
              <a:rPr lang="en-US" sz="2000" dirty="0" err="1">
                <a:latin typeface="Cambria" panose="02040503050406030204" pitchFamily="18" charset="0"/>
                <a:ea typeface="Cambria" panose="02040503050406030204" pitchFamily="18" charset="0"/>
              </a:rPr>
              <a:t>isocost</a:t>
            </a:r>
            <a:r>
              <a:rPr lang="en-US" sz="2000" dirty="0">
                <a:latin typeface="Cambria" panose="02040503050406030204" pitchFamily="18" charset="0"/>
                <a:ea typeface="Cambria" panose="02040503050406030204" pitchFamily="18" charset="0"/>
              </a:rPr>
              <a:t> line. When the firm increased its total outlay, the </a:t>
            </a:r>
            <a:r>
              <a:rPr lang="en-US" sz="2000" dirty="0" err="1">
                <a:latin typeface="Cambria" panose="02040503050406030204" pitchFamily="18" charset="0"/>
                <a:ea typeface="Cambria" panose="02040503050406030204" pitchFamily="18" charset="0"/>
              </a:rPr>
              <a:t>isocost</a:t>
            </a:r>
            <a:r>
              <a:rPr lang="en-US" sz="2000" dirty="0">
                <a:latin typeface="Cambria" panose="02040503050406030204" pitchFamily="18" charset="0"/>
                <a:ea typeface="Cambria" panose="02040503050406030204" pitchFamily="18" charset="0"/>
              </a:rPr>
              <a:t> line shifted rightwards to a higher position A’B’ where the producer could purchase combinations of inputs with higher units of labor and capital. Likewise, if the firm reduces its total outlay, the </a:t>
            </a:r>
            <a:r>
              <a:rPr lang="en-US" sz="2000" dirty="0" err="1">
                <a:latin typeface="Cambria" panose="02040503050406030204" pitchFamily="18" charset="0"/>
                <a:ea typeface="Cambria" panose="02040503050406030204" pitchFamily="18" charset="0"/>
              </a:rPr>
              <a:t>isocost</a:t>
            </a:r>
            <a:r>
              <a:rPr lang="en-US" sz="2000" dirty="0">
                <a:latin typeface="Cambria" panose="02040503050406030204" pitchFamily="18" charset="0"/>
                <a:ea typeface="Cambria" panose="02040503050406030204" pitchFamily="18" charset="0"/>
              </a:rPr>
              <a:t> line will shift leftwards to A”B”.</a:t>
            </a:r>
            <a:endParaRPr lang="en-IN" sz="2000" dirty="0">
              <a:latin typeface="Cambria" panose="02040503050406030204" pitchFamily="18" charset="0"/>
              <a:ea typeface="Cambria" panose="02040503050406030204" pitchFamily="18" charset="0"/>
            </a:endParaRPr>
          </a:p>
          <a:p>
            <a:pPr algn="just"/>
            <a:endParaRPr lang="en-IN" sz="2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32C140BC-AB16-4169-0F11-3A3F3FC60A52}"/>
              </a:ext>
            </a:extLst>
          </p:cNvPr>
          <p:cNvPicPr>
            <a:picLocks noChangeAspect="1"/>
          </p:cNvPicPr>
          <p:nvPr/>
        </p:nvPicPr>
        <p:blipFill>
          <a:blip r:embed="rId2"/>
          <a:stretch>
            <a:fillRect/>
          </a:stretch>
        </p:blipFill>
        <p:spPr>
          <a:xfrm>
            <a:off x="7140194" y="2472408"/>
            <a:ext cx="4625788" cy="3912900"/>
          </a:xfrm>
          <a:prstGeom prst="rect">
            <a:avLst/>
          </a:prstGeom>
        </p:spPr>
      </p:pic>
    </p:spTree>
    <p:extLst>
      <p:ext uri="{BB962C8B-B14F-4D97-AF65-F5344CB8AC3E}">
        <p14:creationId xmlns:p14="http://schemas.microsoft.com/office/powerpoint/2010/main" val="2190268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20D8-5550-74BC-28F4-C0404EA6E825}"/>
              </a:ext>
            </a:extLst>
          </p:cNvPr>
          <p:cNvSpPr>
            <a:spLocks noGrp="1"/>
          </p:cNvSpPr>
          <p:nvPr>
            <p:ph type="title"/>
          </p:nvPr>
        </p:nvSpPr>
        <p:spPr>
          <a:xfrm>
            <a:off x="269503" y="778684"/>
            <a:ext cx="9613861" cy="1080938"/>
          </a:xfrm>
        </p:spPr>
        <p:txBody>
          <a:bodyPr/>
          <a:lstStyle/>
          <a:p>
            <a:r>
              <a:rPr lang="en-US" dirty="0"/>
              <a:t>Change in price of a factor-input</a:t>
            </a:r>
            <a:endParaRPr lang="en-IN" dirty="0"/>
          </a:p>
        </p:txBody>
      </p:sp>
      <p:sp>
        <p:nvSpPr>
          <p:cNvPr id="3" name="Content Placeholder 2">
            <a:extLst>
              <a:ext uri="{FF2B5EF4-FFF2-40B4-BE49-F238E27FC236}">
                <a16:creationId xmlns:a16="http://schemas.microsoft.com/office/drawing/2014/main" id="{F7730CDE-7203-7C42-C1C0-9A692FACF51B}"/>
              </a:ext>
            </a:extLst>
          </p:cNvPr>
          <p:cNvSpPr>
            <a:spLocks noGrp="1"/>
          </p:cNvSpPr>
          <p:nvPr>
            <p:ph idx="1"/>
          </p:nvPr>
        </p:nvSpPr>
        <p:spPr>
          <a:xfrm>
            <a:off x="269502" y="2128312"/>
            <a:ext cx="9613861" cy="1080938"/>
          </a:xfrm>
        </p:spPr>
        <p:txBody>
          <a:bodyPr/>
          <a:lstStyle/>
          <a:p>
            <a:pPr marL="0" indent="0">
              <a:buNone/>
            </a:pPr>
            <a:r>
              <a:rPr lang="en-US" i="1" dirty="0">
                <a:solidFill>
                  <a:schemeClr val="bg1"/>
                </a:solidFill>
                <a:latin typeface="Cambria" panose="02040503050406030204" pitchFamily="18" charset="0"/>
                <a:ea typeface="Cambria" panose="02040503050406030204" pitchFamily="18" charset="0"/>
              </a:rPr>
              <a:t>Case I: Change in price of labor</a:t>
            </a:r>
          </a:p>
          <a:p>
            <a:pPr marL="0" indent="0">
              <a:buNone/>
            </a:pPr>
            <a:r>
              <a:rPr lang="en-US" dirty="0">
                <a:solidFill>
                  <a:schemeClr val="bg1"/>
                </a:solidFill>
                <a:latin typeface="Cambria" panose="02040503050406030204" pitchFamily="18" charset="0"/>
                <a:ea typeface="Cambria" panose="02040503050406030204" pitchFamily="18" charset="0"/>
              </a:rPr>
              <a:t>Figure: shift in </a:t>
            </a:r>
            <a:r>
              <a:rPr lang="en-US" dirty="0" err="1">
                <a:solidFill>
                  <a:schemeClr val="bg1"/>
                </a:solidFill>
                <a:latin typeface="Cambria" panose="02040503050406030204" pitchFamily="18" charset="0"/>
                <a:ea typeface="Cambria" panose="02040503050406030204" pitchFamily="18" charset="0"/>
              </a:rPr>
              <a:t>isocost</a:t>
            </a:r>
            <a:r>
              <a:rPr lang="en-US" dirty="0">
                <a:solidFill>
                  <a:schemeClr val="bg1"/>
                </a:solidFill>
                <a:latin typeface="Cambria" panose="02040503050406030204" pitchFamily="18" charset="0"/>
                <a:ea typeface="Cambria" panose="02040503050406030204" pitchFamily="18" charset="0"/>
              </a:rPr>
              <a:t> line due to change in price of labor</a:t>
            </a:r>
          </a:p>
          <a:p>
            <a:endParaRPr lang="en-IN" dirty="0">
              <a:latin typeface="Cambria" panose="02040503050406030204" pitchFamily="18" charset="0"/>
              <a:ea typeface="Cambria" panose="02040503050406030204" pitchFamily="18" charset="0"/>
            </a:endParaRPr>
          </a:p>
        </p:txBody>
      </p:sp>
      <p:grpSp>
        <p:nvGrpSpPr>
          <p:cNvPr id="4" name="docshapegroup23" descr="Figure: shift in isocost line due to change in price of labor">
            <a:extLst>
              <a:ext uri="{FF2B5EF4-FFF2-40B4-BE49-F238E27FC236}">
                <a16:creationId xmlns:a16="http://schemas.microsoft.com/office/drawing/2014/main" id="{7D212434-C14E-E4AD-F955-E65F199935C9}"/>
              </a:ext>
            </a:extLst>
          </p:cNvPr>
          <p:cNvGrpSpPr>
            <a:grpSpLocks/>
          </p:cNvGrpSpPr>
          <p:nvPr/>
        </p:nvGrpSpPr>
        <p:grpSpPr bwMode="auto">
          <a:xfrm>
            <a:off x="7785286" y="3209250"/>
            <a:ext cx="4137212" cy="3209735"/>
            <a:chOff x="5004" y="336"/>
            <a:chExt cx="2983" cy="2983"/>
          </a:xfrm>
        </p:grpSpPr>
        <p:sp>
          <p:nvSpPr>
            <p:cNvPr id="5" name="docshape24">
              <a:extLst>
                <a:ext uri="{FF2B5EF4-FFF2-40B4-BE49-F238E27FC236}">
                  <a16:creationId xmlns:a16="http://schemas.microsoft.com/office/drawing/2014/main" id="{7424310C-1F71-F2B0-BD39-36268AB24575}"/>
                </a:ext>
              </a:extLst>
            </p:cNvPr>
            <p:cNvSpPr>
              <a:spLocks/>
            </p:cNvSpPr>
            <p:nvPr/>
          </p:nvSpPr>
          <p:spPr bwMode="auto">
            <a:xfrm>
              <a:off x="5030" y="810"/>
              <a:ext cx="1005" cy="1005"/>
            </a:xfrm>
            <a:custGeom>
              <a:avLst/>
              <a:gdLst>
                <a:gd name="T0" fmla="+- 0 5327 5030"/>
                <a:gd name="T1" fmla="*/ T0 w 1005"/>
                <a:gd name="T2" fmla="+- 0 820 810"/>
                <a:gd name="T3" fmla="*/ 820 h 1005"/>
                <a:gd name="T4" fmla="+- 0 5204 5030"/>
                <a:gd name="T5" fmla="*/ T4 w 1005"/>
                <a:gd name="T6" fmla="+- 0 881 810"/>
                <a:gd name="T7" fmla="*/ 881 h 1005"/>
                <a:gd name="T8" fmla="+- 0 5098 5030"/>
                <a:gd name="T9" fmla="*/ T8 w 1005"/>
                <a:gd name="T10" fmla="+- 0 987 810"/>
                <a:gd name="T11" fmla="*/ 987 h 1005"/>
                <a:gd name="T12" fmla="+- 0 5040 5030"/>
                <a:gd name="T13" fmla="*/ T12 w 1005"/>
                <a:gd name="T14" fmla="+- 0 1110 810"/>
                <a:gd name="T15" fmla="*/ 1110 h 1005"/>
                <a:gd name="T16" fmla="+- 0 5034 5030"/>
                <a:gd name="T17" fmla="*/ T16 w 1005"/>
                <a:gd name="T18" fmla="+- 0 1245 810"/>
                <a:gd name="T19" fmla="*/ 1245 h 1005"/>
                <a:gd name="T20" fmla="+- 0 5079 5030"/>
                <a:gd name="T21" fmla="*/ T20 w 1005"/>
                <a:gd name="T22" fmla="+- 0 1388 810"/>
                <a:gd name="T23" fmla="*/ 1388 h 1005"/>
                <a:gd name="T24" fmla="+- 0 5174 5030"/>
                <a:gd name="T25" fmla="*/ T24 w 1005"/>
                <a:gd name="T26" fmla="+- 0 1532 810"/>
                <a:gd name="T27" fmla="*/ 1532 h 1005"/>
                <a:gd name="T28" fmla="+- 0 5305 5030"/>
                <a:gd name="T29" fmla="*/ T28 w 1005"/>
                <a:gd name="T30" fmla="+- 0 1665 810"/>
                <a:gd name="T31" fmla="*/ 1665 h 1005"/>
                <a:gd name="T32" fmla="+- 0 5433 5030"/>
                <a:gd name="T33" fmla="*/ T32 w 1005"/>
                <a:gd name="T34" fmla="+- 0 1754 810"/>
                <a:gd name="T35" fmla="*/ 1754 h 1005"/>
                <a:gd name="T36" fmla="+- 0 5556 5030"/>
                <a:gd name="T37" fmla="*/ T36 w 1005"/>
                <a:gd name="T38" fmla="+- 0 1803 810"/>
                <a:gd name="T39" fmla="*/ 1803 h 1005"/>
                <a:gd name="T40" fmla="+- 0 5670 5030"/>
                <a:gd name="T41" fmla="*/ T40 w 1005"/>
                <a:gd name="T42" fmla="+- 0 1815 810"/>
                <a:gd name="T43" fmla="*/ 1815 h 1005"/>
                <a:gd name="T44" fmla="+- 0 5774 5030"/>
                <a:gd name="T45" fmla="*/ T44 w 1005"/>
                <a:gd name="T46" fmla="+- 0 1793 810"/>
                <a:gd name="T47" fmla="*/ 1793 h 1005"/>
                <a:gd name="T48" fmla="+- 0 5873 5030"/>
                <a:gd name="T49" fmla="*/ T48 w 1005"/>
                <a:gd name="T50" fmla="+- 0 1734 810"/>
                <a:gd name="T51" fmla="*/ 1734 h 1005"/>
                <a:gd name="T52" fmla="+- 0 5963 5030"/>
                <a:gd name="T53" fmla="*/ T52 w 1005"/>
                <a:gd name="T54" fmla="+- 0 1643 810"/>
                <a:gd name="T55" fmla="*/ 1643 h 1005"/>
                <a:gd name="T56" fmla="+- 0 6007 5030"/>
                <a:gd name="T57" fmla="*/ T56 w 1005"/>
                <a:gd name="T58" fmla="+- 0 1566 810"/>
                <a:gd name="T59" fmla="*/ 1566 h 1005"/>
                <a:gd name="T60" fmla="+- 0 5608 5030"/>
                <a:gd name="T61" fmla="*/ T60 w 1005"/>
                <a:gd name="T62" fmla="+- 0 1562 810"/>
                <a:gd name="T63" fmla="*/ 1562 h 1005"/>
                <a:gd name="T64" fmla="+- 0 5519 5030"/>
                <a:gd name="T65" fmla="*/ T64 w 1005"/>
                <a:gd name="T66" fmla="+- 0 1520 810"/>
                <a:gd name="T67" fmla="*/ 1520 h 1005"/>
                <a:gd name="T68" fmla="+- 0 5415 5030"/>
                <a:gd name="T69" fmla="*/ T68 w 1005"/>
                <a:gd name="T70" fmla="+- 0 1432 810"/>
                <a:gd name="T71" fmla="*/ 1432 h 1005"/>
                <a:gd name="T72" fmla="+- 0 5326 5030"/>
                <a:gd name="T73" fmla="*/ T72 w 1005"/>
                <a:gd name="T74" fmla="+- 0 1327 810"/>
                <a:gd name="T75" fmla="*/ 1327 h 1005"/>
                <a:gd name="T76" fmla="+- 0 5284 5030"/>
                <a:gd name="T77" fmla="*/ T76 w 1005"/>
                <a:gd name="T78" fmla="+- 0 1238 810"/>
                <a:gd name="T79" fmla="*/ 1238 h 1005"/>
                <a:gd name="T80" fmla="+- 0 5284 5030"/>
                <a:gd name="T81" fmla="*/ T80 w 1005"/>
                <a:gd name="T82" fmla="+- 0 1164 810"/>
                <a:gd name="T83" fmla="*/ 1164 h 1005"/>
                <a:gd name="T84" fmla="+- 0 5320 5030"/>
                <a:gd name="T85" fmla="*/ T84 w 1005"/>
                <a:gd name="T86" fmla="+- 0 1104 810"/>
                <a:gd name="T87" fmla="*/ 1104 h 1005"/>
                <a:gd name="T88" fmla="+- 0 5381 5030"/>
                <a:gd name="T89" fmla="*/ T88 w 1005"/>
                <a:gd name="T90" fmla="+- 0 1067 810"/>
                <a:gd name="T91" fmla="*/ 1067 h 1005"/>
                <a:gd name="T92" fmla="+- 0 5859 5030"/>
                <a:gd name="T93" fmla="*/ T92 w 1005"/>
                <a:gd name="T94" fmla="+- 0 1062 810"/>
                <a:gd name="T95" fmla="*/ 1062 h 1005"/>
                <a:gd name="T96" fmla="+- 0 5745 5030"/>
                <a:gd name="T97" fmla="*/ T96 w 1005"/>
                <a:gd name="T98" fmla="+- 0 951 810"/>
                <a:gd name="T99" fmla="*/ 951 h 1005"/>
                <a:gd name="T100" fmla="+- 0 5603 5030"/>
                <a:gd name="T101" fmla="*/ T100 w 1005"/>
                <a:gd name="T102" fmla="+- 0 858 810"/>
                <a:gd name="T103" fmla="*/ 858 h 1005"/>
                <a:gd name="T104" fmla="+- 0 5462 5030"/>
                <a:gd name="T105" fmla="*/ T104 w 1005"/>
                <a:gd name="T106" fmla="+- 0 813 810"/>
                <a:gd name="T107" fmla="*/ 813 h 1005"/>
                <a:gd name="T108" fmla="+- 0 5859 5030"/>
                <a:gd name="T109" fmla="*/ T108 w 1005"/>
                <a:gd name="T110" fmla="+- 0 1062 810"/>
                <a:gd name="T111" fmla="*/ 1062 h 1005"/>
                <a:gd name="T112" fmla="+- 0 5455 5030"/>
                <a:gd name="T113" fmla="*/ T112 w 1005"/>
                <a:gd name="T114" fmla="+- 0 1065 810"/>
                <a:gd name="T115" fmla="*/ 1065 h 1005"/>
                <a:gd name="T116" fmla="+- 0 5541 5030"/>
                <a:gd name="T117" fmla="*/ T116 w 1005"/>
                <a:gd name="T118" fmla="+- 0 1104 810"/>
                <a:gd name="T119" fmla="*/ 1104 h 1005"/>
                <a:gd name="T120" fmla="+- 0 5640 5030"/>
                <a:gd name="T121" fmla="*/ T120 w 1005"/>
                <a:gd name="T122" fmla="+- 0 1187 810"/>
                <a:gd name="T123" fmla="*/ 1187 h 1005"/>
                <a:gd name="T124" fmla="+- 0 5738 5030"/>
                <a:gd name="T125" fmla="*/ T124 w 1005"/>
                <a:gd name="T126" fmla="+- 0 1300 810"/>
                <a:gd name="T127" fmla="*/ 1300 h 1005"/>
                <a:gd name="T128" fmla="+- 0 5782 5030"/>
                <a:gd name="T129" fmla="*/ T128 w 1005"/>
                <a:gd name="T130" fmla="+- 0 1390 810"/>
                <a:gd name="T131" fmla="*/ 1390 h 1005"/>
                <a:gd name="T132" fmla="+- 0 5781 5030"/>
                <a:gd name="T133" fmla="*/ T132 w 1005"/>
                <a:gd name="T134" fmla="+- 0 1463 810"/>
                <a:gd name="T135" fmla="*/ 1463 h 1005"/>
                <a:gd name="T136" fmla="+- 0 5743 5030"/>
                <a:gd name="T137" fmla="*/ T136 w 1005"/>
                <a:gd name="T138" fmla="+- 0 1525 810"/>
                <a:gd name="T139" fmla="*/ 1525 h 1005"/>
                <a:gd name="T140" fmla="+- 0 5682 5030"/>
                <a:gd name="T141" fmla="*/ T140 w 1005"/>
                <a:gd name="T142" fmla="+- 0 1562 810"/>
                <a:gd name="T143" fmla="*/ 1562 h 1005"/>
                <a:gd name="T144" fmla="+- 0 6007 5030"/>
                <a:gd name="T145" fmla="*/ T144 w 1005"/>
                <a:gd name="T146" fmla="+- 0 1566 810"/>
                <a:gd name="T147" fmla="*/ 1566 h 1005"/>
                <a:gd name="T148" fmla="+- 0 6031 5030"/>
                <a:gd name="T149" fmla="*/ T148 w 1005"/>
                <a:gd name="T150" fmla="+- 0 1488 810"/>
                <a:gd name="T151" fmla="*/ 1488 h 1005"/>
                <a:gd name="T152" fmla="+- 0 6030 5030"/>
                <a:gd name="T153" fmla="*/ T152 w 1005"/>
                <a:gd name="T154" fmla="+- 0 1377 810"/>
                <a:gd name="T155" fmla="*/ 1377 h 1005"/>
                <a:gd name="T156" fmla="+- 0 5997 5030"/>
                <a:gd name="T157" fmla="*/ T156 w 1005"/>
                <a:gd name="T158" fmla="+- 0 1262 810"/>
                <a:gd name="T159" fmla="*/ 1262 h 1005"/>
                <a:gd name="T160" fmla="+- 0 5926 5030"/>
                <a:gd name="T161" fmla="*/ T160 w 1005"/>
                <a:gd name="T162" fmla="+- 0 1143 810"/>
                <a:gd name="T163" fmla="*/ 1143 h 1005"/>
                <a:gd name="T164" fmla="+- 0 5859 5030"/>
                <a:gd name="T165" fmla="*/ T164 w 1005"/>
                <a:gd name="T166" fmla="+- 0 1062 810"/>
                <a:gd name="T167" fmla="*/ 1062 h 100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1005" h="1005">
                  <a:moveTo>
                    <a:pt x="363" y="0"/>
                  </a:moveTo>
                  <a:lnTo>
                    <a:pt x="297" y="10"/>
                  </a:lnTo>
                  <a:lnTo>
                    <a:pt x="234" y="34"/>
                  </a:lnTo>
                  <a:lnTo>
                    <a:pt x="174" y="71"/>
                  </a:lnTo>
                  <a:lnTo>
                    <a:pt x="116" y="120"/>
                  </a:lnTo>
                  <a:lnTo>
                    <a:pt x="68" y="177"/>
                  </a:lnTo>
                  <a:lnTo>
                    <a:pt x="32" y="237"/>
                  </a:lnTo>
                  <a:lnTo>
                    <a:pt x="10" y="300"/>
                  </a:lnTo>
                  <a:lnTo>
                    <a:pt x="0" y="366"/>
                  </a:lnTo>
                  <a:lnTo>
                    <a:pt x="4" y="435"/>
                  </a:lnTo>
                  <a:lnTo>
                    <a:pt x="20" y="506"/>
                  </a:lnTo>
                  <a:lnTo>
                    <a:pt x="49" y="578"/>
                  </a:lnTo>
                  <a:lnTo>
                    <a:pt x="90" y="650"/>
                  </a:lnTo>
                  <a:lnTo>
                    <a:pt x="144" y="722"/>
                  </a:lnTo>
                  <a:lnTo>
                    <a:pt x="210" y="795"/>
                  </a:lnTo>
                  <a:lnTo>
                    <a:pt x="275" y="855"/>
                  </a:lnTo>
                  <a:lnTo>
                    <a:pt x="339" y="904"/>
                  </a:lnTo>
                  <a:lnTo>
                    <a:pt x="403" y="944"/>
                  </a:lnTo>
                  <a:lnTo>
                    <a:pt x="465" y="973"/>
                  </a:lnTo>
                  <a:lnTo>
                    <a:pt x="526" y="993"/>
                  </a:lnTo>
                  <a:lnTo>
                    <a:pt x="585" y="1003"/>
                  </a:lnTo>
                  <a:lnTo>
                    <a:pt x="640" y="1005"/>
                  </a:lnTo>
                  <a:lnTo>
                    <a:pt x="693" y="998"/>
                  </a:lnTo>
                  <a:lnTo>
                    <a:pt x="744" y="983"/>
                  </a:lnTo>
                  <a:lnTo>
                    <a:pt x="794" y="958"/>
                  </a:lnTo>
                  <a:lnTo>
                    <a:pt x="843" y="924"/>
                  </a:lnTo>
                  <a:lnTo>
                    <a:pt x="891" y="881"/>
                  </a:lnTo>
                  <a:lnTo>
                    <a:pt x="933" y="833"/>
                  </a:lnTo>
                  <a:lnTo>
                    <a:pt x="965" y="783"/>
                  </a:lnTo>
                  <a:lnTo>
                    <a:pt x="977" y="756"/>
                  </a:lnTo>
                  <a:lnTo>
                    <a:pt x="617" y="756"/>
                  </a:lnTo>
                  <a:lnTo>
                    <a:pt x="578" y="752"/>
                  </a:lnTo>
                  <a:lnTo>
                    <a:pt x="536" y="737"/>
                  </a:lnTo>
                  <a:lnTo>
                    <a:pt x="489" y="710"/>
                  </a:lnTo>
                  <a:lnTo>
                    <a:pt x="439" y="672"/>
                  </a:lnTo>
                  <a:lnTo>
                    <a:pt x="385" y="622"/>
                  </a:lnTo>
                  <a:lnTo>
                    <a:pt x="334" y="568"/>
                  </a:lnTo>
                  <a:lnTo>
                    <a:pt x="296" y="517"/>
                  </a:lnTo>
                  <a:lnTo>
                    <a:pt x="269" y="470"/>
                  </a:lnTo>
                  <a:lnTo>
                    <a:pt x="254" y="428"/>
                  </a:lnTo>
                  <a:lnTo>
                    <a:pt x="250" y="389"/>
                  </a:lnTo>
                  <a:lnTo>
                    <a:pt x="254" y="354"/>
                  </a:lnTo>
                  <a:lnTo>
                    <a:pt x="268" y="322"/>
                  </a:lnTo>
                  <a:lnTo>
                    <a:pt x="290" y="294"/>
                  </a:lnTo>
                  <a:lnTo>
                    <a:pt x="319" y="271"/>
                  </a:lnTo>
                  <a:lnTo>
                    <a:pt x="351" y="257"/>
                  </a:lnTo>
                  <a:lnTo>
                    <a:pt x="386" y="252"/>
                  </a:lnTo>
                  <a:lnTo>
                    <a:pt x="829" y="252"/>
                  </a:lnTo>
                  <a:lnTo>
                    <a:pt x="787" y="206"/>
                  </a:lnTo>
                  <a:lnTo>
                    <a:pt x="715" y="141"/>
                  </a:lnTo>
                  <a:lnTo>
                    <a:pt x="644" y="88"/>
                  </a:lnTo>
                  <a:lnTo>
                    <a:pt x="573" y="48"/>
                  </a:lnTo>
                  <a:lnTo>
                    <a:pt x="502" y="19"/>
                  </a:lnTo>
                  <a:lnTo>
                    <a:pt x="432" y="3"/>
                  </a:lnTo>
                  <a:lnTo>
                    <a:pt x="363" y="0"/>
                  </a:lnTo>
                  <a:close/>
                  <a:moveTo>
                    <a:pt x="829" y="252"/>
                  </a:moveTo>
                  <a:lnTo>
                    <a:pt x="386" y="252"/>
                  </a:lnTo>
                  <a:lnTo>
                    <a:pt x="425" y="255"/>
                  </a:lnTo>
                  <a:lnTo>
                    <a:pt x="466" y="270"/>
                  </a:lnTo>
                  <a:lnTo>
                    <a:pt x="511" y="294"/>
                  </a:lnTo>
                  <a:lnTo>
                    <a:pt x="559" y="330"/>
                  </a:lnTo>
                  <a:lnTo>
                    <a:pt x="610" y="377"/>
                  </a:lnTo>
                  <a:lnTo>
                    <a:pt x="665" y="436"/>
                  </a:lnTo>
                  <a:lnTo>
                    <a:pt x="708" y="490"/>
                  </a:lnTo>
                  <a:lnTo>
                    <a:pt x="736" y="538"/>
                  </a:lnTo>
                  <a:lnTo>
                    <a:pt x="752" y="580"/>
                  </a:lnTo>
                  <a:lnTo>
                    <a:pt x="756" y="618"/>
                  </a:lnTo>
                  <a:lnTo>
                    <a:pt x="751" y="653"/>
                  </a:lnTo>
                  <a:lnTo>
                    <a:pt x="737" y="686"/>
                  </a:lnTo>
                  <a:lnTo>
                    <a:pt x="713" y="715"/>
                  </a:lnTo>
                  <a:lnTo>
                    <a:pt x="684" y="738"/>
                  </a:lnTo>
                  <a:lnTo>
                    <a:pt x="652" y="752"/>
                  </a:lnTo>
                  <a:lnTo>
                    <a:pt x="617" y="756"/>
                  </a:lnTo>
                  <a:lnTo>
                    <a:pt x="977" y="756"/>
                  </a:lnTo>
                  <a:lnTo>
                    <a:pt x="988" y="731"/>
                  </a:lnTo>
                  <a:lnTo>
                    <a:pt x="1001" y="678"/>
                  </a:lnTo>
                  <a:lnTo>
                    <a:pt x="1004" y="623"/>
                  </a:lnTo>
                  <a:lnTo>
                    <a:pt x="1000" y="567"/>
                  </a:lnTo>
                  <a:lnTo>
                    <a:pt x="988" y="510"/>
                  </a:lnTo>
                  <a:lnTo>
                    <a:pt x="967" y="452"/>
                  </a:lnTo>
                  <a:lnTo>
                    <a:pt x="937" y="394"/>
                  </a:lnTo>
                  <a:lnTo>
                    <a:pt x="896" y="333"/>
                  </a:lnTo>
                  <a:lnTo>
                    <a:pt x="847" y="270"/>
                  </a:lnTo>
                  <a:lnTo>
                    <a:pt x="829" y="252"/>
                  </a:lnTo>
                  <a:close/>
                </a:path>
              </a:pathLst>
            </a:custGeom>
            <a:solidFill>
              <a:srgbClr val="404040">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3076" name="docshape25" descr="Figure: shift in isocost line due to change in price of labor">
              <a:extLst>
                <a:ext uri="{FF2B5EF4-FFF2-40B4-BE49-F238E27FC236}">
                  <a16:creationId xmlns:a16="http://schemas.microsoft.com/office/drawing/2014/main" id="{DD9DCF9D-7BB6-61C5-2D25-822A52707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 y="336"/>
              <a:ext cx="2983" cy="298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E93C314E-255C-6654-7AF0-E2C3876277FF}"/>
              </a:ext>
            </a:extLst>
          </p:cNvPr>
          <p:cNvSpPr txBox="1"/>
          <p:nvPr/>
        </p:nvSpPr>
        <p:spPr>
          <a:xfrm>
            <a:off x="99004" y="3072348"/>
            <a:ext cx="6979438" cy="3785652"/>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Let us suppose that a firm has total outlay of Rs. 200 and AB is initial </a:t>
            </a:r>
            <a:r>
              <a:rPr lang="en-US" sz="2000" dirty="0" err="1">
                <a:latin typeface="Cambria" panose="02040503050406030204" pitchFamily="18" charset="0"/>
                <a:ea typeface="Cambria" panose="02040503050406030204" pitchFamily="18" charset="0"/>
              </a:rPr>
              <a:t>isocost</a:t>
            </a:r>
            <a:r>
              <a:rPr lang="en-US" sz="2000" dirty="0">
                <a:latin typeface="Cambria" panose="02040503050406030204" pitchFamily="18" charset="0"/>
                <a:ea typeface="Cambria" panose="02040503050406030204" pitchFamily="18" charset="0"/>
              </a:rPr>
              <a:t> line. Let us also suppose that the price of labor was decreased by certain amount, as a result of which the producer became able to purchase more units of labor at the same outlay. However, the producer can’t increase purchasing units of capital as price of capital is constant. Therefore, the position of price line is changed in the x-axis but unchanged in y-axis.</a:t>
            </a:r>
          </a:p>
          <a:p>
            <a:pPr marL="342900" indent="-342900" algn="just">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Simply, decrease in price of labor causes anti-clockwise rotation and increase in price of labor causes clockwise rotation.</a:t>
            </a:r>
          </a:p>
        </p:txBody>
      </p:sp>
    </p:spTree>
    <p:extLst>
      <p:ext uri="{BB962C8B-B14F-4D97-AF65-F5344CB8AC3E}">
        <p14:creationId xmlns:p14="http://schemas.microsoft.com/office/powerpoint/2010/main" val="630757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7E2598-0C4F-40BD-A5EF-DBBE010CB2E4}"/>
              </a:ext>
            </a:extLst>
          </p:cNvPr>
          <p:cNvSpPr txBox="1"/>
          <p:nvPr/>
        </p:nvSpPr>
        <p:spPr>
          <a:xfrm>
            <a:off x="121803" y="206659"/>
            <a:ext cx="8649820" cy="1200329"/>
          </a:xfrm>
          <a:prstGeom prst="rect">
            <a:avLst/>
          </a:prstGeom>
          <a:noFill/>
        </p:spPr>
        <p:txBody>
          <a:bodyPr wrap="square">
            <a:spAutoFit/>
          </a:bodyPr>
          <a:lstStyle/>
          <a:p>
            <a:r>
              <a:rPr lang="en-US" sz="2400" i="1" dirty="0">
                <a:solidFill>
                  <a:schemeClr val="bg1"/>
                </a:solidFill>
                <a:latin typeface="Cambria" panose="02040503050406030204" pitchFamily="18" charset="0"/>
                <a:ea typeface="Cambria" panose="02040503050406030204" pitchFamily="18" charset="0"/>
              </a:rPr>
              <a:t>Case II: Change in price of capital</a:t>
            </a:r>
          </a:p>
          <a:p>
            <a:endParaRPr lang="en-US" sz="2400" dirty="0">
              <a:solidFill>
                <a:schemeClr val="bg1"/>
              </a:solidFill>
              <a:latin typeface="Cambria" panose="02040503050406030204" pitchFamily="18" charset="0"/>
              <a:ea typeface="Cambria" panose="02040503050406030204" pitchFamily="18" charset="0"/>
            </a:endParaRPr>
          </a:p>
          <a:p>
            <a:r>
              <a:rPr lang="en-US" sz="2400" dirty="0">
                <a:solidFill>
                  <a:schemeClr val="bg1"/>
                </a:solidFill>
                <a:latin typeface="Cambria" panose="02040503050406030204" pitchFamily="18" charset="0"/>
                <a:ea typeface="Cambria" panose="02040503050406030204" pitchFamily="18" charset="0"/>
              </a:rPr>
              <a:t>Figure: shift in </a:t>
            </a:r>
            <a:r>
              <a:rPr lang="en-US" sz="2400" dirty="0" err="1">
                <a:solidFill>
                  <a:schemeClr val="bg1"/>
                </a:solidFill>
                <a:latin typeface="Cambria" panose="02040503050406030204" pitchFamily="18" charset="0"/>
                <a:ea typeface="Cambria" panose="02040503050406030204" pitchFamily="18" charset="0"/>
              </a:rPr>
              <a:t>isocost</a:t>
            </a:r>
            <a:r>
              <a:rPr lang="en-US" sz="2400" dirty="0">
                <a:solidFill>
                  <a:schemeClr val="bg1"/>
                </a:solidFill>
                <a:latin typeface="Cambria" panose="02040503050406030204" pitchFamily="18" charset="0"/>
                <a:ea typeface="Cambria" panose="02040503050406030204" pitchFamily="18" charset="0"/>
              </a:rPr>
              <a:t> line due to change in price of capital</a:t>
            </a:r>
            <a:endParaRPr lang="en-IN" sz="2400" dirty="0">
              <a:solidFill>
                <a:schemeClr val="bg1"/>
              </a:solidFill>
              <a:latin typeface="Cambria" panose="02040503050406030204" pitchFamily="18" charset="0"/>
              <a:ea typeface="Cambria" panose="02040503050406030204" pitchFamily="18" charset="0"/>
            </a:endParaRPr>
          </a:p>
        </p:txBody>
      </p:sp>
      <p:pic>
        <p:nvPicPr>
          <p:cNvPr id="4" name="image20.jpeg" descr="Figure: shift in isocost line due to change in price of capital">
            <a:extLst>
              <a:ext uri="{FF2B5EF4-FFF2-40B4-BE49-F238E27FC236}">
                <a16:creationId xmlns:a16="http://schemas.microsoft.com/office/drawing/2014/main" id="{2E5D7B5B-6BFC-6686-53BF-5889AB4DB96E}"/>
              </a:ext>
            </a:extLst>
          </p:cNvPr>
          <p:cNvPicPr>
            <a:picLocks noChangeAspect="1"/>
          </p:cNvPicPr>
          <p:nvPr/>
        </p:nvPicPr>
        <p:blipFill>
          <a:blip r:embed="rId2" cstate="print"/>
          <a:stretch>
            <a:fillRect/>
          </a:stretch>
        </p:blipFill>
        <p:spPr>
          <a:xfrm>
            <a:off x="7784094" y="2218765"/>
            <a:ext cx="4047564" cy="3832410"/>
          </a:xfrm>
          <a:prstGeom prst="rect">
            <a:avLst/>
          </a:prstGeom>
          <a:ln w="28575">
            <a:solidFill>
              <a:srgbClr val="00B0F0"/>
            </a:solidFill>
          </a:ln>
        </p:spPr>
      </p:pic>
      <p:sp>
        <p:nvSpPr>
          <p:cNvPr id="8" name="TextBox 7">
            <a:extLst>
              <a:ext uri="{FF2B5EF4-FFF2-40B4-BE49-F238E27FC236}">
                <a16:creationId xmlns:a16="http://schemas.microsoft.com/office/drawing/2014/main" id="{3A1E123D-8A67-EC7F-ED96-2AC18B9D1E85}"/>
              </a:ext>
            </a:extLst>
          </p:cNvPr>
          <p:cNvSpPr txBox="1"/>
          <p:nvPr/>
        </p:nvSpPr>
        <p:spPr>
          <a:xfrm>
            <a:off x="168794" y="1780480"/>
            <a:ext cx="7022727" cy="4708981"/>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Once again, let us assume that a firm has total outlay of Rs. 200 but this time let us suppose that the price of capital has changed and not of labor.</a:t>
            </a:r>
          </a:p>
          <a:p>
            <a:pPr marL="285750" indent="-285750" algn="just">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In this case, the producer will be able to buy more units of capital at same outlay but won’t be able to increase the purchasing units of labor. As a result, the </a:t>
            </a:r>
            <a:r>
              <a:rPr lang="en-US" sz="2000" dirty="0" err="1">
                <a:latin typeface="Cambria" panose="02040503050406030204" pitchFamily="18" charset="0"/>
                <a:ea typeface="Cambria" panose="02040503050406030204" pitchFamily="18" charset="0"/>
              </a:rPr>
              <a:t>isocost</a:t>
            </a:r>
            <a:r>
              <a:rPr lang="en-US" sz="2000" dirty="0">
                <a:latin typeface="Cambria" panose="02040503050406030204" pitchFamily="18" charset="0"/>
                <a:ea typeface="Cambria" panose="02040503050406030204" pitchFamily="18" charset="0"/>
              </a:rPr>
              <a:t> line shifts its position in y-axis and not in x-axis. In the diagram, we can see that </a:t>
            </a:r>
            <a:r>
              <a:rPr lang="en-US" sz="2000" dirty="0" err="1">
                <a:latin typeface="Cambria" panose="02040503050406030204" pitchFamily="18" charset="0"/>
                <a:ea typeface="Cambria" panose="02040503050406030204" pitchFamily="18" charset="0"/>
              </a:rPr>
              <a:t>isocost</a:t>
            </a:r>
            <a:r>
              <a:rPr lang="en-US" sz="2000" dirty="0">
                <a:latin typeface="Cambria" panose="02040503050406030204" pitchFamily="18" charset="0"/>
                <a:ea typeface="Cambria" panose="02040503050406030204" pitchFamily="18" charset="0"/>
              </a:rPr>
              <a:t> line AB shifts to new position A’B as a result of decrease in price of capital. Likewise, the line shifts to A”B as a result of increase in price of capital.</a:t>
            </a:r>
          </a:p>
          <a:p>
            <a:pPr marL="285750" indent="-285750" algn="just">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000" dirty="0">
                <a:latin typeface="Cambria" panose="02040503050406030204" pitchFamily="18" charset="0"/>
                <a:ea typeface="Cambria" panose="02040503050406030204" pitchFamily="18" charset="0"/>
              </a:rPr>
              <a:t>In other words, decrease in price of capital causes clockwise shift in </a:t>
            </a:r>
            <a:r>
              <a:rPr lang="en-US" sz="2000" dirty="0" err="1">
                <a:latin typeface="Cambria" panose="02040503050406030204" pitchFamily="18" charset="0"/>
                <a:ea typeface="Cambria" panose="02040503050406030204" pitchFamily="18" charset="0"/>
              </a:rPr>
              <a:t>isocost</a:t>
            </a:r>
            <a:r>
              <a:rPr lang="en-US" sz="2000" dirty="0">
                <a:latin typeface="Cambria" panose="02040503050406030204" pitchFamily="18" charset="0"/>
                <a:ea typeface="Cambria" panose="02040503050406030204" pitchFamily="18" charset="0"/>
              </a:rPr>
              <a:t> line and increase in price of capital causes anti-clockwise shift.</a:t>
            </a:r>
          </a:p>
        </p:txBody>
      </p:sp>
    </p:spTree>
    <p:extLst>
      <p:ext uri="{BB962C8B-B14F-4D97-AF65-F5344CB8AC3E}">
        <p14:creationId xmlns:p14="http://schemas.microsoft.com/office/powerpoint/2010/main" val="258104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BA9B-AB92-35B6-9E79-86B880F534E7}"/>
              </a:ext>
            </a:extLst>
          </p:cNvPr>
          <p:cNvSpPr>
            <a:spLocks noGrp="1"/>
          </p:cNvSpPr>
          <p:nvPr>
            <p:ph type="title"/>
          </p:nvPr>
        </p:nvSpPr>
        <p:spPr>
          <a:xfrm>
            <a:off x="203243" y="739976"/>
            <a:ext cx="10371992" cy="1080938"/>
          </a:xfrm>
        </p:spPr>
        <p:txBody>
          <a:bodyPr>
            <a:normAutofit/>
          </a:bodyPr>
          <a:lstStyle/>
          <a:p>
            <a:r>
              <a:rPr lang="en-US" dirty="0"/>
              <a:t>Producer’s Equilibrium / Least cost combination</a:t>
            </a:r>
            <a:endParaRPr lang="en-IN" dirty="0"/>
          </a:p>
        </p:txBody>
      </p:sp>
      <p:sp>
        <p:nvSpPr>
          <p:cNvPr id="3" name="Content Placeholder 2">
            <a:extLst>
              <a:ext uri="{FF2B5EF4-FFF2-40B4-BE49-F238E27FC236}">
                <a16:creationId xmlns:a16="http://schemas.microsoft.com/office/drawing/2014/main" id="{D35F2CC5-0ABA-2430-6BF5-E32A1D2B9379}"/>
              </a:ext>
            </a:extLst>
          </p:cNvPr>
          <p:cNvSpPr>
            <a:spLocks noGrp="1"/>
          </p:cNvSpPr>
          <p:nvPr>
            <p:ph type="body" idx="4294967295"/>
          </p:nvPr>
        </p:nvSpPr>
        <p:spPr>
          <a:xfrm>
            <a:off x="203243" y="3121392"/>
            <a:ext cx="5539409" cy="3279408"/>
          </a:xfrm>
        </p:spPr>
        <p:txBody>
          <a:bodyPr>
            <a:noAutofit/>
          </a:bodyPr>
          <a:lstStyle/>
          <a:p>
            <a:pPr marL="0" indent="0" algn="just">
              <a:buNone/>
            </a:pPr>
            <a:r>
              <a:rPr lang="en-US" sz="2000" dirty="0">
                <a:latin typeface="Cambria" panose="02040503050406030204" pitchFamily="18" charset="0"/>
                <a:ea typeface="Cambria" panose="02040503050406030204" pitchFamily="18" charset="0"/>
              </a:rPr>
              <a:t>The point of least-cost combination of factors for a given level of output is where the isoquant curve is tangent to an iso-cost line. The iso-cost line GH is tangent to the isoquant 200 at point M. The firm employs the combination of ОС of capital and OL of </a:t>
            </a:r>
            <a:r>
              <a:rPr lang="en-US" sz="2000" dirty="0" err="1">
                <a:latin typeface="Cambria" panose="02040503050406030204" pitchFamily="18" charset="0"/>
                <a:ea typeface="Cambria" panose="02040503050406030204" pitchFamily="18" charset="0"/>
              </a:rPr>
              <a:t>labour</a:t>
            </a:r>
            <a:r>
              <a:rPr lang="en-US" sz="2000" dirty="0">
                <a:latin typeface="Cambria" panose="02040503050406030204" pitchFamily="18" charset="0"/>
                <a:ea typeface="Cambria" panose="02040503050406030204" pitchFamily="18" charset="0"/>
              </a:rPr>
              <a:t> to produce 200 units of output at point M with the given cost-outlay GH. At this point, the firm is </a:t>
            </a:r>
            <a:r>
              <a:rPr lang="en-US" sz="2000" dirty="0" err="1">
                <a:latin typeface="Cambria" panose="02040503050406030204" pitchFamily="18" charset="0"/>
                <a:ea typeface="Cambria" panose="02040503050406030204" pitchFamily="18" charset="0"/>
              </a:rPr>
              <a:t>minimising</a:t>
            </a:r>
            <a:r>
              <a:rPr lang="en-US" sz="2000" dirty="0">
                <a:latin typeface="Cambria" panose="02040503050406030204" pitchFamily="18" charset="0"/>
                <a:ea typeface="Cambria" panose="02040503050406030204" pitchFamily="18" charset="0"/>
              </a:rPr>
              <a:t> its cost for producing 200 units</a:t>
            </a:r>
            <a:endParaRPr lang="en-IN" sz="2000" dirty="0">
              <a:latin typeface="Cambria" panose="02040503050406030204" pitchFamily="18" charset="0"/>
              <a:ea typeface="Cambria" panose="02040503050406030204" pitchFamily="18" charset="0"/>
            </a:endParaRPr>
          </a:p>
        </p:txBody>
      </p:sp>
      <p:pic>
        <p:nvPicPr>
          <p:cNvPr id="4" name="image21.jpeg" descr="Labour and Capital">
            <a:extLst>
              <a:ext uri="{FF2B5EF4-FFF2-40B4-BE49-F238E27FC236}">
                <a16:creationId xmlns:a16="http://schemas.microsoft.com/office/drawing/2014/main" id="{3A56AAF5-3908-F386-97B6-F1B4DC6AD217}"/>
              </a:ext>
            </a:extLst>
          </p:cNvPr>
          <p:cNvPicPr>
            <a:picLocks noChangeAspect="1"/>
          </p:cNvPicPr>
          <p:nvPr/>
        </p:nvPicPr>
        <p:blipFill>
          <a:blip r:embed="rId2" cstate="print"/>
          <a:stretch>
            <a:fillRect/>
          </a:stretch>
        </p:blipFill>
        <p:spPr>
          <a:xfrm>
            <a:off x="6235897" y="2384962"/>
            <a:ext cx="5500303" cy="3750974"/>
          </a:xfrm>
          <a:prstGeom prst="rect">
            <a:avLst/>
          </a:prstGeom>
        </p:spPr>
      </p:pic>
    </p:spTree>
    <p:extLst>
      <p:ext uri="{BB962C8B-B14F-4D97-AF65-F5344CB8AC3E}">
        <p14:creationId xmlns:p14="http://schemas.microsoft.com/office/powerpoint/2010/main" val="3710647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C87C98-0929-4768-6A7E-BFEF585464C4}"/>
              </a:ext>
            </a:extLst>
          </p:cNvPr>
          <p:cNvSpPr txBox="1"/>
          <p:nvPr/>
        </p:nvSpPr>
        <p:spPr>
          <a:xfrm>
            <a:off x="261829" y="573947"/>
            <a:ext cx="6098240" cy="2554545"/>
          </a:xfrm>
          <a:prstGeom prst="rect">
            <a:avLst/>
          </a:prstGeom>
          <a:noFill/>
        </p:spPr>
        <p:txBody>
          <a:bodyPr wrap="square">
            <a:spAutoFit/>
          </a:bodyPr>
          <a:lstStyle/>
          <a:p>
            <a:pPr algn="just"/>
            <a:r>
              <a:rPr lang="en-US" sz="2000" dirty="0">
                <a:latin typeface="Cambria" panose="02040503050406030204" pitchFamily="18" charset="0"/>
                <a:ea typeface="Cambria" panose="02040503050406030204" pitchFamily="18" charset="0"/>
              </a:rPr>
              <a:t>Any other combination on the isoquant 200, such as R or T, is on the higher iso-cost line KP which shows higher cost of production. The iso-cost line EF shows lower cost but output 200 cannot be attained with it. Therefore, the firm will choose the minimum cost point M which is the least-cost factor combination for producing 200 units of output.</a:t>
            </a:r>
          </a:p>
          <a:p>
            <a:pPr algn="just"/>
            <a:endParaRPr lang="en-US" sz="2000" dirty="0">
              <a:latin typeface="Cambria" panose="02040503050406030204" pitchFamily="18" charset="0"/>
              <a:ea typeface="Cambria" panose="02040503050406030204" pitchFamily="18" charset="0"/>
            </a:endParaRPr>
          </a:p>
        </p:txBody>
      </p:sp>
      <p:pic>
        <p:nvPicPr>
          <p:cNvPr id="6" name="image21.jpeg" descr="Labour and Capital">
            <a:extLst>
              <a:ext uri="{FF2B5EF4-FFF2-40B4-BE49-F238E27FC236}">
                <a16:creationId xmlns:a16="http://schemas.microsoft.com/office/drawing/2014/main" id="{5C70C24F-0DA6-5B8E-7DD5-3A1E0A50E731}"/>
              </a:ext>
            </a:extLst>
          </p:cNvPr>
          <p:cNvPicPr>
            <a:picLocks noChangeAspect="1"/>
          </p:cNvPicPr>
          <p:nvPr/>
        </p:nvPicPr>
        <p:blipFill>
          <a:blip r:embed="rId2" cstate="print"/>
          <a:stretch>
            <a:fillRect/>
          </a:stretch>
        </p:blipFill>
        <p:spPr>
          <a:xfrm>
            <a:off x="7089862" y="2224358"/>
            <a:ext cx="4840309" cy="4380267"/>
          </a:xfrm>
          <a:prstGeom prst="rect">
            <a:avLst/>
          </a:prstGeom>
        </p:spPr>
      </p:pic>
      <p:sp>
        <p:nvSpPr>
          <p:cNvPr id="8" name="TextBox 7">
            <a:extLst>
              <a:ext uri="{FF2B5EF4-FFF2-40B4-BE49-F238E27FC236}">
                <a16:creationId xmlns:a16="http://schemas.microsoft.com/office/drawing/2014/main" id="{7D06E8F7-F191-1B8E-5A00-B912748B8CE5}"/>
              </a:ext>
            </a:extLst>
          </p:cNvPr>
          <p:cNvSpPr txBox="1"/>
          <p:nvPr/>
        </p:nvSpPr>
        <p:spPr>
          <a:xfrm>
            <a:off x="887652" y="3429000"/>
            <a:ext cx="6098240" cy="1077218"/>
          </a:xfrm>
          <a:prstGeom prst="rect">
            <a:avLst/>
          </a:prstGeom>
          <a:noFill/>
        </p:spPr>
        <p:txBody>
          <a:bodyPr wrap="square">
            <a:spAutoFit/>
          </a:bodyPr>
          <a:lstStyle/>
          <a:p>
            <a:pPr marL="546100"/>
            <a:r>
              <a:rPr lang="en-US" dirty="0"/>
              <a:t>Thus the equilibrium condition</a:t>
            </a:r>
            <a:endParaRPr lang="en-IN" dirty="0"/>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46100"/>
            <a:r>
              <a:rPr lang="en-US" sz="2800" dirty="0">
                <a:solidFill>
                  <a:srgbClr val="424142"/>
                </a:solidFill>
                <a:effectLst/>
                <a:latin typeface="Georgia" panose="02040502050405020303" pitchFamily="18" charset="0"/>
                <a:ea typeface="Times New Roman" panose="02020603050405020304" pitchFamily="18" charset="0"/>
              </a:rPr>
              <a:t>W/r</a:t>
            </a:r>
            <a:r>
              <a:rPr lang="en-US" sz="2800" spc="-15" dirty="0">
                <a:solidFill>
                  <a:srgbClr val="424142"/>
                </a:solidFill>
                <a:effectLst/>
                <a:latin typeface="Georgia" panose="02040502050405020303" pitchFamily="18" charset="0"/>
                <a:ea typeface="Times New Roman" panose="02020603050405020304" pitchFamily="18" charset="0"/>
              </a:rPr>
              <a:t> </a:t>
            </a:r>
            <a:r>
              <a:rPr lang="en-US" sz="2800" dirty="0">
                <a:solidFill>
                  <a:srgbClr val="424142"/>
                </a:solidFill>
                <a:effectLst/>
                <a:latin typeface="Georgia" panose="02040502050405020303" pitchFamily="18" charset="0"/>
                <a:ea typeface="Times New Roman" panose="02020603050405020304" pitchFamily="18" charset="0"/>
              </a:rPr>
              <a:t>=</a:t>
            </a:r>
            <a:r>
              <a:rPr lang="en-US" sz="2800" spc="-25" dirty="0">
                <a:solidFill>
                  <a:srgbClr val="424142"/>
                </a:solidFill>
                <a:effectLst/>
                <a:latin typeface="Georgia" panose="02040502050405020303" pitchFamily="18" charset="0"/>
                <a:ea typeface="Times New Roman" panose="02020603050405020304" pitchFamily="18" charset="0"/>
              </a:rPr>
              <a:t> </a:t>
            </a:r>
            <a:r>
              <a:rPr lang="en-US" sz="2800" dirty="0">
                <a:solidFill>
                  <a:srgbClr val="424142"/>
                </a:solidFill>
                <a:effectLst/>
                <a:latin typeface="Georgia" panose="02040502050405020303" pitchFamily="18" charset="0"/>
                <a:ea typeface="Times New Roman" panose="02020603050405020304" pitchFamily="18" charset="0"/>
              </a:rPr>
              <a:t>MP</a:t>
            </a:r>
            <a:r>
              <a:rPr lang="en-US" sz="1050" dirty="0">
                <a:solidFill>
                  <a:srgbClr val="424142"/>
                </a:solidFill>
                <a:effectLst/>
                <a:latin typeface="Georgia" panose="02040502050405020303" pitchFamily="18" charset="0"/>
                <a:ea typeface="Times New Roman" panose="02020603050405020304" pitchFamily="18" charset="0"/>
              </a:rPr>
              <a:t>L</a:t>
            </a:r>
            <a:r>
              <a:rPr lang="en-US" sz="2800" dirty="0">
                <a:solidFill>
                  <a:srgbClr val="424142"/>
                </a:solidFill>
                <a:effectLst/>
                <a:latin typeface="Georgia" panose="02040502050405020303" pitchFamily="18" charset="0"/>
                <a:ea typeface="Times New Roman" panose="02020603050405020304" pitchFamily="18" charset="0"/>
              </a:rPr>
              <a:t>/MP</a:t>
            </a:r>
            <a:r>
              <a:rPr lang="en-US" sz="1050" dirty="0">
                <a:solidFill>
                  <a:srgbClr val="424142"/>
                </a:solidFill>
                <a:effectLst/>
                <a:latin typeface="Georgia" panose="02040502050405020303" pitchFamily="18" charset="0"/>
                <a:ea typeface="Times New Roman" panose="02020603050405020304" pitchFamily="18" charset="0"/>
              </a:rPr>
              <a:t>K</a:t>
            </a:r>
            <a:r>
              <a:rPr lang="en-US" sz="1050" spc="-10" dirty="0">
                <a:solidFill>
                  <a:srgbClr val="424142"/>
                </a:solidFill>
                <a:effectLst/>
                <a:latin typeface="Georgia" panose="02040502050405020303" pitchFamily="18" charset="0"/>
                <a:ea typeface="Times New Roman" panose="02020603050405020304" pitchFamily="18" charset="0"/>
              </a:rPr>
              <a:t> </a:t>
            </a:r>
            <a:r>
              <a:rPr lang="en-US" sz="2800" dirty="0">
                <a:solidFill>
                  <a:srgbClr val="424142"/>
                </a:solidFill>
                <a:effectLst/>
                <a:latin typeface="Georgia" panose="02040502050405020303" pitchFamily="18" charset="0"/>
                <a:ea typeface="Times New Roman" panose="02020603050405020304" pitchFamily="18" charset="0"/>
              </a:rPr>
              <a:t>=</a:t>
            </a:r>
            <a:r>
              <a:rPr lang="en-US" sz="2800" spc="-15" dirty="0">
                <a:solidFill>
                  <a:srgbClr val="424142"/>
                </a:solidFill>
                <a:effectLst/>
                <a:latin typeface="Georgia" panose="02040502050405020303" pitchFamily="18" charset="0"/>
                <a:ea typeface="Times New Roman" panose="02020603050405020304" pitchFamily="18" charset="0"/>
              </a:rPr>
              <a:t> </a:t>
            </a:r>
            <a:r>
              <a:rPr lang="en-US" sz="2800" spc="-10" dirty="0">
                <a:solidFill>
                  <a:srgbClr val="424142"/>
                </a:solidFill>
                <a:effectLst/>
                <a:latin typeface="Georgia" panose="02040502050405020303" pitchFamily="18" charset="0"/>
                <a:ea typeface="Times New Roman" panose="02020603050405020304" pitchFamily="18" charset="0"/>
              </a:rPr>
              <a:t>MRTS</a:t>
            </a:r>
            <a:r>
              <a:rPr lang="en-US" sz="1050" spc="-10" dirty="0">
                <a:solidFill>
                  <a:srgbClr val="424142"/>
                </a:solidFill>
                <a:effectLst/>
                <a:latin typeface="Georgia" panose="02040502050405020303" pitchFamily="18" charset="0"/>
                <a:ea typeface="Times New Roman" panose="02020603050405020304" pitchFamily="18" charset="0"/>
              </a:rPr>
              <a:t>LK</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3374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696-9B60-AB45-6855-8F18FC22FF94}"/>
              </a:ext>
            </a:extLst>
          </p:cNvPr>
          <p:cNvSpPr>
            <a:spLocks noGrp="1"/>
          </p:cNvSpPr>
          <p:nvPr>
            <p:ph type="title"/>
          </p:nvPr>
        </p:nvSpPr>
        <p:spPr/>
        <p:txBody>
          <a:bodyPr/>
          <a:lstStyle/>
          <a:p>
            <a:r>
              <a:rPr lang="en-IN" dirty="0"/>
              <a:t>Expansion Path</a:t>
            </a:r>
          </a:p>
        </p:txBody>
      </p:sp>
      <p:sp>
        <p:nvSpPr>
          <p:cNvPr id="3" name="Content Placeholder 2">
            <a:extLst>
              <a:ext uri="{FF2B5EF4-FFF2-40B4-BE49-F238E27FC236}">
                <a16:creationId xmlns:a16="http://schemas.microsoft.com/office/drawing/2014/main" id="{BA36806F-74FC-2DCD-4234-AD0B88ECE35A}"/>
              </a:ext>
            </a:extLst>
          </p:cNvPr>
          <p:cNvSpPr>
            <a:spLocks noGrp="1"/>
          </p:cNvSpPr>
          <p:nvPr>
            <p:ph idx="1"/>
          </p:nvPr>
        </p:nvSpPr>
        <p:spPr>
          <a:xfrm>
            <a:off x="206170" y="2664731"/>
            <a:ext cx="5174214" cy="2456442"/>
          </a:xfrm>
        </p:spPr>
        <p:txBody>
          <a:bodyPr>
            <a:normAutofit/>
          </a:bodyPr>
          <a:lstStyle/>
          <a:p>
            <a:pPr algn="just"/>
            <a:r>
              <a:rPr lang="en-US" sz="2000" dirty="0">
                <a:latin typeface="Cambria" panose="02040503050406030204" pitchFamily="18" charset="0"/>
                <a:ea typeface="Cambria" panose="02040503050406030204" pitchFamily="18" charset="0"/>
              </a:rPr>
              <a:t>Expansion path is a line or a curve on which every point is an equilibrium point. All these points indicate minimum cost combinations of two factors at various levels of output. Expansion path shows the path on which a rational producer would prefer to increase scale of production in his firm</a:t>
            </a:r>
            <a:endParaRPr lang="en-IN" sz="2000" dirty="0">
              <a:latin typeface="Cambria" panose="02040503050406030204" pitchFamily="18" charset="0"/>
              <a:ea typeface="Cambria" panose="02040503050406030204" pitchFamily="18" charset="0"/>
            </a:endParaRPr>
          </a:p>
        </p:txBody>
      </p:sp>
      <p:pic>
        <p:nvPicPr>
          <p:cNvPr id="4" name="image22.jpeg" descr="What is Expansion Path?, It shows path on which rational producer would prefer to increase scale of production of firm, Prices of two factors remain constant">
            <a:extLst>
              <a:ext uri="{FF2B5EF4-FFF2-40B4-BE49-F238E27FC236}">
                <a16:creationId xmlns:a16="http://schemas.microsoft.com/office/drawing/2014/main" id="{1B5A1DAF-7F98-B065-0108-B4F8507BB00C}"/>
              </a:ext>
            </a:extLst>
          </p:cNvPr>
          <p:cNvPicPr>
            <a:picLocks noChangeAspect="1"/>
          </p:cNvPicPr>
          <p:nvPr/>
        </p:nvPicPr>
        <p:blipFill>
          <a:blip r:embed="rId2" cstate="print">
            <a:duotone>
              <a:prstClr val="black"/>
              <a:schemeClr val="accent3">
                <a:tint val="45000"/>
                <a:satMod val="400000"/>
              </a:schemeClr>
            </a:duotone>
          </a:blip>
          <a:stretch>
            <a:fillRect/>
          </a:stretch>
        </p:blipFill>
        <p:spPr>
          <a:xfrm>
            <a:off x="5984460" y="2664731"/>
            <a:ext cx="5789379" cy="3606216"/>
          </a:xfrm>
          <a:prstGeom prst="rect">
            <a:avLst/>
          </a:prstGeom>
        </p:spPr>
      </p:pic>
    </p:spTree>
    <p:extLst>
      <p:ext uri="{BB962C8B-B14F-4D97-AF65-F5344CB8AC3E}">
        <p14:creationId xmlns:p14="http://schemas.microsoft.com/office/powerpoint/2010/main" val="1078900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9157-0776-1F1B-322A-929414669CB2}"/>
              </a:ext>
            </a:extLst>
          </p:cNvPr>
          <p:cNvSpPr>
            <a:spLocks noGrp="1"/>
          </p:cNvSpPr>
          <p:nvPr>
            <p:ph type="title"/>
          </p:nvPr>
        </p:nvSpPr>
        <p:spPr>
          <a:xfrm>
            <a:off x="402026" y="1261441"/>
            <a:ext cx="9613861" cy="1080938"/>
          </a:xfrm>
        </p:spPr>
        <p:txBody>
          <a:bodyPr>
            <a:normAutofit fontScale="90000"/>
          </a:bodyPr>
          <a:lstStyle/>
          <a:p>
            <a:r>
              <a:rPr lang="en-US" dirty="0"/>
              <a:t>Technical Progress and its implications</a:t>
            </a:r>
            <a:br>
              <a:rPr lang="en-US" dirty="0"/>
            </a:br>
            <a:br>
              <a:rPr lang="en-US" dirty="0"/>
            </a:br>
            <a:endParaRPr lang="en-IN" dirty="0"/>
          </a:p>
        </p:txBody>
      </p:sp>
      <p:sp>
        <p:nvSpPr>
          <p:cNvPr id="3" name="Content Placeholder 2">
            <a:extLst>
              <a:ext uri="{FF2B5EF4-FFF2-40B4-BE49-F238E27FC236}">
                <a16:creationId xmlns:a16="http://schemas.microsoft.com/office/drawing/2014/main" id="{BD10FD4B-96B9-E6E6-7EB7-93C8C92CFD67}"/>
              </a:ext>
            </a:extLst>
          </p:cNvPr>
          <p:cNvSpPr>
            <a:spLocks noGrp="1"/>
          </p:cNvSpPr>
          <p:nvPr>
            <p:ph idx="1"/>
          </p:nvPr>
        </p:nvSpPr>
        <p:spPr>
          <a:xfrm>
            <a:off x="287153" y="2342379"/>
            <a:ext cx="5292012" cy="3992160"/>
          </a:xfrm>
        </p:spPr>
        <p:txBody>
          <a:bodyPr>
            <a:normAutofit lnSpcReduction="10000"/>
          </a:bodyPr>
          <a:lstStyle/>
          <a:p>
            <a:pPr marL="0" indent="0" algn="just">
              <a:buNone/>
            </a:pPr>
            <a:r>
              <a:rPr lang="en-US" sz="2000" dirty="0">
                <a:latin typeface="Cambria" panose="02040503050406030204" pitchFamily="18" charset="0"/>
                <a:ea typeface="Cambria" panose="02040503050406030204" pitchFamily="18" charset="0"/>
              </a:rPr>
              <a:t>When there is a change in technical progress, the production function will change. Thus production will increase. Technical progress may be embodied and disembodied.</a:t>
            </a:r>
          </a:p>
          <a:p>
            <a:pPr marL="0" indent="0" algn="just">
              <a:buNone/>
            </a:pPr>
            <a:r>
              <a:rPr lang="en-US" sz="2000" b="1" dirty="0">
                <a:latin typeface="Cambria" panose="02040503050406030204" pitchFamily="18" charset="0"/>
                <a:ea typeface="Cambria" panose="02040503050406030204" pitchFamily="18" charset="0"/>
              </a:rPr>
              <a:t>Embodied technical progress</a:t>
            </a:r>
            <a:r>
              <a:rPr lang="en-US" sz="2000" dirty="0">
                <a:latin typeface="Cambria" panose="02040503050406030204" pitchFamily="18" charset="0"/>
                <a:ea typeface="Cambria" panose="02040503050406030204" pitchFamily="18" charset="0"/>
              </a:rPr>
              <a:t>:</a:t>
            </a:r>
          </a:p>
          <a:p>
            <a:pPr algn="just"/>
            <a:r>
              <a:rPr lang="en-US" sz="2000" dirty="0">
                <a:latin typeface="Cambria" panose="02040503050406030204" pitchFamily="18" charset="0"/>
                <a:ea typeface="Cambria" panose="02040503050406030204" pitchFamily="18" charset="0"/>
              </a:rPr>
              <a:t>Improved technology which is attributed to investments in new equipment. New technical changes that are made are embodied in the equipment.</a:t>
            </a:r>
          </a:p>
          <a:p>
            <a:pPr marL="0" indent="0" algn="just">
              <a:buNone/>
            </a:pPr>
            <a:r>
              <a:rPr lang="en-US" sz="2000" b="1" dirty="0">
                <a:latin typeface="Cambria" panose="02040503050406030204" pitchFamily="18" charset="0"/>
                <a:ea typeface="Cambria" panose="02040503050406030204" pitchFamily="18" charset="0"/>
              </a:rPr>
              <a:t>Disembodied technical progress</a:t>
            </a:r>
            <a:r>
              <a:rPr lang="en-US" sz="2000" dirty="0">
                <a:latin typeface="Cambria" panose="02040503050406030204" pitchFamily="18" charset="0"/>
                <a:ea typeface="Cambria" panose="02040503050406030204" pitchFamily="18" charset="0"/>
              </a:rPr>
              <a:t>:</a:t>
            </a:r>
          </a:p>
          <a:p>
            <a:pPr algn="just"/>
            <a:r>
              <a:rPr lang="en-US" sz="2000" dirty="0">
                <a:latin typeface="Cambria" panose="02040503050406030204" pitchFamily="18" charset="0"/>
                <a:ea typeface="Cambria" panose="02040503050406030204" pitchFamily="18" charset="0"/>
              </a:rPr>
              <a:t>Improved technology which results in output increases without investing in new equipment.</a:t>
            </a:r>
          </a:p>
          <a:p>
            <a:pPr algn="just"/>
            <a:endParaRPr lang="en-IN" sz="2000"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C19A66B1-DE51-4226-904D-A9F078BE6220}"/>
              </a:ext>
            </a:extLst>
          </p:cNvPr>
          <p:cNvSpPr/>
          <p:nvPr/>
        </p:nvSpPr>
        <p:spPr>
          <a:xfrm>
            <a:off x="5808847" y="2226473"/>
            <a:ext cx="6096000" cy="4708981"/>
          </a:xfrm>
          <a:prstGeom prst="rect">
            <a:avLst/>
          </a:prstGeom>
        </p:spPr>
        <p:txBody>
          <a:bodyPr>
            <a:spAutoFit/>
          </a:bodyPr>
          <a:lstStyle/>
          <a:p>
            <a:pPr algn="just"/>
            <a:r>
              <a:rPr lang="en-US" sz="2000" dirty="0">
                <a:solidFill>
                  <a:srgbClr val="000000"/>
                </a:solidFill>
                <a:latin typeface="Cambria" panose="02040503050406030204" pitchFamily="18" charset="0"/>
                <a:ea typeface="Cambria" panose="02040503050406030204" pitchFamily="18" charset="0"/>
              </a:rPr>
              <a:t>There are three types of technological progress</a:t>
            </a:r>
            <a:r>
              <a:rPr lang="en-US" sz="2000" dirty="0">
                <a:latin typeface="Cambria" panose="02040503050406030204" pitchFamily="18" charset="0"/>
                <a:ea typeface="Cambria" panose="02040503050406030204" pitchFamily="18" charset="0"/>
              </a:rPr>
              <a:t> </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1. </a:t>
            </a:r>
            <a:r>
              <a:rPr lang="en-US" sz="2000" dirty="0">
                <a:solidFill>
                  <a:srgbClr val="FFFF00"/>
                </a:solidFill>
                <a:latin typeface="Cambria" panose="02040503050406030204" pitchFamily="18" charset="0"/>
                <a:ea typeface="Cambria" panose="02040503050406030204" pitchFamily="18" charset="0"/>
              </a:rPr>
              <a:t>Neutral technical progress: </a:t>
            </a:r>
            <a:r>
              <a:rPr lang="en-US" sz="2000" dirty="0">
                <a:latin typeface="Cambria" panose="02040503050406030204" pitchFamily="18" charset="0"/>
                <a:ea typeface="Cambria" panose="02040503050406030204" pitchFamily="18" charset="0"/>
              </a:rPr>
              <a:t>It is neutral when changes in the marginal product of </a:t>
            </a:r>
            <a:r>
              <a:rPr lang="en-US" sz="2000" dirty="0" err="1">
                <a:latin typeface="Cambria" panose="02040503050406030204" pitchFamily="18" charset="0"/>
                <a:ea typeface="Cambria" panose="02040503050406030204" pitchFamily="18" charset="0"/>
              </a:rPr>
              <a:t>labour</a:t>
            </a:r>
            <a:r>
              <a:rPr lang="en-US" sz="2000" dirty="0">
                <a:latin typeface="Cambria" panose="02040503050406030204" pitchFamily="18" charset="0"/>
                <a:ea typeface="Cambria" panose="02040503050406030204" pitchFamily="18" charset="0"/>
              </a:rPr>
              <a:t> and capital are same the  due to the technical progress. </a:t>
            </a:r>
          </a:p>
          <a:p>
            <a:pPr marL="457200" indent="-457200" algn="just">
              <a:buAutoNum type="arabicPeriod"/>
            </a:pP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2. </a:t>
            </a:r>
            <a:r>
              <a:rPr lang="en-US" sz="2000" dirty="0" err="1">
                <a:solidFill>
                  <a:srgbClr val="FFFF00"/>
                </a:solidFill>
                <a:latin typeface="Cambria" panose="02040503050406030204" pitchFamily="18" charset="0"/>
                <a:ea typeface="Cambria" panose="02040503050406030204" pitchFamily="18" charset="0"/>
              </a:rPr>
              <a:t>Labour</a:t>
            </a:r>
            <a:r>
              <a:rPr lang="en-US" sz="2000" dirty="0">
                <a:solidFill>
                  <a:srgbClr val="FFFF00"/>
                </a:solidFill>
                <a:latin typeface="Cambria" panose="02040503050406030204" pitchFamily="18" charset="0"/>
                <a:ea typeface="Cambria" panose="02040503050406030204" pitchFamily="18" charset="0"/>
              </a:rPr>
              <a:t> Augmenting Technical Progress</a:t>
            </a:r>
            <a:r>
              <a:rPr lang="en-US" sz="2000" dirty="0">
                <a:latin typeface="Cambria" panose="02040503050406030204" pitchFamily="18" charset="0"/>
                <a:ea typeface="Cambria" panose="02040503050406030204" pitchFamily="18" charset="0"/>
              </a:rPr>
              <a:t>: It means the marginal product of </a:t>
            </a:r>
            <a:r>
              <a:rPr lang="en-US" sz="2000" dirty="0" err="1">
                <a:latin typeface="Cambria" panose="02040503050406030204" pitchFamily="18" charset="0"/>
                <a:ea typeface="Cambria" panose="02040503050406030204" pitchFamily="18" charset="0"/>
              </a:rPr>
              <a:t>labour</a:t>
            </a:r>
            <a:r>
              <a:rPr lang="en-US" sz="2000" dirty="0">
                <a:latin typeface="Cambria" panose="02040503050406030204" pitchFamily="18" charset="0"/>
                <a:ea typeface="Cambria" panose="02040503050406030204" pitchFamily="18" charset="0"/>
              </a:rPr>
              <a:t> increases faster than the marginal product of capital. </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3. </a:t>
            </a:r>
            <a:r>
              <a:rPr lang="en-US" sz="2000" dirty="0">
                <a:solidFill>
                  <a:srgbClr val="FFFF00"/>
                </a:solidFill>
                <a:latin typeface="Cambria" panose="02040503050406030204" pitchFamily="18" charset="0"/>
                <a:ea typeface="Cambria" panose="02040503050406030204" pitchFamily="18" charset="0"/>
              </a:rPr>
              <a:t>Capital Augmenting Technical Progress</a:t>
            </a:r>
            <a:r>
              <a:rPr lang="en-US" sz="2000" dirty="0">
                <a:latin typeface="Cambria" panose="02040503050406030204" pitchFamily="18" charset="0"/>
                <a:ea typeface="Cambria" panose="02040503050406030204" pitchFamily="18" charset="0"/>
              </a:rPr>
              <a:t>: It means the marginal product of capital increases faster than the marginal product of </a:t>
            </a:r>
            <a:r>
              <a:rPr lang="en-US" sz="2000" dirty="0" err="1">
                <a:latin typeface="Cambria" panose="02040503050406030204" pitchFamily="18" charset="0"/>
                <a:ea typeface="Cambria" panose="02040503050406030204" pitchFamily="18" charset="0"/>
              </a:rPr>
              <a:t>labour</a:t>
            </a:r>
            <a:r>
              <a:rPr lang="en-US" sz="2000" dirty="0">
                <a:latin typeface="Cambria" panose="02040503050406030204" pitchFamily="18" charset="0"/>
                <a:ea typeface="Cambria" panose="02040503050406030204" pitchFamily="18" charset="0"/>
              </a:rPr>
              <a:t>.</a:t>
            </a:r>
          </a:p>
          <a:p>
            <a:pPr algn="just"/>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cxnSp>
        <p:nvCxnSpPr>
          <p:cNvPr id="6" name="Straight Connector 5">
            <a:extLst>
              <a:ext uri="{FF2B5EF4-FFF2-40B4-BE49-F238E27FC236}">
                <a16:creationId xmlns:a16="http://schemas.microsoft.com/office/drawing/2014/main" id="{6A371061-AAAB-40B1-98DF-0478A950B50B}"/>
              </a:ext>
            </a:extLst>
          </p:cNvPr>
          <p:cNvCxnSpPr/>
          <p:nvPr/>
        </p:nvCxnSpPr>
        <p:spPr>
          <a:xfrm>
            <a:off x="5711687" y="2199861"/>
            <a:ext cx="0" cy="4267200"/>
          </a:xfrm>
          <a:prstGeom prst="line">
            <a:avLst/>
          </a:prstGeom>
          <a:ln w="38100"/>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08531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1791-0CAD-4ABD-A001-517810547571}"/>
              </a:ext>
            </a:extLst>
          </p:cNvPr>
          <p:cNvSpPr>
            <a:spLocks noGrp="1"/>
          </p:cNvSpPr>
          <p:nvPr>
            <p:ph type="title" idx="4294967295"/>
          </p:nvPr>
        </p:nvSpPr>
        <p:spPr>
          <a:xfrm>
            <a:off x="100775" y="390940"/>
            <a:ext cx="6639339" cy="572742"/>
          </a:xfrm>
        </p:spPr>
        <p:txBody>
          <a:bodyPr>
            <a:normAutofit fontScale="90000"/>
          </a:bodyPr>
          <a:lstStyle/>
          <a:p>
            <a:r>
              <a:rPr lang="en-US" sz="2800" b="1" u="sng" dirty="0">
                <a:solidFill>
                  <a:schemeClr val="bg1"/>
                </a:solidFill>
              </a:rPr>
              <a:t>Isoquants and different returns to scales</a:t>
            </a:r>
            <a:endParaRPr lang="en-IN" sz="2800" b="1" u="sng" dirty="0">
              <a:solidFill>
                <a:schemeClr val="bg1"/>
              </a:solidFill>
            </a:endParaRPr>
          </a:p>
        </p:txBody>
      </p:sp>
      <p:sp>
        <p:nvSpPr>
          <p:cNvPr id="7" name="Rectangle: Rounded Corners 6">
            <a:extLst>
              <a:ext uri="{FF2B5EF4-FFF2-40B4-BE49-F238E27FC236}">
                <a16:creationId xmlns:a16="http://schemas.microsoft.com/office/drawing/2014/main" id="{4AE1A4BA-38EE-47B1-B066-0BB662A33798}"/>
              </a:ext>
            </a:extLst>
          </p:cNvPr>
          <p:cNvSpPr/>
          <p:nvPr/>
        </p:nvSpPr>
        <p:spPr>
          <a:xfrm>
            <a:off x="51766" y="1361660"/>
            <a:ext cx="3853625" cy="22263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AutoNum type="arabicPeriod"/>
            </a:pPr>
            <a:r>
              <a:rPr lang="en-US" sz="2000" dirty="0">
                <a:solidFill>
                  <a:schemeClr val="bg1"/>
                </a:solidFill>
                <a:latin typeface="Cambria" panose="02040503050406030204" pitchFamily="18" charset="0"/>
                <a:ea typeface="Cambria" panose="02040503050406030204" pitchFamily="18" charset="0"/>
              </a:rPr>
              <a:t>Increasing returns to scale </a:t>
            </a:r>
            <a:r>
              <a:rPr lang="en-US" sz="2000" dirty="0">
                <a:latin typeface="Cambria" panose="02040503050406030204" pitchFamily="18" charset="0"/>
                <a:ea typeface="Cambria" panose="02040503050406030204" pitchFamily="18" charset="0"/>
              </a:rPr>
              <a:t>- Increasing returns to scale means that output increases at a greater proportion than the increase in inputs. </a:t>
            </a: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sp>
        <p:nvSpPr>
          <p:cNvPr id="10" name="Rectangle: Rounded Corners 9">
            <a:extLst>
              <a:ext uri="{FF2B5EF4-FFF2-40B4-BE49-F238E27FC236}">
                <a16:creationId xmlns:a16="http://schemas.microsoft.com/office/drawing/2014/main" id="{AEBA4DC1-B726-431F-8C6D-37A1089C33E6}"/>
              </a:ext>
            </a:extLst>
          </p:cNvPr>
          <p:cNvSpPr/>
          <p:nvPr/>
        </p:nvSpPr>
        <p:spPr>
          <a:xfrm>
            <a:off x="4041915" y="1389895"/>
            <a:ext cx="3637308" cy="21981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rgbClr val="000000"/>
                </a:solidFill>
                <a:latin typeface="Cambria" panose="02040503050406030204" pitchFamily="18" charset="0"/>
                <a:ea typeface="Cambria" panose="02040503050406030204" pitchFamily="18" charset="0"/>
              </a:rPr>
              <a:t>2. Constant returns to scale -</a:t>
            </a:r>
            <a:r>
              <a:rPr lang="en-US" sz="2000" dirty="0">
                <a:solidFill>
                  <a:schemeClr val="tx1"/>
                </a:solidFill>
                <a:latin typeface="Cambria" panose="02040503050406030204" pitchFamily="18" charset="0"/>
                <a:ea typeface="Cambria" panose="02040503050406030204" pitchFamily="18" charset="0"/>
              </a:rPr>
              <a:t>means the inputs and the output increases at the same proportion. </a:t>
            </a: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a:p>
            <a:pPr algn="just"/>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sp>
        <p:nvSpPr>
          <p:cNvPr id="11" name="Rectangle: Rounded Corners 10">
            <a:extLst>
              <a:ext uri="{FF2B5EF4-FFF2-40B4-BE49-F238E27FC236}">
                <a16:creationId xmlns:a16="http://schemas.microsoft.com/office/drawing/2014/main" id="{621246C6-5556-4753-9D23-3A8CEF7634F4}"/>
              </a:ext>
            </a:extLst>
          </p:cNvPr>
          <p:cNvSpPr/>
          <p:nvPr/>
        </p:nvSpPr>
        <p:spPr>
          <a:xfrm>
            <a:off x="7913532" y="1333426"/>
            <a:ext cx="4177693" cy="22546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rgbClr val="000000"/>
                </a:solidFill>
                <a:latin typeface="Cambria" panose="02040503050406030204" pitchFamily="18" charset="0"/>
                <a:ea typeface="Cambria" panose="02040503050406030204" pitchFamily="18" charset="0"/>
              </a:rPr>
              <a:t>3. Decreasing returns to scale- </a:t>
            </a:r>
            <a:r>
              <a:rPr lang="en-US" sz="2000" dirty="0">
                <a:solidFill>
                  <a:schemeClr val="tx1"/>
                </a:solidFill>
                <a:latin typeface="Cambria" panose="02040503050406030204" pitchFamily="18" charset="0"/>
                <a:ea typeface="Cambria" panose="02040503050406030204" pitchFamily="18" charset="0"/>
              </a:rPr>
              <a:t>Decreasing returns to scale means output increases at a lesser proportion than the increase in inputs. </a:t>
            </a:r>
            <a:br>
              <a:rPr lang="en-US" sz="2000" dirty="0">
                <a:solidFill>
                  <a:schemeClr val="tx1"/>
                </a:solidFill>
                <a:latin typeface="Cambria" panose="02040503050406030204" pitchFamily="18" charset="0"/>
                <a:ea typeface="Cambria" panose="02040503050406030204" pitchFamily="18" charset="0"/>
              </a:rPr>
            </a:br>
            <a:endParaRPr lang="en-IN" sz="2000" dirty="0">
              <a:solidFill>
                <a:schemeClr val="tx1"/>
              </a:solidFill>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11221EA1-7745-4855-B928-DE5CB8F1D6BF}"/>
              </a:ext>
            </a:extLst>
          </p:cNvPr>
          <p:cNvPicPr>
            <a:picLocks noChangeAspect="1"/>
          </p:cNvPicPr>
          <p:nvPr/>
        </p:nvPicPr>
        <p:blipFill>
          <a:blip r:embed="rId2"/>
          <a:stretch>
            <a:fillRect/>
          </a:stretch>
        </p:blipFill>
        <p:spPr>
          <a:xfrm>
            <a:off x="100775" y="3742791"/>
            <a:ext cx="3755608" cy="3051432"/>
          </a:xfrm>
          <a:prstGeom prst="rect">
            <a:avLst/>
          </a:prstGeom>
        </p:spPr>
      </p:pic>
      <p:pic>
        <p:nvPicPr>
          <p:cNvPr id="13" name="Picture 12">
            <a:extLst>
              <a:ext uri="{FF2B5EF4-FFF2-40B4-BE49-F238E27FC236}">
                <a16:creationId xmlns:a16="http://schemas.microsoft.com/office/drawing/2014/main" id="{345C2433-D42A-4374-A7F2-480DE68FE8E6}"/>
              </a:ext>
            </a:extLst>
          </p:cNvPr>
          <p:cNvPicPr>
            <a:picLocks noChangeAspect="1"/>
          </p:cNvPicPr>
          <p:nvPr/>
        </p:nvPicPr>
        <p:blipFill>
          <a:blip r:embed="rId3"/>
          <a:stretch>
            <a:fillRect/>
          </a:stretch>
        </p:blipFill>
        <p:spPr>
          <a:xfrm>
            <a:off x="4041914" y="3736691"/>
            <a:ext cx="3637308" cy="2931562"/>
          </a:xfrm>
          <a:prstGeom prst="rect">
            <a:avLst/>
          </a:prstGeom>
          <a:ln w="28575">
            <a:solidFill>
              <a:schemeClr val="tx1"/>
            </a:solidFill>
          </a:ln>
        </p:spPr>
      </p:pic>
      <p:pic>
        <p:nvPicPr>
          <p:cNvPr id="14" name="Picture 13">
            <a:extLst>
              <a:ext uri="{FF2B5EF4-FFF2-40B4-BE49-F238E27FC236}">
                <a16:creationId xmlns:a16="http://schemas.microsoft.com/office/drawing/2014/main" id="{DFF9F07B-C388-42C0-99F3-99ADD18CF1A5}"/>
              </a:ext>
            </a:extLst>
          </p:cNvPr>
          <p:cNvPicPr>
            <a:picLocks noChangeAspect="1"/>
          </p:cNvPicPr>
          <p:nvPr/>
        </p:nvPicPr>
        <p:blipFill>
          <a:blip r:embed="rId4"/>
          <a:stretch>
            <a:fillRect/>
          </a:stretch>
        </p:blipFill>
        <p:spPr>
          <a:xfrm>
            <a:off x="7913532" y="3742925"/>
            <a:ext cx="4177693" cy="2894696"/>
          </a:xfrm>
          <a:prstGeom prst="rect">
            <a:avLst/>
          </a:prstGeom>
        </p:spPr>
      </p:pic>
    </p:spTree>
    <p:extLst>
      <p:ext uri="{BB962C8B-B14F-4D97-AF65-F5344CB8AC3E}">
        <p14:creationId xmlns:p14="http://schemas.microsoft.com/office/powerpoint/2010/main" val="934661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B3FF-BABC-39D5-99FD-E576DEFBD1A7}"/>
              </a:ext>
            </a:extLst>
          </p:cNvPr>
          <p:cNvSpPr>
            <a:spLocks noGrp="1"/>
          </p:cNvSpPr>
          <p:nvPr>
            <p:ph type="title"/>
          </p:nvPr>
        </p:nvSpPr>
        <p:spPr/>
        <p:txBody>
          <a:bodyPr/>
          <a:lstStyle/>
          <a:p>
            <a:r>
              <a:rPr lang="en-IN" dirty="0"/>
              <a:t>Cobb–Douglas production function</a:t>
            </a:r>
          </a:p>
        </p:txBody>
      </p:sp>
      <p:sp>
        <p:nvSpPr>
          <p:cNvPr id="3" name="Content Placeholder 2">
            <a:extLst>
              <a:ext uri="{FF2B5EF4-FFF2-40B4-BE49-F238E27FC236}">
                <a16:creationId xmlns:a16="http://schemas.microsoft.com/office/drawing/2014/main" id="{883F9E67-AC48-645B-50DD-85475D9BFDD0}"/>
              </a:ext>
            </a:extLst>
          </p:cNvPr>
          <p:cNvSpPr>
            <a:spLocks noGrp="1"/>
          </p:cNvSpPr>
          <p:nvPr>
            <p:ph idx="1"/>
          </p:nvPr>
        </p:nvSpPr>
        <p:spPr>
          <a:xfrm>
            <a:off x="484989" y="2051633"/>
            <a:ext cx="10915331" cy="1377367"/>
          </a:xfrm>
        </p:spPr>
        <p:txBody>
          <a:bodyPr>
            <a:normAutofit/>
          </a:bodyPr>
          <a:lstStyle/>
          <a:p>
            <a:pPr algn="just"/>
            <a:r>
              <a:rPr lang="en-US" sz="2000" dirty="0">
                <a:latin typeface="Cambria" panose="02040503050406030204" pitchFamily="18" charset="0"/>
                <a:ea typeface="Cambria" panose="02040503050406030204" pitchFamily="18" charset="0"/>
              </a:rPr>
              <a:t>The Cobb–Douglas form was developed and tested against statistical evidence by Charles Cobb and Paul Douglas between 1927–1947; according to Douglas, the functional form itself was developed earlier by Philip </a:t>
            </a:r>
            <a:r>
              <a:rPr lang="en-US" sz="2000" dirty="0" err="1">
                <a:latin typeface="Cambria" panose="02040503050406030204" pitchFamily="18" charset="0"/>
                <a:ea typeface="Cambria" panose="02040503050406030204" pitchFamily="18" charset="0"/>
              </a:rPr>
              <a:t>Wicksteed</a:t>
            </a:r>
            <a:r>
              <a:rPr lang="en-US" sz="2000" dirty="0">
                <a:latin typeface="Cambria" panose="02040503050406030204" pitchFamily="18" charset="0"/>
                <a:ea typeface="Cambria" panose="02040503050406030204" pitchFamily="18" charset="0"/>
              </a:rPr>
              <a:t>.</a:t>
            </a:r>
          </a:p>
          <a:p>
            <a:pPr algn="just"/>
            <a:r>
              <a:rPr lang="en-US" sz="2000" dirty="0">
                <a:latin typeface="Cambria" panose="02040503050406030204" pitchFamily="18" charset="0"/>
                <a:ea typeface="Cambria" panose="02040503050406030204" pitchFamily="18" charset="0"/>
              </a:rPr>
              <a:t>In its most standard form for the production of a single good with two factors, the function is:</a:t>
            </a:r>
          </a:p>
          <a:p>
            <a:pPr algn="just"/>
            <a:endParaRPr lang="en-IN" sz="20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A5A584AF-4837-A7F9-214D-FECBD562CADA}"/>
              </a:ext>
            </a:extLst>
          </p:cNvPr>
          <p:cNvSpPr txBox="1"/>
          <p:nvPr/>
        </p:nvSpPr>
        <p:spPr>
          <a:xfrm>
            <a:off x="484988" y="4370660"/>
            <a:ext cx="11707011" cy="1631216"/>
          </a:xfrm>
          <a:prstGeom prst="rect">
            <a:avLst/>
          </a:prstGeom>
          <a:noFill/>
        </p:spPr>
        <p:txBody>
          <a:bodyPr wrap="square">
            <a:spAutoFit/>
          </a:bodyPr>
          <a:lstStyle/>
          <a:p>
            <a:r>
              <a:rPr lang="en-US" sz="2000" dirty="0">
                <a:latin typeface="Cambria" panose="02040503050406030204" pitchFamily="18" charset="0"/>
                <a:ea typeface="Cambria" panose="02040503050406030204" pitchFamily="18" charset="0"/>
              </a:rPr>
              <a:t>Where,	</a:t>
            </a:r>
          </a:p>
          <a:p>
            <a:r>
              <a:rPr lang="en-US" sz="2000" dirty="0">
                <a:latin typeface="Cambria" panose="02040503050406030204" pitchFamily="18" charset="0"/>
                <a:ea typeface="Cambria" panose="02040503050406030204" pitchFamily="18" charset="0"/>
              </a:rPr>
              <a:t>Q = Total output</a:t>
            </a:r>
          </a:p>
          <a:p>
            <a:r>
              <a:rPr lang="en-US" sz="2000" dirty="0">
                <a:latin typeface="Cambria" panose="02040503050406030204" pitchFamily="18" charset="0"/>
                <a:ea typeface="Cambria" panose="02040503050406030204" pitchFamily="18" charset="0"/>
              </a:rPr>
              <a:t>L = </a:t>
            </a:r>
            <a:r>
              <a:rPr lang="en-US" sz="2000" dirty="0" err="1">
                <a:latin typeface="Cambria" panose="02040503050406030204" pitchFamily="18" charset="0"/>
                <a:ea typeface="Cambria" panose="02040503050406030204" pitchFamily="18" charset="0"/>
              </a:rPr>
              <a:t>labour</a:t>
            </a:r>
            <a:r>
              <a:rPr lang="en-US" sz="2000" dirty="0">
                <a:latin typeface="Cambria" panose="02040503050406030204" pitchFamily="18" charset="0"/>
                <a:ea typeface="Cambria" panose="02040503050406030204" pitchFamily="18" charset="0"/>
              </a:rPr>
              <a:t> input</a:t>
            </a:r>
          </a:p>
          <a:p>
            <a:r>
              <a:rPr lang="en-US" sz="2000" dirty="0">
                <a:latin typeface="Cambria" panose="02040503050406030204" pitchFamily="18" charset="0"/>
                <a:ea typeface="Cambria" panose="02040503050406030204" pitchFamily="18" charset="0"/>
              </a:rPr>
              <a:t>K = capital input (a measure of all machinery, equipment, and buildings; the value of capital input divided</a:t>
            </a:r>
          </a:p>
          <a:p>
            <a:r>
              <a:rPr lang="en-US" sz="2000" dirty="0">
                <a:latin typeface="Cambria" panose="02040503050406030204" pitchFamily="18" charset="0"/>
                <a:ea typeface="Cambria" panose="02040503050406030204" pitchFamily="18" charset="0"/>
              </a:rPr>
              <a:t> </a:t>
            </a:r>
            <a:r>
              <a:rPr lang="el-GR" sz="2000" dirty="0">
                <a:latin typeface="Cambria" panose="02040503050406030204" pitchFamily="18" charset="0"/>
                <a:ea typeface="Cambria" panose="02040503050406030204" pitchFamily="18" charset="0"/>
              </a:rPr>
              <a:t>α</a:t>
            </a:r>
            <a:r>
              <a:rPr lang="en-US" sz="2000" dirty="0">
                <a:latin typeface="Cambria" panose="02040503050406030204" pitchFamily="18" charset="0"/>
                <a:ea typeface="Cambria" panose="02040503050406030204" pitchFamily="18" charset="0"/>
              </a:rPr>
              <a:t> and </a:t>
            </a:r>
            <a:r>
              <a:rPr lang="el-GR" sz="2000" dirty="0">
                <a:latin typeface="Cambria" panose="02040503050406030204" pitchFamily="18" charset="0"/>
                <a:ea typeface="Cambria" panose="02040503050406030204" pitchFamily="18" charset="0"/>
              </a:rPr>
              <a:t>β</a:t>
            </a:r>
            <a:r>
              <a:rPr lang="en-US" sz="2000" dirty="0">
                <a:latin typeface="Cambria" panose="02040503050406030204" pitchFamily="18" charset="0"/>
                <a:ea typeface="Cambria" panose="02040503050406030204" pitchFamily="18" charset="0"/>
              </a:rPr>
              <a:t> are the output elasticities of </a:t>
            </a:r>
            <a:r>
              <a:rPr lang="en-US" sz="2000" dirty="0" err="1">
                <a:latin typeface="Cambria" panose="02040503050406030204" pitchFamily="18" charset="0"/>
                <a:ea typeface="Cambria" panose="02040503050406030204" pitchFamily="18" charset="0"/>
              </a:rPr>
              <a:t>labour</a:t>
            </a:r>
            <a:r>
              <a:rPr lang="en-US" sz="2000" dirty="0">
                <a:latin typeface="Cambria" panose="02040503050406030204" pitchFamily="18" charset="0"/>
                <a:ea typeface="Cambria" panose="02040503050406030204" pitchFamily="18" charset="0"/>
              </a:rPr>
              <a:t> and capital.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9F2A29-F5C7-483B-B06A-323DA1C6E53E}"/>
                  </a:ext>
                </a:extLst>
              </p:cNvPr>
              <p:cNvSpPr txBox="1"/>
              <p:nvPr/>
            </p:nvSpPr>
            <p:spPr>
              <a:xfrm>
                <a:off x="3983592" y="3646467"/>
                <a:ext cx="1959062" cy="4510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𝑄</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𝐿</m:t>
                          </m:r>
                        </m:e>
                        <m:sup>
                          <m:r>
                            <a:rPr lang="en-US" sz="2800" b="0" i="1" smtClean="0">
                              <a:latin typeface="Cambria Math" panose="02040503050406030204" pitchFamily="18" charset="0"/>
                              <a:ea typeface="Cambria Math" panose="02040503050406030204" pitchFamily="18" charset="0"/>
                            </a:rPr>
                            <m:t>∝</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𝐾</m:t>
                          </m:r>
                        </m:e>
                        <m:sup>
                          <m:r>
                            <a:rPr lang="en-US" sz="2800" b="0" i="1" smtClean="0">
                              <a:latin typeface="Cambria Math" panose="02040503050406030204" pitchFamily="18" charset="0"/>
                              <a:ea typeface="Cambria Math" panose="02040503050406030204" pitchFamily="18" charset="0"/>
                            </a:rPr>
                            <m:t>𝛽</m:t>
                          </m:r>
                        </m:sup>
                      </m:sSup>
                    </m:oMath>
                  </m:oMathPara>
                </a14:m>
                <a:endParaRPr lang="en-IN" sz="2800" dirty="0"/>
              </a:p>
            </p:txBody>
          </p:sp>
        </mc:Choice>
        <mc:Fallback xmlns="">
          <p:sp>
            <p:nvSpPr>
              <p:cNvPr id="5" name="TextBox 4">
                <a:extLst>
                  <a:ext uri="{FF2B5EF4-FFF2-40B4-BE49-F238E27FC236}">
                    <a16:creationId xmlns:a16="http://schemas.microsoft.com/office/drawing/2014/main" id="{119F2A29-F5C7-483B-B06A-323DA1C6E53E}"/>
                  </a:ext>
                </a:extLst>
              </p:cNvPr>
              <p:cNvSpPr txBox="1">
                <a:spLocks noRot="1" noChangeAspect="1" noMove="1" noResize="1" noEditPoints="1" noAdjustHandles="1" noChangeArrowheads="1" noChangeShapeType="1" noTextEdit="1"/>
              </p:cNvSpPr>
              <p:nvPr/>
            </p:nvSpPr>
            <p:spPr>
              <a:xfrm>
                <a:off x="3983592" y="3646467"/>
                <a:ext cx="1959062" cy="451086"/>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69676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F5FB-FC54-0F84-C68E-811A65F89339}"/>
              </a:ext>
            </a:extLst>
          </p:cNvPr>
          <p:cNvSpPr>
            <a:spLocks noGrp="1"/>
          </p:cNvSpPr>
          <p:nvPr>
            <p:ph type="title"/>
          </p:nvPr>
        </p:nvSpPr>
        <p:spPr/>
        <p:txBody>
          <a:bodyPr>
            <a:normAutofit/>
          </a:bodyPr>
          <a:lstStyle/>
          <a:p>
            <a:r>
              <a:rPr lang="en-IN" sz="6000" dirty="0"/>
              <a:t>Production Function</a:t>
            </a:r>
          </a:p>
        </p:txBody>
      </p:sp>
      <p:sp>
        <p:nvSpPr>
          <p:cNvPr id="3" name="Content Placeholder 2">
            <a:extLst>
              <a:ext uri="{FF2B5EF4-FFF2-40B4-BE49-F238E27FC236}">
                <a16:creationId xmlns:a16="http://schemas.microsoft.com/office/drawing/2014/main" id="{AF02349F-CDF8-3327-1650-D2F306C2FCE8}"/>
              </a:ext>
            </a:extLst>
          </p:cNvPr>
          <p:cNvSpPr>
            <a:spLocks noGrp="1"/>
          </p:cNvSpPr>
          <p:nvPr>
            <p:ph idx="1"/>
          </p:nvPr>
        </p:nvSpPr>
        <p:spPr>
          <a:xfrm>
            <a:off x="525691" y="2098332"/>
            <a:ext cx="11140618" cy="4521127"/>
          </a:xfrm>
        </p:spPr>
        <p:txBody>
          <a:bodyPr>
            <a:normAutofit fontScale="92500" lnSpcReduction="10000"/>
          </a:bodyPr>
          <a:lstStyle/>
          <a:p>
            <a:pPr algn="just"/>
            <a:r>
              <a:rPr lang="en-US" dirty="0">
                <a:latin typeface="Bookman Old Style" panose="02050604050505020204" pitchFamily="18" charset="0"/>
              </a:rPr>
              <a:t>The term production function means physical relationship between inputs used and the resulting output. A production function is an expression of the quantitative relation between the change in inputs and the resulting change in output. It is expressed as:</a:t>
            </a:r>
          </a:p>
          <a:p>
            <a:pPr marL="0" indent="0" algn="just">
              <a:buNone/>
            </a:pPr>
            <a:endParaRPr lang="en-US" dirty="0">
              <a:latin typeface="Bookman Old Style" panose="02050604050505020204" pitchFamily="18" charset="0"/>
            </a:endParaRPr>
          </a:p>
          <a:p>
            <a:pPr marL="0" indent="0" algn="just">
              <a:buNone/>
            </a:pPr>
            <a:r>
              <a:rPr lang="en-US" dirty="0">
                <a:latin typeface="Bookman Old Style" panose="02050604050505020204" pitchFamily="18" charset="0"/>
              </a:rPr>
              <a:t>		Q = f (i</a:t>
            </a:r>
            <a:r>
              <a:rPr lang="en-US" baseline="-25000" dirty="0">
                <a:latin typeface="Bookman Old Style" panose="02050604050505020204" pitchFamily="18" charset="0"/>
              </a:rPr>
              <a:t>1</a:t>
            </a:r>
            <a:r>
              <a:rPr lang="en-US" dirty="0">
                <a:latin typeface="Bookman Old Style" panose="02050604050505020204" pitchFamily="18" charset="0"/>
              </a:rPr>
              <a:t>, i</a:t>
            </a:r>
            <a:r>
              <a:rPr lang="en-US" baseline="-25000" dirty="0">
                <a:latin typeface="Bookman Old Style" panose="02050604050505020204" pitchFamily="18" charset="0"/>
              </a:rPr>
              <a:t>2</a:t>
            </a:r>
            <a:r>
              <a:rPr lang="en-US" dirty="0">
                <a:latin typeface="Bookman Old Style" panose="02050604050505020204" pitchFamily="18" charset="0"/>
              </a:rPr>
              <a:t>……………..i</a:t>
            </a:r>
            <a:r>
              <a:rPr lang="en-US" baseline="-25000" dirty="0">
                <a:latin typeface="Bookman Old Style" panose="02050604050505020204" pitchFamily="18" charset="0"/>
              </a:rPr>
              <a:t>n</a:t>
            </a:r>
            <a:r>
              <a:rPr lang="en-US" dirty="0">
                <a:latin typeface="Bookman Old Style" panose="02050604050505020204" pitchFamily="18" charset="0"/>
              </a:rPr>
              <a:t>)</a:t>
            </a:r>
          </a:p>
          <a:p>
            <a:pPr marL="0" indent="0" algn="just">
              <a:buNone/>
            </a:pPr>
            <a:endParaRPr lang="en-US" dirty="0">
              <a:latin typeface="Bookman Old Style" panose="02050604050505020204" pitchFamily="18" charset="0"/>
            </a:endParaRPr>
          </a:p>
          <a:p>
            <a:pPr marL="0" indent="0" algn="just">
              <a:buNone/>
            </a:pPr>
            <a:r>
              <a:rPr lang="en-US" dirty="0">
                <a:latin typeface="Bookman Old Style" panose="02050604050505020204" pitchFamily="18" charset="0"/>
              </a:rPr>
              <a:t>	Where Q is the output of a specified good i</a:t>
            </a:r>
            <a:r>
              <a:rPr lang="en-US" baseline="-25000" dirty="0">
                <a:latin typeface="Bookman Old Style" panose="02050604050505020204" pitchFamily="18" charset="0"/>
              </a:rPr>
              <a:t>1</a:t>
            </a:r>
            <a:r>
              <a:rPr lang="en-US" dirty="0">
                <a:latin typeface="Bookman Old Style" panose="02050604050505020204" pitchFamily="18" charset="0"/>
              </a:rPr>
              <a:t>, i</a:t>
            </a:r>
            <a:r>
              <a:rPr lang="en-US" baseline="-25000" dirty="0">
                <a:latin typeface="Bookman Old Style" panose="02050604050505020204" pitchFamily="18" charset="0"/>
              </a:rPr>
              <a:t>2</a:t>
            </a:r>
            <a:r>
              <a:rPr lang="en-US" dirty="0">
                <a:latin typeface="Bookman Old Style" panose="02050604050505020204" pitchFamily="18" charset="0"/>
              </a:rPr>
              <a:t>…….i</a:t>
            </a:r>
            <a:r>
              <a:rPr lang="en-US" baseline="-25000" dirty="0">
                <a:latin typeface="Bookman Old Style" panose="02050604050505020204" pitchFamily="18" charset="0"/>
              </a:rPr>
              <a:t>n</a:t>
            </a:r>
            <a:r>
              <a:rPr lang="en-US" dirty="0">
                <a:latin typeface="Bookman Old Style" panose="02050604050505020204" pitchFamily="18" charset="0"/>
              </a:rPr>
              <a:t> are the inputs used in 	producing this good.</a:t>
            </a:r>
          </a:p>
          <a:p>
            <a:pPr algn="just"/>
            <a:r>
              <a:rPr lang="en-US" dirty="0">
                <a:latin typeface="Bookman Old Style" panose="02050604050505020204" pitchFamily="18" charset="0"/>
              </a:rPr>
              <a:t>To simplify let us assume that there are only two inputs, labor (L) and capital (K), required to produce a good. The production function then takes the form:</a:t>
            </a:r>
          </a:p>
          <a:p>
            <a:pPr marL="0" indent="0" algn="just">
              <a:buNone/>
            </a:pPr>
            <a:endParaRPr lang="en-US" dirty="0">
              <a:latin typeface="Bookman Old Style" panose="02050604050505020204" pitchFamily="18" charset="0"/>
            </a:endParaRPr>
          </a:p>
          <a:p>
            <a:pPr marL="0" indent="0" algn="just">
              <a:buNone/>
            </a:pPr>
            <a:r>
              <a:rPr lang="en-US" dirty="0">
                <a:latin typeface="Bookman Old Style" panose="02050604050505020204" pitchFamily="18" charset="0"/>
              </a:rPr>
              <a:t>				Q = f (K, L)</a:t>
            </a:r>
          </a:p>
          <a:p>
            <a:pPr marL="0" indent="0" algn="just">
              <a:buNone/>
            </a:pPr>
            <a:endParaRPr lang="en-IN" dirty="0">
              <a:latin typeface="Bookman Old Style" panose="02050604050505020204" pitchFamily="18" charset="0"/>
            </a:endParaRPr>
          </a:p>
        </p:txBody>
      </p:sp>
    </p:spTree>
    <p:extLst>
      <p:ext uri="{BB962C8B-B14F-4D97-AF65-F5344CB8AC3E}">
        <p14:creationId xmlns:p14="http://schemas.microsoft.com/office/powerpoint/2010/main" val="499913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18A22CF-3CF1-61B7-DA43-491EEBA35954}"/>
              </a:ext>
            </a:extLst>
          </p:cNvPr>
          <p:cNvSpPr txBox="1"/>
          <p:nvPr/>
        </p:nvSpPr>
        <p:spPr>
          <a:xfrm>
            <a:off x="267334" y="799045"/>
            <a:ext cx="10135623" cy="707886"/>
          </a:xfrm>
          <a:prstGeom prst="rect">
            <a:avLst/>
          </a:prstGeom>
          <a:noFill/>
        </p:spPr>
        <p:txBody>
          <a:bodyPr wrap="square">
            <a:spAutoFit/>
          </a:bodyPr>
          <a:lstStyle/>
          <a:p>
            <a:r>
              <a:rPr lang="en-US" sz="2000" dirty="0">
                <a:latin typeface="Cambria" panose="02040503050406030204" pitchFamily="18" charset="0"/>
                <a:ea typeface="Cambria" panose="02040503050406030204" pitchFamily="18" charset="0"/>
              </a:rPr>
              <a:t>Output elasticity measures the responsiveness of output to a change in levels of either labor or capital used in production</a:t>
            </a:r>
            <a:endParaRPr lang="en-IN" sz="2000" dirty="0">
              <a:latin typeface="Cambria" panose="02040503050406030204" pitchFamily="18" charset="0"/>
              <a:ea typeface="Cambria" panose="02040503050406030204" pitchFamily="18" charset="0"/>
            </a:endParaRPr>
          </a:p>
        </p:txBody>
      </p:sp>
      <p:sp>
        <p:nvSpPr>
          <p:cNvPr id="15" name="TextBox 14">
            <a:extLst>
              <a:ext uri="{FF2B5EF4-FFF2-40B4-BE49-F238E27FC236}">
                <a16:creationId xmlns:a16="http://schemas.microsoft.com/office/drawing/2014/main" id="{B1CC2C56-CD52-A7CC-F9E2-AF8A625ACF90}"/>
              </a:ext>
            </a:extLst>
          </p:cNvPr>
          <p:cNvSpPr txBox="1"/>
          <p:nvPr/>
        </p:nvSpPr>
        <p:spPr>
          <a:xfrm>
            <a:off x="716445" y="2446001"/>
            <a:ext cx="9686512" cy="3170099"/>
          </a:xfrm>
          <a:prstGeom prst="rect">
            <a:avLst/>
          </a:prstGeom>
          <a:noFill/>
        </p:spPr>
        <p:txBody>
          <a:bodyPr wrap="square">
            <a:spAutoFit/>
          </a:bodyPr>
          <a:lstStyle/>
          <a:p>
            <a:pPr algn="just"/>
            <a:r>
              <a:rPr lang="en-US" sz="2000" dirty="0">
                <a:latin typeface="Cambria" panose="02040503050406030204" pitchFamily="18" charset="0"/>
                <a:ea typeface="Cambria" panose="02040503050406030204" pitchFamily="18" charset="0"/>
              </a:rPr>
              <a:t>•	</a:t>
            </a:r>
            <a:r>
              <a:rPr lang="en-US" sz="2000" b="1" dirty="0">
                <a:solidFill>
                  <a:schemeClr val="bg1"/>
                </a:solidFill>
                <a:latin typeface="Cambria" panose="02040503050406030204" pitchFamily="18" charset="0"/>
                <a:ea typeface="Cambria" panose="02040503050406030204" pitchFamily="18" charset="0"/>
              </a:rPr>
              <a:t>α + β = 1</a:t>
            </a:r>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Constant Returns to scale - meaning that doubling the usage of capital K and labor L will also double output Y. Cobb – Douglas production function is a homogenous production function.</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	</a:t>
            </a:r>
            <a:r>
              <a:rPr lang="en-US" sz="2000" b="1" dirty="0">
                <a:solidFill>
                  <a:schemeClr val="bg1"/>
                </a:solidFill>
                <a:latin typeface="Cambria" panose="02040503050406030204" pitchFamily="18" charset="0"/>
                <a:ea typeface="Cambria" panose="02040503050406030204" pitchFamily="18" charset="0"/>
              </a:rPr>
              <a:t>α + β &lt; 1</a:t>
            </a:r>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Returns to scale are decreasing, which means that a percentage increase in capital K and labor L will produce a smaller percentage increase in output Y</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	</a:t>
            </a:r>
            <a:r>
              <a:rPr lang="en-US" sz="2000" b="1" dirty="0">
                <a:solidFill>
                  <a:schemeClr val="bg1"/>
                </a:solidFill>
                <a:latin typeface="Cambria" panose="02040503050406030204" pitchFamily="18" charset="0"/>
                <a:ea typeface="Cambria" panose="02040503050406030204" pitchFamily="18" charset="0"/>
              </a:rPr>
              <a:t>α + β &gt; 1</a:t>
            </a:r>
            <a:r>
              <a:rPr lang="en-US" sz="2000" dirty="0">
                <a:latin typeface="Cambria" panose="02040503050406030204" pitchFamily="18" charset="0"/>
                <a:ea typeface="Cambria" panose="02040503050406030204" pitchFamily="18" charset="0"/>
              </a:rPr>
              <a:t>, Returns to scale are increasing, which means that a percentage increase in capital K and labor L will produce a larger percentage increase in output Y</a:t>
            </a:r>
          </a:p>
          <a:p>
            <a:pPr algn="just"/>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14891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ADED-0869-44EF-8323-BA1C5147778B}"/>
              </a:ext>
            </a:extLst>
          </p:cNvPr>
          <p:cNvSpPr>
            <a:spLocks noGrp="1"/>
          </p:cNvSpPr>
          <p:nvPr>
            <p:ph type="title" idx="4294967295"/>
          </p:nvPr>
        </p:nvSpPr>
        <p:spPr>
          <a:xfrm>
            <a:off x="0" y="-176005"/>
            <a:ext cx="9613900" cy="1081088"/>
          </a:xfrm>
        </p:spPr>
        <p:txBody>
          <a:bodyPr/>
          <a:lstStyle/>
          <a:p>
            <a:r>
              <a:rPr lang="en-US" b="1" u="sng" dirty="0">
                <a:solidFill>
                  <a:schemeClr val="bg1"/>
                </a:solidFill>
                <a:latin typeface="Agency FB" panose="020B0503020202020204" pitchFamily="34" charset="0"/>
              </a:rPr>
              <a:t>Cost Of Production</a:t>
            </a:r>
            <a:endParaRPr lang="en-IN" b="1" u="sng" dirty="0">
              <a:solidFill>
                <a:schemeClr val="bg1"/>
              </a:solidFill>
              <a:latin typeface="Agency FB" panose="020B0503020202020204" pitchFamily="34" charset="0"/>
            </a:endParaRPr>
          </a:p>
        </p:txBody>
      </p:sp>
      <p:sp>
        <p:nvSpPr>
          <p:cNvPr id="3" name="Content Placeholder 2">
            <a:extLst>
              <a:ext uri="{FF2B5EF4-FFF2-40B4-BE49-F238E27FC236}">
                <a16:creationId xmlns:a16="http://schemas.microsoft.com/office/drawing/2014/main" id="{F46ACE28-4092-47EE-B60A-72EAFD13510E}"/>
              </a:ext>
            </a:extLst>
          </p:cNvPr>
          <p:cNvSpPr>
            <a:spLocks noGrp="1"/>
          </p:cNvSpPr>
          <p:nvPr>
            <p:ph idx="4294967295"/>
          </p:nvPr>
        </p:nvSpPr>
        <p:spPr>
          <a:xfrm>
            <a:off x="265044" y="799548"/>
            <a:ext cx="10190921" cy="1214438"/>
          </a:xfrm>
        </p:spPr>
        <p:txBody>
          <a:bodyPr>
            <a:noAutofit/>
          </a:bodyPr>
          <a:lstStyle/>
          <a:p>
            <a:pPr marL="0" indent="0" algn="just">
              <a:buNone/>
            </a:pPr>
            <a:r>
              <a:rPr lang="en-US" sz="2200" i="1" dirty="0">
                <a:solidFill>
                  <a:schemeClr val="bg1"/>
                </a:solidFill>
                <a:latin typeface="Cambria" panose="02040503050406030204" pitchFamily="18" charset="0"/>
                <a:ea typeface="Cambria" panose="02040503050406030204" pitchFamily="18" charset="0"/>
              </a:rPr>
              <a:t>Cost is the expenditure incurred by a firm in the production of a commodity. To produce a commodity a firm needs raw materials, </a:t>
            </a:r>
            <a:r>
              <a:rPr lang="en-US" sz="2200" i="1" dirty="0" err="1">
                <a:solidFill>
                  <a:schemeClr val="bg1"/>
                </a:solidFill>
                <a:latin typeface="Cambria" panose="02040503050406030204" pitchFamily="18" charset="0"/>
                <a:ea typeface="Cambria" panose="02040503050406030204" pitchFamily="18" charset="0"/>
              </a:rPr>
              <a:t>labour</a:t>
            </a:r>
            <a:r>
              <a:rPr lang="en-US" sz="2200" i="1" dirty="0">
                <a:solidFill>
                  <a:schemeClr val="bg1"/>
                </a:solidFill>
                <a:latin typeface="Cambria" panose="02040503050406030204" pitchFamily="18" charset="0"/>
                <a:ea typeface="Cambria" panose="02040503050406030204" pitchFamily="18" charset="0"/>
              </a:rPr>
              <a:t>, building etc. The expenses of these items are termed as cost.</a:t>
            </a:r>
          </a:p>
          <a:p>
            <a:pPr marL="0" indent="0" algn="just">
              <a:buNone/>
            </a:pPr>
            <a:r>
              <a:rPr lang="en-US" sz="2200" dirty="0">
                <a:latin typeface="Cambria" panose="02040503050406030204" pitchFamily="18" charset="0"/>
                <a:ea typeface="Cambria" panose="02040503050406030204" pitchFamily="18" charset="0"/>
              </a:rPr>
              <a:t> </a:t>
            </a:r>
            <a:endParaRPr lang="en-IN" sz="22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6FFF91DC-01BD-4934-AC23-D7E015045A82}"/>
              </a:ext>
            </a:extLst>
          </p:cNvPr>
          <p:cNvSpPr txBox="1"/>
          <p:nvPr/>
        </p:nvSpPr>
        <p:spPr>
          <a:xfrm>
            <a:off x="265044" y="2013986"/>
            <a:ext cx="2928730" cy="523220"/>
          </a:xfrm>
          <a:prstGeom prst="rect">
            <a:avLst/>
          </a:prstGeom>
          <a:noFill/>
        </p:spPr>
        <p:txBody>
          <a:bodyPr wrap="square" rtlCol="0">
            <a:spAutoFit/>
          </a:bodyPr>
          <a:lstStyle/>
          <a:p>
            <a:r>
              <a:rPr lang="en-US" sz="2800" b="1" u="sng" dirty="0">
                <a:latin typeface="Agency FB" panose="020B0503020202020204" pitchFamily="34" charset="0"/>
              </a:rPr>
              <a:t>Cost Concepts</a:t>
            </a:r>
            <a:endParaRPr lang="en-IN" sz="2800" b="1" u="sng" dirty="0">
              <a:latin typeface="Agency FB" panose="020B0503020202020204" pitchFamily="34" charset="0"/>
            </a:endParaRPr>
          </a:p>
        </p:txBody>
      </p:sp>
      <p:sp>
        <p:nvSpPr>
          <p:cNvPr id="5" name="Rectangle 4">
            <a:extLst>
              <a:ext uri="{FF2B5EF4-FFF2-40B4-BE49-F238E27FC236}">
                <a16:creationId xmlns:a16="http://schemas.microsoft.com/office/drawing/2014/main" id="{9A2395F7-C71B-4D12-BA3C-654D7A0C7F6A}"/>
              </a:ext>
            </a:extLst>
          </p:cNvPr>
          <p:cNvSpPr/>
          <p:nvPr/>
        </p:nvSpPr>
        <p:spPr>
          <a:xfrm>
            <a:off x="178904" y="2764572"/>
            <a:ext cx="11834191" cy="4401205"/>
          </a:xfrm>
          <a:prstGeom prst="rect">
            <a:avLst/>
          </a:prstGeom>
        </p:spPr>
        <p:txBody>
          <a:bodyPr wrap="square" numCol="2" spcCol="180000">
            <a:spAutoFit/>
          </a:bodyPr>
          <a:lstStyle/>
          <a:p>
            <a:pPr marL="457200" indent="-457200" algn="just">
              <a:buFont typeface="+mj-lt"/>
              <a:buAutoNum type="arabicPeriod"/>
            </a:pPr>
            <a:r>
              <a:rPr lang="en-US" sz="2000" dirty="0">
                <a:solidFill>
                  <a:srgbClr val="FFFF00"/>
                </a:solidFill>
                <a:latin typeface="Cambria" panose="02040503050406030204" pitchFamily="18" charset="0"/>
                <a:ea typeface="Cambria" panose="02040503050406030204" pitchFamily="18" charset="0"/>
              </a:rPr>
              <a:t>Explicit Cost</a:t>
            </a:r>
            <a:r>
              <a:rPr lang="en-US" sz="2000" dirty="0">
                <a:solidFill>
                  <a:schemeClr val="bg1"/>
                </a:solidFill>
                <a:latin typeface="Cambria" panose="02040503050406030204" pitchFamily="18" charset="0"/>
                <a:ea typeface="Cambria" panose="02040503050406030204" pitchFamily="18" charset="0"/>
              </a:rPr>
              <a:t>: It is the expenses actually met by the producer while producing a commodity. (Raw materials)</a:t>
            </a:r>
          </a:p>
          <a:p>
            <a:pPr marL="457200" indent="-457200" algn="just">
              <a:buFont typeface="+mj-lt"/>
              <a:buAutoNum type="arabicPeriod"/>
            </a:pPr>
            <a:r>
              <a:rPr lang="en-US" sz="2000" dirty="0">
                <a:solidFill>
                  <a:srgbClr val="FFFF00"/>
                </a:solidFill>
                <a:latin typeface="Cambria" panose="02040503050406030204" pitchFamily="18" charset="0"/>
                <a:ea typeface="Cambria" panose="02040503050406030204" pitchFamily="18" charset="0"/>
              </a:rPr>
              <a:t>Implicit Cost</a:t>
            </a:r>
            <a:r>
              <a:rPr lang="en-US" sz="2000" b="1" dirty="0">
                <a:solidFill>
                  <a:schemeClr val="bg1"/>
                </a:solidFill>
                <a:latin typeface="Cambria" panose="02040503050406030204" pitchFamily="18" charset="0"/>
                <a:ea typeface="Cambria" panose="02040503050406030204" pitchFamily="18" charset="0"/>
              </a:rPr>
              <a:t>: </a:t>
            </a:r>
            <a:r>
              <a:rPr lang="en-US" sz="2000" dirty="0">
                <a:solidFill>
                  <a:schemeClr val="bg1"/>
                </a:solidFill>
                <a:latin typeface="Cambria" panose="02040503050406030204" pitchFamily="18" charset="0"/>
                <a:ea typeface="Cambria" panose="02040503050406030204" pitchFamily="18" charset="0"/>
              </a:rPr>
              <a:t>It is the opportunity cost of the factor services supplied by the firm itself. (Rent)</a:t>
            </a:r>
          </a:p>
          <a:p>
            <a:pPr marL="457200" indent="-457200" algn="just">
              <a:buFont typeface="+mj-lt"/>
              <a:buAutoNum type="arabicPeriod"/>
            </a:pPr>
            <a:r>
              <a:rPr lang="en-US" sz="2000" dirty="0">
                <a:solidFill>
                  <a:srgbClr val="FFFF00"/>
                </a:solidFill>
                <a:latin typeface="Cambria" panose="02040503050406030204" pitchFamily="18" charset="0"/>
                <a:ea typeface="Cambria" panose="02040503050406030204" pitchFamily="18" charset="0"/>
              </a:rPr>
              <a:t>Accounting Costs</a:t>
            </a:r>
            <a:r>
              <a:rPr lang="en-US" sz="2000" dirty="0">
                <a:solidFill>
                  <a:schemeClr val="bg1"/>
                </a:solidFill>
                <a:latin typeface="Cambria" panose="02040503050406030204" pitchFamily="18" charset="0"/>
                <a:ea typeface="Cambria" panose="02040503050406030204" pitchFamily="18" charset="0"/>
              </a:rPr>
              <a:t>: This is the monetary outlay for producing a certain good. Accounting costs will include the variable and fixed costs you have to pay.</a:t>
            </a:r>
          </a:p>
          <a:p>
            <a:pPr marL="457200" indent="-457200" algn="just">
              <a:buFont typeface="+mj-lt"/>
              <a:buAutoNum type="arabicPeriod"/>
            </a:pPr>
            <a:r>
              <a:rPr lang="en-US" sz="2000" dirty="0">
                <a:solidFill>
                  <a:srgbClr val="FFFF00"/>
                </a:solidFill>
                <a:latin typeface="Cambria" panose="02040503050406030204" pitchFamily="18" charset="0"/>
                <a:ea typeface="Cambria" panose="02040503050406030204" pitchFamily="18" charset="0"/>
              </a:rPr>
              <a:t>Sunk Costs</a:t>
            </a:r>
            <a:r>
              <a:rPr lang="en-US" sz="2000" dirty="0">
                <a:solidFill>
                  <a:schemeClr val="bg1"/>
                </a:solidFill>
                <a:latin typeface="Cambria" panose="02040503050406030204" pitchFamily="18" charset="0"/>
                <a:ea typeface="Cambria" panose="02040503050406030204" pitchFamily="18" charset="0"/>
              </a:rPr>
              <a:t>: These are costs that have been incurred and cannot be recouped. (Adv cost)</a:t>
            </a:r>
          </a:p>
          <a:p>
            <a:pPr marL="457200" indent="-457200" algn="just">
              <a:buFont typeface="+mj-lt"/>
              <a:buAutoNum type="arabicPeriod"/>
            </a:pPr>
            <a:endParaRPr lang="en-US" sz="2000" dirty="0">
              <a:solidFill>
                <a:schemeClr val="bg1"/>
              </a:solidFill>
              <a:latin typeface="Cambria" panose="02040503050406030204" pitchFamily="18" charset="0"/>
              <a:ea typeface="Cambria" panose="02040503050406030204" pitchFamily="18" charset="0"/>
            </a:endParaRPr>
          </a:p>
          <a:p>
            <a:pPr marL="457200" indent="-457200" algn="just">
              <a:buFont typeface="+mj-lt"/>
              <a:buAutoNum type="arabicPeriod"/>
            </a:pPr>
            <a:endParaRPr lang="en-US" sz="2000" dirty="0">
              <a:solidFill>
                <a:schemeClr val="bg1"/>
              </a:solidFill>
              <a:latin typeface="Cambria" panose="02040503050406030204" pitchFamily="18" charset="0"/>
              <a:ea typeface="Cambria" panose="02040503050406030204" pitchFamily="18" charset="0"/>
            </a:endParaRPr>
          </a:p>
          <a:p>
            <a:pPr marL="457200" indent="-457200" algn="just">
              <a:buFont typeface="+mj-lt"/>
              <a:buAutoNum type="arabicPeriod"/>
            </a:pPr>
            <a:endParaRPr lang="en-US" sz="2000" dirty="0">
              <a:solidFill>
                <a:schemeClr val="bg1"/>
              </a:solidFill>
              <a:latin typeface="Cambria" panose="02040503050406030204" pitchFamily="18" charset="0"/>
              <a:ea typeface="Cambria" panose="02040503050406030204" pitchFamily="18" charset="0"/>
            </a:endParaRPr>
          </a:p>
          <a:p>
            <a:pPr marL="457200" indent="-457200" algn="just">
              <a:buFont typeface="+mj-lt"/>
              <a:buAutoNum type="arabicPeriod"/>
            </a:pPr>
            <a:r>
              <a:rPr lang="en-US" sz="2000" dirty="0">
                <a:solidFill>
                  <a:srgbClr val="FFFF00"/>
                </a:solidFill>
                <a:latin typeface="Cambria" panose="02040503050406030204" pitchFamily="18" charset="0"/>
                <a:ea typeface="Cambria" panose="02040503050406030204" pitchFamily="18" charset="0"/>
              </a:rPr>
              <a:t>Social Costs</a:t>
            </a:r>
            <a:r>
              <a:rPr lang="en-US" sz="2000" dirty="0">
                <a:solidFill>
                  <a:schemeClr val="bg1"/>
                </a:solidFill>
                <a:latin typeface="Cambria" panose="02040503050406030204" pitchFamily="18" charset="0"/>
                <a:ea typeface="Cambria" panose="02040503050406030204" pitchFamily="18" charset="0"/>
              </a:rPr>
              <a:t>: This is the total cost to society. It includes private costs plus any external costs.</a:t>
            </a:r>
          </a:p>
          <a:p>
            <a:pPr marL="457200" indent="-457200" algn="just">
              <a:buFont typeface="+mj-lt"/>
              <a:buAutoNum type="arabicPeriod"/>
            </a:pPr>
            <a:r>
              <a:rPr lang="en-US" sz="2000" dirty="0">
                <a:solidFill>
                  <a:srgbClr val="FFFF00"/>
                </a:solidFill>
                <a:latin typeface="Cambria" panose="02040503050406030204" pitchFamily="18" charset="0"/>
                <a:ea typeface="Cambria" panose="02040503050406030204" pitchFamily="18" charset="0"/>
              </a:rPr>
              <a:t>Private cost</a:t>
            </a:r>
            <a:r>
              <a:rPr lang="en-US" sz="2000" dirty="0">
                <a:solidFill>
                  <a:schemeClr val="bg1"/>
                </a:solidFill>
                <a:latin typeface="Cambria" panose="02040503050406030204" pitchFamily="18" charset="0"/>
                <a:ea typeface="Cambria" panose="02040503050406030204" pitchFamily="18" charset="0"/>
              </a:rPr>
              <a:t>: It is the cost incurred by the producer in the production of a good.</a:t>
            </a:r>
          </a:p>
          <a:p>
            <a:pPr marL="457200" indent="-457200" algn="just">
              <a:buFont typeface="+mj-lt"/>
              <a:buAutoNum type="arabicPeriod"/>
            </a:pPr>
            <a:r>
              <a:rPr lang="en-US" sz="2000" dirty="0">
                <a:solidFill>
                  <a:srgbClr val="FFFF00"/>
                </a:solidFill>
                <a:latin typeface="Cambria" panose="02040503050406030204" pitchFamily="18" charset="0"/>
                <a:ea typeface="Cambria" panose="02040503050406030204" pitchFamily="18" charset="0"/>
              </a:rPr>
              <a:t>External Cost</a:t>
            </a:r>
            <a:r>
              <a:rPr lang="en-US" sz="2000" dirty="0">
                <a:solidFill>
                  <a:schemeClr val="bg1"/>
                </a:solidFill>
                <a:latin typeface="Cambria" panose="02040503050406030204" pitchFamily="18" charset="0"/>
                <a:ea typeface="Cambria" panose="02040503050406030204" pitchFamily="18" charset="0"/>
              </a:rPr>
              <a:t>: When a commodity is produced it may cause damage to the environment in the form o fair pollution, water pollution etc.</a:t>
            </a:r>
          </a:p>
          <a:p>
            <a:pPr marL="457200" indent="-457200" algn="just">
              <a:buFont typeface="+mj-lt"/>
              <a:buAutoNum type="arabicPeriod"/>
            </a:pPr>
            <a:r>
              <a:rPr lang="en-US" sz="2000" dirty="0">
                <a:solidFill>
                  <a:srgbClr val="FFFF00"/>
                </a:solidFill>
                <a:latin typeface="Cambria" panose="02040503050406030204" pitchFamily="18" charset="0"/>
                <a:ea typeface="Cambria" panose="02040503050406030204" pitchFamily="18" charset="0"/>
              </a:rPr>
              <a:t>Replacement cost</a:t>
            </a:r>
            <a:r>
              <a:rPr lang="en-US" sz="2000" dirty="0">
                <a:solidFill>
                  <a:schemeClr val="bg1"/>
                </a:solidFill>
                <a:latin typeface="Cambria" panose="02040503050406030204" pitchFamily="18" charset="0"/>
                <a:ea typeface="Cambria" panose="02040503050406030204" pitchFamily="18" charset="0"/>
              </a:rPr>
              <a:t>: It is the amount of money required to replace an existing asset with an equally valued or similar asset at the current market price.</a:t>
            </a:r>
          </a:p>
          <a:p>
            <a:pPr algn="just"/>
            <a:r>
              <a:rPr lang="en-US" sz="2000" dirty="0">
                <a:solidFill>
                  <a:schemeClr val="bg1"/>
                </a:solidFill>
                <a:latin typeface="Cambria" panose="02040503050406030204" pitchFamily="18" charset="0"/>
                <a:ea typeface="Cambria" panose="02040503050406030204" pitchFamily="18" charset="0"/>
              </a:rPr>
              <a:t> </a:t>
            </a:r>
            <a:br>
              <a:rPr lang="en-US" sz="2000" dirty="0">
                <a:solidFill>
                  <a:schemeClr val="bg1"/>
                </a:solidFill>
                <a:latin typeface="Cambria" panose="02040503050406030204" pitchFamily="18" charset="0"/>
                <a:ea typeface="Cambria" panose="02040503050406030204" pitchFamily="18" charset="0"/>
              </a:rPr>
            </a:br>
            <a:endParaRPr lang="en-IN" sz="20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5441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E2C7F9-3E45-4183-8C37-7E6119535F20}"/>
              </a:ext>
            </a:extLst>
          </p:cNvPr>
          <p:cNvSpPr/>
          <p:nvPr/>
        </p:nvSpPr>
        <p:spPr>
          <a:xfrm>
            <a:off x="424068" y="1484845"/>
            <a:ext cx="10774020" cy="4154984"/>
          </a:xfrm>
          <a:prstGeom prst="rect">
            <a:avLst/>
          </a:prstGeom>
        </p:spPr>
        <p:txBody>
          <a:bodyPr wrap="square">
            <a:spAutoFit/>
          </a:bodyPr>
          <a:lstStyle/>
          <a:p>
            <a:pPr algn="just"/>
            <a:r>
              <a:rPr lang="en-US" sz="2400" b="1" u="sng" dirty="0">
                <a:solidFill>
                  <a:srgbClr val="202122"/>
                </a:solidFill>
                <a:latin typeface="Cambria" panose="02040503050406030204" pitchFamily="18" charset="0"/>
                <a:ea typeface="Cambria" panose="02040503050406030204" pitchFamily="18" charset="0"/>
              </a:rPr>
              <a:t>Types of Cost</a:t>
            </a:r>
          </a:p>
          <a:p>
            <a:pPr algn="just"/>
            <a:endParaRPr lang="en-US" sz="2400" b="1" dirty="0">
              <a:solidFill>
                <a:srgbClr val="202122"/>
              </a:solidFill>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Short run cost</a:t>
            </a:r>
            <a:r>
              <a:rPr lang="en-US" sz="2400" dirty="0">
                <a:solidFill>
                  <a:srgbClr val="202122"/>
                </a:solidFill>
                <a:latin typeface="Cambria" panose="02040503050406030204" pitchFamily="18" charset="0"/>
                <a:ea typeface="Cambria" panose="02040503050406030204" pitchFamily="18" charset="0"/>
              </a:rPr>
              <a:t>: Cost refers to a certain period of time where at least one input is fixed while others are variable. It </a:t>
            </a:r>
            <a:r>
              <a:rPr lang="en-US" sz="2400" dirty="0">
                <a:solidFill>
                  <a:srgbClr val="0A0A0A"/>
                </a:solidFill>
                <a:latin typeface="Cambria" panose="02040503050406030204" pitchFamily="18" charset="0"/>
                <a:ea typeface="Cambria" panose="02040503050406030204" pitchFamily="18" charset="0"/>
              </a:rPr>
              <a:t>refers to a certain period of time where at least one input is fixed while others are variable.</a:t>
            </a:r>
          </a:p>
          <a:p>
            <a:pPr algn="just"/>
            <a:endParaRPr lang="en-US" sz="2400" dirty="0">
              <a:solidFill>
                <a:srgbClr val="0A0A0A"/>
              </a:solidFill>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Long run cost</a:t>
            </a:r>
            <a:r>
              <a:rPr lang="en-US" sz="2400" dirty="0">
                <a:solidFill>
                  <a:srgbClr val="202122"/>
                </a:solidFill>
                <a:latin typeface="Cambria" panose="02040503050406030204" pitchFamily="18" charset="0"/>
                <a:ea typeface="Cambria" panose="02040503050406030204" pitchFamily="18" charset="0"/>
              </a:rPr>
              <a:t>: The long run is a period of time in which all factors of production and costs are variable.</a:t>
            </a:r>
          </a:p>
          <a:p>
            <a:pPr algn="just"/>
            <a:r>
              <a:rPr lang="en-US" sz="2400" dirty="0">
                <a:latin typeface="Cambria" panose="02040503050406030204" pitchFamily="18" charset="0"/>
                <a:ea typeface="Cambria" panose="02040503050406030204" pitchFamily="18" charset="0"/>
              </a:rPr>
              <a:t> </a:t>
            </a:r>
            <a:br>
              <a:rPr lang="en-US" sz="2400" dirty="0">
                <a:latin typeface="Cambria" panose="02040503050406030204" pitchFamily="18" charset="0"/>
                <a:ea typeface="Cambria" panose="02040503050406030204" pitchFamily="18" charset="0"/>
              </a:rPr>
            </a:b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53338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DD8CDB-7B4B-427C-869A-613E025E9679}"/>
              </a:ext>
            </a:extLst>
          </p:cNvPr>
          <p:cNvSpPr/>
          <p:nvPr/>
        </p:nvSpPr>
        <p:spPr>
          <a:xfrm>
            <a:off x="656687" y="134481"/>
            <a:ext cx="9839035" cy="7355860"/>
          </a:xfrm>
          <a:prstGeom prst="rect">
            <a:avLst/>
          </a:prstGeom>
        </p:spPr>
        <p:txBody>
          <a:bodyPr wrap="square">
            <a:spAutoFit/>
          </a:bodyPr>
          <a:lstStyle/>
          <a:p>
            <a:pPr algn="just"/>
            <a:endParaRPr lang="en-US" sz="2000" b="1" dirty="0">
              <a:solidFill>
                <a:srgbClr val="000000"/>
              </a:solidFill>
              <a:latin typeface="Cambria" panose="02040503050406030204" pitchFamily="18" charset="0"/>
              <a:ea typeface="Cambria" panose="02040503050406030204" pitchFamily="18" charset="0"/>
            </a:endParaRPr>
          </a:p>
          <a:p>
            <a:pPr algn="just"/>
            <a:endParaRPr lang="en-US" sz="2000" b="1" dirty="0">
              <a:solidFill>
                <a:srgbClr val="000000"/>
              </a:solidFill>
              <a:latin typeface="Cambria" panose="02040503050406030204" pitchFamily="18" charset="0"/>
              <a:ea typeface="Cambria" panose="02040503050406030204" pitchFamily="18" charset="0"/>
            </a:endParaRPr>
          </a:p>
          <a:p>
            <a:pPr algn="just"/>
            <a:endParaRPr lang="en-US" sz="2000" b="1" dirty="0">
              <a:solidFill>
                <a:srgbClr val="000000"/>
              </a:solidFill>
              <a:latin typeface="Cambria" panose="02040503050406030204" pitchFamily="18" charset="0"/>
              <a:ea typeface="Cambria" panose="02040503050406030204" pitchFamily="18" charset="0"/>
            </a:endParaRPr>
          </a:p>
          <a:p>
            <a:pPr algn="just"/>
            <a:endParaRPr lang="en-US" sz="2000" b="1" dirty="0">
              <a:solidFill>
                <a:srgbClr val="000000"/>
              </a:solidFill>
              <a:latin typeface="Cambria" panose="02040503050406030204" pitchFamily="18" charset="0"/>
              <a:ea typeface="Cambria" panose="02040503050406030204" pitchFamily="18" charset="0"/>
            </a:endParaRPr>
          </a:p>
          <a:p>
            <a:pPr algn="just"/>
            <a:r>
              <a:rPr lang="en-US" sz="2200" dirty="0">
                <a:latin typeface="Cambria" panose="02040503050406030204" pitchFamily="18" charset="0"/>
                <a:ea typeface="Cambria" panose="02040503050406030204" pitchFamily="18" charset="0"/>
              </a:rPr>
              <a:t>The total cost/Short run total cost (SRTC) </a:t>
            </a:r>
            <a:r>
              <a:rPr lang="en-US" sz="2200" dirty="0">
                <a:solidFill>
                  <a:srgbClr val="0A0A0A"/>
                </a:solidFill>
                <a:latin typeface="Cambria" panose="02040503050406030204" pitchFamily="18" charset="0"/>
                <a:ea typeface="Cambria" panose="02040503050406030204" pitchFamily="18" charset="0"/>
              </a:rPr>
              <a:t>refers to the actual cost that is incurred by an organization to produce a given level of output. The Short-Run Total Cost (SRTC) of an organization consists of two main elements:</a:t>
            </a:r>
          </a:p>
          <a:p>
            <a:pPr algn="just"/>
            <a:endParaRPr lang="en-US" sz="2200" dirty="0">
              <a:solidFill>
                <a:srgbClr val="0A0A0A"/>
              </a:solidFill>
              <a:latin typeface="Cambria" panose="02040503050406030204" pitchFamily="18" charset="0"/>
              <a:ea typeface="Cambria" panose="02040503050406030204" pitchFamily="18" charset="0"/>
            </a:endParaRPr>
          </a:p>
          <a:p>
            <a:pPr algn="just"/>
            <a:r>
              <a:rPr lang="en-US" sz="2200" dirty="0">
                <a:latin typeface="Cambria" panose="02040503050406030204" pitchFamily="18" charset="0"/>
                <a:ea typeface="Cambria" panose="02040503050406030204" pitchFamily="18" charset="0"/>
              </a:rPr>
              <a:t>Total Fixed Cost (TFC): </a:t>
            </a:r>
            <a:r>
              <a:rPr lang="en-US" sz="2200" dirty="0">
                <a:solidFill>
                  <a:srgbClr val="0A0A0A"/>
                </a:solidFill>
                <a:latin typeface="Cambria" panose="02040503050406030204" pitchFamily="18" charset="0"/>
                <a:ea typeface="Cambria" panose="02040503050406030204" pitchFamily="18" charset="0"/>
              </a:rPr>
              <a:t>These costs do not change with the change in output. TFC remains constant even when the output is zero. TFC is represented by a straight line horizontal to the x-axis (output).</a:t>
            </a:r>
          </a:p>
          <a:p>
            <a:pPr algn="just"/>
            <a:endParaRPr lang="en-US" sz="2200" dirty="0">
              <a:solidFill>
                <a:srgbClr val="0A0A0A"/>
              </a:solidFill>
              <a:latin typeface="Cambria" panose="02040503050406030204" pitchFamily="18" charset="0"/>
              <a:ea typeface="Cambria" panose="02040503050406030204" pitchFamily="18" charset="0"/>
            </a:endParaRPr>
          </a:p>
          <a:p>
            <a:pPr algn="just"/>
            <a:r>
              <a:rPr lang="en-US" sz="2200" dirty="0">
                <a:latin typeface="Cambria" panose="02040503050406030204" pitchFamily="18" charset="0"/>
                <a:ea typeface="Cambria" panose="02040503050406030204" pitchFamily="18" charset="0"/>
              </a:rPr>
              <a:t>Total Variable Cost (TVC): </a:t>
            </a:r>
            <a:r>
              <a:rPr lang="en-US" sz="2200" dirty="0">
                <a:solidFill>
                  <a:srgbClr val="0A0A0A"/>
                </a:solidFill>
                <a:latin typeface="Cambria" panose="02040503050406030204" pitchFamily="18" charset="0"/>
                <a:ea typeface="Cambria" panose="02040503050406030204" pitchFamily="18" charset="0"/>
              </a:rPr>
              <a:t>These costs are directly proportional to the output of a firm. This implies that when the output increases, TVC also increases and when the output decreases, TVC decreases as well.</a:t>
            </a:r>
          </a:p>
          <a:p>
            <a:pPr algn="just"/>
            <a:endParaRPr lang="en-US" sz="2200" dirty="0">
              <a:solidFill>
                <a:srgbClr val="0A0A0A"/>
              </a:solidFill>
              <a:latin typeface="Cambria" panose="02040503050406030204" pitchFamily="18" charset="0"/>
              <a:ea typeface="Cambria" panose="02040503050406030204" pitchFamily="18" charset="0"/>
            </a:endParaRPr>
          </a:p>
          <a:p>
            <a:pPr algn="just"/>
            <a:r>
              <a:rPr lang="en-US" sz="2200" dirty="0">
                <a:solidFill>
                  <a:srgbClr val="0A0A0A"/>
                </a:solidFill>
                <a:latin typeface="Cambria" panose="02040503050406030204" pitchFamily="18" charset="0"/>
                <a:ea typeface="Cambria" panose="02040503050406030204" pitchFamily="18" charset="0"/>
              </a:rPr>
              <a:t>SRTC is obtained by adding the total fixed cost and the total variable cost.</a:t>
            </a:r>
          </a:p>
          <a:p>
            <a:pPr algn="ctr"/>
            <a:r>
              <a:rPr lang="en-US" sz="2200" b="1" dirty="0">
                <a:latin typeface="Cambria" panose="02040503050406030204" pitchFamily="18" charset="0"/>
                <a:ea typeface="Cambria" panose="02040503050406030204" pitchFamily="18" charset="0"/>
              </a:rPr>
              <a:t>SRTC = TFC + TVC</a:t>
            </a:r>
          </a:p>
          <a:p>
            <a:pPr algn="just"/>
            <a:r>
              <a:rPr lang="en-US" sz="2200" dirty="0">
                <a:solidFill>
                  <a:srgbClr val="0A0A0A"/>
                </a:solidFill>
                <a:latin typeface="Cambria" panose="02040503050406030204" pitchFamily="18" charset="0"/>
                <a:ea typeface="Cambria" panose="02040503050406030204" pitchFamily="18" charset="0"/>
              </a:rPr>
              <a:t>As the TFC remains constant, the changes in SRTC are entirely due to variations in TVC.</a:t>
            </a:r>
            <a:r>
              <a:rPr lang="en-US" sz="2200" dirty="0">
                <a:latin typeface="Cambria" panose="02040503050406030204" pitchFamily="18" charset="0"/>
                <a:ea typeface="Cambria" panose="02040503050406030204" pitchFamily="18" charset="0"/>
              </a:rPr>
              <a:t> </a:t>
            </a:r>
          </a:p>
          <a:p>
            <a:pPr algn="just"/>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503DBE14-FE2A-41B3-AC51-5A019CC3D712}"/>
              </a:ext>
            </a:extLst>
          </p:cNvPr>
          <p:cNvSpPr/>
          <p:nvPr/>
        </p:nvSpPr>
        <p:spPr>
          <a:xfrm>
            <a:off x="337227" y="133082"/>
            <a:ext cx="2956643" cy="584775"/>
          </a:xfrm>
          <a:prstGeom prst="rect">
            <a:avLst/>
          </a:prstGeom>
        </p:spPr>
        <p:txBody>
          <a:bodyPr wrap="none">
            <a:spAutoFit/>
          </a:bodyPr>
          <a:lstStyle/>
          <a:p>
            <a:pPr algn="just"/>
            <a:r>
              <a:rPr lang="en-US" sz="3200" b="1" u="sng" dirty="0">
                <a:solidFill>
                  <a:srgbClr val="000000"/>
                </a:solidFill>
                <a:latin typeface="Cambria" panose="02040503050406030204" pitchFamily="18" charset="0"/>
                <a:ea typeface="Cambria" panose="02040503050406030204" pitchFamily="18" charset="0"/>
              </a:rPr>
              <a:t>Short Run Cost</a:t>
            </a:r>
          </a:p>
        </p:txBody>
      </p:sp>
    </p:spTree>
    <p:extLst>
      <p:ext uri="{BB962C8B-B14F-4D97-AF65-F5344CB8AC3E}">
        <p14:creationId xmlns:p14="http://schemas.microsoft.com/office/powerpoint/2010/main" val="281584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E333B6-7D06-4D8F-A990-3794CDE90D41}"/>
              </a:ext>
            </a:extLst>
          </p:cNvPr>
          <p:cNvPicPr>
            <a:picLocks noChangeAspect="1"/>
          </p:cNvPicPr>
          <p:nvPr/>
        </p:nvPicPr>
        <p:blipFill>
          <a:blip r:embed="rId2"/>
          <a:stretch>
            <a:fillRect/>
          </a:stretch>
        </p:blipFill>
        <p:spPr>
          <a:xfrm>
            <a:off x="1537252" y="509992"/>
            <a:ext cx="8137839" cy="583801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22832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680345-1439-4BCE-A7F4-D944228D2640}"/>
              </a:ext>
            </a:extLst>
          </p:cNvPr>
          <p:cNvSpPr/>
          <p:nvPr/>
        </p:nvSpPr>
        <p:spPr>
          <a:xfrm>
            <a:off x="450573" y="302359"/>
            <a:ext cx="9952383" cy="6863417"/>
          </a:xfrm>
          <a:prstGeom prst="rect">
            <a:avLst/>
          </a:prstGeom>
        </p:spPr>
        <p:txBody>
          <a:bodyPr wrap="square">
            <a:spAutoFit/>
          </a:bodyPr>
          <a:lstStyle/>
          <a:p>
            <a:pPr algn="just"/>
            <a:r>
              <a:rPr lang="en-US" sz="2000" b="1" u="sng" dirty="0">
                <a:latin typeface="Cambria" panose="02040503050406030204" pitchFamily="18" charset="0"/>
                <a:ea typeface="Cambria" panose="02040503050406030204" pitchFamily="18" charset="0"/>
              </a:rPr>
              <a:t>Short Run Average Cost</a:t>
            </a:r>
          </a:p>
          <a:p>
            <a:pPr algn="just"/>
            <a:endParaRPr lang="en-US" sz="2000" b="1" u="sng" dirty="0">
              <a:latin typeface="Cambria" panose="02040503050406030204" pitchFamily="18" charset="0"/>
              <a:ea typeface="Cambria" panose="02040503050406030204" pitchFamily="18" charset="0"/>
            </a:endParaRPr>
          </a:p>
          <a:p>
            <a:pPr algn="just"/>
            <a:r>
              <a:rPr lang="en-US" sz="2000" dirty="0">
                <a:solidFill>
                  <a:srgbClr val="0A0A0A"/>
                </a:solidFill>
                <a:latin typeface="Cambria" panose="02040503050406030204" pitchFamily="18" charset="0"/>
                <a:ea typeface="Cambria" panose="02040503050406030204" pitchFamily="18" charset="0"/>
              </a:rPr>
              <a:t>The </a:t>
            </a:r>
            <a:r>
              <a:rPr lang="en-US" sz="2000" b="1" dirty="0">
                <a:solidFill>
                  <a:srgbClr val="0A0A0A"/>
                </a:solidFill>
                <a:latin typeface="Cambria" panose="02040503050406030204" pitchFamily="18" charset="0"/>
                <a:ea typeface="Cambria" panose="02040503050406030204" pitchFamily="18" charset="0"/>
              </a:rPr>
              <a:t>average cost </a:t>
            </a:r>
            <a:r>
              <a:rPr lang="en-US" sz="2000" dirty="0">
                <a:solidFill>
                  <a:srgbClr val="0A0A0A"/>
                </a:solidFill>
                <a:latin typeface="Cambria" panose="02040503050406030204" pitchFamily="18" charset="0"/>
                <a:ea typeface="Cambria" panose="02040503050406030204" pitchFamily="18" charset="0"/>
              </a:rPr>
              <a:t>is calculated by dividing total cost by the number of units a firm has produced. The short-run average cost (SRAC) of a firm refers to per unit cost of output at different levels of production. To calculate SRAC, short-run total cost is divided by the output.</a:t>
            </a:r>
          </a:p>
          <a:p>
            <a:pPr algn="ctr"/>
            <a:r>
              <a:rPr lang="en-US" sz="2000" b="1" dirty="0">
                <a:solidFill>
                  <a:srgbClr val="0A0A0A"/>
                </a:solidFill>
                <a:latin typeface="Cambria" panose="02040503050406030204" pitchFamily="18" charset="0"/>
                <a:ea typeface="Cambria" panose="02040503050406030204" pitchFamily="18" charset="0"/>
              </a:rPr>
              <a:t>SRAC = SRTC/Q = TFC + TVC/Q</a:t>
            </a:r>
          </a:p>
          <a:p>
            <a:pPr algn="ctr"/>
            <a:endParaRPr lang="en-US" sz="2000" b="1" dirty="0">
              <a:solidFill>
                <a:srgbClr val="0A0A0A"/>
              </a:solidFill>
              <a:latin typeface="Cambria" panose="02040503050406030204" pitchFamily="18" charset="0"/>
              <a:ea typeface="Cambria" panose="02040503050406030204" pitchFamily="18" charset="0"/>
            </a:endParaRPr>
          </a:p>
          <a:p>
            <a:pPr algn="just"/>
            <a:r>
              <a:rPr lang="en-US" sz="2000" b="1" dirty="0">
                <a:solidFill>
                  <a:srgbClr val="0A0A0A"/>
                </a:solidFill>
                <a:latin typeface="Cambria" panose="02040503050406030204" pitchFamily="18" charset="0"/>
                <a:ea typeface="Cambria" panose="02040503050406030204" pitchFamily="18" charset="0"/>
              </a:rPr>
              <a:t>Where, 	TFC/Q =Average Fixed Cost (AFC) and</a:t>
            </a:r>
          </a:p>
          <a:p>
            <a:pPr algn="just"/>
            <a:r>
              <a:rPr lang="en-US" sz="2000" b="1" dirty="0">
                <a:solidFill>
                  <a:srgbClr val="0A0A0A"/>
                </a:solidFill>
                <a:latin typeface="Cambria" panose="02040503050406030204" pitchFamily="18" charset="0"/>
                <a:ea typeface="Cambria" panose="02040503050406030204" pitchFamily="18" charset="0"/>
              </a:rPr>
              <a:t>		TVC/Q =Average Variable Cost (AVC)</a:t>
            </a:r>
          </a:p>
          <a:p>
            <a:pPr algn="just"/>
            <a:endParaRPr lang="en-US" sz="2000" b="1" dirty="0">
              <a:solidFill>
                <a:srgbClr val="0A0A0A"/>
              </a:solidFill>
              <a:latin typeface="Cambria" panose="02040503050406030204" pitchFamily="18" charset="0"/>
              <a:ea typeface="Cambria" panose="02040503050406030204" pitchFamily="18" charset="0"/>
            </a:endParaRPr>
          </a:p>
          <a:p>
            <a:pPr algn="just"/>
            <a:r>
              <a:rPr lang="en-US" sz="2000" b="1" dirty="0">
                <a:solidFill>
                  <a:srgbClr val="0A0A0A"/>
                </a:solidFill>
                <a:latin typeface="Cambria" panose="02040503050406030204" pitchFamily="18" charset="0"/>
                <a:ea typeface="Cambria" panose="02040503050406030204" pitchFamily="18" charset="0"/>
              </a:rPr>
              <a:t>Therefore, SRAC = AFC + AVC</a:t>
            </a:r>
          </a:p>
          <a:p>
            <a:pPr algn="just"/>
            <a:r>
              <a:rPr lang="en-US" sz="2000" i="1" dirty="0">
                <a:solidFill>
                  <a:srgbClr val="0A0A0A"/>
                </a:solidFill>
                <a:latin typeface="Cambria" panose="02040503050406030204" pitchFamily="18" charset="0"/>
                <a:ea typeface="Cambria" panose="02040503050406030204" pitchFamily="18" charset="0"/>
              </a:rPr>
              <a:t>SRAC of a firm is U-shaped. It declines in the beginning, reaches to a minimum and starts to rise.</a:t>
            </a:r>
          </a:p>
          <a:p>
            <a:pPr algn="just"/>
            <a:endParaRPr lang="en-US" sz="2000" i="1" dirty="0">
              <a:solidFill>
                <a:srgbClr val="0A0A0A"/>
              </a:solidFill>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Short Run Marginal Cost</a:t>
            </a:r>
          </a:p>
          <a:p>
            <a:pPr algn="just"/>
            <a:endParaRPr lang="en-US" sz="2000" b="1" dirty="0">
              <a:latin typeface="Cambria" panose="02040503050406030204" pitchFamily="18" charset="0"/>
              <a:ea typeface="Cambria" panose="02040503050406030204" pitchFamily="18" charset="0"/>
            </a:endParaRPr>
          </a:p>
          <a:p>
            <a:pPr algn="just"/>
            <a:r>
              <a:rPr lang="en-US" sz="2000" b="1" dirty="0">
                <a:solidFill>
                  <a:srgbClr val="0A0A0A"/>
                </a:solidFill>
                <a:latin typeface="Cambria" panose="02040503050406030204" pitchFamily="18" charset="0"/>
                <a:ea typeface="Cambria" panose="02040503050406030204" pitchFamily="18" charset="0"/>
              </a:rPr>
              <a:t>Marginal cost </a:t>
            </a:r>
            <a:r>
              <a:rPr lang="en-US" sz="2000" dirty="0">
                <a:solidFill>
                  <a:srgbClr val="0A0A0A"/>
                </a:solidFill>
                <a:latin typeface="Cambria" panose="02040503050406030204" pitchFamily="18" charset="0"/>
                <a:ea typeface="Cambria" panose="02040503050406030204" pitchFamily="18" charset="0"/>
              </a:rPr>
              <a:t>(MC) can be defined as the change in the total cost of a firm divided by the change in the total output. Short-run marginal cost refers to the change in short-run total cost due to a change in the firm’s output.</a:t>
            </a:r>
          </a:p>
          <a:p>
            <a:pPr algn="just"/>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35129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86AC0-8EFE-44AA-94C2-1D8F0F0E5842}"/>
              </a:ext>
            </a:extLst>
          </p:cNvPr>
          <p:cNvSpPr/>
          <p:nvPr/>
        </p:nvSpPr>
        <p:spPr>
          <a:xfrm>
            <a:off x="304800" y="243716"/>
            <a:ext cx="10031896" cy="1631216"/>
          </a:xfrm>
          <a:prstGeom prst="rect">
            <a:avLst/>
          </a:prstGeom>
        </p:spPr>
        <p:txBody>
          <a:bodyPr wrap="square">
            <a:spAutoFit/>
          </a:bodyPr>
          <a:lstStyle/>
          <a:p>
            <a:pPr algn="just"/>
            <a:r>
              <a:rPr lang="en-US" sz="2000" b="1" dirty="0">
                <a:solidFill>
                  <a:srgbClr val="0A0A0A"/>
                </a:solidFill>
                <a:latin typeface="Cambria" panose="02040503050406030204" pitchFamily="18" charset="0"/>
                <a:ea typeface="Cambria" panose="02040503050406030204" pitchFamily="18" charset="0"/>
              </a:rPr>
              <a:t>Position of short run average and marginal cost curves</a:t>
            </a:r>
          </a:p>
          <a:p>
            <a:pPr algn="just"/>
            <a:r>
              <a:rPr lang="en-US" sz="2000" dirty="0">
                <a:solidFill>
                  <a:srgbClr val="0A0A0A"/>
                </a:solidFill>
                <a:latin typeface="Cambria" panose="02040503050406030204" pitchFamily="18" charset="0"/>
                <a:ea typeface="Cambria" panose="02040503050406030204" pitchFamily="18" charset="0"/>
              </a:rPr>
              <a:t>The short-run marginal cost (SRMC), short-run average cost (SRAC) and average variable cost (AVC) are U-shaped due to increasing returns in the beginning followed by diminishing returns. SRMC curve intersects SRAC curve and the AVC curve at their lowest points.</a:t>
            </a:r>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84960FAD-A73B-49AE-B808-E29B6206AE26}"/>
              </a:ext>
            </a:extLst>
          </p:cNvPr>
          <p:cNvPicPr>
            <a:picLocks noChangeAspect="1"/>
          </p:cNvPicPr>
          <p:nvPr/>
        </p:nvPicPr>
        <p:blipFill>
          <a:blip r:embed="rId2"/>
          <a:stretch>
            <a:fillRect/>
          </a:stretch>
        </p:blipFill>
        <p:spPr>
          <a:xfrm>
            <a:off x="2687291" y="1714707"/>
            <a:ext cx="5807351" cy="4775642"/>
          </a:xfrm>
          <a:prstGeom prst="rect">
            <a:avLst/>
          </a:prstGeom>
        </p:spPr>
      </p:pic>
    </p:spTree>
    <p:extLst>
      <p:ext uri="{BB962C8B-B14F-4D97-AF65-F5344CB8AC3E}">
        <p14:creationId xmlns:p14="http://schemas.microsoft.com/office/powerpoint/2010/main" val="1407676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ADC015-1E13-4342-929E-F22B77EF6FF8}"/>
              </a:ext>
            </a:extLst>
          </p:cNvPr>
          <p:cNvSpPr/>
          <p:nvPr/>
        </p:nvSpPr>
        <p:spPr>
          <a:xfrm>
            <a:off x="344557" y="920621"/>
            <a:ext cx="10098156" cy="5016758"/>
          </a:xfrm>
          <a:prstGeom prst="rect">
            <a:avLst/>
          </a:prstGeom>
        </p:spPr>
        <p:txBody>
          <a:bodyPr wrap="square">
            <a:spAutoFit/>
          </a:bodyPr>
          <a:lstStyle/>
          <a:p>
            <a:r>
              <a:rPr lang="en-US" sz="2000" b="1" dirty="0">
                <a:latin typeface="Cambria" panose="02040503050406030204" pitchFamily="18" charset="0"/>
                <a:ea typeface="Cambria" panose="02040503050406030204" pitchFamily="18" charset="0"/>
              </a:rPr>
              <a:t>Long Run Cost</a:t>
            </a:r>
          </a:p>
          <a:p>
            <a:endParaRPr lang="en-US" sz="2000" b="1" dirty="0">
              <a:latin typeface="Cambria" panose="02040503050406030204" pitchFamily="18" charset="0"/>
              <a:ea typeface="Cambria" panose="02040503050406030204" pitchFamily="18" charset="0"/>
            </a:endParaRPr>
          </a:p>
          <a:p>
            <a:pPr algn="just"/>
            <a:r>
              <a:rPr lang="en-US" sz="2000" dirty="0">
                <a:solidFill>
                  <a:schemeClr val="bg1"/>
                </a:solidFill>
                <a:latin typeface="Cambria" panose="02040503050406030204" pitchFamily="18" charset="0"/>
                <a:ea typeface="Cambria" panose="02040503050406030204" pitchFamily="18" charset="0"/>
              </a:rPr>
              <a:t>The long run is a period of time in which all factors of production and costs are variable. According to the long run, all inputs are variable. There is no fixed cost.</a:t>
            </a:r>
          </a:p>
          <a:p>
            <a:pPr algn="just"/>
            <a:endParaRPr lang="en-US" sz="2000" dirty="0">
              <a:solidFill>
                <a:schemeClr val="bg1"/>
              </a:solidFill>
              <a:latin typeface="Cambria" panose="02040503050406030204" pitchFamily="18" charset="0"/>
              <a:ea typeface="Cambria" panose="02040503050406030204" pitchFamily="18" charset="0"/>
            </a:endParaRPr>
          </a:p>
          <a:p>
            <a:r>
              <a:rPr lang="en-US" sz="2000" u="sng" dirty="0">
                <a:latin typeface="Cambria" panose="02040503050406030204" pitchFamily="18" charset="0"/>
                <a:ea typeface="Cambria" panose="02040503050406030204" pitchFamily="18" charset="0"/>
              </a:rPr>
              <a:t>Long Run Total Costs</a:t>
            </a:r>
          </a:p>
          <a:p>
            <a:pPr algn="just"/>
            <a:r>
              <a:rPr lang="en-US" sz="2000" dirty="0">
                <a:solidFill>
                  <a:schemeClr val="bg1"/>
                </a:solidFill>
                <a:latin typeface="Cambria" panose="02040503050406030204" pitchFamily="18" charset="0"/>
                <a:ea typeface="Cambria" panose="02040503050406030204" pitchFamily="18" charset="0"/>
              </a:rPr>
              <a:t>Long run total cost refers to the minimum cost of production. It is the least cost of producing a given level of output.</a:t>
            </a:r>
          </a:p>
          <a:p>
            <a:pPr algn="just"/>
            <a:r>
              <a:rPr lang="en-US" sz="2000" u="sng" dirty="0">
                <a:latin typeface="Cambria" panose="02040503050406030204" pitchFamily="18" charset="0"/>
                <a:ea typeface="Cambria" panose="02040503050406030204" pitchFamily="18" charset="0"/>
              </a:rPr>
              <a:t>Long Run Average Cost Curve</a:t>
            </a:r>
          </a:p>
          <a:p>
            <a:pPr algn="just"/>
            <a:r>
              <a:rPr lang="en-US" sz="2000" dirty="0">
                <a:solidFill>
                  <a:schemeClr val="bg1"/>
                </a:solidFill>
                <a:latin typeface="Cambria" panose="02040503050406030204" pitchFamily="18" charset="0"/>
                <a:ea typeface="Cambria" panose="02040503050406030204" pitchFamily="18" charset="0"/>
              </a:rPr>
              <a:t>Long run average cost (LAC) can be defined as the average of the LTC curve or the cost per unit of output in the long run. It is derived from the short run average cost curves.</a:t>
            </a:r>
          </a:p>
          <a:p>
            <a:pPr algn="just"/>
            <a:r>
              <a:rPr lang="en-US" sz="2000" u="sng" dirty="0">
                <a:latin typeface="Cambria" panose="02040503050406030204" pitchFamily="18" charset="0"/>
                <a:ea typeface="Cambria" panose="02040503050406030204" pitchFamily="18" charset="0"/>
              </a:rPr>
              <a:t>Long Run Marginal Cost</a:t>
            </a:r>
          </a:p>
          <a:p>
            <a:pPr algn="just"/>
            <a:r>
              <a:rPr lang="en-US" sz="2000" dirty="0">
                <a:solidFill>
                  <a:schemeClr val="bg1"/>
                </a:solidFill>
                <a:latin typeface="Cambria" panose="02040503050406030204" pitchFamily="18" charset="0"/>
                <a:ea typeface="Cambria" panose="02040503050406030204" pitchFamily="18" charset="0"/>
              </a:rPr>
              <a:t>Long run marginal cost is defined at the additional cost of producing an extra unit of the output in the long-run.</a:t>
            </a:r>
          </a:p>
          <a:p>
            <a:pPr algn="just"/>
            <a:r>
              <a:rPr lang="en-US" sz="2000" dirty="0">
                <a:solidFill>
                  <a:schemeClr val="bg1"/>
                </a:solidFill>
                <a:latin typeface="Cambria" panose="02040503050406030204" pitchFamily="18" charset="0"/>
                <a:ea typeface="Cambria" panose="02040503050406030204" pitchFamily="18" charset="0"/>
              </a:rPr>
              <a:t> </a:t>
            </a:r>
            <a:br>
              <a:rPr lang="en-US" sz="2000" dirty="0">
                <a:solidFill>
                  <a:schemeClr val="bg1"/>
                </a:solidFill>
                <a:latin typeface="Cambria" panose="02040503050406030204" pitchFamily="18" charset="0"/>
                <a:ea typeface="Cambria" panose="02040503050406030204" pitchFamily="18" charset="0"/>
              </a:rPr>
            </a:br>
            <a:endParaRPr lang="en-IN" sz="20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06800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9E08DB-19C2-43D1-BC53-1BADCE54DD0A}"/>
              </a:ext>
            </a:extLst>
          </p:cNvPr>
          <p:cNvPicPr>
            <a:picLocks noChangeAspect="1"/>
          </p:cNvPicPr>
          <p:nvPr/>
        </p:nvPicPr>
        <p:blipFill>
          <a:blip r:embed="rId2"/>
          <a:stretch>
            <a:fillRect/>
          </a:stretch>
        </p:blipFill>
        <p:spPr>
          <a:xfrm>
            <a:off x="1166192" y="804702"/>
            <a:ext cx="8754332" cy="5437071"/>
          </a:xfrm>
          <a:prstGeom prst="rect">
            <a:avLst/>
          </a:prstGeom>
        </p:spPr>
      </p:pic>
    </p:spTree>
    <p:extLst>
      <p:ext uri="{BB962C8B-B14F-4D97-AF65-F5344CB8AC3E}">
        <p14:creationId xmlns:p14="http://schemas.microsoft.com/office/powerpoint/2010/main" val="829358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4C7CCB-2A61-42BF-AE2B-82DC62E85228}"/>
              </a:ext>
            </a:extLst>
          </p:cNvPr>
          <p:cNvSpPr/>
          <p:nvPr/>
        </p:nvSpPr>
        <p:spPr>
          <a:xfrm>
            <a:off x="344557" y="0"/>
            <a:ext cx="9833113" cy="5940088"/>
          </a:xfrm>
          <a:prstGeom prst="rect">
            <a:avLst/>
          </a:prstGeom>
        </p:spPr>
        <p:txBody>
          <a:bodyPr wrap="square">
            <a:spAutoFit/>
          </a:bodyPr>
          <a:lstStyle/>
          <a:p>
            <a:pPr algn="just"/>
            <a:r>
              <a:rPr lang="en-US" sz="2000" b="1" dirty="0">
                <a:latin typeface="Cambria" panose="02040503050406030204" pitchFamily="18" charset="0"/>
                <a:ea typeface="Cambria" panose="02040503050406030204" pitchFamily="18" charset="0"/>
              </a:rPr>
              <a:t>Revenue</a:t>
            </a:r>
          </a:p>
          <a:p>
            <a:pPr algn="just"/>
            <a:endParaRPr lang="en-US" sz="2000" b="1" dirty="0">
              <a:solidFill>
                <a:srgbClr val="000000"/>
              </a:solidFill>
              <a:latin typeface="Cambria" panose="02040503050406030204" pitchFamily="18" charset="0"/>
              <a:ea typeface="Cambria" panose="02040503050406030204" pitchFamily="18" charset="0"/>
            </a:endParaRPr>
          </a:p>
          <a:p>
            <a:pPr algn="just"/>
            <a:r>
              <a:rPr lang="en-US" sz="2000" dirty="0">
                <a:solidFill>
                  <a:srgbClr val="000000"/>
                </a:solidFill>
                <a:latin typeface="Cambria" panose="02040503050406030204" pitchFamily="18" charset="0"/>
                <a:ea typeface="Cambria" panose="02040503050406030204" pitchFamily="18" charset="0"/>
              </a:rPr>
              <a:t>Revenue is the money payment received from the sale of a commodity.</a:t>
            </a:r>
          </a:p>
          <a:p>
            <a:pPr algn="just"/>
            <a:endParaRPr lang="en-US" sz="2000" dirty="0">
              <a:solidFill>
                <a:srgbClr val="000000"/>
              </a:solidFill>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Concepts Total Revenue (TR)</a:t>
            </a:r>
          </a:p>
          <a:p>
            <a:pPr algn="just"/>
            <a:r>
              <a:rPr lang="en-US" sz="2000" dirty="0">
                <a:solidFill>
                  <a:srgbClr val="000000"/>
                </a:solidFill>
                <a:latin typeface="Cambria" panose="02040503050406030204" pitchFamily="18" charset="0"/>
                <a:ea typeface="Cambria" panose="02040503050406030204" pitchFamily="18" charset="0"/>
              </a:rPr>
              <a:t>TR is defined as the total or aggregate of proceeds to the firm from the sale of a</a:t>
            </a:r>
          </a:p>
          <a:p>
            <a:pPr algn="just"/>
            <a:r>
              <a:rPr lang="en-US" sz="2000" dirty="0">
                <a:solidFill>
                  <a:srgbClr val="000000"/>
                </a:solidFill>
                <a:latin typeface="Cambria" panose="02040503050406030204" pitchFamily="18" charset="0"/>
                <a:ea typeface="Cambria" panose="02040503050406030204" pitchFamily="18" charset="0"/>
              </a:rPr>
              <a:t>commodity.</a:t>
            </a:r>
          </a:p>
          <a:p>
            <a:pPr algn="just"/>
            <a:r>
              <a:rPr lang="en-US" sz="2000" dirty="0">
                <a:solidFill>
                  <a:srgbClr val="000000"/>
                </a:solidFill>
                <a:latin typeface="Cambria" panose="02040503050406030204" pitchFamily="18" charset="0"/>
                <a:ea typeface="Cambria" panose="02040503050406030204" pitchFamily="18" charset="0"/>
              </a:rPr>
              <a:t>						TR = P.Q </a:t>
            </a:r>
          </a:p>
          <a:p>
            <a:pPr algn="just"/>
            <a:r>
              <a:rPr lang="en-US" sz="2000" dirty="0">
                <a:solidFill>
                  <a:srgbClr val="000000"/>
                </a:solidFill>
                <a:latin typeface="Cambria" panose="02040503050406030204" pitchFamily="18" charset="0"/>
                <a:ea typeface="Cambria" panose="02040503050406030204" pitchFamily="18" charset="0"/>
              </a:rPr>
              <a:t>where</a:t>
            </a:r>
          </a:p>
          <a:p>
            <a:pPr algn="just"/>
            <a:r>
              <a:rPr lang="en-US" sz="2000" dirty="0">
                <a:solidFill>
                  <a:srgbClr val="000000"/>
                </a:solidFill>
                <a:latin typeface="Cambria" panose="02040503050406030204" pitchFamily="18" charset="0"/>
                <a:ea typeface="Cambria" panose="02040503050406030204" pitchFamily="18" charset="0"/>
              </a:rPr>
              <a:t>P = Price</a:t>
            </a:r>
          </a:p>
          <a:p>
            <a:pPr algn="just"/>
            <a:r>
              <a:rPr lang="en-US" sz="2000" dirty="0">
                <a:solidFill>
                  <a:srgbClr val="000000"/>
                </a:solidFill>
                <a:latin typeface="Cambria" panose="02040503050406030204" pitchFamily="18" charset="0"/>
                <a:ea typeface="Cambria" panose="02040503050406030204" pitchFamily="18" charset="0"/>
              </a:rPr>
              <a:t>Q = Quantity sold</a:t>
            </a:r>
          </a:p>
          <a:p>
            <a:pPr algn="just"/>
            <a:endParaRPr lang="en-US" sz="2000" b="1" dirty="0">
              <a:solidFill>
                <a:srgbClr val="000000"/>
              </a:solidFill>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Average Revenue (AR)</a:t>
            </a:r>
          </a:p>
          <a:p>
            <a:pPr algn="just"/>
            <a:r>
              <a:rPr lang="en-US" sz="2000" dirty="0">
                <a:solidFill>
                  <a:srgbClr val="000000"/>
                </a:solidFill>
                <a:latin typeface="Cambria" panose="02040503050406030204" pitchFamily="18" charset="0"/>
                <a:ea typeface="Cambria" panose="02040503050406030204" pitchFamily="18" charset="0"/>
              </a:rPr>
              <a:t>AR is revenue per unit of output sold. It is obtained by dividing total revenue by the</a:t>
            </a:r>
          </a:p>
          <a:p>
            <a:pPr algn="just"/>
            <a:r>
              <a:rPr lang="en-US" sz="2000" dirty="0">
                <a:solidFill>
                  <a:srgbClr val="000000"/>
                </a:solidFill>
                <a:latin typeface="Cambria" panose="02040503050406030204" pitchFamily="18" charset="0"/>
                <a:ea typeface="Cambria" panose="02040503050406030204" pitchFamily="18" charset="0"/>
              </a:rPr>
              <a:t>number of units sold.</a:t>
            </a:r>
          </a:p>
          <a:p>
            <a:pPr algn="just"/>
            <a:endParaRPr lang="en-US" sz="2000" dirty="0">
              <a:solidFill>
                <a:srgbClr val="000000"/>
              </a:solidFill>
              <a:latin typeface="Cambria" panose="02040503050406030204" pitchFamily="18" charset="0"/>
              <a:ea typeface="Cambria" panose="02040503050406030204" pitchFamily="18" charset="0"/>
            </a:endParaRPr>
          </a:p>
          <a:p>
            <a:pPr algn="just"/>
            <a:r>
              <a:rPr lang="en-US" sz="2000" dirty="0">
                <a:solidFill>
                  <a:srgbClr val="000000"/>
                </a:solidFill>
                <a:latin typeface="Cambria" panose="02040503050406030204" pitchFamily="18" charset="0"/>
                <a:ea typeface="Cambria" panose="02040503050406030204" pitchFamily="18" charset="0"/>
              </a:rPr>
              <a:t>			AR = Total Revenue / Number of units sold</a:t>
            </a:r>
          </a:p>
          <a:p>
            <a:pPr algn="just"/>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C7D3D89D-E1CE-4D56-99EC-722BD670F80B}"/>
              </a:ext>
            </a:extLst>
          </p:cNvPr>
          <p:cNvSpPr/>
          <p:nvPr/>
        </p:nvSpPr>
        <p:spPr>
          <a:xfrm>
            <a:off x="344557" y="5407897"/>
            <a:ext cx="8839200" cy="1631216"/>
          </a:xfrm>
          <a:prstGeom prst="rect">
            <a:avLst/>
          </a:prstGeom>
        </p:spPr>
        <p:txBody>
          <a:bodyPr wrap="square">
            <a:spAutoFit/>
          </a:bodyPr>
          <a:lstStyle/>
          <a:p>
            <a:r>
              <a:rPr lang="en-US" sz="2000" b="1" dirty="0">
                <a:latin typeface="Cambria" panose="02040503050406030204" pitchFamily="18" charset="0"/>
                <a:ea typeface="Cambria" panose="02040503050406030204" pitchFamily="18" charset="0"/>
              </a:rPr>
              <a:t>Marginal Revenue (MR)</a:t>
            </a:r>
          </a:p>
          <a:p>
            <a:r>
              <a:rPr lang="en-US" sz="2000" dirty="0">
                <a:solidFill>
                  <a:srgbClr val="000000"/>
                </a:solidFill>
                <a:latin typeface="Cambria" panose="02040503050406030204" pitchFamily="18" charset="0"/>
                <a:ea typeface="Cambria" panose="02040503050406030204" pitchFamily="18" charset="0"/>
              </a:rPr>
              <a:t>MR is addition made to total revenue when one more unit of output is sold.</a:t>
            </a:r>
          </a:p>
          <a:p>
            <a:r>
              <a:rPr lang="en-US" sz="2000" b="1" dirty="0">
                <a:solidFill>
                  <a:srgbClr val="000000"/>
                </a:solidFill>
                <a:latin typeface="Cambria" panose="02040503050406030204" pitchFamily="18" charset="0"/>
                <a:ea typeface="Cambria" panose="02040503050406030204" pitchFamily="18" charset="0"/>
              </a:rPr>
              <a:t>				MR = TR n - TR n-1</a:t>
            </a:r>
          </a:p>
          <a:p>
            <a:r>
              <a:rPr lang="en-US" sz="2000" b="1" dirty="0">
                <a:solidFill>
                  <a:srgbClr val="000000"/>
                </a:solidFill>
                <a:latin typeface="Cambria" panose="02040503050406030204" pitchFamily="18" charset="0"/>
                <a:ea typeface="Cambria" panose="02040503050406030204" pitchFamily="18" charset="0"/>
              </a:rPr>
              <a:t>				MR = d(TR) / d(Q)</a:t>
            </a:r>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9588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72D5-4E26-5A0E-BBCE-B6700621DE33}"/>
              </a:ext>
            </a:extLst>
          </p:cNvPr>
          <p:cNvSpPr>
            <a:spLocks noGrp="1"/>
          </p:cNvSpPr>
          <p:nvPr>
            <p:ph type="title"/>
          </p:nvPr>
        </p:nvSpPr>
        <p:spPr/>
        <p:txBody>
          <a:bodyPr/>
          <a:lstStyle/>
          <a:p>
            <a:r>
              <a:rPr lang="en-US" dirty="0"/>
              <a:t>Short-run and Long-run Production Function</a:t>
            </a:r>
            <a:endParaRPr lang="en-IN" dirty="0"/>
          </a:p>
        </p:txBody>
      </p:sp>
      <p:sp>
        <p:nvSpPr>
          <p:cNvPr id="3" name="Content Placeholder 2">
            <a:extLst>
              <a:ext uri="{FF2B5EF4-FFF2-40B4-BE49-F238E27FC236}">
                <a16:creationId xmlns:a16="http://schemas.microsoft.com/office/drawing/2014/main" id="{C364A729-1DF6-6876-350F-C8FD2D55828C}"/>
              </a:ext>
            </a:extLst>
          </p:cNvPr>
          <p:cNvSpPr>
            <a:spLocks noGrp="1"/>
          </p:cNvSpPr>
          <p:nvPr>
            <p:ph idx="1"/>
          </p:nvPr>
        </p:nvSpPr>
        <p:spPr>
          <a:xfrm>
            <a:off x="865852" y="1629342"/>
            <a:ext cx="9613861" cy="3599316"/>
          </a:xfrm>
        </p:spPr>
        <p:txBody>
          <a:bodyPr/>
          <a:lstStyle/>
          <a:p>
            <a:endParaRPr lang="en-US" dirty="0"/>
          </a:p>
          <a:p>
            <a:endParaRPr lang="en-US" dirty="0"/>
          </a:p>
          <a:p>
            <a:pPr marL="0" indent="0">
              <a:buNone/>
            </a:pPr>
            <a:r>
              <a:rPr lang="en-US" dirty="0"/>
              <a:t>There are two types of production functions:</a:t>
            </a:r>
          </a:p>
          <a:p>
            <a:endParaRPr lang="en-US" dirty="0"/>
          </a:p>
          <a:p>
            <a:pPr marL="0" indent="0">
              <a:buNone/>
            </a:pPr>
            <a:r>
              <a:rPr lang="en-US" dirty="0"/>
              <a:t>(a)	Short-run Production Function.</a:t>
            </a:r>
          </a:p>
          <a:p>
            <a:pPr marL="0" indent="0">
              <a:buNone/>
            </a:pPr>
            <a:r>
              <a:rPr lang="en-IN" dirty="0"/>
              <a:t>(b)	Long-run Production Function.</a:t>
            </a:r>
          </a:p>
        </p:txBody>
      </p:sp>
    </p:spTree>
    <p:extLst>
      <p:ext uri="{BB962C8B-B14F-4D97-AF65-F5344CB8AC3E}">
        <p14:creationId xmlns:p14="http://schemas.microsoft.com/office/powerpoint/2010/main" val="3948711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EAB868-8BF9-4CB4-B8F1-AFF3AE56E510}"/>
              </a:ext>
            </a:extLst>
          </p:cNvPr>
          <p:cNvSpPr/>
          <p:nvPr/>
        </p:nvSpPr>
        <p:spPr>
          <a:xfrm>
            <a:off x="450574" y="481570"/>
            <a:ext cx="9793356" cy="6247864"/>
          </a:xfrm>
          <a:prstGeom prst="rect">
            <a:avLst/>
          </a:prstGeom>
        </p:spPr>
        <p:txBody>
          <a:bodyPr wrap="square">
            <a:spAutoFit/>
          </a:bodyPr>
          <a:lstStyle/>
          <a:p>
            <a:pPr marL="342900" indent="-342900" algn="just">
              <a:buFont typeface="Wingdings" panose="05000000000000000000" pitchFamily="2" charset="2"/>
              <a:buChar char="ü"/>
            </a:pPr>
            <a:r>
              <a:rPr lang="en-US" sz="2000" b="1" dirty="0">
                <a:solidFill>
                  <a:srgbClr val="000000"/>
                </a:solidFill>
                <a:latin typeface="TimesNewRomanPS-BoldMT"/>
              </a:rPr>
              <a:t>Shutdown Point</a:t>
            </a:r>
          </a:p>
          <a:p>
            <a:pPr marL="342900" indent="-342900" algn="just">
              <a:buFont typeface="Wingdings" panose="05000000000000000000" pitchFamily="2" charset="2"/>
              <a:buChar char="ü"/>
            </a:pPr>
            <a:endParaRPr lang="en-US" sz="2000" b="1" dirty="0">
              <a:solidFill>
                <a:srgbClr val="000000"/>
              </a:solidFill>
              <a:latin typeface="TimesNewRomanPS-BoldMT"/>
            </a:endParaRPr>
          </a:p>
          <a:p>
            <a:pPr marL="342900" indent="-342900" algn="just">
              <a:buFont typeface="Wingdings" panose="05000000000000000000" pitchFamily="2" charset="2"/>
              <a:buChar char="ü"/>
            </a:pPr>
            <a:r>
              <a:rPr lang="en-US" sz="2000" dirty="0">
                <a:solidFill>
                  <a:srgbClr val="000000"/>
                </a:solidFill>
                <a:latin typeface="TimesNewRomanPSMT"/>
              </a:rPr>
              <a:t>A shutdown point is a level of operations at which a company experiences no benefit for continuing operations and therefore decides to shut down temporarily—or in some cases permanently. </a:t>
            </a:r>
          </a:p>
          <a:p>
            <a:pPr marL="342900" indent="-342900" algn="just">
              <a:buFont typeface="Wingdings" panose="05000000000000000000" pitchFamily="2" charset="2"/>
              <a:buChar char="ü"/>
            </a:pPr>
            <a:endParaRPr lang="en-US" sz="2000" dirty="0">
              <a:solidFill>
                <a:srgbClr val="000000"/>
              </a:solidFill>
              <a:latin typeface="TimesNewRomanPSMT"/>
            </a:endParaRPr>
          </a:p>
          <a:p>
            <a:pPr marL="342900" indent="-342900" algn="just">
              <a:buFont typeface="Wingdings" panose="05000000000000000000" pitchFamily="2" charset="2"/>
              <a:buChar char="ü"/>
            </a:pPr>
            <a:r>
              <a:rPr lang="en-US" sz="2000" dirty="0">
                <a:solidFill>
                  <a:srgbClr val="000000"/>
                </a:solidFill>
                <a:latin typeface="TimesNewRomanPSMT"/>
              </a:rPr>
              <a:t>At the shutdown point, there is no economic benefit to continuing production.</a:t>
            </a:r>
          </a:p>
          <a:p>
            <a:pPr marL="342900" indent="-342900" algn="just">
              <a:buFont typeface="Wingdings" panose="05000000000000000000" pitchFamily="2" charset="2"/>
              <a:buChar char="ü"/>
            </a:pPr>
            <a:endParaRPr lang="en-US" sz="2000" dirty="0">
              <a:solidFill>
                <a:srgbClr val="000000"/>
              </a:solidFill>
              <a:latin typeface="TimesNewRomanPSMT"/>
            </a:endParaRPr>
          </a:p>
          <a:p>
            <a:pPr marL="342900" indent="-342900" algn="just">
              <a:buFont typeface="Wingdings" panose="05000000000000000000" pitchFamily="2" charset="2"/>
              <a:buChar char="ü"/>
            </a:pPr>
            <a:r>
              <a:rPr lang="en-US" sz="2000" dirty="0">
                <a:solidFill>
                  <a:srgbClr val="000000"/>
                </a:solidFill>
                <a:latin typeface="TimesNewRomanPSMT"/>
              </a:rPr>
              <a:t>A shutdown arises when price or average revenue (AR) falls below average variable cost (AVC) at the profit-maximizing output level. </a:t>
            </a:r>
          </a:p>
          <a:p>
            <a:pPr marL="342900" indent="-342900" algn="just">
              <a:buFont typeface="Wingdings" panose="05000000000000000000" pitchFamily="2" charset="2"/>
              <a:buChar char="ü"/>
            </a:pPr>
            <a:endParaRPr lang="en-US" sz="2000" dirty="0">
              <a:solidFill>
                <a:srgbClr val="000000"/>
              </a:solidFill>
              <a:latin typeface="TimesNewRomanPSMT"/>
            </a:endParaRPr>
          </a:p>
          <a:p>
            <a:pPr marL="342900" indent="-342900" algn="just">
              <a:buFont typeface="Wingdings" panose="05000000000000000000" pitchFamily="2" charset="2"/>
              <a:buChar char="ü"/>
            </a:pPr>
            <a:r>
              <a:rPr lang="en-US" sz="2000" dirty="0">
                <a:solidFill>
                  <a:srgbClr val="000000"/>
                </a:solidFill>
                <a:latin typeface="TimesNewRomanPSMT"/>
              </a:rPr>
              <a:t>Continued production will incur additional variable costs but will not generate enough revenue to cover them. </a:t>
            </a:r>
          </a:p>
          <a:p>
            <a:pPr marL="342900" indent="-342900" algn="just">
              <a:buFont typeface="Wingdings" panose="05000000000000000000" pitchFamily="2" charset="2"/>
              <a:buChar char="ü"/>
            </a:pPr>
            <a:endParaRPr lang="en-US" sz="2000" dirty="0">
              <a:solidFill>
                <a:srgbClr val="000000"/>
              </a:solidFill>
              <a:latin typeface="TimesNewRomanPSMT"/>
            </a:endParaRPr>
          </a:p>
          <a:p>
            <a:pPr marL="342900" indent="-342900" algn="just">
              <a:buFont typeface="Wingdings" panose="05000000000000000000" pitchFamily="2" charset="2"/>
              <a:buChar char="ü"/>
            </a:pPr>
            <a:r>
              <a:rPr lang="en-US" sz="2000" dirty="0">
                <a:solidFill>
                  <a:srgbClr val="000000"/>
                </a:solidFill>
                <a:latin typeface="TimesNewRomanPSMT"/>
              </a:rPr>
              <a:t>At the same time, the firm will still have fixed costs to pay, further increasing the losses.</a:t>
            </a:r>
          </a:p>
          <a:p>
            <a:pPr marL="342900" indent="-342900" algn="just">
              <a:buFont typeface="Wingdings" panose="05000000000000000000" pitchFamily="2" charset="2"/>
              <a:buChar char="ü"/>
            </a:pPr>
            <a:endParaRPr lang="en-US" sz="2000" dirty="0">
              <a:solidFill>
                <a:srgbClr val="000000"/>
              </a:solidFill>
              <a:latin typeface="TimesNewRomanPSMT"/>
            </a:endParaRPr>
          </a:p>
          <a:p>
            <a:pPr marL="342900" indent="-342900" algn="just">
              <a:buFont typeface="Wingdings" panose="05000000000000000000" pitchFamily="2" charset="2"/>
              <a:buChar char="ü"/>
            </a:pPr>
            <a:r>
              <a:rPr lang="en-US" sz="2000" i="1" dirty="0">
                <a:latin typeface="TimesNewRomanPSMT"/>
              </a:rPr>
              <a:t>Shutdown point is defined as that point where the market price of the product is equal to the AVC in the short run</a:t>
            </a:r>
          </a:p>
          <a:p>
            <a:pPr algn="just"/>
            <a:br>
              <a:rPr lang="en-US" sz="2000" dirty="0"/>
            </a:br>
            <a:endParaRPr lang="en-IN" sz="2000" dirty="0"/>
          </a:p>
        </p:txBody>
      </p:sp>
    </p:spTree>
    <p:extLst>
      <p:ext uri="{BB962C8B-B14F-4D97-AF65-F5344CB8AC3E}">
        <p14:creationId xmlns:p14="http://schemas.microsoft.com/office/powerpoint/2010/main" val="2335935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2004F4-4B0A-4A98-B50A-0B60C6B03A77}"/>
              </a:ext>
            </a:extLst>
          </p:cNvPr>
          <p:cNvPicPr>
            <a:picLocks noChangeAspect="1"/>
          </p:cNvPicPr>
          <p:nvPr/>
        </p:nvPicPr>
        <p:blipFill rotWithShape="1">
          <a:blip r:embed="rId2"/>
          <a:srcRect l="5961" t="7146" r="6928"/>
          <a:stretch/>
        </p:blipFill>
        <p:spPr>
          <a:xfrm>
            <a:off x="5917501" y="582448"/>
            <a:ext cx="6274499" cy="3817272"/>
          </a:xfrm>
          <a:prstGeom prst="rect">
            <a:avLst/>
          </a:prstGeom>
        </p:spPr>
      </p:pic>
      <p:sp>
        <p:nvSpPr>
          <p:cNvPr id="3" name="Rectangle 2">
            <a:extLst>
              <a:ext uri="{FF2B5EF4-FFF2-40B4-BE49-F238E27FC236}">
                <a16:creationId xmlns:a16="http://schemas.microsoft.com/office/drawing/2014/main" id="{A119B064-D1E9-4F7A-BC1D-62DD94947EC3}"/>
              </a:ext>
            </a:extLst>
          </p:cNvPr>
          <p:cNvSpPr/>
          <p:nvPr/>
        </p:nvSpPr>
        <p:spPr>
          <a:xfrm>
            <a:off x="197971" y="937592"/>
            <a:ext cx="5341437" cy="4708981"/>
          </a:xfrm>
          <a:prstGeom prst="rect">
            <a:avLst/>
          </a:prstGeom>
          <a:ln w="38100">
            <a:solidFill>
              <a:schemeClr val="tx1"/>
            </a:solidFill>
          </a:ln>
        </p:spPr>
        <p:txBody>
          <a:bodyPr wrap="square">
            <a:spAutoFit/>
          </a:bodyPr>
          <a:lstStyle/>
          <a:p>
            <a:pPr algn="just"/>
            <a:r>
              <a:rPr lang="en-US" sz="2000" dirty="0">
                <a:solidFill>
                  <a:srgbClr val="000000"/>
                </a:solidFill>
                <a:latin typeface="Cambria" panose="02040503050406030204" pitchFamily="18" charset="0"/>
                <a:ea typeface="Cambria" panose="02040503050406030204" pitchFamily="18" charset="0"/>
              </a:rPr>
              <a:t>In summary, the shutdown point has the following characteristics:</a:t>
            </a:r>
          </a:p>
          <a:p>
            <a:pPr algn="just"/>
            <a:r>
              <a:rPr lang="en-US" sz="2000" dirty="0">
                <a:solidFill>
                  <a:srgbClr val="000000"/>
                </a:solidFill>
                <a:latin typeface="Cambria" panose="02040503050406030204" pitchFamily="18" charset="0"/>
                <a:ea typeface="Cambria" panose="02040503050406030204" pitchFamily="18" charset="0"/>
              </a:rPr>
              <a:t>1. It is the output and price point where a firm is able to just cover its total variable cost.</a:t>
            </a:r>
          </a:p>
          <a:p>
            <a:pPr algn="just"/>
            <a:r>
              <a:rPr lang="en-US" sz="2000" dirty="0">
                <a:solidFill>
                  <a:srgbClr val="000000"/>
                </a:solidFill>
                <a:latin typeface="Cambria" panose="02040503050406030204" pitchFamily="18" charset="0"/>
                <a:ea typeface="Cambria" panose="02040503050406030204" pitchFamily="18" charset="0"/>
              </a:rPr>
              <a:t>2. The average variable cost (AVC) is at its minimum point.</a:t>
            </a:r>
          </a:p>
          <a:p>
            <a:pPr algn="just"/>
            <a:r>
              <a:rPr lang="en-US" sz="2000" dirty="0">
                <a:solidFill>
                  <a:srgbClr val="000000"/>
                </a:solidFill>
                <a:latin typeface="Cambria" panose="02040503050406030204" pitchFamily="18" charset="0"/>
                <a:ea typeface="Cambria" panose="02040503050406030204" pitchFamily="18" charset="0"/>
              </a:rPr>
              <a:t>3. It is where the marginal cost (MC) curve intercepts the average variable cost (AVC) curve.</a:t>
            </a:r>
          </a:p>
          <a:p>
            <a:pPr algn="just"/>
            <a:r>
              <a:rPr lang="en-US" sz="2000" dirty="0">
                <a:solidFill>
                  <a:srgbClr val="000000"/>
                </a:solidFill>
                <a:latin typeface="Cambria" panose="02040503050406030204" pitchFamily="18" charset="0"/>
                <a:ea typeface="Cambria" panose="02040503050406030204" pitchFamily="18" charset="0"/>
              </a:rPr>
              <a:t>4. The firm is indifferent between shutting down and continuing production where losses equal to the total fixed costs are incurred regardless of either decision.</a:t>
            </a:r>
          </a:p>
          <a:p>
            <a:pPr algn="just"/>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44639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AEFBB6-71CA-4193-9653-F4F7BDECD949}"/>
              </a:ext>
            </a:extLst>
          </p:cNvPr>
          <p:cNvSpPr/>
          <p:nvPr/>
        </p:nvSpPr>
        <p:spPr>
          <a:xfrm>
            <a:off x="410817" y="342182"/>
            <a:ext cx="9634331" cy="5170646"/>
          </a:xfrm>
          <a:prstGeom prst="rect">
            <a:avLst/>
          </a:prstGeom>
        </p:spPr>
        <p:txBody>
          <a:bodyPr wrap="square">
            <a:spAutoFit/>
          </a:bodyPr>
          <a:lstStyle/>
          <a:p>
            <a:pPr algn="just"/>
            <a:r>
              <a:rPr lang="en-US" sz="2000" b="1" dirty="0">
                <a:solidFill>
                  <a:srgbClr val="000000"/>
                </a:solidFill>
                <a:latin typeface="Cambria" panose="02040503050406030204" pitchFamily="18" charset="0"/>
                <a:ea typeface="Cambria" panose="02040503050406030204" pitchFamily="18" charset="0"/>
              </a:rPr>
              <a:t>Break Even Point</a:t>
            </a:r>
          </a:p>
          <a:p>
            <a:pPr algn="just"/>
            <a:endParaRPr lang="en-US" sz="2000" b="1" dirty="0">
              <a:solidFill>
                <a:srgbClr val="000000"/>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ü"/>
            </a:pPr>
            <a:r>
              <a:rPr lang="en-US" sz="2000" dirty="0">
                <a:solidFill>
                  <a:srgbClr val="000000"/>
                </a:solidFill>
                <a:latin typeface="Cambria" panose="02040503050406030204" pitchFamily="18" charset="0"/>
                <a:ea typeface="Cambria" panose="02040503050406030204" pitchFamily="18" charset="0"/>
              </a:rPr>
              <a:t>• It is method used to study the relationship between TC and TR . The break-even point is the point at which total cost and total revenue are equal, meaning there is no loss or gain for your small business.</a:t>
            </a:r>
          </a:p>
          <a:p>
            <a:pPr marL="342900" indent="-342900" algn="just">
              <a:lnSpc>
                <a:spcPct val="150000"/>
              </a:lnSpc>
              <a:buFont typeface="Wingdings" panose="05000000000000000000" pitchFamily="2" charset="2"/>
              <a:buChar char="ü"/>
            </a:pPr>
            <a:r>
              <a:rPr lang="en-US" sz="2000" dirty="0">
                <a:solidFill>
                  <a:srgbClr val="000000"/>
                </a:solidFill>
                <a:latin typeface="Cambria" panose="02040503050406030204" pitchFamily="18" charset="0"/>
                <a:ea typeface="Cambria" panose="02040503050406030204" pitchFamily="18" charset="0"/>
              </a:rPr>
              <a:t>• </a:t>
            </a:r>
            <a:r>
              <a:rPr lang="en-US" sz="2000" b="1" dirty="0">
                <a:solidFill>
                  <a:srgbClr val="000000"/>
                </a:solidFill>
                <a:latin typeface="Cambria" panose="02040503050406030204" pitchFamily="18" charset="0"/>
                <a:ea typeface="Cambria" panose="02040503050406030204" pitchFamily="18" charset="0"/>
              </a:rPr>
              <a:t>Breakeven point (BEP) </a:t>
            </a:r>
            <a:r>
              <a:rPr lang="en-US" sz="2000" dirty="0">
                <a:solidFill>
                  <a:srgbClr val="000000"/>
                </a:solidFill>
                <a:latin typeface="Cambria" panose="02040503050406030204" pitchFamily="18" charset="0"/>
                <a:ea typeface="Cambria" panose="02040503050406030204" pitchFamily="18" charset="0"/>
              </a:rPr>
              <a:t>is used to understand this relationship</a:t>
            </a:r>
          </a:p>
          <a:p>
            <a:pPr marL="342900" indent="-342900" algn="just">
              <a:lnSpc>
                <a:spcPct val="150000"/>
              </a:lnSpc>
              <a:buFont typeface="Wingdings" panose="05000000000000000000" pitchFamily="2" charset="2"/>
              <a:buChar char="ü"/>
            </a:pPr>
            <a:r>
              <a:rPr lang="en-US" sz="2000" dirty="0">
                <a:solidFill>
                  <a:srgbClr val="000000"/>
                </a:solidFill>
                <a:latin typeface="Cambria" panose="02040503050406030204" pitchFamily="18" charset="0"/>
                <a:ea typeface="Cambria" panose="02040503050406030204" pitchFamily="18" charset="0"/>
              </a:rPr>
              <a:t>• BEP is the point where TC equals to TR. No profit , no loss (zero profit)</a:t>
            </a:r>
          </a:p>
          <a:p>
            <a:pPr algn="just"/>
            <a:endParaRPr lang="en-US" sz="2000" b="1" dirty="0">
              <a:solidFill>
                <a:srgbClr val="000000"/>
              </a:solidFill>
              <a:latin typeface="Cambria" panose="02040503050406030204" pitchFamily="18" charset="0"/>
              <a:ea typeface="Cambria" panose="02040503050406030204" pitchFamily="18" charset="0"/>
            </a:endParaRPr>
          </a:p>
          <a:p>
            <a:pPr algn="just"/>
            <a:r>
              <a:rPr lang="en-US" sz="2000" b="1" dirty="0">
                <a:solidFill>
                  <a:srgbClr val="000000"/>
                </a:solidFill>
                <a:latin typeface="Cambria" panose="02040503050406030204" pitchFamily="18" charset="0"/>
                <a:ea typeface="Cambria" panose="02040503050406030204" pitchFamily="18" charset="0"/>
              </a:rPr>
              <a:t>BEP:      TC = TR Profit</a:t>
            </a:r>
          </a:p>
          <a:p>
            <a:pPr algn="just"/>
            <a:r>
              <a:rPr lang="en-US" sz="2000" b="1" dirty="0">
                <a:solidFill>
                  <a:srgbClr val="000000"/>
                </a:solidFill>
                <a:latin typeface="Cambria" panose="02040503050406030204" pitchFamily="18" charset="0"/>
                <a:ea typeface="Cambria" panose="02040503050406030204" pitchFamily="18" charset="0"/>
              </a:rPr>
              <a:t> 		Loss = TR – TC Profit</a:t>
            </a:r>
          </a:p>
          <a:p>
            <a:pPr algn="just"/>
            <a:r>
              <a:rPr lang="en-US" sz="2000" b="1" dirty="0">
                <a:solidFill>
                  <a:srgbClr val="000000"/>
                </a:solidFill>
                <a:latin typeface="Cambria" panose="02040503050406030204" pitchFamily="18" charset="0"/>
                <a:ea typeface="Cambria" panose="02040503050406030204" pitchFamily="18" charset="0"/>
              </a:rPr>
              <a:t>		Loss = (P x Q) – (TFC + TVC) </a:t>
            </a:r>
          </a:p>
          <a:p>
            <a:pPr algn="just"/>
            <a:r>
              <a:rPr lang="en-US" sz="2000" b="1" dirty="0">
                <a:solidFill>
                  <a:srgbClr val="000000"/>
                </a:solidFill>
                <a:latin typeface="Cambria" panose="02040503050406030204" pitchFamily="18" charset="0"/>
                <a:ea typeface="Cambria" panose="02040503050406030204" pitchFamily="18" charset="0"/>
              </a:rPr>
              <a:t>		BEP=TFC / P – AVC</a:t>
            </a:r>
          </a:p>
          <a:p>
            <a:pPr algn="just"/>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872FC313-0875-4A50-80AD-08DD6FDAAFB7}"/>
              </a:ext>
            </a:extLst>
          </p:cNvPr>
          <p:cNvSpPr/>
          <p:nvPr/>
        </p:nvSpPr>
        <p:spPr>
          <a:xfrm>
            <a:off x="616226" y="5226784"/>
            <a:ext cx="6096000" cy="1631216"/>
          </a:xfrm>
          <a:prstGeom prst="rect">
            <a:avLst/>
          </a:prstGeom>
        </p:spPr>
        <p:txBody>
          <a:bodyPr>
            <a:spAutoFit/>
          </a:bodyPr>
          <a:lstStyle/>
          <a:p>
            <a:r>
              <a:rPr lang="en-US" sz="2000" i="1" dirty="0">
                <a:latin typeface="Cambria" panose="02040503050406030204" pitchFamily="18" charset="0"/>
                <a:ea typeface="Cambria" panose="02040503050406030204" pitchFamily="18" charset="0"/>
              </a:rPr>
              <a:t>NOTE:</a:t>
            </a:r>
          </a:p>
          <a:p>
            <a:r>
              <a:rPr lang="en-US" sz="2000" i="1" dirty="0">
                <a:latin typeface="Cambria" panose="02040503050406030204" pitchFamily="18" charset="0"/>
                <a:ea typeface="Cambria" panose="02040503050406030204" pitchFamily="18" charset="0"/>
              </a:rPr>
              <a:t>1.) At BEP, it is zero profit</a:t>
            </a:r>
          </a:p>
          <a:p>
            <a:r>
              <a:rPr lang="en-US" sz="2000" i="1" dirty="0">
                <a:latin typeface="Cambria" panose="02040503050406030204" pitchFamily="18" charset="0"/>
                <a:ea typeface="Cambria" panose="02040503050406030204" pitchFamily="18" charset="0"/>
              </a:rPr>
              <a:t>2.) When no of units sold is lesser than BEP, it is loss</a:t>
            </a:r>
          </a:p>
          <a:p>
            <a:r>
              <a:rPr lang="en-US" sz="2000" i="1" dirty="0">
                <a:latin typeface="Cambria" panose="02040503050406030204" pitchFamily="18" charset="0"/>
                <a:ea typeface="Cambria" panose="02040503050406030204" pitchFamily="18" charset="0"/>
              </a:rPr>
              <a:t>3.) When no of units sold is greater than BEP, it is profit </a:t>
            </a:r>
            <a:br>
              <a:rPr lang="en-US" sz="2000" i="1" dirty="0">
                <a:latin typeface="Cambria" panose="02040503050406030204" pitchFamily="18" charset="0"/>
                <a:ea typeface="Cambria" panose="02040503050406030204" pitchFamily="18" charset="0"/>
              </a:rPr>
            </a:br>
            <a:endParaRPr lang="en-IN" sz="2000"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0976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EE80F8-E9AA-4B09-95FE-3F78C87E370A}"/>
              </a:ext>
            </a:extLst>
          </p:cNvPr>
          <p:cNvPicPr>
            <a:picLocks noChangeAspect="1"/>
          </p:cNvPicPr>
          <p:nvPr/>
        </p:nvPicPr>
        <p:blipFill>
          <a:blip r:embed="rId2"/>
          <a:stretch>
            <a:fillRect/>
          </a:stretch>
        </p:blipFill>
        <p:spPr>
          <a:xfrm>
            <a:off x="291549" y="393675"/>
            <a:ext cx="10286670" cy="5980622"/>
          </a:xfrm>
          <a:prstGeom prst="rect">
            <a:avLst/>
          </a:prstGeom>
        </p:spPr>
      </p:pic>
    </p:spTree>
    <p:extLst>
      <p:ext uri="{BB962C8B-B14F-4D97-AF65-F5344CB8AC3E}">
        <p14:creationId xmlns:p14="http://schemas.microsoft.com/office/powerpoint/2010/main" val="390244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805F93-92B1-43C0-901E-5069D3FC9ED2}"/>
              </a:ext>
            </a:extLst>
          </p:cNvPr>
          <p:cNvSpPr/>
          <p:nvPr/>
        </p:nvSpPr>
        <p:spPr>
          <a:xfrm>
            <a:off x="980660" y="718322"/>
            <a:ext cx="8759688" cy="5421356"/>
          </a:xfrm>
          <a:prstGeom prst="rect">
            <a:avLst/>
          </a:prstGeom>
        </p:spPr>
        <p:txBody>
          <a:bodyPr wrap="square">
            <a:spAutoFit/>
          </a:bodyPr>
          <a:lstStyle/>
          <a:p>
            <a:r>
              <a:rPr lang="en-US" sz="2000" b="1" dirty="0">
                <a:latin typeface="Cambria" panose="02040503050406030204" pitchFamily="18" charset="0"/>
                <a:ea typeface="Cambria" panose="02040503050406030204" pitchFamily="18" charset="0"/>
              </a:rPr>
              <a:t>Observations:</a:t>
            </a:r>
          </a:p>
          <a:p>
            <a:endParaRPr lang="en-US" sz="2000" b="1" dirty="0">
              <a:solidFill>
                <a:srgbClr val="000000"/>
              </a:solidFill>
              <a:latin typeface="Cambria" panose="02040503050406030204" pitchFamily="18" charset="0"/>
              <a:ea typeface="Cambria" panose="02040503050406030204" pitchFamily="18" charset="0"/>
            </a:endParaRPr>
          </a:p>
          <a:p>
            <a:r>
              <a:rPr lang="en-US" sz="2000" b="1" dirty="0">
                <a:solidFill>
                  <a:srgbClr val="000000"/>
                </a:solidFill>
                <a:latin typeface="Cambria" panose="02040503050406030204" pitchFamily="18" charset="0"/>
                <a:ea typeface="Cambria" panose="02040503050406030204" pitchFamily="18" charset="0"/>
              </a:rPr>
              <a:t>TC &gt; TR, it is Loss</a:t>
            </a:r>
          </a:p>
          <a:p>
            <a:r>
              <a:rPr lang="en-US" sz="2000" b="1" dirty="0">
                <a:solidFill>
                  <a:srgbClr val="000000"/>
                </a:solidFill>
                <a:latin typeface="Cambria" panose="02040503050406030204" pitchFamily="18" charset="0"/>
                <a:ea typeface="Cambria" panose="02040503050406030204" pitchFamily="18" charset="0"/>
              </a:rPr>
              <a:t>TC &lt; TR, it is Profit</a:t>
            </a:r>
          </a:p>
          <a:p>
            <a:r>
              <a:rPr lang="en-US" sz="2000" b="1" dirty="0">
                <a:solidFill>
                  <a:srgbClr val="000000"/>
                </a:solidFill>
                <a:latin typeface="Cambria" panose="02040503050406030204" pitchFamily="18" charset="0"/>
                <a:ea typeface="Cambria" panose="02040503050406030204" pitchFamily="18" charset="0"/>
              </a:rPr>
              <a:t>TC = TR, No Profit , No Loss ( BEP )</a:t>
            </a:r>
          </a:p>
          <a:p>
            <a:endParaRPr lang="en-US" sz="2000" b="1" dirty="0">
              <a:solidFill>
                <a:srgbClr val="000000"/>
              </a:solidFill>
              <a:latin typeface="Cambria" panose="02040503050406030204" pitchFamily="18" charset="0"/>
              <a:ea typeface="Cambria" panose="02040503050406030204" pitchFamily="18" charset="0"/>
            </a:endParaRPr>
          </a:p>
          <a:p>
            <a:r>
              <a:rPr lang="en-US" sz="2000" b="1" dirty="0">
                <a:solidFill>
                  <a:srgbClr val="000000"/>
                </a:solidFill>
                <a:latin typeface="Cambria" panose="02040503050406030204" pitchFamily="18" charset="0"/>
                <a:ea typeface="Cambria" panose="02040503050406030204" pitchFamily="18" charset="0"/>
              </a:rPr>
              <a:t>PV Ratio</a:t>
            </a:r>
          </a:p>
          <a:p>
            <a:endParaRPr lang="en-US" sz="2000" b="1" dirty="0">
              <a:solidFill>
                <a:srgbClr val="000000"/>
              </a:solidFill>
              <a:latin typeface="Cambria" panose="02040503050406030204" pitchFamily="18" charset="0"/>
              <a:ea typeface="Cambria" panose="02040503050406030204" pitchFamily="18" charset="0"/>
            </a:endParaRPr>
          </a:p>
          <a:p>
            <a:r>
              <a:rPr lang="en-US" sz="2000" b="1" dirty="0">
                <a:solidFill>
                  <a:srgbClr val="000000"/>
                </a:solidFill>
                <a:latin typeface="Cambria" panose="02040503050406030204" pitchFamily="18" charset="0"/>
                <a:ea typeface="Cambria" panose="02040503050406030204" pitchFamily="18" charset="0"/>
              </a:rPr>
              <a:t>PV Ratio (Profit Volume Ratio) is the ratio of contribution to sales.</a:t>
            </a:r>
          </a:p>
          <a:p>
            <a:endParaRPr lang="en-US" sz="2000" b="1" dirty="0">
              <a:solidFill>
                <a:srgbClr val="000000"/>
              </a:solidFill>
              <a:latin typeface="Cambria" panose="02040503050406030204" pitchFamily="18" charset="0"/>
              <a:ea typeface="Cambria" panose="02040503050406030204" pitchFamily="18" charset="0"/>
            </a:endParaRPr>
          </a:p>
          <a:p>
            <a:pPr>
              <a:lnSpc>
                <a:spcPct val="150000"/>
              </a:lnSpc>
            </a:pPr>
            <a:r>
              <a:rPr lang="en-US" sz="2000" b="1" dirty="0">
                <a:solidFill>
                  <a:srgbClr val="000000"/>
                </a:solidFill>
                <a:latin typeface="Cambria" panose="02040503050406030204" pitchFamily="18" charset="0"/>
                <a:ea typeface="Cambria" panose="02040503050406030204" pitchFamily="18" charset="0"/>
              </a:rPr>
              <a:t>P/V Ratio = Sales – Variable cost/Sales i.e. S – V/S</a:t>
            </a:r>
          </a:p>
          <a:p>
            <a:pPr>
              <a:lnSpc>
                <a:spcPct val="150000"/>
              </a:lnSpc>
            </a:pPr>
            <a:r>
              <a:rPr lang="en-US" sz="2000" b="1" dirty="0">
                <a:solidFill>
                  <a:srgbClr val="000000"/>
                </a:solidFill>
                <a:latin typeface="Cambria" panose="02040503050406030204" pitchFamily="18" charset="0"/>
                <a:ea typeface="Cambria" panose="02040503050406030204" pitchFamily="18" charset="0"/>
              </a:rPr>
              <a:t>or, P/V Ratio = Fixed Cost + Profit/Sales i.e. F + P/S</a:t>
            </a:r>
          </a:p>
          <a:p>
            <a:pPr>
              <a:lnSpc>
                <a:spcPct val="150000"/>
              </a:lnSpc>
            </a:pPr>
            <a:r>
              <a:rPr lang="en-US" sz="2000" b="1" dirty="0">
                <a:solidFill>
                  <a:srgbClr val="000000"/>
                </a:solidFill>
                <a:latin typeface="Cambria" panose="02040503050406030204" pitchFamily="18" charset="0"/>
                <a:ea typeface="Cambria" panose="02040503050406030204" pitchFamily="18" charset="0"/>
              </a:rPr>
              <a:t>Using PV Ratio, we can find BEP</a:t>
            </a:r>
          </a:p>
          <a:p>
            <a:pPr>
              <a:lnSpc>
                <a:spcPct val="150000"/>
              </a:lnSpc>
            </a:pPr>
            <a:r>
              <a:rPr lang="en-US" sz="2000" b="1" dirty="0">
                <a:solidFill>
                  <a:srgbClr val="000000"/>
                </a:solidFill>
                <a:latin typeface="Cambria" panose="02040503050406030204" pitchFamily="18" charset="0"/>
                <a:ea typeface="Cambria" panose="02040503050406030204" pitchFamily="18" charset="0"/>
              </a:rPr>
              <a:t>BEP = TFC/ PV Ratio OR TFC * S / S – V</a:t>
            </a:r>
            <a:r>
              <a:rPr lang="en-US" sz="2000" b="1"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04401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A6CE63-06B2-4D69-AB99-E1EEA2582A29}"/>
              </a:ext>
            </a:extLst>
          </p:cNvPr>
          <p:cNvSpPr/>
          <p:nvPr/>
        </p:nvSpPr>
        <p:spPr>
          <a:xfrm>
            <a:off x="636105" y="1343369"/>
            <a:ext cx="10694504" cy="4401205"/>
          </a:xfrm>
          <a:prstGeom prst="rect">
            <a:avLst/>
          </a:prstGeom>
        </p:spPr>
        <p:txBody>
          <a:bodyPr wrap="square">
            <a:spAutoFit/>
          </a:bodyPr>
          <a:lstStyle/>
          <a:p>
            <a:pPr algn="just"/>
            <a:r>
              <a:rPr lang="en-US" sz="2000" b="1" dirty="0">
                <a:solidFill>
                  <a:srgbClr val="000000"/>
                </a:solidFill>
                <a:latin typeface="Cambria" panose="02040503050406030204" pitchFamily="18" charset="0"/>
                <a:ea typeface="Cambria" panose="02040503050406030204" pitchFamily="18" charset="0"/>
              </a:rPr>
              <a:t>Margin of Safety (MOS)</a:t>
            </a:r>
          </a:p>
          <a:p>
            <a:pPr algn="just"/>
            <a:r>
              <a:rPr lang="en-US" sz="2000" dirty="0">
                <a:solidFill>
                  <a:srgbClr val="000000"/>
                </a:solidFill>
                <a:latin typeface="Cambria" panose="02040503050406030204" pitchFamily="18" charset="0"/>
                <a:ea typeface="Cambria" panose="02040503050406030204" pitchFamily="18" charset="0"/>
              </a:rPr>
              <a:t>• MOS is the sales beyond break – even point. Margin of safety is how much output or</a:t>
            </a:r>
          </a:p>
          <a:p>
            <a:pPr algn="just"/>
            <a:r>
              <a:rPr lang="en-US" sz="2000" dirty="0">
                <a:solidFill>
                  <a:srgbClr val="000000"/>
                </a:solidFill>
                <a:latin typeface="Cambria" panose="02040503050406030204" pitchFamily="18" charset="0"/>
                <a:ea typeface="Cambria" panose="02040503050406030204" pitchFamily="18" charset="0"/>
              </a:rPr>
              <a:t>sales level can fall before a business reach it’s BEP.</a:t>
            </a:r>
          </a:p>
          <a:p>
            <a:pPr algn="just"/>
            <a:endParaRPr lang="en-US" sz="2000" b="1" dirty="0">
              <a:solidFill>
                <a:srgbClr val="000000"/>
              </a:solidFill>
              <a:latin typeface="Cambria" panose="02040503050406030204" pitchFamily="18" charset="0"/>
              <a:ea typeface="Cambria" panose="02040503050406030204" pitchFamily="18" charset="0"/>
            </a:endParaRPr>
          </a:p>
          <a:p>
            <a:pPr algn="just"/>
            <a:r>
              <a:rPr lang="en-US" sz="2000" b="1" dirty="0">
                <a:solidFill>
                  <a:srgbClr val="000000"/>
                </a:solidFill>
                <a:latin typeface="Cambria" panose="02040503050406030204" pitchFamily="18" charset="0"/>
                <a:ea typeface="Cambria" panose="02040503050406030204" pitchFamily="18" charset="0"/>
              </a:rPr>
              <a:t>Margin of Safety = Excess of Sales – BEP</a:t>
            </a:r>
          </a:p>
          <a:p>
            <a:pPr algn="just"/>
            <a:endParaRPr lang="en-US" sz="2000" b="1" dirty="0">
              <a:solidFill>
                <a:srgbClr val="000000"/>
              </a:solidFill>
              <a:latin typeface="Cambria" panose="02040503050406030204" pitchFamily="18" charset="0"/>
              <a:ea typeface="Cambria" panose="02040503050406030204" pitchFamily="18" charset="0"/>
            </a:endParaRPr>
          </a:p>
          <a:p>
            <a:pPr algn="just"/>
            <a:r>
              <a:rPr lang="en-US" sz="2000" b="1" dirty="0">
                <a:solidFill>
                  <a:srgbClr val="000000"/>
                </a:solidFill>
                <a:latin typeface="Cambria" panose="02040503050406030204" pitchFamily="18" charset="0"/>
                <a:ea typeface="Cambria" panose="02040503050406030204" pitchFamily="18" charset="0"/>
              </a:rPr>
              <a:t>Advantages of BEP</a:t>
            </a:r>
          </a:p>
          <a:p>
            <a:pPr algn="just"/>
            <a:r>
              <a:rPr lang="en-US" sz="2000" dirty="0">
                <a:solidFill>
                  <a:srgbClr val="000000"/>
                </a:solidFill>
                <a:latin typeface="Cambria" panose="02040503050406030204" pitchFamily="18" charset="0"/>
                <a:ea typeface="Cambria" panose="02040503050406030204" pitchFamily="18" charset="0"/>
              </a:rPr>
              <a:t>✓ To know the cost revenue relationship</a:t>
            </a:r>
          </a:p>
          <a:p>
            <a:pPr algn="just"/>
            <a:r>
              <a:rPr lang="en-US" sz="2000" dirty="0">
                <a:solidFill>
                  <a:srgbClr val="000000"/>
                </a:solidFill>
                <a:latin typeface="Cambria" panose="02040503050406030204" pitchFamily="18" charset="0"/>
                <a:ea typeface="Cambria" panose="02040503050406030204" pitchFamily="18" charset="0"/>
              </a:rPr>
              <a:t>✓ To plan future business expansion</a:t>
            </a:r>
          </a:p>
          <a:p>
            <a:pPr algn="just"/>
            <a:r>
              <a:rPr lang="en-US" sz="2000" dirty="0">
                <a:solidFill>
                  <a:srgbClr val="000000"/>
                </a:solidFill>
                <a:latin typeface="Cambria" panose="02040503050406030204" pitchFamily="18" charset="0"/>
                <a:ea typeface="Cambria" panose="02040503050406030204" pitchFamily="18" charset="0"/>
              </a:rPr>
              <a:t>✓ To plan future production</a:t>
            </a:r>
          </a:p>
          <a:p>
            <a:pPr algn="just"/>
            <a:r>
              <a:rPr lang="en-US" sz="2000" dirty="0">
                <a:solidFill>
                  <a:srgbClr val="000000"/>
                </a:solidFill>
                <a:latin typeface="Cambria" panose="02040503050406030204" pitchFamily="18" charset="0"/>
                <a:ea typeface="Cambria" panose="02040503050406030204" pitchFamily="18" charset="0"/>
              </a:rPr>
              <a:t>✓ To target sale</a:t>
            </a:r>
          </a:p>
          <a:p>
            <a:pPr algn="just"/>
            <a:r>
              <a:rPr lang="en-US" sz="2000" dirty="0">
                <a:solidFill>
                  <a:srgbClr val="000000"/>
                </a:solidFill>
                <a:latin typeface="Cambria" panose="02040503050406030204" pitchFamily="18" charset="0"/>
                <a:ea typeface="Cambria" panose="02040503050406030204" pitchFamily="18" charset="0"/>
              </a:rPr>
              <a:t>✓ It helps in managerial decision making</a:t>
            </a:r>
          </a:p>
          <a:p>
            <a:pPr algn="just"/>
            <a:r>
              <a:rPr lang="en-US" sz="2000" dirty="0">
                <a:latin typeface="Cambria" panose="02040503050406030204" pitchFamily="18" charset="0"/>
                <a:ea typeface="Cambria" panose="02040503050406030204" pitchFamily="18" charset="0"/>
              </a:rPr>
              <a:t> </a:t>
            </a:r>
            <a:br>
              <a:rPr lang="en-US" sz="2000" dirty="0">
                <a:latin typeface="Cambria" panose="02040503050406030204" pitchFamily="18" charset="0"/>
                <a:ea typeface="Cambria" panose="02040503050406030204" pitchFamily="18" charset="0"/>
              </a:rPr>
            </a:b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9058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7323EC-BE83-4F3D-1CC8-16270558D3AD}"/>
              </a:ext>
            </a:extLst>
          </p:cNvPr>
          <p:cNvSpPr txBox="1"/>
          <p:nvPr/>
        </p:nvSpPr>
        <p:spPr>
          <a:xfrm>
            <a:off x="245165" y="1310022"/>
            <a:ext cx="11701670" cy="3785652"/>
          </a:xfrm>
          <a:prstGeom prst="rect">
            <a:avLst/>
          </a:prstGeom>
          <a:noFill/>
        </p:spPr>
        <p:txBody>
          <a:bodyPr wrap="square">
            <a:spAutoFit/>
          </a:bodyPr>
          <a:lstStyle/>
          <a:p>
            <a:pPr marL="342900" indent="-342900" algn="just">
              <a:buAutoNum type="alphaLcParenBoth"/>
            </a:pPr>
            <a:r>
              <a:rPr lang="en-US" sz="2400" b="1" dirty="0">
                <a:solidFill>
                  <a:schemeClr val="bg1"/>
                </a:solidFill>
                <a:latin typeface="Bookman Old Style" panose="02050604050505020204" pitchFamily="18" charset="0"/>
              </a:rPr>
              <a:t>Short-run Production Function / Variable proportion</a:t>
            </a:r>
            <a:r>
              <a:rPr lang="en-US" sz="2400" b="1" dirty="0">
                <a:latin typeface="Bookman Old Style" panose="02050604050505020204" pitchFamily="18" charset="0"/>
              </a:rPr>
              <a:t>.</a:t>
            </a:r>
          </a:p>
          <a:p>
            <a:pPr algn="just"/>
            <a:r>
              <a:rPr lang="en-US" sz="2400" dirty="0">
                <a:latin typeface="Bookman Old Style" panose="02050604050505020204" pitchFamily="18" charset="0"/>
              </a:rPr>
              <a:t>                                    </a:t>
            </a:r>
          </a:p>
          <a:p>
            <a:pPr algn="just"/>
            <a:r>
              <a:rPr lang="en-US" sz="2400" dirty="0">
                <a:latin typeface="Bookman Old Style" panose="02050604050505020204" pitchFamily="18" charset="0"/>
              </a:rPr>
              <a:t>It refers to production in the short-run where there is at least one factor in fixed supply and other factors are in variable supply. In short-run, production will increase when more units of variable factors are used with the fixed factor. Fixed factors refer to those factors whose supply cannot be changed during short-run. For example, land, plant, factory building, minimum electricity bill, etc.</a:t>
            </a:r>
          </a:p>
          <a:p>
            <a:pPr algn="just"/>
            <a:endParaRPr lang="en-US" sz="2400" dirty="0">
              <a:latin typeface="Bookman Old Style" panose="02050604050505020204" pitchFamily="18" charset="0"/>
            </a:endParaRPr>
          </a:p>
          <a:p>
            <a:pPr algn="just"/>
            <a:endParaRPr lang="en-US" sz="2400" dirty="0">
              <a:latin typeface="Bookman Old Style" panose="02050604050505020204" pitchFamily="18" charset="0"/>
            </a:endParaRPr>
          </a:p>
        </p:txBody>
      </p:sp>
      <p:pic>
        <p:nvPicPr>
          <p:cNvPr id="3" name="Picture 2">
            <a:extLst>
              <a:ext uri="{FF2B5EF4-FFF2-40B4-BE49-F238E27FC236}">
                <a16:creationId xmlns:a16="http://schemas.microsoft.com/office/drawing/2014/main" id="{CD84AA9E-CBCB-4A44-BA18-AB37B8B0A456}"/>
              </a:ext>
            </a:extLst>
          </p:cNvPr>
          <p:cNvPicPr>
            <a:picLocks noChangeAspect="1"/>
          </p:cNvPicPr>
          <p:nvPr/>
        </p:nvPicPr>
        <p:blipFill>
          <a:blip r:embed="rId2"/>
          <a:stretch>
            <a:fillRect/>
          </a:stretch>
        </p:blipFill>
        <p:spPr>
          <a:xfrm>
            <a:off x="5742675" y="4057259"/>
            <a:ext cx="6449325" cy="2800741"/>
          </a:xfrm>
          <a:prstGeom prst="rect">
            <a:avLst/>
          </a:prstGeom>
        </p:spPr>
      </p:pic>
    </p:spTree>
    <p:extLst>
      <p:ext uri="{BB962C8B-B14F-4D97-AF65-F5344CB8AC3E}">
        <p14:creationId xmlns:p14="http://schemas.microsoft.com/office/powerpoint/2010/main" val="376151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F64E20-214E-41BC-B8E5-735BA28BA80F}"/>
              </a:ext>
            </a:extLst>
          </p:cNvPr>
          <p:cNvSpPr/>
          <p:nvPr/>
        </p:nvSpPr>
        <p:spPr>
          <a:xfrm>
            <a:off x="298174" y="1379603"/>
            <a:ext cx="11595652" cy="2677656"/>
          </a:xfrm>
          <a:prstGeom prst="rect">
            <a:avLst/>
          </a:prstGeom>
        </p:spPr>
        <p:txBody>
          <a:bodyPr wrap="square">
            <a:spAutoFit/>
          </a:bodyPr>
          <a:lstStyle/>
          <a:p>
            <a:pPr marL="342900" indent="-342900" algn="just">
              <a:buAutoNum type="alphaLcParenBoth" startAt="2"/>
            </a:pPr>
            <a:r>
              <a:rPr lang="en-US" sz="2400" b="1" dirty="0">
                <a:solidFill>
                  <a:schemeClr val="bg1"/>
                </a:solidFill>
                <a:latin typeface="Bookman Old Style" panose="02050604050505020204" pitchFamily="18" charset="0"/>
              </a:rPr>
              <a:t>Long-run Production Function / Fixed Proportion</a:t>
            </a:r>
            <a:r>
              <a:rPr lang="en-US" sz="2400" dirty="0">
                <a:latin typeface="Bookman Old Style" panose="02050604050505020204" pitchFamily="18" charset="0"/>
              </a:rPr>
              <a:t>.</a:t>
            </a:r>
          </a:p>
          <a:p>
            <a:pPr algn="just"/>
            <a:endParaRPr lang="en-US" sz="2400" dirty="0">
              <a:latin typeface="Bookman Old Style" panose="02050604050505020204" pitchFamily="18" charset="0"/>
            </a:endParaRPr>
          </a:p>
          <a:p>
            <a:pPr algn="just"/>
            <a:r>
              <a:rPr lang="en-US" sz="2400" dirty="0">
                <a:latin typeface="Bookman Old Style" panose="02050604050505020204" pitchFamily="18" charset="0"/>
              </a:rPr>
              <a:t>                                   It refers to production in the long-run where all factors are in variable supply. In the long-run, production will increase when all factors are increased in the same proportion. Variable factors refer to those factors whose supply can be varied or changed. For example, raw materials, daily wages, etc.</a:t>
            </a:r>
          </a:p>
        </p:txBody>
      </p:sp>
      <p:pic>
        <p:nvPicPr>
          <p:cNvPr id="4" name="Picture 3">
            <a:extLst>
              <a:ext uri="{FF2B5EF4-FFF2-40B4-BE49-F238E27FC236}">
                <a16:creationId xmlns:a16="http://schemas.microsoft.com/office/drawing/2014/main" id="{351BB530-DCE7-4EDF-A6D2-1B8C1EB525FE}"/>
              </a:ext>
            </a:extLst>
          </p:cNvPr>
          <p:cNvPicPr>
            <a:picLocks noChangeAspect="1"/>
          </p:cNvPicPr>
          <p:nvPr/>
        </p:nvPicPr>
        <p:blipFill>
          <a:blip r:embed="rId2"/>
          <a:stretch>
            <a:fillRect/>
          </a:stretch>
        </p:blipFill>
        <p:spPr>
          <a:xfrm>
            <a:off x="5742675" y="4057259"/>
            <a:ext cx="6449325" cy="2800741"/>
          </a:xfrm>
          <a:prstGeom prst="rect">
            <a:avLst/>
          </a:prstGeom>
        </p:spPr>
      </p:pic>
    </p:spTree>
    <p:extLst>
      <p:ext uri="{BB962C8B-B14F-4D97-AF65-F5344CB8AC3E}">
        <p14:creationId xmlns:p14="http://schemas.microsoft.com/office/powerpoint/2010/main" val="179711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D872315-74A7-4421-B956-AAEECBDDEE7A}"/>
              </a:ext>
            </a:extLst>
          </p:cNvPr>
          <p:cNvSpPr/>
          <p:nvPr/>
        </p:nvSpPr>
        <p:spPr>
          <a:xfrm>
            <a:off x="8216348" y="4740980"/>
            <a:ext cx="3679266" cy="1991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A840758-0BC9-859D-6B15-005D74606E4D}"/>
              </a:ext>
            </a:extLst>
          </p:cNvPr>
          <p:cNvSpPr>
            <a:spLocks noGrp="1"/>
          </p:cNvSpPr>
          <p:nvPr>
            <p:ph type="title"/>
          </p:nvPr>
        </p:nvSpPr>
        <p:spPr/>
        <p:txBody>
          <a:bodyPr/>
          <a:lstStyle/>
          <a:p>
            <a:r>
              <a:rPr lang="en-IN" dirty="0"/>
              <a:t>Concepts of Product</a:t>
            </a:r>
          </a:p>
        </p:txBody>
      </p:sp>
      <p:sp>
        <p:nvSpPr>
          <p:cNvPr id="3" name="Content Placeholder 2">
            <a:extLst>
              <a:ext uri="{FF2B5EF4-FFF2-40B4-BE49-F238E27FC236}">
                <a16:creationId xmlns:a16="http://schemas.microsoft.com/office/drawing/2014/main" id="{64851C48-298B-4D11-3462-3FA4626A08BA}"/>
              </a:ext>
            </a:extLst>
          </p:cNvPr>
          <p:cNvSpPr>
            <a:spLocks noGrp="1"/>
          </p:cNvSpPr>
          <p:nvPr>
            <p:ph idx="1"/>
          </p:nvPr>
        </p:nvSpPr>
        <p:spPr>
          <a:xfrm>
            <a:off x="296385" y="2070863"/>
            <a:ext cx="11599230" cy="4250423"/>
          </a:xfrm>
        </p:spPr>
        <p:txBody>
          <a:bodyPr numCol="3" spcCol="360000">
            <a:normAutofit/>
          </a:bodyPr>
          <a:lstStyle/>
          <a:p>
            <a:pPr marL="0" indent="0" algn="just">
              <a:buNone/>
            </a:pPr>
            <a:r>
              <a:rPr lang="en-US" sz="2200" b="1" u="sng" dirty="0">
                <a:solidFill>
                  <a:schemeClr val="bg1"/>
                </a:solidFill>
                <a:latin typeface="Bookman Old Style" panose="02050604050505020204" pitchFamily="18" charset="0"/>
              </a:rPr>
              <a:t>Total Physical Product (TPP) </a:t>
            </a:r>
            <a:r>
              <a:rPr lang="en-US" sz="2200" b="1" u="sng" dirty="0">
                <a:latin typeface="Bookman Old Style" panose="02050604050505020204" pitchFamily="18" charset="0"/>
              </a:rPr>
              <a:t>or</a:t>
            </a:r>
            <a:r>
              <a:rPr lang="en-US" sz="2200" b="1" u="sng" dirty="0">
                <a:solidFill>
                  <a:schemeClr val="bg1"/>
                </a:solidFill>
                <a:latin typeface="Bookman Old Style" panose="02050604050505020204" pitchFamily="18" charset="0"/>
              </a:rPr>
              <a:t> Total Product (TP)</a:t>
            </a:r>
          </a:p>
          <a:p>
            <a:pPr marL="0" indent="0" algn="just">
              <a:buNone/>
            </a:pPr>
            <a:r>
              <a:rPr lang="en-US" sz="2000" i="1" dirty="0">
                <a:latin typeface="Bookman Old Style" panose="02050604050505020204" pitchFamily="18" charset="0"/>
              </a:rPr>
              <a:t>It is defined as the total quantity of goods produced by a firm with the given inputs during a specified period of time.</a:t>
            </a:r>
          </a:p>
          <a:p>
            <a:pPr marL="0" indent="0" algn="just">
              <a:buNone/>
            </a:pPr>
            <a:endParaRPr lang="en-US" sz="2200" b="1" u="sng" dirty="0">
              <a:solidFill>
                <a:schemeClr val="bg1"/>
              </a:solidFill>
              <a:latin typeface="Bookman Old Style" panose="02050604050505020204" pitchFamily="18" charset="0"/>
            </a:endParaRPr>
          </a:p>
          <a:p>
            <a:pPr marL="0" indent="0" algn="just">
              <a:buNone/>
            </a:pPr>
            <a:endParaRPr lang="en-US" sz="2200" b="1" u="sng" dirty="0">
              <a:solidFill>
                <a:schemeClr val="bg1"/>
              </a:solidFill>
              <a:latin typeface="Bookman Old Style" panose="02050604050505020204" pitchFamily="18" charset="0"/>
            </a:endParaRPr>
          </a:p>
          <a:p>
            <a:pPr marL="0" indent="0">
              <a:buNone/>
            </a:pPr>
            <a:endParaRPr lang="en-US" sz="2200" b="1" u="sng" dirty="0">
              <a:solidFill>
                <a:schemeClr val="bg1"/>
              </a:solidFill>
              <a:latin typeface="Bookman Old Style" panose="02050604050505020204" pitchFamily="18" charset="0"/>
            </a:endParaRPr>
          </a:p>
          <a:p>
            <a:pPr marL="0" indent="0">
              <a:buNone/>
            </a:pPr>
            <a:endParaRPr lang="en-US" sz="2200" b="1" u="sng" dirty="0">
              <a:solidFill>
                <a:schemeClr val="bg1"/>
              </a:solidFill>
              <a:latin typeface="Bookman Old Style" panose="02050604050505020204" pitchFamily="18" charset="0"/>
            </a:endParaRPr>
          </a:p>
          <a:p>
            <a:pPr marL="0" indent="0">
              <a:buNone/>
            </a:pPr>
            <a:r>
              <a:rPr lang="en-US" sz="2200" b="1" u="sng" dirty="0">
                <a:solidFill>
                  <a:schemeClr val="bg1"/>
                </a:solidFill>
                <a:latin typeface="Bookman Old Style" panose="02050604050505020204" pitchFamily="18" charset="0"/>
              </a:rPr>
              <a:t>Average Product (AP) </a:t>
            </a:r>
            <a:r>
              <a:rPr lang="en-US" sz="2200" b="1" u="sng" dirty="0">
                <a:latin typeface="Bookman Old Style" panose="02050604050505020204" pitchFamily="18" charset="0"/>
              </a:rPr>
              <a:t>or</a:t>
            </a:r>
            <a:r>
              <a:rPr lang="en-US" sz="2200" b="1" u="sng" dirty="0">
                <a:solidFill>
                  <a:schemeClr val="bg1"/>
                </a:solidFill>
                <a:latin typeface="Bookman Old Style" panose="02050604050505020204" pitchFamily="18" charset="0"/>
              </a:rPr>
              <a:t> Average Physical Product (APP) Average Product (AP).</a:t>
            </a:r>
          </a:p>
          <a:p>
            <a:pPr marL="0" indent="0" algn="just">
              <a:buNone/>
            </a:pPr>
            <a:r>
              <a:rPr lang="en-US" sz="2200" dirty="0">
                <a:latin typeface="Bookman Old Style" panose="02050604050505020204" pitchFamily="18" charset="0"/>
              </a:rPr>
              <a:t> </a:t>
            </a:r>
            <a:r>
              <a:rPr lang="en-US" sz="2000" i="1" dirty="0">
                <a:latin typeface="Bookman Old Style" panose="02050604050505020204" pitchFamily="18" charset="0"/>
              </a:rPr>
              <a:t>It is defined as the amount of output produced per unit of the variable factor (labor) employed.</a:t>
            </a:r>
          </a:p>
          <a:p>
            <a:pPr marL="0" indent="0" algn="just">
              <a:buNone/>
            </a:pPr>
            <a:endParaRPr lang="en-US" sz="2200" b="1" u="sng" dirty="0">
              <a:solidFill>
                <a:schemeClr val="bg1"/>
              </a:solidFill>
              <a:latin typeface="Bookman Old Style" panose="02050604050505020204" pitchFamily="18" charset="0"/>
            </a:endParaRPr>
          </a:p>
          <a:p>
            <a:pPr marL="0" indent="0" algn="just">
              <a:buNone/>
            </a:pPr>
            <a:endParaRPr lang="en-US" sz="2200" b="1" u="sng" dirty="0">
              <a:solidFill>
                <a:schemeClr val="bg1"/>
              </a:solidFill>
              <a:latin typeface="Bookman Old Style" panose="02050604050505020204" pitchFamily="18" charset="0"/>
            </a:endParaRPr>
          </a:p>
          <a:p>
            <a:pPr marL="0" indent="0" algn="just">
              <a:buNone/>
            </a:pPr>
            <a:endParaRPr lang="en-US" sz="2200" b="1" u="sng" dirty="0">
              <a:solidFill>
                <a:schemeClr val="bg1"/>
              </a:solidFill>
              <a:latin typeface="Bookman Old Style" panose="02050604050505020204" pitchFamily="18" charset="0"/>
            </a:endParaRPr>
          </a:p>
          <a:p>
            <a:pPr marL="0" indent="0" algn="just">
              <a:buNone/>
            </a:pPr>
            <a:r>
              <a:rPr lang="en-US" sz="2200" b="1" u="sng" dirty="0">
                <a:solidFill>
                  <a:schemeClr val="bg1"/>
                </a:solidFill>
                <a:latin typeface="Bookman Old Style" panose="02050604050505020204" pitchFamily="18" charset="0"/>
              </a:rPr>
              <a:t>Marginal Product (MP) </a:t>
            </a:r>
            <a:r>
              <a:rPr lang="en-US" sz="2200" b="1" u="sng" dirty="0">
                <a:latin typeface="Bookman Old Style" panose="02050604050505020204" pitchFamily="18" charset="0"/>
              </a:rPr>
              <a:t>or</a:t>
            </a:r>
            <a:r>
              <a:rPr lang="en-US" sz="2200" b="1" u="sng" dirty="0">
                <a:solidFill>
                  <a:schemeClr val="bg1"/>
                </a:solidFill>
                <a:latin typeface="Bookman Old Style" panose="02050604050505020204" pitchFamily="18" charset="0"/>
              </a:rPr>
              <a:t> Marginal Physical Product (MPP)</a:t>
            </a:r>
          </a:p>
          <a:p>
            <a:pPr marL="0" indent="0" algn="just">
              <a:buNone/>
            </a:pPr>
            <a:r>
              <a:rPr lang="en-US" sz="2000" i="1" dirty="0">
                <a:latin typeface="Bookman Old Style" panose="02050604050505020204" pitchFamily="18" charset="0"/>
              </a:rPr>
              <a:t>It is defined as the change in TP resulting from the employment of an additional unit of a variable factor (labor).</a:t>
            </a:r>
          </a:p>
          <a:p>
            <a:pPr marL="0" indent="0" algn="just">
              <a:buNone/>
            </a:pPr>
            <a:endParaRPr lang="en-US" sz="2200" dirty="0">
              <a:latin typeface="Bookman Old Style" panose="02050604050505020204" pitchFamily="18"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2913100-27AE-46FF-ACE5-6B98FC221097}"/>
                  </a:ext>
                </a:extLst>
              </p:cNvPr>
              <p:cNvSpPr txBox="1"/>
              <p:nvPr/>
            </p:nvSpPr>
            <p:spPr>
              <a:xfrm>
                <a:off x="4280086" y="5029200"/>
                <a:ext cx="3631827" cy="572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𝐴𝑃</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𝑃h𝑦𝑠𝑖𝑐𝑎</m:t>
                          </m:r>
                          <m:r>
                            <a:rPr lang="en-US" b="0" i="1" smtClean="0">
                              <a:latin typeface="Cambria Math" panose="02040503050406030204" pitchFamily="18" charset="0"/>
                            </a:rPr>
                            <m:t> </m:t>
                          </m:r>
                          <m:r>
                            <a:rPr lang="en-US" b="0" i="1" smtClean="0">
                              <a:latin typeface="Cambria Math" panose="02040503050406030204" pitchFamily="18" charset="0"/>
                            </a:rPr>
                            <m:t>𝑃𝑟𝑜𝑑𝑢𝑐𝑡</m:t>
                          </m:r>
                        </m:num>
                        <m:den>
                          <m:r>
                            <a:rPr lang="en-US" b="0" i="1" smtClean="0">
                              <a:latin typeface="Cambria Math" panose="02040503050406030204" pitchFamily="18" charset="0"/>
                            </a:rPr>
                            <m:t>𝐿𝑎𝑏𝑜𝑟</m:t>
                          </m:r>
                          <m:r>
                            <a:rPr lang="en-US" b="0" i="1" smtClean="0">
                              <a:latin typeface="Cambria Math" panose="02040503050406030204" pitchFamily="18" charset="0"/>
                            </a:rPr>
                            <m:t> </m:t>
                          </m:r>
                          <m:r>
                            <a:rPr lang="en-US" b="0" i="1" smtClean="0">
                              <a:latin typeface="Cambria Math" panose="02040503050406030204" pitchFamily="18" charset="0"/>
                            </a:rPr>
                            <m:t>𝐼𝑛𝑝𝑢𝑡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𝐿</m:t>
                          </m:r>
                        </m:den>
                      </m:f>
                    </m:oMath>
                  </m:oMathPara>
                </a14:m>
                <a:endParaRPr lang="en-IN" dirty="0"/>
              </a:p>
            </p:txBody>
          </p:sp>
        </mc:Choice>
        <mc:Fallback xmlns="">
          <p:sp>
            <p:nvSpPr>
              <p:cNvPr id="12" name="TextBox 11">
                <a:extLst>
                  <a:ext uri="{FF2B5EF4-FFF2-40B4-BE49-F238E27FC236}">
                    <a16:creationId xmlns:a16="http://schemas.microsoft.com/office/drawing/2014/main" id="{42913100-27AE-46FF-ACE5-6B98FC221097}"/>
                  </a:ext>
                </a:extLst>
              </p:cNvPr>
              <p:cNvSpPr txBox="1">
                <a:spLocks noRot="1" noChangeAspect="1" noMove="1" noResize="1" noEditPoints="1" noAdjustHandles="1" noChangeArrowheads="1" noChangeShapeType="1" noTextEdit="1"/>
              </p:cNvSpPr>
              <p:nvPr/>
            </p:nvSpPr>
            <p:spPr>
              <a:xfrm>
                <a:off x="4280086" y="5029200"/>
                <a:ext cx="3631827" cy="57259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0AEAC75-ED41-4370-86C1-879F764AED9D}"/>
                  </a:ext>
                </a:extLst>
              </p:cNvPr>
              <p:cNvSpPr txBox="1"/>
              <p:nvPr/>
            </p:nvSpPr>
            <p:spPr>
              <a:xfrm>
                <a:off x="8355496" y="4740980"/>
                <a:ext cx="3323410" cy="5745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𝑀𝑃</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𝐶h𝑎𝑛𝑔𝑒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𝑃𝑟𝑜𝑑𝑢𝑐𝑡</m:t>
                          </m:r>
                        </m:num>
                        <m:den>
                          <m:r>
                            <a:rPr lang="en-US" b="0" i="1" smtClean="0">
                              <a:latin typeface="Cambria Math" panose="02040503050406030204" pitchFamily="18" charset="0"/>
                            </a:rPr>
                            <m:t>𝐶h𝑎𝑛𝑔𝑒</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𝐿𝑎𝑏𝑜𝑟</m:t>
                          </m:r>
                          <m:r>
                            <a:rPr lang="en-US" b="0" i="1" smtClean="0">
                              <a:latin typeface="Cambria Math" panose="02040503050406030204" pitchFamily="18" charset="0"/>
                            </a:rPr>
                            <m:t> </m:t>
                          </m:r>
                          <m:r>
                            <a:rPr lang="en-US" b="0" i="1" smtClean="0">
                              <a:latin typeface="Cambria Math" panose="02040503050406030204" pitchFamily="18" charset="0"/>
                            </a:rPr>
                            <m:t>𝐼𝑛𝑝𝑢𝑡</m:t>
                          </m:r>
                        </m:den>
                      </m:f>
                    </m:oMath>
                  </m:oMathPara>
                </a14:m>
                <a:endParaRPr lang="en-IN" dirty="0"/>
              </a:p>
            </p:txBody>
          </p:sp>
        </mc:Choice>
        <mc:Fallback xmlns="">
          <p:sp>
            <p:nvSpPr>
              <p:cNvPr id="13" name="TextBox 12">
                <a:extLst>
                  <a:ext uri="{FF2B5EF4-FFF2-40B4-BE49-F238E27FC236}">
                    <a16:creationId xmlns:a16="http://schemas.microsoft.com/office/drawing/2014/main" id="{B0AEAC75-ED41-4370-86C1-879F764AED9D}"/>
                  </a:ext>
                </a:extLst>
              </p:cNvPr>
              <p:cNvSpPr txBox="1">
                <a:spLocks noRot="1" noChangeAspect="1" noMove="1" noResize="1" noEditPoints="1" noAdjustHandles="1" noChangeArrowheads="1" noChangeShapeType="1" noTextEdit="1"/>
              </p:cNvSpPr>
              <p:nvPr/>
            </p:nvSpPr>
            <p:spPr>
              <a:xfrm>
                <a:off x="8355496" y="4740980"/>
                <a:ext cx="3323410" cy="57451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0803A86-6274-4177-BE0D-E82A9A673D4A}"/>
                  </a:ext>
                </a:extLst>
              </p:cNvPr>
              <p:cNvSpPr txBox="1"/>
              <p:nvPr/>
            </p:nvSpPr>
            <p:spPr>
              <a:xfrm>
                <a:off x="8355496" y="5529283"/>
                <a:ext cx="1191095"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𝑀𝑃</m:t>
                      </m:r>
                      <m:r>
                        <a:rPr lang="en-US" b="0" i="1" smtClean="0">
                          <a:latin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𝑇𝑃</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den>
                      </m:f>
                    </m:oMath>
                  </m:oMathPara>
                </a14:m>
                <a:endParaRPr lang="en-IN" dirty="0"/>
              </a:p>
            </p:txBody>
          </p:sp>
        </mc:Choice>
        <mc:Fallback xmlns="">
          <p:sp>
            <p:nvSpPr>
              <p:cNvPr id="14" name="TextBox 13">
                <a:extLst>
                  <a:ext uri="{FF2B5EF4-FFF2-40B4-BE49-F238E27FC236}">
                    <a16:creationId xmlns:a16="http://schemas.microsoft.com/office/drawing/2014/main" id="{A0803A86-6274-4177-BE0D-E82A9A673D4A}"/>
                  </a:ext>
                </a:extLst>
              </p:cNvPr>
              <p:cNvSpPr txBox="1">
                <a:spLocks noRot="1" noChangeAspect="1" noMove="1" noResize="1" noEditPoints="1" noAdjustHandles="1" noChangeArrowheads="1" noChangeShapeType="1" noTextEdit="1"/>
              </p:cNvSpPr>
              <p:nvPr/>
            </p:nvSpPr>
            <p:spPr>
              <a:xfrm>
                <a:off x="8355496" y="5529283"/>
                <a:ext cx="1191095" cy="518604"/>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E27284C-ACDA-41F6-A2CB-F15E68250EA5}"/>
                  </a:ext>
                </a:extLst>
              </p:cNvPr>
              <p:cNvSpPr txBox="1"/>
              <p:nvPr/>
            </p:nvSpPr>
            <p:spPr>
              <a:xfrm>
                <a:off x="8355496" y="6343109"/>
                <a:ext cx="2067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𝑀𝑃</m:t>
                          </m:r>
                        </m:e>
                        <m:sub>
                          <m:r>
                            <a:rPr lang="en-US" b="0" i="1" smtClean="0">
                              <a:latin typeface="Cambria Math" panose="02040503050406030204" pitchFamily="18" charset="0"/>
                            </a:rPr>
                            <m:t>𝑛</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𝑇𝑃</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𝑇𝑃</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m:oMathPara>
                </a14:m>
                <a:endParaRPr lang="en-IN" dirty="0"/>
              </a:p>
            </p:txBody>
          </p:sp>
        </mc:Choice>
        <mc:Fallback xmlns="">
          <p:sp>
            <p:nvSpPr>
              <p:cNvPr id="15" name="TextBox 14">
                <a:extLst>
                  <a:ext uri="{FF2B5EF4-FFF2-40B4-BE49-F238E27FC236}">
                    <a16:creationId xmlns:a16="http://schemas.microsoft.com/office/drawing/2014/main" id="{AE27284C-ACDA-41F6-A2CB-F15E68250EA5}"/>
                  </a:ext>
                </a:extLst>
              </p:cNvPr>
              <p:cNvSpPr txBox="1">
                <a:spLocks noRot="1" noChangeAspect="1" noMove="1" noResize="1" noEditPoints="1" noAdjustHandles="1" noChangeArrowheads="1" noChangeShapeType="1" noTextEdit="1"/>
              </p:cNvSpPr>
              <p:nvPr/>
            </p:nvSpPr>
            <p:spPr>
              <a:xfrm>
                <a:off x="8355496" y="6343109"/>
                <a:ext cx="2067169" cy="276999"/>
              </a:xfrm>
              <a:prstGeom prst="rect">
                <a:avLst/>
              </a:prstGeom>
              <a:blipFill>
                <a:blip r:embed="rId5"/>
                <a:stretch>
                  <a:fillRect l="-2065" r="-295" b="-17778"/>
                </a:stretch>
              </a:blipFill>
            </p:spPr>
            <p:txBody>
              <a:bodyPr/>
              <a:lstStyle/>
              <a:p>
                <a:r>
                  <a:rPr lang="en-IN">
                    <a:noFill/>
                  </a:rPr>
                  <a:t> </a:t>
                </a:r>
              </a:p>
            </p:txBody>
          </p:sp>
        </mc:Fallback>
      </mc:AlternateContent>
    </p:spTree>
    <p:extLst>
      <p:ext uri="{BB962C8B-B14F-4D97-AF65-F5344CB8AC3E}">
        <p14:creationId xmlns:p14="http://schemas.microsoft.com/office/powerpoint/2010/main" val="751176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35DD-FDC5-3EDA-B585-8E67AFD179FA}"/>
              </a:ext>
            </a:extLst>
          </p:cNvPr>
          <p:cNvSpPr>
            <a:spLocks noGrp="1"/>
          </p:cNvSpPr>
          <p:nvPr>
            <p:ph type="title"/>
          </p:nvPr>
        </p:nvSpPr>
        <p:spPr/>
        <p:txBody>
          <a:bodyPr/>
          <a:lstStyle/>
          <a:p>
            <a:r>
              <a:rPr lang="en-IN" dirty="0"/>
              <a:t>Law of Variable Proportion</a:t>
            </a:r>
          </a:p>
        </p:txBody>
      </p:sp>
      <p:sp>
        <p:nvSpPr>
          <p:cNvPr id="3" name="Content Placeholder 2">
            <a:extLst>
              <a:ext uri="{FF2B5EF4-FFF2-40B4-BE49-F238E27FC236}">
                <a16:creationId xmlns:a16="http://schemas.microsoft.com/office/drawing/2014/main" id="{C442BE69-DDD2-ECF1-0166-291BE6357243}"/>
              </a:ext>
            </a:extLst>
          </p:cNvPr>
          <p:cNvSpPr>
            <a:spLocks noGrp="1"/>
          </p:cNvSpPr>
          <p:nvPr>
            <p:ph idx="1"/>
          </p:nvPr>
        </p:nvSpPr>
        <p:spPr>
          <a:xfrm>
            <a:off x="349017" y="2462769"/>
            <a:ext cx="11034601" cy="4395231"/>
          </a:xfrm>
        </p:spPr>
        <p:txBody>
          <a:bodyPr>
            <a:normAutofit/>
          </a:bodyPr>
          <a:lstStyle/>
          <a:p>
            <a:pPr algn="just">
              <a:buFont typeface="Wingdings" panose="05000000000000000000" pitchFamily="2" charset="2"/>
              <a:buChar char="ü"/>
            </a:pPr>
            <a:r>
              <a:rPr lang="en-US" sz="2000" dirty="0">
                <a:latin typeface="Bookman Old Style" panose="02050604050505020204" pitchFamily="18" charset="0"/>
              </a:rPr>
              <a:t>The law of variable proportion is a widely observed law of production which takes place in the short-run. In the short-run, production can be increased by using more of the variable factor. The law is applicable to all sectors of an economy.</a:t>
            </a:r>
          </a:p>
          <a:p>
            <a:pPr algn="just">
              <a:buFont typeface="Wingdings" panose="05000000000000000000" pitchFamily="2" charset="2"/>
              <a:buChar char="ü"/>
            </a:pPr>
            <a:r>
              <a:rPr lang="en-US" sz="2000" dirty="0">
                <a:latin typeface="Bookman Old Style" panose="02050604050505020204" pitchFamily="18" charset="0"/>
              </a:rPr>
              <a:t>The law of variable proportion states that as we employ more and more units of a variable input, keeping other inputs fixed, the total product increases at increasing rate in the beginning then increases at diminishing rate and finally starts falling.</a:t>
            </a:r>
          </a:p>
          <a:p>
            <a:pPr>
              <a:buFont typeface="Wingdings" panose="05000000000000000000" pitchFamily="2" charset="2"/>
              <a:buChar char="ü"/>
            </a:pPr>
            <a:r>
              <a:rPr lang="en-US" sz="2000" dirty="0">
                <a:latin typeface="Bookman Old Style" panose="02050604050505020204" pitchFamily="18" charset="0"/>
              </a:rPr>
              <a:t>The law is based on the following assumptions</a:t>
            </a:r>
          </a:p>
          <a:p>
            <a:pPr>
              <a:buFont typeface="Wingdings" panose="05000000000000000000" pitchFamily="2" charset="2"/>
              <a:buChar char="q"/>
            </a:pPr>
            <a:r>
              <a:rPr lang="en-US" sz="2000" dirty="0">
                <a:latin typeface="Bookman Old Style" panose="02050604050505020204" pitchFamily="18" charset="0"/>
              </a:rPr>
              <a:t>All units of the variable factor employed are equally efficient.</a:t>
            </a:r>
          </a:p>
          <a:p>
            <a:pPr>
              <a:buFont typeface="Wingdings" panose="05000000000000000000" pitchFamily="2" charset="2"/>
              <a:buChar char="q"/>
            </a:pPr>
            <a:r>
              <a:rPr lang="en-US" sz="2000" dirty="0">
                <a:latin typeface="Bookman Old Style" panose="02050604050505020204" pitchFamily="18" charset="0"/>
              </a:rPr>
              <a:t>Technology remains constant</a:t>
            </a:r>
          </a:p>
          <a:p>
            <a:pPr>
              <a:buFont typeface="Wingdings" panose="05000000000000000000" pitchFamily="2" charset="2"/>
              <a:buChar char="q"/>
            </a:pPr>
            <a:r>
              <a:rPr lang="en-US" sz="2000" dirty="0">
                <a:latin typeface="Bookman Old Style" panose="02050604050505020204" pitchFamily="18" charset="0"/>
              </a:rPr>
              <a:t>The proportion of inputs can be varied </a:t>
            </a:r>
            <a:br>
              <a:rPr lang="en-US" sz="2000" dirty="0">
                <a:latin typeface="Bookman Old Style" panose="02050604050505020204" pitchFamily="18" charset="0"/>
              </a:rPr>
            </a:br>
            <a:endParaRPr lang="en-US" sz="2000" dirty="0">
              <a:latin typeface="Bookman Old Style" panose="02050604050505020204" pitchFamily="18" charset="0"/>
            </a:endParaRPr>
          </a:p>
          <a:p>
            <a:pPr marL="0" indent="0">
              <a:buNone/>
            </a:pPr>
            <a:endParaRPr lang="en-US" sz="2000" dirty="0">
              <a:latin typeface="Bookman Old Style" panose="02050604050505020204" pitchFamily="18" charset="0"/>
            </a:endParaRPr>
          </a:p>
          <a:p>
            <a:pPr marL="0" indent="0">
              <a:buNone/>
            </a:pPr>
            <a:endParaRPr lang="en-IN" sz="2000" dirty="0">
              <a:latin typeface="Bookman Old Style" panose="02050604050505020204" pitchFamily="18" charset="0"/>
            </a:endParaRPr>
          </a:p>
        </p:txBody>
      </p:sp>
    </p:spTree>
    <p:extLst>
      <p:ext uri="{BB962C8B-B14F-4D97-AF65-F5344CB8AC3E}">
        <p14:creationId xmlns:p14="http://schemas.microsoft.com/office/powerpoint/2010/main" val="409768884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docProps/app.xml><?xml version="1.0" encoding="utf-8"?>
<Properties xmlns="http://schemas.openxmlformats.org/officeDocument/2006/extended-properties" xmlns:vt="http://schemas.openxmlformats.org/officeDocument/2006/docPropsVTypes">
  <Template/>
  <TotalTime>1961</TotalTime>
  <Words>4915</Words>
  <Application>Microsoft Office PowerPoint</Application>
  <PresentationFormat>Widescreen</PresentationFormat>
  <Paragraphs>453</Paragraphs>
  <Slides>55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55</vt:i4>
      </vt:variant>
    </vt:vector>
  </HeadingPairs>
  <TitlesOfParts>
    <vt:vector size="69" baseType="lpstr">
      <vt:lpstr>Agency FB</vt:lpstr>
      <vt:lpstr>Alef</vt:lpstr>
      <vt:lpstr>Arial</vt:lpstr>
      <vt:lpstr>Bookman Old Style</vt:lpstr>
      <vt:lpstr>Cambria</vt:lpstr>
      <vt:lpstr>Cambria Math</vt:lpstr>
      <vt:lpstr>Georgia</vt:lpstr>
      <vt:lpstr>Times New Roman</vt:lpstr>
      <vt:lpstr>TimesNewRomanPS-BoldMT</vt:lpstr>
      <vt:lpstr>TimesNewRomanPSMT</vt:lpstr>
      <vt:lpstr>Times-Roman</vt:lpstr>
      <vt:lpstr>Trebuchet MS</vt:lpstr>
      <vt:lpstr>Wingdings</vt:lpstr>
      <vt:lpstr>Berlin</vt:lpstr>
      <vt:lpstr>Production and Cost</vt:lpstr>
      <vt:lpstr> Production </vt:lpstr>
      <vt:lpstr>Factors Of Production</vt:lpstr>
      <vt:lpstr>Production Function</vt:lpstr>
      <vt:lpstr>Short-run and Long-run Production Function</vt:lpstr>
      <vt:lpstr>PowerPoint Presentation</vt:lpstr>
      <vt:lpstr>PowerPoint Presentation</vt:lpstr>
      <vt:lpstr>Concepts of Product</vt:lpstr>
      <vt:lpstr>Law of Variable Proportion</vt:lpstr>
      <vt:lpstr>PowerPoint Presentation</vt:lpstr>
      <vt:lpstr>PowerPoint Presentation</vt:lpstr>
      <vt:lpstr>PowerPoint Presentation</vt:lpstr>
      <vt:lpstr>PowerPoint Presentation</vt:lpstr>
      <vt:lpstr>PowerPoint Presentation</vt:lpstr>
      <vt:lpstr>Economies of scale, Isoquants, Types of Iso-quant Curves</vt:lpstr>
      <vt:lpstr>Economies of scale</vt:lpstr>
      <vt:lpstr>Internal Economies</vt:lpstr>
      <vt:lpstr>PowerPoint Presentation</vt:lpstr>
      <vt:lpstr>External Economies</vt:lpstr>
      <vt:lpstr>Isoquants</vt:lpstr>
      <vt:lpstr>PowerPoint Presentation</vt:lpstr>
      <vt:lpstr>Properties of Isoquants</vt:lpstr>
      <vt:lpstr>PowerPoint Presentation</vt:lpstr>
      <vt:lpstr>PowerPoint Presentation</vt:lpstr>
      <vt:lpstr>PowerPoint Presentation</vt:lpstr>
      <vt:lpstr>Types of Iso-quant Curves</vt:lpstr>
      <vt:lpstr>PowerPoint Presentation</vt:lpstr>
      <vt:lpstr>PowerPoint Presentation</vt:lpstr>
      <vt:lpstr>PowerPoint Presentation</vt:lpstr>
      <vt:lpstr>Shift in Isocost Line</vt:lpstr>
      <vt:lpstr>Change in total outlay to be made by the firm</vt:lpstr>
      <vt:lpstr>Change in price of a factor-input</vt:lpstr>
      <vt:lpstr>PowerPoint Presentation</vt:lpstr>
      <vt:lpstr>Producer’s Equilibrium / Least cost combination</vt:lpstr>
      <vt:lpstr>PowerPoint Presentation</vt:lpstr>
      <vt:lpstr>Expansion Path</vt:lpstr>
      <vt:lpstr>Technical Progress and its implications  </vt:lpstr>
      <vt:lpstr>Isoquants and different returns to scales</vt:lpstr>
      <vt:lpstr>Cobb–Douglas production function</vt:lpstr>
      <vt:lpstr>PowerPoint Presentation</vt:lpstr>
      <vt:lpstr>Cost Of Production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2 Production and Cost</dc:title>
  <dc:creator>umar ameer</dc:creator>
  <cp:lastModifiedBy>Lenovo PC</cp:lastModifiedBy>
  <cp:revision>76</cp:revision>
  <dcterms:created xsi:type="dcterms:W3CDTF">2023-02-26T05:57:06Z</dcterms:created>
  <dcterms:modified xsi:type="dcterms:W3CDTF">2023-03-13T04:16:08Z</dcterms:modified>
</cp:coreProperties>
</file>