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7" r:id="rId14"/>
    <p:sldId id="268" r:id="rId15"/>
    <p:sldId id="269" r:id="rId16"/>
    <p:sldId id="270"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2" d="100"/>
          <a:sy n="32" d="100"/>
        </p:scale>
        <p:origin x="113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E7688D-1601-4BA5-960C-EF3CA9637E37}"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D7B67-F4A2-4B67-A27C-67C2B96E67C9}" type="slidenum">
              <a:rPr lang="en-IN" smtClean="0"/>
              <a:t>‹#›</a:t>
            </a:fld>
            <a:endParaRPr lang="en-IN"/>
          </a:p>
        </p:txBody>
      </p:sp>
    </p:spTree>
    <p:extLst>
      <p:ext uri="{BB962C8B-B14F-4D97-AF65-F5344CB8AC3E}">
        <p14:creationId xmlns:p14="http://schemas.microsoft.com/office/powerpoint/2010/main" val="1883975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E7688D-1601-4BA5-960C-EF3CA9637E37}"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D7B67-F4A2-4B67-A27C-67C2B96E67C9}" type="slidenum">
              <a:rPr lang="en-IN" smtClean="0"/>
              <a:t>‹#›</a:t>
            </a:fld>
            <a:endParaRPr lang="en-IN"/>
          </a:p>
        </p:txBody>
      </p:sp>
    </p:spTree>
    <p:extLst>
      <p:ext uri="{BB962C8B-B14F-4D97-AF65-F5344CB8AC3E}">
        <p14:creationId xmlns:p14="http://schemas.microsoft.com/office/powerpoint/2010/main" val="2841953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E7688D-1601-4BA5-960C-EF3CA9637E37}"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D7B67-F4A2-4B67-A27C-67C2B96E67C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04592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E7688D-1601-4BA5-960C-EF3CA9637E37}"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D7B67-F4A2-4B67-A27C-67C2B96E67C9}" type="slidenum">
              <a:rPr lang="en-IN" smtClean="0"/>
              <a:t>‹#›</a:t>
            </a:fld>
            <a:endParaRPr lang="en-IN"/>
          </a:p>
        </p:txBody>
      </p:sp>
    </p:spTree>
    <p:extLst>
      <p:ext uri="{BB962C8B-B14F-4D97-AF65-F5344CB8AC3E}">
        <p14:creationId xmlns:p14="http://schemas.microsoft.com/office/powerpoint/2010/main" val="4018713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E7688D-1601-4BA5-960C-EF3CA9637E37}"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D7B67-F4A2-4B67-A27C-67C2B96E67C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3557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E7688D-1601-4BA5-960C-EF3CA9637E37}"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D7B67-F4A2-4B67-A27C-67C2B96E67C9}" type="slidenum">
              <a:rPr lang="en-IN" smtClean="0"/>
              <a:t>‹#›</a:t>
            </a:fld>
            <a:endParaRPr lang="en-IN"/>
          </a:p>
        </p:txBody>
      </p:sp>
    </p:spTree>
    <p:extLst>
      <p:ext uri="{BB962C8B-B14F-4D97-AF65-F5344CB8AC3E}">
        <p14:creationId xmlns:p14="http://schemas.microsoft.com/office/powerpoint/2010/main" val="513305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E7688D-1601-4BA5-960C-EF3CA9637E37}"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D7B67-F4A2-4B67-A27C-67C2B96E67C9}" type="slidenum">
              <a:rPr lang="en-IN" smtClean="0"/>
              <a:t>‹#›</a:t>
            </a:fld>
            <a:endParaRPr lang="en-IN"/>
          </a:p>
        </p:txBody>
      </p:sp>
    </p:spTree>
    <p:extLst>
      <p:ext uri="{BB962C8B-B14F-4D97-AF65-F5344CB8AC3E}">
        <p14:creationId xmlns:p14="http://schemas.microsoft.com/office/powerpoint/2010/main" val="3756800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E7688D-1601-4BA5-960C-EF3CA9637E37}"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D7B67-F4A2-4B67-A27C-67C2B96E67C9}" type="slidenum">
              <a:rPr lang="en-IN" smtClean="0"/>
              <a:t>‹#›</a:t>
            </a:fld>
            <a:endParaRPr lang="en-IN"/>
          </a:p>
        </p:txBody>
      </p:sp>
    </p:spTree>
    <p:extLst>
      <p:ext uri="{BB962C8B-B14F-4D97-AF65-F5344CB8AC3E}">
        <p14:creationId xmlns:p14="http://schemas.microsoft.com/office/powerpoint/2010/main" val="288874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E7688D-1601-4BA5-960C-EF3CA9637E37}"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D7B67-F4A2-4B67-A27C-67C2B96E67C9}" type="slidenum">
              <a:rPr lang="en-IN" smtClean="0"/>
              <a:t>‹#›</a:t>
            </a:fld>
            <a:endParaRPr lang="en-IN"/>
          </a:p>
        </p:txBody>
      </p:sp>
    </p:spTree>
    <p:extLst>
      <p:ext uri="{BB962C8B-B14F-4D97-AF65-F5344CB8AC3E}">
        <p14:creationId xmlns:p14="http://schemas.microsoft.com/office/powerpoint/2010/main" val="2373214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E7688D-1601-4BA5-960C-EF3CA9637E37}"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D7B67-F4A2-4B67-A27C-67C2B96E67C9}" type="slidenum">
              <a:rPr lang="en-IN" smtClean="0"/>
              <a:t>‹#›</a:t>
            </a:fld>
            <a:endParaRPr lang="en-IN"/>
          </a:p>
        </p:txBody>
      </p:sp>
    </p:spTree>
    <p:extLst>
      <p:ext uri="{BB962C8B-B14F-4D97-AF65-F5344CB8AC3E}">
        <p14:creationId xmlns:p14="http://schemas.microsoft.com/office/powerpoint/2010/main" val="508553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E7688D-1601-4BA5-960C-EF3CA9637E37}"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ED7B67-F4A2-4B67-A27C-67C2B96E67C9}" type="slidenum">
              <a:rPr lang="en-IN" smtClean="0"/>
              <a:t>‹#›</a:t>
            </a:fld>
            <a:endParaRPr lang="en-IN"/>
          </a:p>
        </p:txBody>
      </p:sp>
    </p:spTree>
    <p:extLst>
      <p:ext uri="{BB962C8B-B14F-4D97-AF65-F5344CB8AC3E}">
        <p14:creationId xmlns:p14="http://schemas.microsoft.com/office/powerpoint/2010/main" val="989994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E7688D-1601-4BA5-960C-EF3CA9637E37}" type="datetimeFigureOut">
              <a:rPr lang="en-IN" smtClean="0"/>
              <a:t>14-09-2022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ED7B67-F4A2-4B67-A27C-67C2B96E67C9}" type="slidenum">
              <a:rPr lang="en-IN" smtClean="0"/>
              <a:t>‹#›</a:t>
            </a:fld>
            <a:endParaRPr lang="en-IN"/>
          </a:p>
        </p:txBody>
      </p:sp>
    </p:spTree>
    <p:extLst>
      <p:ext uri="{BB962C8B-B14F-4D97-AF65-F5344CB8AC3E}">
        <p14:creationId xmlns:p14="http://schemas.microsoft.com/office/powerpoint/2010/main" val="3406350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E7688D-1601-4BA5-960C-EF3CA9637E37}" type="datetimeFigureOut">
              <a:rPr lang="en-IN" smtClean="0"/>
              <a:t>14-09-2022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ED7B67-F4A2-4B67-A27C-67C2B96E67C9}" type="slidenum">
              <a:rPr lang="en-IN" smtClean="0"/>
              <a:t>‹#›</a:t>
            </a:fld>
            <a:endParaRPr lang="en-IN"/>
          </a:p>
        </p:txBody>
      </p:sp>
    </p:spTree>
    <p:extLst>
      <p:ext uri="{BB962C8B-B14F-4D97-AF65-F5344CB8AC3E}">
        <p14:creationId xmlns:p14="http://schemas.microsoft.com/office/powerpoint/2010/main" val="3660781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E7688D-1601-4BA5-960C-EF3CA9637E37}" type="datetimeFigureOut">
              <a:rPr lang="en-IN" smtClean="0"/>
              <a:t>14-09-2022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ED7B67-F4A2-4B67-A27C-67C2B96E67C9}" type="slidenum">
              <a:rPr lang="en-IN" smtClean="0"/>
              <a:t>‹#›</a:t>
            </a:fld>
            <a:endParaRPr lang="en-IN"/>
          </a:p>
        </p:txBody>
      </p:sp>
    </p:spTree>
    <p:extLst>
      <p:ext uri="{BB962C8B-B14F-4D97-AF65-F5344CB8AC3E}">
        <p14:creationId xmlns:p14="http://schemas.microsoft.com/office/powerpoint/2010/main" val="2319347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E7688D-1601-4BA5-960C-EF3CA9637E37}"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ED7B67-F4A2-4B67-A27C-67C2B96E67C9}" type="slidenum">
              <a:rPr lang="en-IN" smtClean="0"/>
              <a:t>‹#›</a:t>
            </a:fld>
            <a:endParaRPr lang="en-IN"/>
          </a:p>
        </p:txBody>
      </p:sp>
    </p:spTree>
    <p:extLst>
      <p:ext uri="{BB962C8B-B14F-4D97-AF65-F5344CB8AC3E}">
        <p14:creationId xmlns:p14="http://schemas.microsoft.com/office/powerpoint/2010/main" val="3951286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E7688D-1601-4BA5-960C-EF3CA9637E37}"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ED7B67-F4A2-4B67-A27C-67C2B96E67C9}" type="slidenum">
              <a:rPr lang="en-IN" smtClean="0"/>
              <a:t>‹#›</a:t>
            </a:fld>
            <a:endParaRPr lang="en-IN"/>
          </a:p>
        </p:txBody>
      </p:sp>
    </p:spTree>
    <p:extLst>
      <p:ext uri="{BB962C8B-B14F-4D97-AF65-F5344CB8AC3E}">
        <p14:creationId xmlns:p14="http://schemas.microsoft.com/office/powerpoint/2010/main" val="359043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E7688D-1601-4BA5-960C-EF3CA9637E37}" type="datetimeFigureOut">
              <a:rPr lang="en-IN" smtClean="0"/>
              <a:t>14-09-2022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9ED7B67-F4A2-4B67-A27C-67C2B96E67C9}" type="slidenum">
              <a:rPr lang="en-IN" smtClean="0"/>
              <a:t>‹#›</a:t>
            </a:fld>
            <a:endParaRPr lang="en-IN"/>
          </a:p>
        </p:txBody>
      </p:sp>
    </p:spTree>
    <p:extLst>
      <p:ext uri="{BB962C8B-B14F-4D97-AF65-F5344CB8AC3E}">
        <p14:creationId xmlns:p14="http://schemas.microsoft.com/office/powerpoint/2010/main" val="24954569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24E79-0824-44B4-93C2-CED2EA0219C8}"/>
              </a:ext>
            </a:extLst>
          </p:cNvPr>
          <p:cNvSpPr>
            <a:spLocks noGrp="1"/>
          </p:cNvSpPr>
          <p:nvPr>
            <p:ph type="ctrTitle"/>
          </p:nvPr>
        </p:nvSpPr>
        <p:spPr/>
        <p:txBody>
          <a:bodyPr/>
          <a:lstStyle/>
          <a:p>
            <a:r>
              <a:rPr lang="en-US" dirty="0"/>
              <a:t>Used Cars Price Prediction Project</a:t>
            </a:r>
            <a:endParaRPr lang="en-IN" dirty="0"/>
          </a:p>
        </p:txBody>
      </p:sp>
      <p:sp>
        <p:nvSpPr>
          <p:cNvPr id="3" name="Subtitle 2">
            <a:extLst>
              <a:ext uri="{FF2B5EF4-FFF2-40B4-BE49-F238E27FC236}">
                <a16:creationId xmlns:a16="http://schemas.microsoft.com/office/drawing/2014/main" id="{9AE9343C-B493-4265-9E81-8CB3F224874A}"/>
              </a:ext>
            </a:extLst>
          </p:cNvPr>
          <p:cNvSpPr>
            <a:spLocks noGrp="1"/>
          </p:cNvSpPr>
          <p:nvPr>
            <p:ph type="subTitle" idx="1"/>
          </p:nvPr>
        </p:nvSpPr>
        <p:spPr/>
        <p:txBody>
          <a:bodyPr/>
          <a:lstStyle/>
          <a:p>
            <a:r>
              <a:rPr lang="en-US" dirty="0"/>
              <a:t>A presentation by Arun Joshva Stephenson (Internship 29)</a:t>
            </a:r>
            <a:endParaRPr lang="en-IN" dirty="0"/>
          </a:p>
        </p:txBody>
      </p:sp>
    </p:spTree>
    <p:extLst>
      <p:ext uri="{BB962C8B-B14F-4D97-AF65-F5344CB8AC3E}">
        <p14:creationId xmlns:p14="http://schemas.microsoft.com/office/powerpoint/2010/main" val="271687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06D89-7FE3-49AF-A5F1-EFB17D7B13DF}"/>
              </a:ext>
            </a:extLst>
          </p:cNvPr>
          <p:cNvSpPr>
            <a:spLocks noGrp="1"/>
          </p:cNvSpPr>
          <p:nvPr>
            <p:ph type="title"/>
          </p:nvPr>
        </p:nvSpPr>
        <p:spPr/>
        <p:txBody>
          <a:bodyPr/>
          <a:lstStyle/>
          <a:p>
            <a:r>
              <a:rPr lang="en-US" dirty="0"/>
              <a:t>EDA steps</a:t>
            </a:r>
            <a:endParaRPr lang="en-IN" dirty="0"/>
          </a:p>
        </p:txBody>
      </p:sp>
      <p:sp>
        <p:nvSpPr>
          <p:cNvPr id="3" name="Content Placeholder 2">
            <a:extLst>
              <a:ext uri="{FF2B5EF4-FFF2-40B4-BE49-F238E27FC236}">
                <a16:creationId xmlns:a16="http://schemas.microsoft.com/office/drawing/2014/main" id="{ABEB90D1-3AEA-479B-BD32-A4F670EC44D4}"/>
              </a:ext>
            </a:extLst>
          </p:cNvPr>
          <p:cNvSpPr>
            <a:spLocks noGrp="1"/>
          </p:cNvSpPr>
          <p:nvPr>
            <p:ph idx="1"/>
          </p:nvPr>
        </p:nvSpPr>
        <p:spPr/>
        <p:txBody>
          <a:bodyPr/>
          <a:lstStyle/>
          <a:p>
            <a:r>
              <a:rPr lang="en-US" dirty="0"/>
              <a:t>Checks for statistical information like data type, shape of dataframe, etc.</a:t>
            </a:r>
          </a:p>
          <a:p>
            <a:r>
              <a:rPr lang="en-IN" dirty="0"/>
              <a:t>Distribution of data using univariate analysis</a:t>
            </a:r>
          </a:p>
          <a:p>
            <a:r>
              <a:rPr lang="en-IN" dirty="0"/>
              <a:t>Establishing relationship between key features and the label (price)</a:t>
            </a:r>
          </a:p>
          <a:p>
            <a:r>
              <a:rPr lang="en-IN" dirty="0"/>
              <a:t>Identifying correlations among the features and the label</a:t>
            </a:r>
          </a:p>
          <a:p>
            <a:r>
              <a:rPr lang="en-IN" dirty="0"/>
              <a:t>Skewness checks</a:t>
            </a:r>
          </a:p>
          <a:p>
            <a:r>
              <a:rPr lang="en-IN" dirty="0"/>
              <a:t>Outlier checks</a:t>
            </a:r>
          </a:p>
          <a:p>
            <a:r>
              <a:rPr lang="en-IN" dirty="0"/>
              <a:t>Encoding of categorical data, splitting the features and label, and applying standard scaler</a:t>
            </a:r>
          </a:p>
        </p:txBody>
      </p:sp>
    </p:spTree>
    <p:extLst>
      <p:ext uri="{BB962C8B-B14F-4D97-AF65-F5344CB8AC3E}">
        <p14:creationId xmlns:p14="http://schemas.microsoft.com/office/powerpoint/2010/main" val="2380622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38DD4-B08C-484B-9694-A8E8F221039D}"/>
              </a:ext>
            </a:extLst>
          </p:cNvPr>
          <p:cNvSpPr>
            <a:spLocks noGrp="1"/>
          </p:cNvSpPr>
          <p:nvPr>
            <p:ph type="title"/>
          </p:nvPr>
        </p:nvSpPr>
        <p:spPr/>
        <p:txBody>
          <a:bodyPr/>
          <a:lstStyle/>
          <a:p>
            <a:r>
              <a:rPr lang="en-US" dirty="0"/>
              <a:t>Visualizations and data analysis</a:t>
            </a:r>
            <a:endParaRPr lang="en-IN" dirty="0"/>
          </a:p>
        </p:txBody>
      </p:sp>
      <p:sp>
        <p:nvSpPr>
          <p:cNvPr id="3" name="Content Placeholder 2">
            <a:extLst>
              <a:ext uri="{FF2B5EF4-FFF2-40B4-BE49-F238E27FC236}">
                <a16:creationId xmlns:a16="http://schemas.microsoft.com/office/drawing/2014/main" id="{3C65409A-5779-43BF-ADD4-D6E820E89985}"/>
              </a:ext>
            </a:extLst>
          </p:cNvPr>
          <p:cNvSpPr>
            <a:spLocks noGrp="1"/>
          </p:cNvSpPr>
          <p:nvPr>
            <p:ph idx="1"/>
          </p:nvPr>
        </p:nvSpPr>
        <p:spPr/>
        <p:txBody>
          <a:bodyPr/>
          <a:lstStyle/>
          <a:p>
            <a:r>
              <a:rPr lang="en-US" dirty="0"/>
              <a:t>Univariate analysis: investigated the distribution of skewness using </a:t>
            </a:r>
            <a:r>
              <a:rPr lang="en-US" dirty="0" err="1"/>
              <a:t>distplots</a:t>
            </a:r>
            <a:r>
              <a:rPr lang="en-US" dirty="0"/>
              <a:t> for numerical features and count plots for categorical data because of the presence of both numerical and categorical columns</a:t>
            </a:r>
          </a:p>
          <a:p>
            <a:endParaRPr lang="en-US" dirty="0"/>
          </a:p>
          <a:p>
            <a:r>
              <a:rPr lang="en-US" dirty="0"/>
              <a:t>Bivariate analysis: utilized a variety of plotting approaches to investigate the relationship between features and the label using </a:t>
            </a:r>
            <a:r>
              <a:rPr lang="en-US" dirty="0" err="1"/>
              <a:t>catplots</a:t>
            </a:r>
            <a:r>
              <a:rPr lang="en-US" dirty="0"/>
              <a:t> and discovered continuous variables that had a strong relationship with the label “Price”</a:t>
            </a:r>
          </a:p>
          <a:p>
            <a:endParaRPr lang="en-US" dirty="0"/>
          </a:p>
          <a:p>
            <a:r>
              <a:rPr lang="en-US" dirty="0"/>
              <a:t>Multivariate analysis: checked the correlation between the numerical features and Price of the vehicle using a heatmap, which revealed both positive and negative correlations between the label and numerical features</a:t>
            </a:r>
            <a:endParaRPr lang="en-IN" dirty="0"/>
          </a:p>
        </p:txBody>
      </p:sp>
    </p:spTree>
    <p:extLst>
      <p:ext uri="{BB962C8B-B14F-4D97-AF65-F5344CB8AC3E}">
        <p14:creationId xmlns:p14="http://schemas.microsoft.com/office/powerpoint/2010/main" val="296865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3" name="Straight Connector 52">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2FA73D6-B449-4C23-BB53-818D7C46A794}"/>
              </a:ext>
            </a:extLst>
          </p:cNvPr>
          <p:cNvSpPr>
            <a:spLocks noGrp="1"/>
          </p:cNvSpPr>
          <p:nvPr>
            <p:ph type="title"/>
          </p:nvPr>
        </p:nvSpPr>
        <p:spPr>
          <a:xfrm>
            <a:off x="643467" y="816638"/>
            <a:ext cx="3367359" cy="5224724"/>
          </a:xfrm>
        </p:spPr>
        <p:txBody>
          <a:bodyPr anchor="ctr">
            <a:normAutofit/>
          </a:bodyPr>
          <a:lstStyle/>
          <a:p>
            <a:r>
              <a:rPr lang="en-US" dirty="0"/>
              <a:t>Results:</a:t>
            </a:r>
            <a:br>
              <a:rPr lang="en-US" dirty="0"/>
            </a:br>
            <a:r>
              <a:rPr lang="en-US" dirty="0"/>
              <a:t>Univariate analysis</a:t>
            </a:r>
            <a:endParaRPr lang="en-IN" dirty="0"/>
          </a:p>
        </p:txBody>
      </p:sp>
      <p:sp>
        <p:nvSpPr>
          <p:cNvPr id="3" name="Content Placeholder 2">
            <a:extLst>
              <a:ext uri="{FF2B5EF4-FFF2-40B4-BE49-F238E27FC236}">
                <a16:creationId xmlns:a16="http://schemas.microsoft.com/office/drawing/2014/main" id="{6AC9E9A1-7F48-490F-91BA-835E14C57534}"/>
              </a:ext>
            </a:extLst>
          </p:cNvPr>
          <p:cNvSpPr>
            <a:spLocks noGrp="1"/>
          </p:cNvSpPr>
          <p:nvPr>
            <p:ph idx="1"/>
          </p:nvPr>
        </p:nvSpPr>
        <p:spPr>
          <a:xfrm>
            <a:off x="4654295" y="816638"/>
            <a:ext cx="4619706" cy="5224724"/>
          </a:xfrm>
        </p:spPr>
        <p:txBody>
          <a:bodyPr anchor="ctr">
            <a:normAutofit/>
          </a:bodyPr>
          <a:lstStyle/>
          <a:p>
            <a:pPr marL="0" indent="0">
              <a:buNone/>
            </a:pPr>
            <a:r>
              <a:rPr lang="en-IN" sz="1800" dirty="0">
                <a:effectLst/>
                <a:latin typeface="Arial" panose="020B0604020202020204" pitchFamily="34" charset="0"/>
                <a:ea typeface="Calibri" panose="020F0502020204030204" pitchFamily="34" charset="0"/>
              </a:rPr>
              <a:t>Price is not normally distributed across the dataset. Most cars available for sale on the website are of the manual transmission. Cars with petrol and diesel as fuel type were readily available for sale, with comparatively lower numbers for both, CNG and LPG.</a:t>
            </a:r>
            <a:endParaRPr lang="en-IN" dirty="0"/>
          </a:p>
        </p:txBody>
      </p:sp>
    </p:spTree>
    <p:extLst>
      <p:ext uri="{BB962C8B-B14F-4D97-AF65-F5344CB8AC3E}">
        <p14:creationId xmlns:p14="http://schemas.microsoft.com/office/powerpoint/2010/main" val="1209211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2FA73D6-B449-4C23-BB53-818D7C46A794}"/>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Univariate analysis</a:t>
            </a:r>
            <a:endParaRPr lang="en-IN" dirty="0">
              <a:solidFill>
                <a:schemeClr val="bg1"/>
              </a:solidFill>
            </a:endParaRPr>
          </a:p>
        </p:txBody>
      </p:sp>
      <p:sp>
        <p:nvSpPr>
          <p:cNvPr id="3" name="Content Placeholder 2">
            <a:extLst>
              <a:ext uri="{FF2B5EF4-FFF2-40B4-BE49-F238E27FC236}">
                <a16:creationId xmlns:a16="http://schemas.microsoft.com/office/drawing/2014/main" id="{6AC9E9A1-7F48-490F-91BA-835E14C57534}"/>
              </a:ext>
            </a:extLst>
          </p:cNvPr>
          <p:cNvSpPr>
            <a:spLocks noGrp="1"/>
          </p:cNvSpPr>
          <p:nvPr>
            <p:ph idx="1"/>
          </p:nvPr>
        </p:nvSpPr>
        <p:spPr>
          <a:xfrm>
            <a:off x="673754" y="2160590"/>
            <a:ext cx="3973943" cy="3440110"/>
          </a:xfrm>
        </p:spPr>
        <p:txBody>
          <a:bodyPr>
            <a:normAutofit/>
          </a:bodyPr>
          <a:lstStyle/>
          <a:p>
            <a:pPr marL="0" indent="0">
              <a:buNone/>
            </a:pPr>
            <a:r>
              <a:rPr lang="en-US" dirty="0">
                <a:solidFill>
                  <a:schemeClr val="bg1"/>
                </a:solidFill>
              </a:rPr>
              <a:t>Distribution of price data in the dataset</a:t>
            </a:r>
            <a:endParaRPr lang="en-IN" dirty="0">
              <a:solidFill>
                <a:schemeClr val="bg1"/>
              </a:solidFill>
            </a:endParaRPr>
          </a:p>
        </p:txBody>
      </p:sp>
      <p:pic>
        <p:nvPicPr>
          <p:cNvPr id="4" name="Picture 3">
            <a:extLst>
              <a:ext uri="{FF2B5EF4-FFF2-40B4-BE49-F238E27FC236}">
                <a16:creationId xmlns:a16="http://schemas.microsoft.com/office/drawing/2014/main" id="{1FF53FC5-CE74-425F-B8A4-425A9273A6DE}"/>
              </a:ext>
            </a:extLst>
          </p:cNvPr>
          <p:cNvPicPr/>
          <p:nvPr/>
        </p:nvPicPr>
        <p:blipFill>
          <a:blip r:embed="rId2"/>
          <a:stretch>
            <a:fillRect/>
          </a:stretch>
        </p:blipFill>
        <p:spPr>
          <a:xfrm>
            <a:off x="6096001" y="1648235"/>
            <a:ext cx="5143500" cy="3549014"/>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536643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2FA73D6-B449-4C23-BB53-818D7C46A794}"/>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Univariate analysis</a:t>
            </a:r>
            <a:endParaRPr lang="en-IN" dirty="0">
              <a:solidFill>
                <a:schemeClr val="bg1"/>
              </a:solidFill>
            </a:endParaRPr>
          </a:p>
        </p:txBody>
      </p:sp>
      <p:sp>
        <p:nvSpPr>
          <p:cNvPr id="3" name="Content Placeholder 2">
            <a:extLst>
              <a:ext uri="{FF2B5EF4-FFF2-40B4-BE49-F238E27FC236}">
                <a16:creationId xmlns:a16="http://schemas.microsoft.com/office/drawing/2014/main" id="{6AC9E9A1-7F48-490F-91BA-835E14C57534}"/>
              </a:ext>
            </a:extLst>
          </p:cNvPr>
          <p:cNvSpPr>
            <a:spLocks noGrp="1"/>
          </p:cNvSpPr>
          <p:nvPr>
            <p:ph idx="1"/>
          </p:nvPr>
        </p:nvSpPr>
        <p:spPr>
          <a:xfrm>
            <a:off x="673754" y="2160590"/>
            <a:ext cx="3973943" cy="3440110"/>
          </a:xfrm>
        </p:spPr>
        <p:txBody>
          <a:bodyPr>
            <a:normAutofit/>
          </a:bodyPr>
          <a:lstStyle/>
          <a:p>
            <a:pPr marL="0" indent="0">
              <a:buNone/>
            </a:pPr>
            <a:r>
              <a:rPr lang="en-US" dirty="0">
                <a:solidFill>
                  <a:schemeClr val="bg1"/>
                </a:solidFill>
              </a:rPr>
              <a:t>Distribution of used cars in the dataset based on the transmission type of the vehicle</a:t>
            </a:r>
            <a:endParaRPr lang="en-IN" dirty="0">
              <a:solidFill>
                <a:schemeClr val="bg1"/>
              </a:solidFill>
            </a:endParaRPr>
          </a:p>
        </p:txBody>
      </p:sp>
      <p:pic>
        <p:nvPicPr>
          <p:cNvPr id="10" name="Picture 9">
            <a:extLst>
              <a:ext uri="{FF2B5EF4-FFF2-40B4-BE49-F238E27FC236}">
                <a16:creationId xmlns:a16="http://schemas.microsoft.com/office/drawing/2014/main" id="{F740DBFF-4518-48C7-A632-9A9140F0D0BD}"/>
              </a:ext>
            </a:extLst>
          </p:cNvPr>
          <p:cNvPicPr/>
          <p:nvPr/>
        </p:nvPicPr>
        <p:blipFill>
          <a:blip r:embed="rId2"/>
          <a:stretch>
            <a:fillRect/>
          </a:stretch>
        </p:blipFill>
        <p:spPr>
          <a:xfrm>
            <a:off x="6096001" y="1758353"/>
            <a:ext cx="5143500" cy="3328778"/>
          </a:xfrm>
          <a:prstGeom prst="rect">
            <a:avLst/>
          </a:prstGeom>
        </p:spPr>
      </p:pic>
      <p:sp>
        <p:nvSpPr>
          <p:cNvPr id="26" name="Isosceles Triangle 2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656443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2FA73D6-B449-4C23-BB53-818D7C46A794}"/>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Univariate analysis</a:t>
            </a:r>
            <a:endParaRPr lang="en-IN" dirty="0">
              <a:solidFill>
                <a:schemeClr val="bg1"/>
              </a:solidFill>
            </a:endParaRPr>
          </a:p>
        </p:txBody>
      </p:sp>
      <p:sp>
        <p:nvSpPr>
          <p:cNvPr id="3" name="Content Placeholder 2">
            <a:extLst>
              <a:ext uri="{FF2B5EF4-FFF2-40B4-BE49-F238E27FC236}">
                <a16:creationId xmlns:a16="http://schemas.microsoft.com/office/drawing/2014/main" id="{6AC9E9A1-7F48-490F-91BA-835E14C57534}"/>
              </a:ext>
            </a:extLst>
          </p:cNvPr>
          <p:cNvSpPr>
            <a:spLocks noGrp="1"/>
          </p:cNvSpPr>
          <p:nvPr>
            <p:ph idx="1"/>
          </p:nvPr>
        </p:nvSpPr>
        <p:spPr>
          <a:xfrm>
            <a:off x="673754" y="2160590"/>
            <a:ext cx="3973943" cy="3440110"/>
          </a:xfrm>
        </p:spPr>
        <p:txBody>
          <a:bodyPr>
            <a:normAutofit/>
          </a:bodyPr>
          <a:lstStyle/>
          <a:p>
            <a:pPr marL="0" indent="0">
              <a:buNone/>
            </a:pPr>
            <a:r>
              <a:rPr lang="en-US" dirty="0">
                <a:solidFill>
                  <a:schemeClr val="bg1"/>
                </a:solidFill>
              </a:rPr>
              <a:t>Distribution of used cars in the dataset based on the fuel type of the vehicle</a:t>
            </a:r>
            <a:endParaRPr lang="en-IN" dirty="0">
              <a:solidFill>
                <a:schemeClr val="bg1"/>
              </a:solidFill>
            </a:endParaRPr>
          </a:p>
        </p:txBody>
      </p:sp>
      <p:pic>
        <p:nvPicPr>
          <p:cNvPr id="9" name="Picture 8">
            <a:extLst>
              <a:ext uri="{FF2B5EF4-FFF2-40B4-BE49-F238E27FC236}">
                <a16:creationId xmlns:a16="http://schemas.microsoft.com/office/drawing/2014/main" id="{3DDB1F68-CBDB-4700-876D-3C28793FC828}"/>
              </a:ext>
            </a:extLst>
          </p:cNvPr>
          <p:cNvPicPr/>
          <p:nvPr/>
        </p:nvPicPr>
        <p:blipFill>
          <a:blip r:embed="rId2"/>
          <a:stretch>
            <a:fillRect/>
          </a:stretch>
        </p:blipFill>
        <p:spPr>
          <a:xfrm>
            <a:off x="6096001" y="1718958"/>
            <a:ext cx="5143500" cy="3407568"/>
          </a:xfrm>
          <a:prstGeom prst="rect">
            <a:avLst/>
          </a:prstGeom>
        </p:spPr>
      </p:pic>
      <p:sp>
        <p:nvSpPr>
          <p:cNvPr id="37" name="Isosceles Triangle 3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422213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Isosceles Triangle 4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2FA73D6-B449-4C23-BB53-818D7C46A794}"/>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Univariate analysis</a:t>
            </a:r>
            <a:endParaRPr lang="en-IN" dirty="0">
              <a:solidFill>
                <a:schemeClr val="bg1"/>
              </a:solidFill>
            </a:endParaRPr>
          </a:p>
        </p:txBody>
      </p:sp>
      <p:sp>
        <p:nvSpPr>
          <p:cNvPr id="3" name="Content Placeholder 2">
            <a:extLst>
              <a:ext uri="{FF2B5EF4-FFF2-40B4-BE49-F238E27FC236}">
                <a16:creationId xmlns:a16="http://schemas.microsoft.com/office/drawing/2014/main" id="{6AC9E9A1-7F48-490F-91BA-835E14C57534}"/>
              </a:ext>
            </a:extLst>
          </p:cNvPr>
          <p:cNvSpPr>
            <a:spLocks noGrp="1"/>
          </p:cNvSpPr>
          <p:nvPr>
            <p:ph idx="1"/>
          </p:nvPr>
        </p:nvSpPr>
        <p:spPr>
          <a:xfrm>
            <a:off x="673754" y="2160590"/>
            <a:ext cx="3973943" cy="3440110"/>
          </a:xfrm>
        </p:spPr>
        <p:txBody>
          <a:bodyPr>
            <a:normAutofit/>
          </a:bodyPr>
          <a:lstStyle/>
          <a:p>
            <a:pPr marL="0" indent="0">
              <a:buNone/>
            </a:pPr>
            <a:r>
              <a:rPr lang="en-US" dirty="0">
                <a:solidFill>
                  <a:schemeClr val="bg1"/>
                </a:solidFill>
              </a:rPr>
              <a:t>Distribution of used cars in the dataset based on the year of manufacture of the vehicle on the registration documents</a:t>
            </a:r>
            <a:endParaRPr lang="en-IN" dirty="0">
              <a:solidFill>
                <a:schemeClr val="bg1"/>
              </a:solidFill>
            </a:endParaRPr>
          </a:p>
        </p:txBody>
      </p:sp>
      <p:pic>
        <p:nvPicPr>
          <p:cNvPr id="10" name="Picture 9">
            <a:extLst>
              <a:ext uri="{FF2B5EF4-FFF2-40B4-BE49-F238E27FC236}">
                <a16:creationId xmlns:a16="http://schemas.microsoft.com/office/drawing/2014/main" id="{EFAC622A-08AD-4B71-8225-3CB7AA2F45C8}"/>
              </a:ext>
            </a:extLst>
          </p:cNvPr>
          <p:cNvPicPr/>
          <p:nvPr/>
        </p:nvPicPr>
        <p:blipFill>
          <a:blip r:embed="rId2"/>
          <a:stretch>
            <a:fillRect/>
          </a:stretch>
        </p:blipFill>
        <p:spPr>
          <a:xfrm>
            <a:off x="6096001" y="1661094"/>
            <a:ext cx="5143500" cy="3523296"/>
          </a:xfrm>
          <a:prstGeom prst="rect">
            <a:avLst/>
          </a:prstGeom>
        </p:spPr>
      </p:pic>
      <p:sp>
        <p:nvSpPr>
          <p:cNvPr id="48" name="Isosceles Triangle 4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587869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3" name="Straight Connector 52">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2FA73D6-B449-4C23-BB53-818D7C46A794}"/>
              </a:ext>
            </a:extLst>
          </p:cNvPr>
          <p:cNvSpPr>
            <a:spLocks noGrp="1"/>
          </p:cNvSpPr>
          <p:nvPr>
            <p:ph type="title"/>
          </p:nvPr>
        </p:nvSpPr>
        <p:spPr>
          <a:xfrm>
            <a:off x="643467" y="816638"/>
            <a:ext cx="3367359" cy="5224724"/>
          </a:xfrm>
        </p:spPr>
        <p:txBody>
          <a:bodyPr anchor="ctr">
            <a:normAutofit/>
          </a:bodyPr>
          <a:lstStyle/>
          <a:p>
            <a:r>
              <a:rPr lang="en-US" dirty="0"/>
              <a:t>Results:</a:t>
            </a:r>
            <a:br>
              <a:rPr lang="en-US" dirty="0"/>
            </a:br>
            <a:r>
              <a:rPr lang="en-US" dirty="0"/>
              <a:t>Bivariate analysis</a:t>
            </a:r>
            <a:endParaRPr lang="en-IN" dirty="0"/>
          </a:p>
        </p:txBody>
      </p:sp>
      <p:sp>
        <p:nvSpPr>
          <p:cNvPr id="3" name="Content Placeholder 2">
            <a:extLst>
              <a:ext uri="{FF2B5EF4-FFF2-40B4-BE49-F238E27FC236}">
                <a16:creationId xmlns:a16="http://schemas.microsoft.com/office/drawing/2014/main" id="{6AC9E9A1-7F48-490F-91BA-835E14C57534}"/>
              </a:ext>
            </a:extLst>
          </p:cNvPr>
          <p:cNvSpPr>
            <a:spLocks noGrp="1"/>
          </p:cNvSpPr>
          <p:nvPr>
            <p:ph idx="1"/>
          </p:nvPr>
        </p:nvSpPr>
        <p:spPr>
          <a:xfrm>
            <a:off x="4654295" y="816638"/>
            <a:ext cx="4619706" cy="5224724"/>
          </a:xfrm>
        </p:spPr>
        <p:txBody>
          <a:bodyPr anchor="ctr">
            <a:normAutofit/>
          </a:bodyPr>
          <a:lstStyle/>
          <a:p>
            <a:pPr marL="0" indent="0">
              <a:buNone/>
            </a:pPr>
            <a:r>
              <a:rPr lang="en-IN" sz="1800" dirty="0">
                <a:effectLst/>
                <a:latin typeface="Arial" panose="020B0604020202020204" pitchFamily="34" charset="0"/>
                <a:ea typeface="Calibri" panose="020F0502020204030204" pitchFamily="34" charset="0"/>
              </a:rPr>
              <a:t>Price of automatic transmission cars is higher than that of manual transmission cars. Cars running on diesel were more expensive than any other fuel type, followed by those running on petrol, CNG and LPG respectively. From the third plot, it is evident that prices were consistently growing for models manufactured till 2019, post which, the resale prices declined drastically, leading to a conclusion that the global pandemic left consumers with wiped out disposable incomes and savings, and cars purchased during the pandemic were possibly being sold under financial distress. To test this hypothesis, a more detailed research / study may be required.</a:t>
            </a:r>
            <a:endParaRPr lang="en-IN" dirty="0"/>
          </a:p>
        </p:txBody>
      </p:sp>
    </p:spTree>
    <p:extLst>
      <p:ext uri="{BB962C8B-B14F-4D97-AF65-F5344CB8AC3E}">
        <p14:creationId xmlns:p14="http://schemas.microsoft.com/office/powerpoint/2010/main" val="1469058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7" name="Isosceles Triangle 5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2FA73D6-B449-4C23-BB53-818D7C46A794}"/>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Bivariate analysis</a:t>
            </a:r>
            <a:endParaRPr lang="en-IN" dirty="0">
              <a:solidFill>
                <a:schemeClr val="bg1"/>
              </a:solidFill>
            </a:endParaRPr>
          </a:p>
        </p:txBody>
      </p:sp>
      <p:sp>
        <p:nvSpPr>
          <p:cNvPr id="3" name="Content Placeholder 2">
            <a:extLst>
              <a:ext uri="{FF2B5EF4-FFF2-40B4-BE49-F238E27FC236}">
                <a16:creationId xmlns:a16="http://schemas.microsoft.com/office/drawing/2014/main" id="{6AC9E9A1-7F48-490F-91BA-835E14C57534}"/>
              </a:ext>
            </a:extLst>
          </p:cNvPr>
          <p:cNvSpPr>
            <a:spLocks noGrp="1"/>
          </p:cNvSpPr>
          <p:nvPr>
            <p:ph idx="1"/>
          </p:nvPr>
        </p:nvSpPr>
        <p:spPr>
          <a:xfrm>
            <a:off x="673754" y="2160590"/>
            <a:ext cx="3973943" cy="3440110"/>
          </a:xfrm>
        </p:spPr>
        <p:txBody>
          <a:bodyPr>
            <a:normAutofit/>
          </a:bodyPr>
          <a:lstStyle/>
          <a:p>
            <a:pPr marL="0" indent="0">
              <a:buNone/>
            </a:pPr>
            <a:r>
              <a:rPr lang="en-US" dirty="0">
                <a:solidFill>
                  <a:schemeClr val="bg1"/>
                </a:solidFill>
              </a:rPr>
              <a:t>Relationship between price and transmission of vehicle</a:t>
            </a:r>
            <a:endParaRPr lang="en-IN" dirty="0">
              <a:solidFill>
                <a:schemeClr val="bg1"/>
              </a:solidFill>
            </a:endParaRPr>
          </a:p>
        </p:txBody>
      </p:sp>
      <p:pic>
        <p:nvPicPr>
          <p:cNvPr id="9" name="Picture 8" descr="Chart&#10;&#10;Description automatically generated">
            <a:extLst>
              <a:ext uri="{FF2B5EF4-FFF2-40B4-BE49-F238E27FC236}">
                <a16:creationId xmlns:a16="http://schemas.microsoft.com/office/drawing/2014/main" id="{439FD3FC-5AE6-485E-8463-A4F0B58B64AD}"/>
              </a:ext>
            </a:extLst>
          </p:cNvPr>
          <p:cNvPicPr/>
          <p:nvPr/>
        </p:nvPicPr>
        <p:blipFill>
          <a:blip r:embed="rId2"/>
          <a:stretch>
            <a:fillRect/>
          </a:stretch>
        </p:blipFill>
        <p:spPr>
          <a:xfrm>
            <a:off x="5772122" y="1766412"/>
            <a:ext cx="5746123" cy="3360224"/>
          </a:xfrm>
          <a:prstGeom prst="rect">
            <a:avLst/>
          </a:prstGeom>
        </p:spPr>
      </p:pic>
      <p:sp>
        <p:nvSpPr>
          <p:cNvPr id="59" name="Isosceles Triangle 5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749704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8" name="Isosceles Triangle 6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2FA73D6-B449-4C23-BB53-818D7C46A794}"/>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Bivariate analysis</a:t>
            </a:r>
            <a:endParaRPr lang="en-IN" dirty="0">
              <a:solidFill>
                <a:schemeClr val="bg1"/>
              </a:solidFill>
            </a:endParaRPr>
          </a:p>
        </p:txBody>
      </p:sp>
      <p:sp>
        <p:nvSpPr>
          <p:cNvPr id="3" name="Content Placeholder 2">
            <a:extLst>
              <a:ext uri="{FF2B5EF4-FFF2-40B4-BE49-F238E27FC236}">
                <a16:creationId xmlns:a16="http://schemas.microsoft.com/office/drawing/2014/main" id="{6AC9E9A1-7F48-490F-91BA-835E14C57534}"/>
              </a:ext>
            </a:extLst>
          </p:cNvPr>
          <p:cNvSpPr>
            <a:spLocks noGrp="1"/>
          </p:cNvSpPr>
          <p:nvPr>
            <p:ph idx="1"/>
          </p:nvPr>
        </p:nvSpPr>
        <p:spPr>
          <a:xfrm>
            <a:off x="673754" y="2160590"/>
            <a:ext cx="3973943" cy="3440110"/>
          </a:xfrm>
        </p:spPr>
        <p:txBody>
          <a:bodyPr>
            <a:normAutofit/>
          </a:bodyPr>
          <a:lstStyle/>
          <a:p>
            <a:pPr marL="0" indent="0">
              <a:buNone/>
            </a:pPr>
            <a:r>
              <a:rPr lang="en-US" dirty="0">
                <a:solidFill>
                  <a:schemeClr val="bg1"/>
                </a:solidFill>
              </a:rPr>
              <a:t>Relationship between price and fuel type of vehicle</a:t>
            </a:r>
            <a:endParaRPr lang="en-IN" dirty="0">
              <a:solidFill>
                <a:schemeClr val="bg1"/>
              </a:solidFill>
            </a:endParaRPr>
          </a:p>
        </p:txBody>
      </p:sp>
      <p:pic>
        <p:nvPicPr>
          <p:cNvPr id="10" name="Picture 9" descr="Chart, box and whisker chart&#10;&#10;Description automatically generated">
            <a:extLst>
              <a:ext uri="{FF2B5EF4-FFF2-40B4-BE49-F238E27FC236}">
                <a16:creationId xmlns:a16="http://schemas.microsoft.com/office/drawing/2014/main" id="{4B07728D-0EE9-427D-9F2E-5A8C0EE70099}"/>
              </a:ext>
            </a:extLst>
          </p:cNvPr>
          <p:cNvPicPr/>
          <p:nvPr/>
        </p:nvPicPr>
        <p:blipFill>
          <a:blip r:embed="rId2"/>
          <a:stretch>
            <a:fillRect/>
          </a:stretch>
        </p:blipFill>
        <p:spPr>
          <a:xfrm>
            <a:off x="5871150" y="1708879"/>
            <a:ext cx="5659695" cy="3642610"/>
          </a:xfrm>
          <a:prstGeom prst="rect">
            <a:avLst/>
          </a:prstGeom>
        </p:spPr>
      </p:pic>
      <p:sp>
        <p:nvSpPr>
          <p:cNvPr id="70" name="Isosceles Triangle 6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399591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6758-0049-4A4F-85FB-408B34651B21}"/>
              </a:ext>
            </a:extLst>
          </p:cNvPr>
          <p:cNvSpPr>
            <a:spLocks noGrp="1"/>
          </p:cNvSpPr>
          <p:nvPr>
            <p:ph type="title"/>
          </p:nvPr>
        </p:nvSpPr>
        <p:spPr/>
        <p:txBody>
          <a:bodyPr/>
          <a:lstStyle/>
          <a:p>
            <a:r>
              <a:rPr lang="en-US" dirty="0"/>
              <a:t>Table of contents</a:t>
            </a:r>
            <a:endParaRPr lang="en-IN" dirty="0"/>
          </a:p>
        </p:txBody>
      </p:sp>
      <p:sp>
        <p:nvSpPr>
          <p:cNvPr id="3" name="Content Placeholder 2">
            <a:extLst>
              <a:ext uri="{FF2B5EF4-FFF2-40B4-BE49-F238E27FC236}">
                <a16:creationId xmlns:a16="http://schemas.microsoft.com/office/drawing/2014/main" id="{A55556A7-BD0F-4EAF-AC22-B7A0D1977B21}"/>
              </a:ext>
            </a:extLst>
          </p:cNvPr>
          <p:cNvSpPr>
            <a:spLocks noGrp="1"/>
          </p:cNvSpPr>
          <p:nvPr>
            <p:ph idx="1"/>
          </p:nvPr>
        </p:nvSpPr>
        <p:spPr>
          <a:xfrm>
            <a:off x="677334" y="1678899"/>
            <a:ext cx="8596668" cy="4362464"/>
          </a:xfrm>
        </p:spPr>
        <p:txBody>
          <a:bodyPr>
            <a:normAutofit fontScale="92500" lnSpcReduction="10000"/>
          </a:bodyPr>
          <a:lstStyle/>
          <a:p>
            <a:r>
              <a:rPr lang="en-US" dirty="0"/>
              <a:t>Introduction</a:t>
            </a:r>
          </a:p>
          <a:p>
            <a:r>
              <a:rPr lang="en-US" dirty="0"/>
              <a:t>Problem statement</a:t>
            </a:r>
          </a:p>
          <a:p>
            <a:r>
              <a:rPr lang="en-US" dirty="0"/>
              <a:t>Understanding the problem</a:t>
            </a:r>
          </a:p>
          <a:p>
            <a:r>
              <a:rPr lang="en-US" dirty="0"/>
              <a:t>Analysis of literature – used car pricing and benefits</a:t>
            </a:r>
          </a:p>
          <a:p>
            <a:r>
              <a:rPr lang="en-US" dirty="0"/>
              <a:t>Data analysis and model building</a:t>
            </a:r>
          </a:p>
          <a:p>
            <a:r>
              <a:rPr lang="en-US" dirty="0"/>
              <a:t>EDA steps</a:t>
            </a:r>
          </a:p>
          <a:p>
            <a:r>
              <a:rPr lang="en-US" dirty="0"/>
              <a:t>Visualizations and data analysis</a:t>
            </a:r>
          </a:p>
          <a:p>
            <a:r>
              <a:rPr lang="en-IN" dirty="0"/>
              <a:t>Assumptions</a:t>
            </a:r>
          </a:p>
          <a:p>
            <a:r>
              <a:rPr lang="en-IN" dirty="0"/>
              <a:t>Model building</a:t>
            </a:r>
          </a:p>
          <a:p>
            <a:r>
              <a:rPr lang="en-IN" dirty="0"/>
              <a:t>Hyperparameter tuning and testing final model</a:t>
            </a:r>
          </a:p>
          <a:p>
            <a:r>
              <a:rPr lang="en-IN" dirty="0"/>
              <a:t>Saving the model and final predictions</a:t>
            </a:r>
          </a:p>
          <a:p>
            <a:r>
              <a:rPr lang="en-IN" dirty="0"/>
              <a:t>Conclusion</a:t>
            </a:r>
          </a:p>
        </p:txBody>
      </p:sp>
    </p:spTree>
    <p:extLst>
      <p:ext uri="{BB962C8B-B14F-4D97-AF65-F5344CB8AC3E}">
        <p14:creationId xmlns:p14="http://schemas.microsoft.com/office/powerpoint/2010/main" val="1432117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9" name="Isosceles Triangle 7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2FA73D6-B449-4C23-BB53-818D7C46A794}"/>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Bivariate analysis</a:t>
            </a:r>
            <a:endParaRPr lang="en-IN" dirty="0">
              <a:solidFill>
                <a:schemeClr val="bg1"/>
              </a:solidFill>
            </a:endParaRPr>
          </a:p>
        </p:txBody>
      </p:sp>
      <p:sp>
        <p:nvSpPr>
          <p:cNvPr id="3" name="Content Placeholder 2">
            <a:extLst>
              <a:ext uri="{FF2B5EF4-FFF2-40B4-BE49-F238E27FC236}">
                <a16:creationId xmlns:a16="http://schemas.microsoft.com/office/drawing/2014/main" id="{6AC9E9A1-7F48-490F-91BA-835E14C57534}"/>
              </a:ext>
            </a:extLst>
          </p:cNvPr>
          <p:cNvSpPr>
            <a:spLocks noGrp="1"/>
          </p:cNvSpPr>
          <p:nvPr>
            <p:ph idx="1"/>
          </p:nvPr>
        </p:nvSpPr>
        <p:spPr>
          <a:xfrm>
            <a:off x="673754" y="2160590"/>
            <a:ext cx="3973943" cy="3440110"/>
          </a:xfrm>
        </p:spPr>
        <p:txBody>
          <a:bodyPr>
            <a:normAutofit/>
          </a:bodyPr>
          <a:lstStyle/>
          <a:p>
            <a:pPr marL="0" indent="0">
              <a:buNone/>
            </a:pPr>
            <a:r>
              <a:rPr lang="en-US" dirty="0">
                <a:solidFill>
                  <a:schemeClr val="bg1"/>
                </a:solidFill>
              </a:rPr>
              <a:t>Relationship between price and year of make of vehicle</a:t>
            </a:r>
            <a:endParaRPr lang="en-IN" dirty="0">
              <a:solidFill>
                <a:schemeClr val="bg1"/>
              </a:solidFill>
            </a:endParaRPr>
          </a:p>
        </p:txBody>
      </p:sp>
      <p:pic>
        <p:nvPicPr>
          <p:cNvPr id="9" name="Picture 8">
            <a:extLst>
              <a:ext uri="{FF2B5EF4-FFF2-40B4-BE49-F238E27FC236}">
                <a16:creationId xmlns:a16="http://schemas.microsoft.com/office/drawing/2014/main" id="{E2BFC2F9-6167-4F62-AC45-240CD6DD73CF}"/>
              </a:ext>
            </a:extLst>
          </p:cNvPr>
          <p:cNvPicPr/>
          <p:nvPr/>
        </p:nvPicPr>
        <p:blipFill>
          <a:blip r:embed="rId2"/>
          <a:stretch>
            <a:fillRect/>
          </a:stretch>
        </p:blipFill>
        <p:spPr>
          <a:xfrm>
            <a:off x="5811191" y="1597225"/>
            <a:ext cx="5932076" cy="3469449"/>
          </a:xfrm>
          <a:prstGeom prst="rect">
            <a:avLst/>
          </a:prstGeom>
        </p:spPr>
      </p:pic>
      <p:sp>
        <p:nvSpPr>
          <p:cNvPr id="81" name="Isosceles Triangle 8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107569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3" name="Straight Connector 52">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2FA73D6-B449-4C23-BB53-818D7C46A794}"/>
              </a:ext>
            </a:extLst>
          </p:cNvPr>
          <p:cNvSpPr>
            <a:spLocks noGrp="1"/>
          </p:cNvSpPr>
          <p:nvPr>
            <p:ph type="title"/>
          </p:nvPr>
        </p:nvSpPr>
        <p:spPr>
          <a:xfrm>
            <a:off x="643467" y="816638"/>
            <a:ext cx="3367359" cy="5224724"/>
          </a:xfrm>
        </p:spPr>
        <p:txBody>
          <a:bodyPr anchor="ctr">
            <a:normAutofit/>
          </a:bodyPr>
          <a:lstStyle/>
          <a:p>
            <a:r>
              <a:rPr lang="en-US" dirty="0"/>
              <a:t>Results:</a:t>
            </a:r>
            <a:br>
              <a:rPr lang="en-US" dirty="0"/>
            </a:br>
            <a:r>
              <a:rPr lang="en-US" dirty="0"/>
              <a:t>Multivariate analysis</a:t>
            </a:r>
            <a:endParaRPr lang="en-IN" dirty="0"/>
          </a:p>
        </p:txBody>
      </p:sp>
      <p:sp>
        <p:nvSpPr>
          <p:cNvPr id="3" name="Content Placeholder 2">
            <a:extLst>
              <a:ext uri="{FF2B5EF4-FFF2-40B4-BE49-F238E27FC236}">
                <a16:creationId xmlns:a16="http://schemas.microsoft.com/office/drawing/2014/main" id="{6AC9E9A1-7F48-490F-91BA-835E14C57534}"/>
              </a:ext>
            </a:extLst>
          </p:cNvPr>
          <p:cNvSpPr>
            <a:spLocks noGrp="1"/>
          </p:cNvSpPr>
          <p:nvPr>
            <p:ph idx="1"/>
          </p:nvPr>
        </p:nvSpPr>
        <p:spPr>
          <a:xfrm>
            <a:off x="4654295" y="816638"/>
            <a:ext cx="4619706" cy="5224724"/>
          </a:xfrm>
        </p:spPr>
        <p:txBody>
          <a:bodyPr anchor="ctr">
            <a:normAutofit/>
          </a:bodyPr>
          <a:lstStyle/>
          <a:p>
            <a:pPr marL="0" indent="0">
              <a:buNone/>
            </a:pPr>
            <a:r>
              <a:rPr lang="en-US" sz="1800" dirty="0">
                <a:effectLst/>
                <a:latin typeface="Arial" panose="020B0604020202020204" pitchFamily="34" charset="0"/>
                <a:ea typeface="Calibri" panose="020F0502020204030204" pitchFamily="34" charset="0"/>
              </a:rPr>
              <a:t>A correlation matrix is essentially a table that shows the relationship between two or more variables. The measure works best with variables that have a linear relationship with one another. A heatmap can be used to visualize how well the data fits together.</a:t>
            </a:r>
          </a:p>
          <a:p>
            <a:pPr marL="0" indent="0">
              <a:buNone/>
            </a:pPr>
            <a:r>
              <a:rPr lang="en-US" sz="1800" dirty="0">
                <a:effectLst/>
                <a:latin typeface="Arial" panose="020B0604020202020204" pitchFamily="34" charset="0"/>
                <a:ea typeface="Calibri" panose="020F0502020204030204" pitchFamily="34" charset="0"/>
              </a:rPr>
              <a:t>Findings: Engine and Price were highly correlated, whereas, surprisingly, number of owners and price had the least correlation.</a:t>
            </a:r>
          </a:p>
        </p:txBody>
      </p:sp>
    </p:spTree>
    <p:extLst>
      <p:ext uri="{BB962C8B-B14F-4D97-AF65-F5344CB8AC3E}">
        <p14:creationId xmlns:p14="http://schemas.microsoft.com/office/powerpoint/2010/main" val="3237751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0" name="Isosceles Triangle 8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2FA73D6-B449-4C23-BB53-818D7C46A794}"/>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Multivariate analysis</a:t>
            </a:r>
            <a:endParaRPr lang="en-IN" dirty="0">
              <a:solidFill>
                <a:schemeClr val="bg1"/>
              </a:solidFill>
            </a:endParaRPr>
          </a:p>
        </p:txBody>
      </p:sp>
      <p:sp>
        <p:nvSpPr>
          <p:cNvPr id="3" name="Content Placeholder 2">
            <a:extLst>
              <a:ext uri="{FF2B5EF4-FFF2-40B4-BE49-F238E27FC236}">
                <a16:creationId xmlns:a16="http://schemas.microsoft.com/office/drawing/2014/main" id="{6AC9E9A1-7F48-490F-91BA-835E14C57534}"/>
              </a:ext>
            </a:extLst>
          </p:cNvPr>
          <p:cNvSpPr>
            <a:spLocks noGrp="1"/>
          </p:cNvSpPr>
          <p:nvPr>
            <p:ph idx="1"/>
          </p:nvPr>
        </p:nvSpPr>
        <p:spPr>
          <a:xfrm>
            <a:off x="673754" y="2160590"/>
            <a:ext cx="3973943" cy="3440110"/>
          </a:xfrm>
        </p:spPr>
        <p:txBody>
          <a:bodyPr>
            <a:normAutofit/>
          </a:bodyPr>
          <a:lstStyle/>
          <a:p>
            <a:pPr marL="0" indent="0">
              <a:buNone/>
            </a:pPr>
            <a:r>
              <a:rPr lang="en-US" dirty="0">
                <a:solidFill>
                  <a:schemeClr val="bg1"/>
                </a:solidFill>
              </a:rPr>
              <a:t>Understanding the linear relationship between each of the features, and of the features with the target variable (price)</a:t>
            </a:r>
            <a:endParaRPr lang="en-IN" dirty="0">
              <a:solidFill>
                <a:schemeClr val="bg1"/>
              </a:solidFill>
            </a:endParaRPr>
          </a:p>
        </p:txBody>
      </p:sp>
      <p:pic>
        <p:nvPicPr>
          <p:cNvPr id="10" name="Picture 9">
            <a:extLst>
              <a:ext uri="{FF2B5EF4-FFF2-40B4-BE49-F238E27FC236}">
                <a16:creationId xmlns:a16="http://schemas.microsoft.com/office/drawing/2014/main" id="{4094CEB1-E93D-4302-AF8A-AF4F0BF36D7B}"/>
              </a:ext>
            </a:extLst>
          </p:cNvPr>
          <p:cNvPicPr/>
          <p:nvPr/>
        </p:nvPicPr>
        <p:blipFill>
          <a:blip r:embed="rId2"/>
          <a:stretch>
            <a:fillRect/>
          </a:stretch>
        </p:blipFill>
        <p:spPr>
          <a:xfrm>
            <a:off x="5636161" y="1331271"/>
            <a:ext cx="6336208" cy="4095168"/>
          </a:xfrm>
          <a:prstGeom prst="rect">
            <a:avLst/>
          </a:prstGeom>
        </p:spPr>
      </p:pic>
      <p:sp>
        <p:nvSpPr>
          <p:cNvPr id="92" name="Isosceles Triangle 9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978698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E9916-04A4-4F47-B6B5-08A12EB47714}"/>
              </a:ext>
            </a:extLst>
          </p:cNvPr>
          <p:cNvSpPr>
            <a:spLocks noGrp="1"/>
          </p:cNvSpPr>
          <p:nvPr>
            <p:ph type="title"/>
          </p:nvPr>
        </p:nvSpPr>
        <p:spPr/>
        <p:txBody>
          <a:bodyPr/>
          <a:lstStyle/>
          <a:p>
            <a:r>
              <a:rPr lang="en-US" dirty="0"/>
              <a:t>Assumptions</a:t>
            </a:r>
            <a:endParaRPr lang="en-IN" dirty="0"/>
          </a:p>
        </p:txBody>
      </p:sp>
      <p:sp>
        <p:nvSpPr>
          <p:cNvPr id="3" name="Content Placeholder 2">
            <a:extLst>
              <a:ext uri="{FF2B5EF4-FFF2-40B4-BE49-F238E27FC236}">
                <a16:creationId xmlns:a16="http://schemas.microsoft.com/office/drawing/2014/main" id="{902646D3-EE5E-4035-94B7-7398307E051D}"/>
              </a:ext>
            </a:extLst>
          </p:cNvPr>
          <p:cNvSpPr>
            <a:spLocks noGrp="1"/>
          </p:cNvSpPr>
          <p:nvPr>
            <p:ph idx="1"/>
          </p:nvPr>
        </p:nvSpPr>
        <p:spPr/>
        <p:txBody>
          <a:bodyPr>
            <a:normAutofit lnSpcReduction="10000"/>
          </a:bodyPr>
          <a:lstStyle/>
          <a:p>
            <a:r>
              <a:rPr lang="en-US" dirty="0"/>
              <a:t>The problem statement identifies sale and purchase of used cars as a regression problem, which the directed the data extraction and scraping from the web (using cardekho.com)</a:t>
            </a:r>
          </a:p>
          <a:p>
            <a:r>
              <a:rPr lang="en-US" dirty="0"/>
              <a:t>Several features appear to have a linear relationship with the target variable (price), which leads to the assumption that such features influence the price of the used car, which may not necessarily be true. Such features have been used in the building of the prediction model</a:t>
            </a:r>
          </a:p>
          <a:p>
            <a:r>
              <a:rPr lang="en-IN" dirty="0"/>
              <a:t>The limited information of variables extracted from the website leads to the assumption that the buyer and seller operate on similar assumptions dictating the price of the used car. However, a buyer might consider variables other than what a seller might deem important while deciding the price of the vehicle, thereby creating a potential gap between the actual and perceived value of a used car</a:t>
            </a:r>
          </a:p>
        </p:txBody>
      </p:sp>
    </p:spTree>
    <p:extLst>
      <p:ext uri="{BB962C8B-B14F-4D97-AF65-F5344CB8AC3E}">
        <p14:creationId xmlns:p14="http://schemas.microsoft.com/office/powerpoint/2010/main" val="36558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6DA31-2FB7-4355-B90B-52A852A35812}"/>
              </a:ext>
            </a:extLst>
          </p:cNvPr>
          <p:cNvSpPr>
            <a:spLocks noGrp="1"/>
          </p:cNvSpPr>
          <p:nvPr>
            <p:ph type="title"/>
          </p:nvPr>
        </p:nvSpPr>
        <p:spPr/>
        <p:txBody>
          <a:bodyPr/>
          <a:lstStyle/>
          <a:p>
            <a:r>
              <a:rPr lang="en-US" dirty="0"/>
              <a:t>Model building</a:t>
            </a:r>
            <a:endParaRPr lang="en-IN" dirty="0"/>
          </a:p>
        </p:txBody>
      </p:sp>
      <p:sp>
        <p:nvSpPr>
          <p:cNvPr id="3" name="Content Placeholder 2">
            <a:extLst>
              <a:ext uri="{FF2B5EF4-FFF2-40B4-BE49-F238E27FC236}">
                <a16:creationId xmlns:a16="http://schemas.microsoft.com/office/drawing/2014/main" id="{69015AE7-0C0E-40DD-B03A-F462FE1B8FD9}"/>
              </a:ext>
            </a:extLst>
          </p:cNvPr>
          <p:cNvSpPr>
            <a:spLocks noGrp="1"/>
          </p:cNvSpPr>
          <p:nvPr>
            <p:ph idx="1"/>
          </p:nvPr>
        </p:nvSpPr>
        <p:spPr>
          <a:xfrm>
            <a:off x="677334" y="1588957"/>
            <a:ext cx="8596668" cy="4991725"/>
          </a:xfrm>
        </p:spPr>
        <p:txBody>
          <a:bodyPr>
            <a:normAutofit lnSpcReduction="10000"/>
          </a:bodyPr>
          <a:lstStyle/>
          <a:p>
            <a:r>
              <a:rPr lang="en-US" dirty="0"/>
              <a:t>Scraped over 6,462 records and grabbed data for various cities across India, collecting information on various car attributes, and saving the information in excel format.</a:t>
            </a:r>
          </a:p>
          <a:p>
            <a:r>
              <a:rPr lang="en-US" dirty="0"/>
              <a:t>The final dataset, post data cleaning has 6,224 rows and 11 columns, with the target variable "Price" being one of them.</a:t>
            </a:r>
          </a:p>
          <a:p>
            <a:r>
              <a:rPr lang="en-US" dirty="0"/>
              <a:t>Input data was cleaned and scaled before feeding it into the machine learning models.</a:t>
            </a:r>
          </a:p>
          <a:p>
            <a:r>
              <a:rPr lang="en-US" dirty="0"/>
              <a:t>Looked for the optimal random state for the Regression model.</a:t>
            </a:r>
          </a:p>
          <a:p>
            <a:r>
              <a:rPr lang="en-US" dirty="0"/>
              <a:t>Evaluation metrics and numerous regression models were created and tested for their efficacy.</a:t>
            </a:r>
          </a:p>
          <a:p>
            <a:r>
              <a:rPr lang="en-US" dirty="0"/>
              <a:t>We needed to forecast the price of used cars for this project. The target variable in this dataset is Car Price, which means our target column is continuous, making this a regression problem. I forecasted the car price using a variety of regression models. After a series of tests, I determined that Random Forests is the best approach for creating our final model since it has a high R2 score and lowest difference R2 score and cross-validation score of all the algorithms tested.</a:t>
            </a:r>
            <a:endParaRPr lang="en-IN" dirty="0"/>
          </a:p>
        </p:txBody>
      </p:sp>
    </p:spTree>
    <p:extLst>
      <p:ext uri="{BB962C8B-B14F-4D97-AF65-F5344CB8AC3E}">
        <p14:creationId xmlns:p14="http://schemas.microsoft.com/office/powerpoint/2010/main" val="832419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B8FD2-FF34-4152-907E-1D4989BACE5D}"/>
              </a:ext>
            </a:extLst>
          </p:cNvPr>
          <p:cNvSpPr>
            <a:spLocks noGrp="1"/>
          </p:cNvSpPr>
          <p:nvPr>
            <p:ph type="title"/>
          </p:nvPr>
        </p:nvSpPr>
        <p:spPr/>
        <p:txBody>
          <a:bodyPr/>
          <a:lstStyle/>
          <a:p>
            <a:r>
              <a:rPr lang="en-US" dirty="0"/>
              <a:t>Model building</a:t>
            </a:r>
            <a:endParaRPr lang="en-IN" dirty="0"/>
          </a:p>
        </p:txBody>
      </p:sp>
      <p:sp>
        <p:nvSpPr>
          <p:cNvPr id="3" name="Content Placeholder 2">
            <a:extLst>
              <a:ext uri="{FF2B5EF4-FFF2-40B4-BE49-F238E27FC236}">
                <a16:creationId xmlns:a16="http://schemas.microsoft.com/office/drawing/2014/main" id="{6738B650-5DB7-421E-A494-AA880EB04B4F}"/>
              </a:ext>
            </a:extLst>
          </p:cNvPr>
          <p:cNvSpPr>
            <a:spLocks noGrp="1"/>
          </p:cNvSpPr>
          <p:nvPr>
            <p:ph idx="1"/>
          </p:nvPr>
        </p:nvSpPr>
        <p:spPr/>
        <p:txBody>
          <a:bodyPr/>
          <a:lstStyle/>
          <a:p>
            <a:r>
              <a:rPr lang="en-US" dirty="0"/>
              <a:t>After pre-processing and data cleaning, I was left with 10 columns, including the target variable, and I used these independent features for model development and prediction. The following are the algorithms that were utilized to train the data:</a:t>
            </a:r>
          </a:p>
          <a:p>
            <a:pPr lvl="1"/>
            <a:r>
              <a:rPr lang="en-US" dirty="0"/>
              <a:t>Random Forest Regressor</a:t>
            </a:r>
          </a:p>
          <a:p>
            <a:pPr lvl="1"/>
            <a:r>
              <a:rPr lang="en-US" dirty="0"/>
              <a:t>K-Neighbors Regressor</a:t>
            </a:r>
          </a:p>
          <a:p>
            <a:pPr lvl="1"/>
            <a:r>
              <a:rPr lang="en-US" dirty="0"/>
              <a:t>Decision Tree Regressor</a:t>
            </a:r>
          </a:p>
          <a:p>
            <a:pPr lvl="1"/>
            <a:r>
              <a:rPr lang="en-US" dirty="0"/>
              <a:t>Lasso</a:t>
            </a:r>
          </a:p>
          <a:p>
            <a:pPr lvl="1"/>
            <a:r>
              <a:rPr lang="en-US" dirty="0"/>
              <a:t>Ridge</a:t>
            </a:r>
          </a:p>
          <a:p>
            <a:r>
              <a:rPr lang="en-US" dirty="0"/>
              <a:t>We tested on 5 regression algorithms after choosing the random state with range 1 to 300 and used linear regression to find the best random state.</a:t>
            </a:r>
            <a:endParaRPr lang="en-IN" dirty="0"/>
          </a:p>
        </p:txBody>
      </p:sp>
    </p:spTree>
    <p:extLst>
      <p:ext uri="{BB962C8B-B14F-4D97-AF65-F5344CB8AC3E}">
        <p14:creationId xmlns:p14="http://schemas.microsoft.com/office/powerpoint/2010/main" val="3133193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C456E35-12BB-4E87-8930-0E1DFCF29403}"/>
              </a:ext>
            </a:extLst>
          </p:cNvPr>
          <p:cNvSpPr>
            <a:spLocks noGrp="1"/>
          </p:cNvSpPr>
          <p:nvPr>
            <p:ph type="title"/>
          </p:nvPr>
        </p:nvSpPr>
        <p:spPr>
          <a:xfrm>
            <a:off x="678123" y="837354"/>
            <a:ext cx="7673801" cy="1087656"/>
          </a:xfrm>
        </p:spPr>
        <p:txBody>
          <a:bodyPr vert="horz" lIns="91440" tIns="45720" rIns="91440" bIns="45720" rtlCol="0" anchor="b">
            <a:normAutofit/>
          </a:bodyPr>
          <a:lstStyle/>
          <a:p>
            <a:r>
              <a:rPr lang="en-US" sz="2800" kern="1200" dirty="0">
                <a:solidFill>
                  <a:srgbClr val="002060"/>
                </a:solidFill>
                <a:latin typeface="+mj-lt"/>
                <a:ea typeface="+mj-ea"/>
                <a:cs typeface="+mj-cs"/>
              </a:rPr>
              <a:t>Finding the best random state</a:t>
            </a:r>
          </a:p>
        </p:txBody>
      </p:sp>
      <p:pic>
        <p:nvPicPr>
          <p:cNvPr id="4" name="Content Placeholder 3">
            <a:extLst>
              <a:ext uri="{FF2B5EF4-FFF2-40B4-BE49-F238E27FC236}">
                <a16:creationId xmlns:a16="http://schemas.microsoft.com/office/drawing/2014/main" id="{86F6DEEE-4F7D-446E-BCF0-CEF5EB1B3242}"/>
              </a:ext>
            </a:extLst>
          </p:cNvPr>
          <p:cNvPicPr>
            <a:picLocks noGrp="1"/>
          </p:cNvPicPr>
          <p:nvPr>
            <p:ph idx="1"/>
          </p:nvPr>
        </p:nvPicPr>
        <p:blipFill>
          <a:blip r:embed="rId2"/>
          <a:stretch>
            <a:fillRect/>
          </a:stretch>
        </p:blipFill>
        <p:spPr>
          <a:xfrm>
            <a:off x="842597" y="2398021"/>
            <a:ext cx="9220551" cy="3268133"/>
          </a:xfrm>
          <a:prstGeom prst="rect">
            <a:avLst/>
          </a:prstGeom>
        </p:spPr>
      </p:pic>
      <p:sp>
        <p:nvSpPr>
          <p:cNvPr id="20" name="Title 1">
            <a:extLst>
              <a:ext uri="{FF2B5EF4-FFF2-40B4-BE49-F238E27FC236}">
                <a16:creationId xmlns:a16="http://schemas.microsoft.com/office/drawing/2014/main" id="{CD16492C-2544-4511-84DE-0EA8E148F5F8}"/>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Model building</a:t>
            </a:r>
            <a:endParaRPr lang="en-IN" dirty="0"/>
          </a:p>
        </p:txBody>
      </p:sp>
    </p:spTree>
    <p:extLst>
      <p:ext uri="{BB962C8B-B14F-4D97-AF65-F5344CB8AC3E}">
        <p14:creationId xmlns:p14="http://schemas.microsoft.com/office/powerpoint/2010/main" val="3194719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C456E35-12BB-4E87-8930-0E1DFCF29403}"/>
              </a:ext>
            </a:extLst>
          </p:cNvPr>
          <p:cNvSpPr>
            <a:spLocks noGrp="1"/>
          </p:cNvSpPr>
          <p:nvPr>
            <p:ph type="title"/>
          </p:nvPr>
        </p:nvSpPr>
        <p:spPr>
          <a:xfrm>
            <a:off x="678123" y="837354"/>
            <a:ext cx="7673801" cy="1087656"/>
          </a:xfrm>
        </p:spPr>
        <p:txBody>
          <a:bodyPr vert="horz" lIns="91440" tIns="45720" rIns="91440" bIns="45720" rtlCol="0" anchor="b">
            <a:normAutofit/>
          </a:bodyPr>
          <a:lstStyle/>
          <a:p>
            <a:r>
              <a:rPr lang="en-US" sz="2800" kern="1200" dirty="0">
                <a:solidFill>
                  <a:srgbClr val="002060"/>
                </a:solidFill>
                <a:latin typeface="+mj-lt"/>
                <a:ea typeface="+mj-ea"/>
                <a:cs typeface="+mj-cs"/>
              </a:rPr>
              <a:t>Random Forest Regressor</a:t>
            </a:r>
          </a:p>
        </p:txBody>
      </p:sp>
      <p:sp>
        <p:nvSpPr>
          <p:cNvPr id="20" name="Title 1">
            <a:extLst>
              <a:ext uri="{FF2B5EF4-FFF2-40B4-BE49-F238E27FC236}">
                <a16:creationId xmlns:a16="http://schemas.microsoft.com/office/drawing/2014/main" id="{CD16492C-2544-4511-84DE-0EA8E148F5F8}"/>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Model building</a:t>
            </a:r>
            <a:endParaRPr lang="en-IN" dirty="0"/>
          </a:p>
        </p:txBody>
      </p:sp>
      <p:pic>
        <p:nvPicPr>
          <p:cNvPr id="21" name="Picture 20">
            <a:extLst>
              <a:ext uri="{FF2B5EF4-FFF2-40B4-BE49-F238E27FC236}">
                <a16:creationId xmlns:a16="http://schemas.microsoft.com/office/drawing/2014/main" id="{5AE2F19F-69C9-4221-8214-240DA0D26A2B}"/>
              </a:ext>
            </a:extLst>
          </p:cNvPr>
          <p:cNvPicPr/>
          <p:nvPr/>
        </p:nvPicPr>
        <p:blipFill>
          <a:blip r:embed="rId2"/>
          <a:stretch>
            <a:fillRect/>
          </a:stretch>
        </p:blipFill>
        <p:spPr>
          <a:xfrm>
            <a:off x="778977" y="2212975"/>
            <a:ext cx="8821291" cy="4202815"/>
          </a:xfrm>
          <a:prstGeom prst="rect">
            <a:avLst/>
          </a:prstGeom>
          <a:ln w="12700">
            <a:noFill/>
          </a:ln>
        </p:spPr>
      </p:pic>
    </p:spTree>
    <p:extLst>
      <p:ext uri="{BB962C8B-B14F-4D97-AF65-F5344CB8AC3E}">
        <p14:creationId xmlns:p14="http://schemas.microsoft.com/office/powerpoint/2010/main" val="276326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C456E35-12BB-4E87-8930-0E1DFCF29403}"/>
              </a:ext>
            </a:extLst>
          </p:cNvPr>
          <p:cNvSpPr>
            <a:spLocks noGrp="1"/>
          </p:cNvSpPr>
          <p:nvPr>
            <p:ph type="title"/>
          </p:nvPr>
        </p:nvSpPr>
        <p:spPr>
          <a:xfrm>
            <a:off x="678123" y="837354"/>
            <a:ext cx="7673801" cy="1087656"/>
          </a:xfrm>
        </p:spPr>
        <p:txBody>
          <a:bodyPr vert="horz" lIns="91440" tIns="45720" rIns="91440" bIns="45720" rtlCol="0" anchor="b">
            <a:normAutofit/>
          </a:bodyPr>
          <a:lstStyle/>
          <a:p>
            <a:r>
              <a:rPr lang="en-US" sz="2800" kern="1200" dirty="0">
                <a:solidFill>
                  <a:srgbClr val="002060"/>
                </a:solidFill>
                <a:latin typeface="+mj-lt"/>
                <a:ea typeface="+mj-ea"/>
                <a:cs typeface="+mj-cs"/>
              </a:rPr>
              <a:t>K-Neighbors Regressor</a:t>
            </a:r>
          </a:p>
        </p:txBody>
      </p:sp>
      <p:sp>
        <p:nvSpPr>
          <p:cNvPr id="20" name="Title 1">
            <a:extLst>
              <a:ext uri="{FF2B5EF4-FFF2-40B4-BE49-F238E27FC236}">
                <a16:creationId xmlns:a16="http://schemas.microsoft.com/office/drawing/2014/main" id="{CD16492C-2544-4511-84DE-0EA8E148F5F8}"/>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Model building</a:t>
            </a:r>
            <a:endParaRPr lang="en-IN" dirty="0"/>
          </a:p>
        </p:txBody>
      </p:sp>
      <p:pic>
        <p:nvPicPr>
          <p:cNvPr id="22" name="Picture 21">
            <a:extLst>
              <a:ext uri="{FF2B5EF4-FFF2-40B4-BE49-F238E27FC236}">
                <a16:creationId xmlns:a16="http://schemas.microsoft.com/office/drawing/2014/main" id="{C35EB0A7-6D4A-414F-BCE2-2096999C3378}"/>
              </a:ext>
            </a:extLst>
          </p:cNvPr>
          <p:cNvPicPr/>
          <p:nvPr/>
        </p:nvPicPr>
        <p:blipFill>
          <a:blip r:embed="rId2"/>
          <a:stretch>
            <a:fillRect/>
          </a:stretch>
        </p:blipFill>
        <p:spPr>
          <a:xfrm>
            <a:off x="753612" y="2152764"/>
            <a:ext cx="9109915" cy="4263026"/>
          </a:xfrm>
          <a:prstGeom prst="rect">
            <a:avLst/>
          </a:prstGeom>
          <a:ln w="12700">
            <a:noFill/>
          </a:ln>
        </p:spPr>
      </p:pic>
    </p:spTree>
    <p:extLst>
      <p:ext uri="{BB962C8B-B14F-4D97-AF65-F5344CB8AC3E}">
        <p14:creationId xmlns:p14="http://schemas.microsoft.com/office/powerpoint/2010/main" val="1213415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C456E35-12BB-4E87-8930-0E1DFCF29403}"/>
              </a:ext>
            </a:extLst>
          </p:cNvPr>
          <p:cNvSpPr>
            <a:spLocks noGrp="1"/>
          </p:cNvSpPr>
          <p:nvPr>
            <p:ph type="title"/>
          </p:nvPr>
        </p:nvSpPr>
        <p:spPr>
          <a:xfrm>
            <a:off x="678123" y="837354"/>
            <a:ext cx="7673801" cy="1087656"/>
          </a:xfrm>
        </p:spPr>
        <p:txBody>
          <a:bodyPr vert="horz" lIns="91440" tIns="45720" rIns="91440" bIns="45720" rtlCol="0" anchor="b">
            <a:normAutofit/>
          </a:bodyPr>
          <a:lstStyle/>
          <a:p>
            <a:r>
              <a:rPr lang="en-US" sz="2800" kern="1200" dirty="0">
                <a:solidFill>
                  <a:srgbClr val="002060"/>
                </a:solidFill>
                <a:latin typeface="+mj-lt"/>
                <a:ea typeface="+mj-ea"/>
                <a:cs typeface="+mj-cs"/>
              </a:rPr>
              <a:t>Decision Tree Regressor</a:t>
            </a:r>
          </a:p>
        </p:txBody>
      </p:sp>
      <p:sp>
        <p:nvSpPr>
          <p:cNvPr id="20" name="Title 1">
            <a:extLst>
              <a:ext uri="{FF2B5EF4-FFF2-40B4-BE49-F238E27FC236}">
                <a16:creationId xmlns:a16="http://schemas.microsoft.com/office/drawing/2014/main" id="{CD16492C-2544-4511-84DE-0EA8E148F5F8}"/>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Model building</a:t>
            </a:r>
            <a:endParaRPr lang="en-IN" dirty="0"/>
          </a:p>
        </p:txBody>
      </p:sp>
      <p:pic>
        <p:nvPicPr>
          <p:cNvPr id="21" name="Picture 20">
            <a:extLst>
              <a:ext uri="{FF2B5EF4-FFF2-40B4-BE49-F238E27FC236}">
                <a16:creationId xmlns:a16="http://schemas.microsoft.com/office/drawing/2014/main" id="{F270D1FD-3095-495B-8563-06F388662C3D}"/>
              </a:ext>
            </a:extLst>
          </p:cNvPr>
          <p:cNvPicPr/>
          <p:nvPr/>
        </p:nvPicPr>
        <p:blipFill>
          <a:blip r:embed="rId2"/>
          <a:stretch>
            <a:fillRect/>
          </a:stretch>
        </p:blipFill>
        <p:spPr>
          <a:xfrm>
            <a:off x="842597" y="2152764"/>
            <a:ext cx="9350714" cy="4367957"/>
          </a:xfrm>
          <a:prstGeom prst="rect">
            <a:avLst/>
          </a:prstGeom>
          <a:ln>
            <a:noFill/>
          </a:ln>
        </p:spPr>
      </p:pic>
    </p:spTree>
    <p:extLst>
      <p:ext uri="{BB962C8B-B14F-4D97-AF65-F5344CB8AC3E}">
        <p14:creationId xmlns:p14="http://schemas.microsoft.com/office/powerpoint/2010/main" val="1730976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5AAF-C5D5-4185-9082-928E5EB9432E}"/>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E52E06CA-33F7-45BA-8E32-B164F7D2E1A3}"/>
              </a:ext>
            </a:extLst>
          </p:cNvPr>
          <p:cNvSpPr>
            <a:spLocks noGrp="1"/>
          </p:cNvSpPr>
          <p:nvPr>
            <p:ph idx="1"/>
          </p:nvPr>
        </p:nvSpPr>
        <p:spPr/>
        <p:txBody>
          <a:bodyPr/>
          <a:lstStyle/>
          <a:p>
            <a:r>
              <a:rPr lang="en-US" dirty="0"/>
              <a:t>Predicting car prices is an important and fascinating problem. Predicting a car's resale value is a difficult task. It is common knowledge that the value of used cars is determined by a variety of factors.</a:t>
            </a:r>
          </a:p>
          <a:p>
            <a:r>
              <a:rPr lang="en-US" dirty="0"/>
              <a:t>The car's age, make (model), origin (the manufacturer's original location), mileage (the number of kilometers it has travelled), and horsepower are usually the most essential considerations (amount of power that an engine produces)</a:t>
            </a:r>
            <a:endParaRPr lang="en-IN" dirty="0"/>
          </a:p>
          <a:p>
            <a:r>
              <a:rPr lang="en-US" dirty="0"/>
              <a:t>Consumer reviews, its physical state, whether it is automatic or manual transmission, whether it belonged to an individual or a company, and other options such as air conditioning, sound system, and power steering may all influence the price of a used car.</a:t>
            </a:r>
          </a:p>
        </p:txBody>
      </p:sp>
    </p:spTree>
    <p:extLst>
      <p:ext uri="{BB962C8B-B14F-4D97-AF65-F5344CB8AC3E}">
        <p14:creationId xmlns:p14="http://schemas.microsoft.com/office/powerpoint/2010/main" val="2043490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C456E35-12BB-4E87-8930-0E1DFCF29403}"/>
              </a:ext>
            </a:extLst>
          </p:cNvPr>
          <p:cNvSpPr>
            <a:spLocks noGrp="1"/>
          </p:cNvSpPr>
          <p:nvPr>
            <p:ph type="title"/>
          </p:nvPr>
        </p:nvSpPr>
        <p:spPr>
          <a:xfrm>
            <a:off x="678123" y="837354"/>
            <a:ext cx="7673801" cy="1087656"/>
          </a:xfrm>
        </p:spPr>
        <p:txBody>
          <a:bodyPr vert="horz" lIns="91440" tIns="45720" rIns="91440" bIns="45720" rtlCol="0" anchor="b">
            <a:normAutofit/>
          </a:bodyPr>
          <a:lstStyle/>
          <a:p>
            <a:r>
              <a:rPr lang="en-US" sz="2800" kern="1200" dirty="0">
                <a:solidFill>
                  <a:srgbClr val="002060"/>
                </a:solidFill>
                <a:latin typeface="+mj-lt"/>
                <a:ea typeface="+mj-ea"/>
                <a:cs typeface="+mj-cs"/>
              </a:rPr>
              <a:t>Lasso</a:t>
            </a:r>
          </a:p>
        </p:txBody>
      </p:sp>
      <p:sp>
        <p:nvSpPr>
          <p:cNvPr id="20" name="Title 1">
            <a:extLst>
              <a:ext uri="{FF2B5EF4-FFF2-40B4-BE49-F238E27FC236}">
                <a16:creationId xmlns:a16="http://schemas.microsoft.com/office/drawing/2014/main" id="{CD16492C-2544-4511-84DE-0EA8E148F5F8}"/>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Model building</a:t>
            </a:r>
            <a:endParaRPr lang="en-IN" dirty="0"/>
          </a:p>
        </p:txBody>
      </p:sp>
      <p:pic>
        <p:nvPicPr>
          <p:cNvPr id="22" name="Picture 21">
            <a:extLst>
              <a:ext uri="{FF2B5EF4-FFF2-40B4-BE49-F238E27FC236}">
                <a16:creationId xmlns:a16="http://schemas.microsoft.com/office/drawing/2014/main" id="{FB198360-7A17-4904-B545-683FBBC3F3D1}"/>
              </a:ext>
            </a:extLst>
          </p:cNvPr>
          <p:cNvPicPr/>
          <p:nvPr/>
        </p:nvPicPr>
        <p:blipFill>
          <a:blip r:embed="rId2"/>
          <a:stretch>
            <a:fillRect/>
          </a:stretch>
        </p:blipFill>
        <p:spPr>
          <a:xfrm>
            <a:off x="807620" y="2052938"/>
            <a:ext cx="9560872" cy="4377842"/>
          </a:xfrm>
          <a:prstGeom prst="rect">
            <a:avLst/>
          </a:prstGeom>
          <a:ln>
            <a:noFill/>
          </a:ln>
        </p:spPr>
      </p:pic>
    </p:spTree>
    <p:extLst>
      <p:ext uri="{BB962C8B-B14F-4D97-AF65-F5344CB8AC3E}">
        <p14:creationId xmlns:p14="http://schemas.microsoft.com/office/powerpoint/2010/main" val="819954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C456E35-12BB-4E87-8930-0E1DFCF29403}"/>
              </a:ext>
            </a:extLst>
          </p:cNvPr>
          <p:cNvSpPr>
            <a:spLocks noGrp="1"/>
          </p:cNvSpPr>
          <p:nvPr>
            <p:ph type="title"/>
          </p:nvPr>
        </p:nvSpPr>
        <p:spPr>
          <a:xfrm>
            <a:off x="678123" y="837354"/>
            <a:ext cx="7673801" cy="1087656"/>
          </a:xfrm>
        </p:spPr>
        <p:txBody>
          <a:bodyPr vert="horz" lIns="91440" tIns="45720" rIns="91440" bIns="45720" rtlCol="0" anchor="b">
            <a:normAutofit/>
          </a:bodyPr>
          <a:lstStyle/>
          <a:p>
            <a:r>
              <a:rPr lang="en-US" sz="2800" kern="1200" dirty="0">
                <a:solidFill>
                  <a:srgbClr val="002060"/>
                </a:solidFill>
                <a:latin typeface="+mj-lt"/>
                <a:ea typeface="+mj-ea"/>
                <a:cs typeface="+mj-cs"/>
              </a:rPr>
              <a:t>Ridge</a:t>
            </a:r>
          </a:p>
        </p:txBody>
      </p:sp>
      <p:pic>
        <p:nvPicPr>
          <p:cNvPr id="21" name="Picture 20">
            <a:extLst>
              <a:ext uri="{FF2B5EF4-FFF2-40B4-BE49-F238E27FC236}">
                <a16:creationId xmlns:a16="http://schemas.microsoft.com/office/drawing/2014/main" id="{D6CA7B52-6508-4795-B413-E434367F988B}"/>
              </a:ext>
            </a:extLst>
          </p:cNvPr>
          <p:cNvPicPr/>
          <p:nvPr/>
        </p:nvPicPr>
        <p:blipFill>
          <a:blip r:embed="rId2"/>
          <a:stretch>
            <a:fillRect/>
          </a:stretch>
        </p:blipFill>
        <p:spPr>
          <a:xfrm>
            <a:off x="842596" y="2104919"/>
            <a:ext cx="9525895" cy="4194648"/>
          </a:xfrm>
          <a:prstGeom prst="rect">
            <a:avLst/>
          </a:prstGeom>
          <a:ln>
            <a:noFill/>
          </a:ln>
        </p:spPr>
      </p:pic>
      <p:sp>
        <p:nvSpPr>
          <p:cNvPr id="20" name="Title 1">
            <a:extLst>
              <a:ext uri="{FF2B5EF4-FFF2-40B4-BE49-F238E27FC236}">
                <a16:creationId xmlns:a16="http://schemas.microsoft.com/office/drawing/2014/main" id="{CD16492C-2544-4511-84DE-0EA8E148F5F8}"/>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Model building</a:t>
            </a:r>
            <a:endParaRPr lang="en-IN" dirty="0"/>
          </a:p>
        </p:txBody>
      </p:sp>
    </p:spTree>
    <p:extLst>
      <p:ext uri="{BB962C8B-B14F-4D97-AF65-F5344CB8AC3E}">
        <p14:creationId xmlns:p14="http://schemas.microsoft.com/office/powerpoint/2010/main" val="756177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D45F53A-7464-424E-B221-598CA7C4BBB8}"/>
              </a:ext>
            </a:extLst>
          </p:cNvPr>
          <p:cNvPicPr/>
          <p:nvPr/>
        </p:nvPicPr>
        <p:blipFill>
          <a:blip r:embed="rId2"/>
          <a:stretch>
            <a:fillRect/>
          </a:stretch>
        </p:blipFill>
        <p:spPr>
          <a:xfrm>
            <a:off x="677334" y="2255227"/>
            <a:ext cx="9385814" cy="3268132"/>
          </a:xfrm>
          <a:prstGeom prst="rect">
            <a:avLst/>
          </a:prstGeom>
          <a:ln>
            <a:noFill/>
          </a:ln>
        </p:spPr>
      </p:pic>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C456E35-12BB-4E87-8930-0E1DFCF29403}"/>
              </a:ext>
            </a:extLst>
          </p:cNvPr>
          <p:cNvSpPr>
            <a:spLocks noGrp="1"/>
          </p:cNvSpPr>
          <p:nvPr>
            <p:ph type="title"/>
          </p:nvPr>
        </p:nvSpPr>
        <p:spPr>
          <a:xfrm>
            <a:off x="678123" y="837354"/>
            <a:ext cx="7673801" cy="1087656"/>
          </a:xfrm>
        </p:spPr>
        <p:txBody>
          <a:bodyPr vert="horz" lIns="91440" tIns="45720" rIns="91440" bIns="45720" rtlCol="0" anchor="b">
            <a:normAutofit/>
          </a:bodyPr>
          <a:lstStyle/>
          <a:p>
            <a:r>
              <a:rPr lang="en-US" sz="2800" kern="1200" dirty="0">
                <a:solidFill>
                  <a:srgbClr val="002060"/>
                </a:solidFill>
                <a:latin typeface="+mj-lt"/>
                <a:ea typeface="+mj-ea"/>
                <a:cs typeface="+mj-cs"/>
              </a:rPr>
              <a:t>Summary of results</a:t>
            </a:r>
          </a:p>
        </p:txBody>
      </p:sp>
      <p:sp>
        <p:nvSpPr>
          <p:cNvPr id="20" name="Title 1">
            <a:extLst>
              <a:ext uri="{FF2B5EF4-FFF2-40B4-BE49-F238E27FC236}">
                <a16:creationId xmlns:a16="http://schemas.microsoft.com/office/drawing/2014/main" id="{CD16492C-2544-4511-84DE-0EA8E148F5F8}"/>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Model building</a:t>
            </a:r>
            <a:endParaRPr lang="en-IN" dirty="0"/>
          </a:p>
        </p:txBody>
      </p:sp>
    </p:spTree>
    <p:extLst>
      <p:ext uri="{BB962C8B-B14F-4D97-AF65-F5344CB8AC3E}">
        <p14:creationId xmlns:p14="http://schemas.microsoft.com/office/powerpoint/2010/main" val="499216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59E38-6502-4326-94DF-102AF09B4D77}"/>
              </a:ext>
            </a:extLst>
          </p:cNvPr>
          <p:cNvSpPr>
            <a:spLocks noGrp="1"/>
          </p:cNvSpPr>
          <p:nvPr>
            <p:ph type="title"/>
          </p:nvPr>
        </p:nvSpPr>
        <p:spPr>
          <a:xfrm>
            <a:off x="677333" y="609600"/>
            <a:ext cx="10055623" cy="1320800"/>
          </a:xfrm>
        </p:spPr>
        <p:txBody>
          <a:bodyPr/>
          <a:lstStyle/>
          <a:p>
            <a:r>
              <a:rPr lang="en-US" dirty="0"/>
              <a:t>Hyperparameter tuning and testing final model</a:t>
            </a:r>
            <a:endParaRPr lang="en-IN" dirty="0"/>
          </a:p>
        </p:txBody>
      </p:sp>
      <p:pic>
        <p:nvPicPr>
          <p:cNvPr id="4" name="Content Placeholder 3">
            <a:extLst>
              <a:ext uri="{FF2B5EF4-FFF2-40B4-BE49-F238E27FC236}">
                <a16:creationId xmlns:a16="http://schemas.microsoft.com/office/drawing/2014/main" id="{B4733CFB-9CDE-482B-9374-19B5F0C9591C}"/>
              </a:ext>
            </a:extLst>
          </p:cNvPr>
          <p:cNvPicPr>
            <a:picLocks noGrp="1"/>
          </p:cNvPicPr>
          <p:nvPr>
            <p:ph idx="1"/>
          </p:nvPr>
        </p:nvPicPr>
        <p:blipFill>
          <a:blip r:embed="rId2"/>
          <a:stretch>
            <a:fillRect/>
          </a:stretch>
        </p:blipFill>
        <p:spPr>
          <a:xfrm>
            <a:off x="677333" y="1488281"/>
            <a:ext cx="8391715" cy="5137371"/>
          </a:xfrm>
          <a:prstGeom prst="rect">
            <a:avLst/>
          </a:prstGeom>
          <a:ln>
            <a:noFill/>
          </a:ln>
        </p:spPr>
      </p:pic>
    </p:spTree>
    <p:extLst>
      <p:ext uri="{BB962C8B-B14F-4D97-AF65-F5344CB8AC3E}">
        <p14:creationId xmlns:p14="http://schemas.microsoft.com/office/powerpoint/2010/main" val="4240074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827DDDA-B011-40D9-9EB4-01152F0420D8}"/>
              </a:ext>
            </a:extLst>
          </p:cNvPr>
          <p:cNvPicPr>
            <a:picLocks noGrp="1"/>
          </p:cNvPicPr>
          <p:nvPr>
            <p:ph idx="1"/>
          </p:nvPr>
        </p:nvPicPr>
        <p:blipFill rotWithShape="1">
          <a:blip r:embed="rId2"/>
          <a:srcRect r="18721"/>
          <a:stretch/>
        </p:blipFill>
        <p:spPr>
          <a:xfrm>
            <a:off x="677334" y="1586736"/>
            <a:ext cx="9111243" cy="3779743"/>
          </a:xfrm>
          <a:prstGeom prst="rect">
            <a:avLst/>
          </a:prstGeom>
          <a:ln>
            <a:noFill/>
          </a:ln>
        </p:spPr>
      </p:pic>
      <p:sp>
        <p:nvSpPr>
          <p:cNvPr id="2" name="Title 1">
            <a:extLst>
              <a:ext uri="{FF2B5EF4-FFF2-40B4-BE49-F238E27FC236}">
                <a16:creationId xmlns:a16="http://schemas.microsoft.com/office/drawing/2014/main" id="{78359E38-6502-4326-94DF-102AF09B4D77}"/>
              </a:ext>
            </a:extLst>
          </p:cNvPr>
          <p:cNvSpPr>
            <a:spLocks noGrp="1"/>
          </p:cNvSpPr>
          <p:nvPr>
            <p:ph type="title"/>
          </p:nvPr>
        </p:nvSpPr>
        <p:spPr>
          <a:xfrm>
            <a:off x="677333" y="609600"/>
            <a:ext cx="10220515" cy="1320800"/>
          </a:xfrm>
        </p:spPr>
        <p:txBody>
          <a:bodyPr/>
          <a:lstStyle/>
          <a:p>
            <a:r>
              <a:rPr lang="en-US" dirty="0"/>
              <a:t>Hyperparameter tuning and testing final model</a:t>
            </a:r>
            <a:endParaRPr lang="en-IN" dirty="0"/>
          </a:p>
        </p:txBody>
      </p:sp>
    </p:spTree>
    <p:extLst>
      <p:ext uri="{BB962C8B-B14F-4D97-AF65-F5344CB8AC3E}">
        <p14:creationId xmlns:p14="http://schemas.microsoft.com/office/powerpoint/2010/main" val="1723549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59E38-6502-4326-94DF-102AF09B4D77}"/>
              </a:ext>
            </a:extLst>
          </p:cNvPr>
          <p:cNvSpPr>
            <a:spLocks noGrp="1"/>
          </p:cNvSpPr>
          <p:nvPr>
            <p:ph type="title"/>
          </p:nvPr>
        </p:nvSpPr>
        <p:spPr>
          <a:xfrm>
            <a:off x="677333" y="609600"/>
            <a:ext cx="10220515" cy="1320800"/>
          </a:xfrm>
        </p:spPr>
        <p:txBody>
          <a:bodyPr/>
          <a:lstStyle/>
          <a:p>
            <a:r>
              <a:rPr lang="en-US" dirty="0"/>
              <a:t>Hyperparameter tuning and testing final model</a:t>
            </a:r>
            <a:endParaRPr lang="en-IN" dirty="0"/>
          </a:p>
        </p:txBody>
      </p:sp>
      <p:pic>
        <p:nvPicPr>
          <p:cNvPr id="7" name="Content Placeholder 6">
            <a:extLst>
              <a:ext uri="{FF2B5EF4-FFF2-40B4-BE49-F238E27FC236}">
                <a16:creationId xmlns:a16="http://schemas.microsoft.com/office/drawing/2014/main" id="{7CAFBCA7-647A-481A-BF72-2E0D71A73494}"/>
              </a:ext>
            </a:extLst>
          </p:cNvPr>
          <p:cNvPicPr>
            <a:picLocks noGrp="1"/>
          </p:cNvPicPr>
          <p:nvPr>
            <p:ph idx="1"/>
          </p:nvPr>
        </p:nvPicPr>
        <p:blipFill rotWithShape="1">
          <a:blip r:embed="rId2"/>
          <a:srcRect t="33669" r="13315"/>
          <a:stretch/>
        </p:blipFill>
        <p:spPr>
          <a:xfrm>
            <a:off x="677333" y="1539824"/>
            <a:ext cx="10985015" cy="4935927"/>
          </a:xfrm>
          <a:prstGeom prst="rect">
            <a:avLst/>
          </a:prstGeom>
          <a:ln>
            <a:solidFill>
              <a:schemeClr val="accent1"/>
            </a:solidFill>
          </a:ln>
        </p:spPr>
      </p:pic>
    </p:spTree>
    <p:extLst>
      <p:ext uri="{BB962C8B-B14F-4D97-AF65-F5344CB8AC3E}">
        <p14:creationId xmlns:p14="http://schemas.microsoft.com/office/powerpoint/2010/main" val="806434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5A27-228C-453D-B82D-19100D2F3D2B}"/>
              </a:ext>
            </a:extLst>
          </p:cNvPr>
          <p:cNvSpPr>
            <a:spLocks noGrp="1"/>
          </p:cNvSpPr>
          <p:nvPr>
            <p:ph type="title"/>
          </p:nvPr>
        </p:nvSpPr>
        <p:spPr/>
        <p:txBody>
          <a:bodyPr/>
          <a:lstStyle/>
          <a:p>
            <a:r>
              <a:rPr lang="en-US" dirty="0"/>
              <a:t>Saving the model and final predictions</a:t>
            </a:r>
            <a:endParaRPr lang="en-IN" dirty="0"/>
          </a:p>
        </p:txBody>
      </p:sp>
      <p:pic>
        <p:nvPicPr>
          <p:cNvPr id="5" name="Content Placeholder 4">
            <a:extLst>
              <a:ext uri="{FF2B5EF4-FFF2-40B4-BE49-F238E27FC236}">
                <a16:creationId xmlns:a16="http://schemas.microsoft.com/office/drawing/2014/main" id="{D76B013D-AF5F-4943-85B0-364B91D706F4}"/>
              </a:ext>
            </a:extLst>
          </p:cNvPr>
          <p:cNvPicPr>
            <a:picLocks noGrp="1" noChangeAspect="1"/>
          </p:cNvPicPr>
          <p:nvPr>
            <p:ph idx="1"/>
          </p:nvPr>
        </p:nvPicPr>
        <p:blipFill rotWithShape="1">
          <a:blip r:embed="rId2"/>
          <a:srcRect t="10404" b="59634"/>
          <a:stretch/>
        </p:blipFill>
        <p:spPr>
          <a:xfrm>
            <a:off x="1306921" y="1930400"/>
            <a:ext cx="7012620" cy="1505883"/>
          </a:xfrm>
          <a:ln>
            <a:solidFill>
              <a:schemeClr val="accent1"/>
            </a:solidFill>
          </a:ln>
        </p:spPr>
      </p:pic>
      <p:pic>
        <p:nvPicPr>
          <p:cNvPr id="6" name="Content Placeholder 4">
            <a:extLst>
              <a:ext uri="{FF2B5EF4-FFF2-40B4-BE49-F238E27FC236}">
                <a16:creationId xmlns:a16="http://schemas.microsoft.com/office/drawing/2014/main" id="{F641B354-9F79-4493-9208-467AE91CB192}"/>
              </a:ext>
            </a:extLst>
          </p:cNvPr>
          <p:cNvPicPr>
            <a:picLocks noChangeAspect="1"/>
          </p:cNvPicPr>
          <p:nvPr/>
        </p:nvPicPr>
        <p:blipFill rotWithShape="1">
          <a:blip r:embed="rId2"/>
          <a:srcRect t="55159"/>
          <a:stretch/>
        </p:blipFill>
        <p:spPr>
          <a:xfrm>
            <a:off x="1306921" y="3429000"/>
            <a:ext cx="7012620" cy="2253727"/>
          </a:xfrm>
          <a:prstGeom prst="rect">
            <a:avLst/>
          </a:prstGeom>
          <a:ln>
            <a:solidFill>
              <a:schemeClr val="accent1"/>
            </a:solidFill>
          </a:ln>
        </p:spPr>
      </p:pic>
    </p:spTree>
    <p:extLst>
      <p:ext uri="{BB962C8B-B14F-4D97-AF65-F5344CB8AC3E}">
        <p14:creationId xmlns:p14="http://schemas.microsoft.com/office/powerpoint/2010/main" val="3616926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1642F39-0332-4B57-BEB6-6E26739CE6D5}"/>
              </a:ext>
            </a:extLst>
          </p:cNvPr>
          <p:cNvSpPr>
            <a:spLocks noGrp="1"/>
          </p:cNvSpPr>
          <p:nvPr>
            <p:ph type="title"/>
          </p:nvPr>
        </p:nvSpPr>
        <p:spPr>
          <a:xfrm>
            <a:off x="673754" y="643467"/>
            <a:ext cx="4203045" cy="1375608"/>
          </a:xfrm>
        </p:spPr>
        <p:txBody>
          <a:bodyPr anchor="ctr">
            <a:normAutofit/>
          </a:bodyPr>
          <a:lstStyle/>
          <a:p>
            <a:r>
              <a:rPr lang="en-US" sz="3300">
                <a:solidFill>
                  <a:schemeClr val="bg1"/>
                </a:solidFill>
              </a:rPr>
              <a:t>Saving the model and final predictions</a:t>
            </a:r>
            <a:endParaRPr lang="en-IN" sz="3300">
              <a:solidFill>
                <a:schemeClr val="bg1"/>
              </a:solidFill>
            </a:endParaRPr>
          </a:p>
        </p:txBody>
      </p:sp>
      <p:sp>
        <p:nvSpPr>
          <p:cNvPr id="9" name="Content Placeholder 8">
            <a:extLst>
              <a:ext uri="{FF2B5EF4-FFF2-40B4-BE49-F238E27FC236}">
                <a16:creationId xmlns:a16="http://schemas.microsoft.com/office/drawing/2014/main" id="{4109AF82-90F0-26E5-BDC0-463A7BA7AB50}"/>
              </a:ext>
            </a:extLst>
          </p:cNvPr>
          <p:cNvSpPr>
            <a:spLocks noGrp="1"/>
          </p:cNvSpPr>
          <p:nvPr>
            <p:ph idx="1"/>
          </p:nvPr>
        </p:nvSpPr>
        <p:spPr>
          <a:xfrm>
            <a:off x="673754" y="2160590"/>
            <a:ext cx="3973943" cy="3440110"/>
          </a:xfrm>
        </p:spPr>
        <p:txBody>
          <a:bodyPr>
            <a:normAutofit/>
          </a:bodyPr>
          <a:lstStyle/>
          <a:p>
            <a:pPr marL="0" indent="0">
              <a:buNone/>
            </a:pPr>
            <a:r>
              <a:rPr lang="en-US" dirty="0">
                <a:solidFill>
                  <a:schemeClr val="bg1"/>
                </a:solidFill>
              </a:rPr>
              <a:t>Dataframe of final prediction and their comparison with actual prices of the used cars data extracted from CarDekho.com</a:t>
            </a:r>
          </a:p>
        </p:txBody>
      </p:sp>
      <p:pic>
        <p:nvPicPr>
          <p:cNvPr id="5" name="Content Placeholder 4">
            <a:extLst>
              <a:ext uri="{FF2B5EF4-FFF2-40B4-BE49-F238E27FC236}">
                <a16:creationId xmlns:a16="http://schemas.microsoft.com/office/drawing/2014/main" id="{CC36EE9C-2B22-4E20-8D56-029B8C4C5B02}"/>
              </a:ext>
            </a:extLst>
          </p:cNvPr>
          <p:cNvPicPr>
            <a:picLocks noChangeAspect="1"/>
          </p:cNvPicPr>
          <p:nvPr/>
        </p:nvPicPr>
        <p:blipFill>
          <a:blip r:embed="rId2"/>
          <a:stretch>
            <a:fillRect/>
          </a:stretch>
        </p:blipFill>
        <p:spPr>
          <a:xfrm>
            <a:off x="6736682" y="13239"/>
            <a:ext cx="4053408" cy="6844758"/>
          </a:xfrm>
          <a:prstGeom prst="rect">
            <a:avLst/>
          </a:prstGeom>
          <a:ln>
            <a:solidFill>
              <a:schemeClr val="accent1"/>
            </a:solidFill>
          </a:ln>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449257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4DE4B-19C9-4D9F-8C41-9DCC8EDC614C}"/>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2389233-1E58-4B25-96CD-173141D58705}"/>
              </a:ext>
            </a:extLst>
          </p:cNvPr>
          <p:cNvSpPr>
            <a:spLocks noGrp="1"/>
          </p:cNvSpPr>
          <p:nvPr>
            <p:ph idx="1"/>
          </p:nvPr>
        </p:nvSpPr>
        <p:spPr/>
        <p:txBody>
          <a:bodyPr/>
          <a:lstStyle/>
          <a:p>
            <a:r>
              <a:rPr lang="en-US" dirty="0"/>
              <a:t>We created multiple regression models in this research to forecast the selling price of cars based on some of the cars' characteristics. We compared and assessed each model to see which one performed the best. We also investigated how various models order the attributes in terms of relevance. We followed the data science process in this study, starting with gathering data, cleaning, and pre-processing it, then examining the data and developing models, and finally evaluating the results.</a:t>
            </a:r>
          </a:p>
          <a:p>
            <a:r>
              <a:rPr lang="en-US" dirty="0"/>
              <a:t>The model can be utilized with datasets that cover many areas if they have the same properties.</a:t>
            </a:r>
          </a:p>
          <a:p>
            <a:r>
              <a:rPr lang="en-US" dirty="0"/>
              <a:t>Accomplished our goal by predicting the sale price of used cars and developing a car price evaluation model that could assist clients in understanding the future price of used cars.</a:t>
            </a:r>
          </a:p>
          <a:p>
            <a:endParaRPr lang="en-IN" dirty="0"/>
          </a:p>
        </p:txBody>
      </p:sp>
    </p:spTree>
    <p:extLst>
      <p:ext uri="{BB962C8B-B14F-4D97-AF65-F5344CB8AC3E}">
        <p14:creationId xmlns:p14="http://schemas.microsoft.com/office/powerpoint/2010/main" val="19054077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B41F-FFFB-48C2-B443-C08C92D3A22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44C9249-E3FC-4142-B48F-6381DEBADE7D}"/>
              </a:ext>
            </a:extLst>
          </p:cNvPr>
          <p:cNvSpPr>
            <a:spLocks noGrp="1"/>
          </p:cNvSpPr>
          <p:nvPr>
            <p:ph idx="1"/>
          </p:nvPr>
        </p:nvSpPr>
        <p:spPr/>
        <p:txBody>
          <a:bodyPr/>
          <a:lstStyle/>
          <a:p>
            <a:r>
              <a:rPr lang="en-US" dirty="0"/>
              <a:t>We learned throughout the entire investigation that continuous numerical variables had a strong positive linear relationship with the label "Car Price." We discovered that automobiles with automatic gear transmission, cars utilising petrol and diesel as fuels have high sale prices by comparing car prices and categorical characteristics.</a:t>
            </a:r>
          </a:p>
          <a:p>
            <a:r>
              <a:rPr lang="en-US" dirty="0"/>
              <a:t>When comparing continuous numerical variables to Car Price, we discovered that automobiles with good mileage, engine displacement, and less running in kilometers had a solid linear relationship with the price, implying that cars with these features sell for a high price. We identified and removed the outliers, as well as skewness. Looking at the heat map, I identified features that were highly correlated, and scaled the data to compensate for the data bias.</a:t>
            </a:r>
            <a:endParaRPr lang="en-IN" dirty="0"/>
          </a:p>
        </p:txBody>
      </p:sp>
    </p:spTree>
    <p:extLst>
      <p:ext uri="{BB962C8B-B14F-4D97-AF65-F5344CB8AC3E}">
        <p14:creationId xmlns:p14="http://schemas.microsoft.com/office/powerpoint/2010/main" val="3558581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FABE-F543-4F89-86D7-689AC02A6607}"/>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F3D6F06C-9D8B-4484-BBB5-D4E0C7A76822}"/>
              </a:ext>
            </a:extLst>
          </p:cNvPr>
          <p:cNvSpPr>
            <a:spLocks noGrp="1"/>
          </p:cNvSpPr>
          <p:nvPr>
            <p:ph idx="1"/>
          </p:nvPr>
        </p:nvSpPr>
        <p:spPr/>
        <p:txBody>
          <a:bodyPr>
            <a:normAutofit lnSpcReduction="10000"/>
          </a:bodyPr>
          <a:lstStyle/>
          <a:p>
            <a:r>
              <a:rPr lang="en-US" dirty="0"/>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p>
          <a:p>
            <a:r>
              <a:rPr lang="en-US" dirty="0"/>
              <a:t>This project's main goal is to anticipate the price of a used car based on a variety of factors. Machine Learning is a rapidly evolving field of technology with vast capabilities and applications in work automation. As a result, we'll use a machine learning model to forecast and </a:t>
            </a:r>
            <a:r>
              <a:rPr lang="en-US" dirty="0" err="1"/>
              <a:t>analyse</a:t>
            </a:r>
            <a:r>
              <a:rPr lang="en-US" dirty="0"/>
              <a:t> car selling prices. This type of arrangement is beneficial to a large number of people. This model will estimate the car's selling price based on several aspects and will assist the client in determining the price of used autos.</a:t>
            </a:r>
            <a:endParaRPr lang="en-IN" dirty="0"/>
          </a:p>
        </p:txBody>
      </p:sp>
    </p:spTree>
    <p:extLst>
      <p:ext uri="{BB962C8B-B14F-4D97-AF65-F5344CB8AC3E}">
        <p14:creationId xmlns:p14="http://schemas.microsoft.com/office/powerpoint/2010/main" val="28500191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013685F-99BB-4AA8-B7DB-EB9EE69C2DF9}"/>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r>
              <a:rPr lang="en-US" sz="5400"/>
              <a:t>Thank You</a:t>
            </a:r>
          </a:p>
        </p:txBody>
      </p:sp>
    </p:spTree>
    <p:extLst>
      <p:ext uri="{BB962C8B-B14F-4D97-AF65-F5344CB8AC3E}">
        <p14:creationId xmlns:p14="http://schemas.microsoft.com/office/powerpoint/2010/main" val="41032761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4D180-2EC5-45D7-B13D-017848B55FAA}"/>
              </a:ext>
            </a:extLst>
          </p:cNvPr>
          <p:cNvSpPr>
            <a:spLocks noGrp="1"/>
          </p:cNvSpPr>
          <p:nvPr>
            <p:ph type="title"/>
          </p:nvPr>
        </p:nvSpPr>
        <p:spPr/>
        <p:txBody>
          <a:bodyPr/>
          <a:lstStyle/>
          <a:p>
            <a:r>
              <a:rPr lang="en-US" dirty="0"/>
              <a:t>Understanding the problem</a:t>
            </a:r>
            <a:endParaRPr lang="en-IN" dirty="0"/>
          </a:p>
        </p:txBody>
      </p:sp>
      <p:sp>
        <p:nvSpPr>
          <p:cNvPr id="3" name="Content Placeholder 2">
            <a:extLst>
              <a:ext uri="{FF2B5EF4-FFF2-40B4-BE49-F238E27FC236}">
                <a16:creationId xmlns:a16="http://schemas.microsoft.com/office/drawing/2014/main" id="{B43641CE-6980-41A6-A871-BB221B06D9C7}"/>
              </a:ext>
            </a:extLst>
          </p:cNvPr>
          <p:cNvSpPr>
            <a:spLocks noGrp="1"/>
          </p:cNvSpPr>
          <p:nvPr>
            <p:ph idx="1"/>
          </p:nvPr>
        </p:nvSpPr>
        <p:spPr/>
        <p:txBody>
          <a:bodyPr/>
          <a:lstStyle/>
          <a:p>
            <a:r>
              <a:rPr lang="en-US" dirty="0"/>
              <a:t>Car Price Prediction is a fascinating machine learning problem because there are numerous elements that influence the price of a used car. By deploying machine learning models, we are attempting to assist the client that works with small traders who sell used automobiles in understanding the price of used cars. These models would assist clients/sellers in comprehending the used automobile industry and, as a result, selling used cars in the market.</a:t>
            </a:r>
          </a:p>
          <a:p>
            <a:r>
              <a:rPr lang="en-US" dirty="0"/>
              <a:t>We know it's a regression problem because our target variable "Price" is continuous, so we'll need to create regression algorithms to forecast the price of used automobiles based on the problem statement.</a:t>
            </a:r>
            <a:endParaRPr lang="en-IN" dirty="0"/>
          </a:p>
        </p:txBody>
      </p:sp>
    </p:spTree>
    <p:extLst>
      <p:ext uri="{BB962C8B-B14F-4D97-AF65-F5344CB8AC3E}">
        <p14:creationId xmlns:p14="http://schemas.microsoft.com/office/powerpoint/2010/main" val="2129203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F7EE4-3867-436B-AF3E-1410BF05A10D}"/>
              </a:ext>
            </a:extLst>
          </p:cNvPr>
          <p:cNvSpPr>
            <a:spLocks noGrp="1"/>
          </p:cNvSpPr>
          <p:nvPr>
            <p:ph type="title"/>
          </p:nvPr>
        </p:nvSpPr>
        <p:spPr/>
        <p:txBody>
          <a:bodyPr/>
          <a:lstStyle/>
          <a:p>
            <a:r>
              <a:rPr lang="en-US" dirty="0"/>
              <a:t>Analysis of literature – used cars</a:t>
            </a:r>
            <a:endParaRPr lang="en-IN" dirty="0"/>
          </a:p>
        </p:txBody>
      </p:sp>
      <p:sp>
        <p:nvSpPr>
          <p:cNvPr id="3" name="Content Placeholder 2">
            <a:extLst>
              <a:ext uri="{FF2B5EF4-FFF2-40B4-BE49-F238E27FC236}">
                <a16:creationId xmlns:a16="http://schemas.microsoft.com/office/drawing/2014/main" id="{60D9A236-908A-4CC0-9208-B0BFECCAF011}"/>
              </a:ext>
            </a:extLst>
          </p:cNvPr>
          <p:cNvSpPr>
            <a:spLocks noGrp="1"/>
          </p:cNvSpPr>
          <p:nvPr>
            <p:ph idx="1"/>
          </p:nvPr>
        </p:nvSpPr>
        <p:spPr/>
        <p:txBody>
          <a:bodyPr/>
          <a:lstStyle/>
          <a:p>
            <a:r>
              <a:rPr lang="en-US" dirty="0"/>
              <a:t>A used car, often known as a pre-owned vehicle or a used car, is a vehicle that has previously been owned by one or more retailers. Rental car firms, independent car dealers, buy here pay here dealerships, leasing offices, auctions, and private party sales are just few of the places where used cars are sold. Typically, used automobile pricing studies produce three types of pricing data.</a:t>
            </a:r>
          </a:p>
          <a:p>
            <a:pPr lvl="1"/>
            <a:r>
              <a:rPr lang="en-US" dirty="0"/>
              <a:t>Retail or dealer price</a:t>
            </a:r>
          </a:p>
          <a:p>
            <a:pPr lvl="1"/>
            <a:r>
              <a:rPr lang="en-US" dirty="0"/>
              <a:t>Wholesale pricing or dealer trade-in price</a:t>
            </a:r>
          </a:p>
          <a:p>
            <a:pPr lvl="1"/>
            <a:r>
              <a:rPr lang="en-US" dirty="0"/>
              <a:t>Price for a private party</a:t>
            </a:r>
            <a:endParaRPr lang="en-IN" dirty="0"/>
          </a:p>
        </p:txBody>
      </p:sp>
    </p:spTree>
    <p:extLst>
      <p:ext uri="{BB962C8B-B14F-4D97-AF65-F5344CB8AC3E}">
        <p14:creationId xmlns:p14="http://schemas.microsoft.com/office/powerpoint/2010/main" val="605335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3A382-69A6-41EF-B9DC-BFCBAC597296}"/>
              </a:ext>
            </a:extLst>
          </p:cNvPr>
          <p:cNvSpPr>
            <a:spLocks noGrp="1"/>
          </p:cNvSpPr>
          <p:nvPr>
            <p:ph type="title"/>
          </p:nvPr>
        </p:nvSpPr>
        <p:spPr/>
        <p:txBody>
          <a:bodyPr/>
          <a:lstStyle/>
          <a:p>
            <a:r>
              <a:rPr lang="en-US" dirty="0"/>
              <a:t>Analysis of literature - benefits</a:t>
            </a:r>
            <a:endParaRPr lang="en-IN" dirty="0"/>
          </a:p>
        </p:txBody>
      </p:sp>
      <p:sp>
        <p:nvSpPr>
          <p:cNvPr id="3" name="Content Placeholder 2">
            <a:extLst>
              <a:ext uri="{FF2B5EF4-FFF2-40B4-BE49-F238E27FC236}">
                <a16:creationId xmlns:a16="http://schemas.microsoft.com/office/drawing/2014/main" id="{FD53B1DC-C86A-41AD-A003-A1858288360F}"/>
              </a:ext>
            </a:extLst>
          </p:cNvPr>
          <p:cNvSpPr>
            <a:spLocks noGrp="1"/>
          </p:cNvSpPr>
          <p:nvPr>
            <p:ph idx="1"/>
          </p:nvPr>
        </p:nvSpPr>
        <p:spPr/>
        <p:txBody>
          <a:bodyPr/>
          <a:lstStyle/>
          <a:p>
            <a:r>
              <a:rPr lang="en-US" dirty="0"/>
              <a:t>Save money</a:t>
            </a:r>
          </a:p>
          <a:p>
            <a:r>
              <a:rPr lang="en-US" dirty="0"/>
              <a:t>Access to premium car features available only in expensive models</a:t>
            </a:r>
          </a:p>
          <a:p>
            <a:r>
              <a:rPr lang="en-US" dirty="0"/>
              <a:t>Lower insurances</a:t>
            </a:r>
          </a:p>
          <a:p>
            <a:r>
              <a:rPr lang="en-US" dirty="0"/>
              <a:t>Advantages associated with depreciation</a:t>
            </a:r>
          </a:p>
          <a:p>
            <a:r>
              <a:rPr lang="en-US" dirty="0"/>
              <a:t>Vehicle history reports</a:t>
            </a:r>
          </a:p>
          <a:p>
            <a:r>
              <a:rPr lang="en-US" dirty="0"/>
              <a:t>Field-tested vehicle at lower costs</a:t>
            </a:r>
          </a:p>
          <a:p>
            <a:r>
              <a:rPr lang="en-US" dirty="0"/>
              <a:t>Rich aftermarket communities for used cars</a:t>
            </a:r>
          </a:p>
          <a:p>
            <a:r>
              <a:rPr lang="en-US" dirty="0"/>
              <a:t>No worry of customizations on a new vehicle</a:t>
            </a:r>
            <a:endParaRPr lang="en-IN" dirty="0"/>
          </a:p>
        </p:txBody>
      </p:sp>
    </p:spTree>
    <p:extLst>
      <p:ext uri="{BB962C8B-B14F-4D97-AF65-F5344CB8AC3E}">
        <p14:creationId xmlns:p14="http://schemas.microsoft.com/office/powerpoint/2010/main" val="882433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52810-AA5A-4869-AC0D-9912841441C3}"/>
              </a:ext>
            </a:extLst>
          </p:cNvPr>
          <p:cNvSpPr>
            <a:spLocks noGrp="1"/>
          </p:cNvSpPr>
          <p:nvPr>
            <p:ph type="title"/>
          </p:nvPr>
        </p:nvSpPr>
        <p:spPr/>
        <p:txBody>
          <a:bodyPr/>
          <a:lstStyle/>
          <a:p>
            <a:r>
              <a:rPr lang="en-US" dirty="0"/>
              <a:t>Analysis of literature - importance</a:t>
            </a:r>
            <a:endParaRPr lang="en-IN" dirty="0"/>
          </a:p>
        </p:txBody>
      </p:sp>
      <p:sp>
        <p:nvSpPr>
          <p:cNvPr id="3" name="Content Placeholder 2">
            <a:extLst>
              <a:ext uri="{FF2B5EF4-FFF2-40B4-BE49-F238E27FC236}">
                <a16:creationId xmlns:a16="http://schemas.microsoft.com/office/drawing/2014/main" id="{826F99A4-E430-4303-B9B8-38E6F785F148}"/>
              </a:ext>
            </a:extLst>
          </p:cNvPr>
          <p:cNvSpPr>
            <a:spLocks noGrp="1"/>
          </p:cNvSpPr>
          <p:nvPr>
            <p:ph idx="1"/>
          </p:nvPr>
        </p:nvSpPr>
        <p:spPr/>
        <p:txBody>
          <a:bodyPr/>
          <a:lstStyle/>
          <a:p>
            <a:r>
              <a:rPr lang="en-US" dirty="0"/>
              <a:t>In case of a used car, depreciation has already occurred several times, thereby, slower decrease in value</a:t>
            </a:r>
          </a:p>
          <a:p>
            <a:r>
              <a:rPr lang="en-US" dirty="0"/>
              <a:t>Limited hidden charges, costs etc. associated with the purchase, except for documentation of transfer of ownership, etc.</a:t>
            </a:r>
          </a:p>
          <a:p>
            <a:r>
              <a:rPr lang="en-US" dirty="0"/>
              <a:t>Extra fittings, which are always pricey when put in a new automobile, do not need to be added to a used car. With a little price, you can add extra fittings of your choice to a secondhand car. This will assist you in saving money.</a:t>
            </a:r>
          </a:p>
          <a:p>
            <a:r>
              <a:rPr lang="en-US" dirty="0"/>
              <a:t>Pre-owned vehicles are inspected for damage and repaired. After a thorough inspection, a certificate is issued certifying that the vehicle is of good condition.</a:t>
            </a:r>
          </a:p>
        </p:txBody>
      </p:sp>
    </p:spTree>
    <p:extLst>
      <p:ext uri="{BB962C8B-B14F-4D97-AF65-F5344CB8AC3E}">
        <p14:creationId xmlns:p14="http://schemas.microsoft.com/office/powerpoint/2010/main" val="233210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BB688-EADE-47F3-9D8A-813BD24741A6}"/>
              </a:ext>
            </a:extLst>
          </p:cNvPr>
          <p:cNvSpPr>
            <a:spLocks noGrp="1"/>
          </p:cNvSpPr>
          <p:nvPr>
            <p:ph type="title"/>
          </p:nvPr>
        </p:nvSpPr>
        <p:spPr/>
        <p:txBody>
          <a:bodyPr/>
          <a:lstStyle/>
          <a:p>
            <a:r>
              <a:rPr lang="en-US" dirty="0"/>
              <a:t>Data analysis and model building</a:t>
            </a:r>
            <a:endParaRPr lang="en-IN" dirty="0"/>
          </a:p>
        </p:txBody>
      </p:sp>
      <p:sp>
        <p:nvSpPr>
          <p:cNvPr id="3" name="Content Placeholder 2">
            <a:extLst>
              <a:ext uri="{FF2B5EF4-FFF2-40B4-BE49-F238E27FC236}">
                <a16:creationId xmlns:a16="http://schemas.microsoft.com/office/drawing/2014/main" id="{D1DA8909-45BD-4EBD-A9C5-2BC955278E61}"/>
              </a:ext>
            </a:extLst>
          </p:cNvPr>
          <p:cNvSpPr>
            <a:spLocks noGrp="1"/>
          </p:cNvSpPr>
          <p:nvPr>
            <p:ph idx="1"/>
          </p:nvPr>
        </p:nvSpPr>
        <p:spPr>
          <a:xfrm>
            <a:off x="677333" y="1588957"/>
            <a:ext cx="9081263" cy="5269043"/>
          </a:xfrm>
        </p:spPr>
        <p:txBody>
          <a:bodyPr>
            <a:normAutofit fontScale="92500" lnSpcReduction="10000"/>
          </a:bodyPr>
          <a:lstStyle/>
          <a:p>
            <a:r>
              <a:rPr lang="en-US" dirty="0"/>
              <a:t>Importing necessary libraries</a:t>
            </a:r>
          </a:p>
          <a:p>
            <a:r>
              <a:rPr lang="en-US" dirty="0"/>
              <a:t>Loading the dataset</a:t>
            </a:r>
          </a:p>
          <a:p>
            <a:r>
              <a:rPr lang="en-US" dirty="0"/>
              <a:t>Checking for null values, data types of variables and dataset description</a:t>
            </a:r>
          </a:p>
          <a:p>
            <a:r>
              <a:rPr lang="en-US" dirty="0"/>
              <a:t>Visualizations (EDA) – Univariate, Bivariate and Multivariate</a:t>
            </a:r>
          </a:p>
          <a:p>
            <a:r>
              <a:rPr lang="en-US" dirty="0"/>
              <a:t>Establishing correlations</a:t>
            </a:r>
          </a:p>
          <a:p>
            <a:r>
              <a:rPr lang="en-US" dirty="0"/>
              <a:t>Data pre-processing</a:t>
            </a:r>
          </a:p>
          <a:p>
            <a:r>
              <a:rPr lang="en-US" dirty="0"/>
              <a:t>Removing outliers and skewness</a:t>
            </a:r>
          </a:p>
          <a:p>
            <a:r>
              <a:rPr lang="en-US" dirty="0"/>
              <a:t>Encoding categorical data</a:t>
            </a:r>
          </a:p>
          <a:p>
            <a:r>
              <a:rPr lang="en-US" dirty="0"/>
              <a:t>Splitting features and label</a:t>
            </a:r>
          </a:p>
          <a:p>
            <a:r>
              <a:rPr lang="en-US" dirty="0"/>
              <a:t>Scaling the data</a:t>
            </a:r>
          </a:p>
          <a:p>
            <a:r>
              <a:rPr lang="en-US" dirty="0"/>
              <a:t>Finding out the best random state</a:t>
            </a:r>
          </a:p>
          <a:p>
            <a:r>
              <a:rPr lang="en-US" dirty="0"/>
              <a:t>Building the prediction model and testing the results of various regressors</a:t>
            </a:r>
          </a:p>
          <a:p>
            <a:r>
              <a:rPr lang="en-IN" dirty="0"/>
              <a:t>Hyper parameter tuning</a:t>
            </a:r>
          </a:p>
          <a:p>
            <a:r>
              <a:rPr lang="en-IN" dirty="0"/>
              <a:t>Saving the model and predicting the prices</a:t>
            </a:r>
          </a:p>
        </p:txBody>
      </p:sp>
    </p:spTree>
    <p:extLst>
      <p:ext uri="{BB962C8B-B14F-4D97-AF65-F5344CB8AC3E}">
        <p14:creationId xmlns:p14="http://schemas.microsoft.com/office/powerpoint/2010/main" val="28077440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117</TotalTime>
  <Words>2151</Words>
  <Application>Microsoft Office PowerPoint</Application>
  <PresentationFormat>Widescreen</PresentationFormat>
  <Paragraphs>143</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Trebuchet MS</vt:lpstr>
      <vt:lpstr>Wingdings 3</vt:lpstr>
      <vt:lpstr>Facet</vt:lpstr>
      <vt:lpstr>Used Cars Price Prediction Project</vt:lpstr>
      <vt:lpstr>Table of contents</vt:lpstr>
      <vt:lpstr>Introduction</vt:lpstr>
      <vt:lpstr>Problem statement</vt:lpstr>
      <vt:lpstr>Understanding the problem</vt:lpstr>
      <vt:lpstr>Analysis of literature – used cars</vt:lpstr>
      <vt:lpstr>Analysis of literature - benefits</vt:lpstr>
      <vt:lpstr>Analysis of literature - importance</vt:lpstr>
      <vt:lpstr>Data analysis and model building</vt:lpstr>
      <vt:lpstr>EDA steps</vt:lpstr>
      <vt:lpstr>Visualizations and data analysis</vt:lpstr>
      <vt:lpstr>Results: Univariate analysis</vt:lpstr>
      <vt:lpstr>Univariate analysis</vt:lpstr>
      <vt:lpstr>Univariate analysis</vt:lpstr>
      <vt:lpstr>Univariate analysis</vt:lpstr>
      <vt:lpstr>Univariate analysis</vt:lpstr>
      <vt:lpstr>Results: Bivariate analysis</vt:lpstr>
      <vt:lpstr>Bivariate analysis</vt:lpstr>
      <vt:lpstr>Bivariate analysis</vt:lpstr>
      <vt:lpstr>Bivariate analysis</vt:lpstr>
      <vt:lpstr>Results: Multivariate analysis</vt:lpstr>
      <vt:lpstr>Multivariate analysis</vt:lpstr>
      <vt:lpstr>Assumptions</vt:lpstr>
      <vt:lpstr>Model building</vt:lpstr>
      <vt:lpstr>Model building</vt:lpstr>
      <vt:lpstr>Finding the best random state</vt:lpstr>
      <vt:lpstr>Random Forest Regressor</vt:lpstr>
      <vt:lpstr>K-Neighbors Regressor</vt:lpstr>
      <vt:lpstr>Decision Tree Regressor</vt:lpstr>
      <vt:lpstr>Lasso</vt:lpstr>
      <vt:lpstr>Ridge</vt:lpstr>
      <vt:lpstr>Summary of results</vt:lpstr>
      <vt:lpstr>Hyperparameter tuning and testing final model</vt:lpstr>
      <vt:lpstr>Hyperparameter tuning and testing final model</vt:lpstr>
      <vt:lpstr>Hyperparameter tuning and testing final model</vt:lpstr>
      <vt:lpstr>Saving the model and final predictions</vt:lpstr>
      <vt:lpstr>Saving the model and final predictions</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Cars Price Prediction Project</dc:title>
  <dc:creator>Sahil Kumar</dc:creator>
  <cp:lastModifiedBy>Arun Joshva</cp:lastModifiedBy>
  <cp:revision>46</cp:revision>
  <dcterms:created xsi:type="dcterms:W3CDTF">2022-06-21T01:10:16Z</dcterms:created>
  <dcterms:modified xsi:type="dcterms:W3CDTF">2022-09-14T08:46:38Z</dcterms:modified>
</cp:coreProperties>
</file>