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0" y="4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1974B-BC61-40B5-B153-92C4ACFE143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B2A1E2B-1C4C-471D-9B62-FA4A8B0A2E25}">
      <dgm:prSet phldrT="[Text]" custT="1"/>
      <dgm:spPr/>
      <dgm:t>
        <a:bodyPr/>
        <a:lstStyle/>
        <a:p>
          <a:r>
            <a:rPr lang="en-US" sz="1200" dirty="0"/>
            <a:t>Overall</a:t>
          </a:r>
        </a:p>
        <a:p>
          <a:r>
            <a:rPr lang="en-US" sz="1200" dirty="0"/>
            <a:t>Satisfaction</a:t>
          </a:r>
        </a:p>
      </dgm:t>
    </dgm:pt>
    <dgm:pt modelId="{09791C92-C365-4054-8068-287443FA3D14}" type="parTrans" cxnId="{F9BD5C74-FD59-403F-ABB6-C4AF00157B0A}">
      <dgm:prSet/>
      <dgm:spPr/>
      <dgm:t>
        <a:bodyPr/>
        <a:lstStyle/>
        <a:p>
          <a:endParaRPr lang="en-US"/>
        </a:p>
      </dgm:t>
    </dgm:pt>
    <dgm:pt modelId="{33CD8287-7251-4632-9256-9AFB128413A5}" type="sibTrans" cxnId="{F9BD5C74-FD59-403F-ABB6-C4AF00157B0A}">
      <dgm:prSet/>
      <dgm:spPr/>
      <dgm:t>
        <a:bodyPr/>
        <a:lstStyle/>
        <a:p>
          <a:endParaRPr lang="en-US" dirty="0"/>
        </a:p>
      </dgm:t>
    </dgm:pt>
    <dgm:pt modelId="{A2EB4582-4518-45B1-89B1-BE75991FFD06}">
      <dgm:prSet phldrT="[Text]"/>
      <dgm:spPr/>
      <dgm:t>
        <a:bodyPr/>
        <a:lstStyle/>
        <a:p>
          <a:r>
            <a:rPr lang="en-US" dirty="0"/>
            <a:t>Perceived</a:t>
          </a:r>
        </a:p>
        <a:p>
          <a:r>
            <a:rPr lang="en-US" dirty="0"/>
            <a:t>Value for</a:t>
          </a:r>
        </a:p>
        <a:p>
          <a:r>
            <a:rPr lang="en-US" dirty="0"/>
            <a:t>money</a:t>
          </a:r>
        </a:p>
      </dgm:t>
    </dgm:pt>
    <dgm:pt modelId="{C82AFAEC-FA58-414E-A9D3-63F673E6F5B3}" type="parTrans" cxnId="{13325CA3-EBC5-447F-87C5-14284617C4B8}">
      <dgm:prSet/>
      <dgm:spPr/>
      <dgm:t>
        <a:bodyPr/>
        <a:lstStyle/>
        <a:p>
          <a:endParaRPr lang="en-US"/>
        </a:p>
      </dgm:t>
    </dgm:pt>
    <dgm:pt modelId="{8FF0A9BB-BD48-4DB7-B1C6-52FD554E5FE5}" type="sibTrans" cxnId="{13325CA3-EBC5-447F-87C5-14284617C4B8}">
      <dgm:prSet/>
      <dgm:spPr/>
      <dgm:t>
        <a:bodyPr/>
        <a:lstStyle/>
        <a:p>
          <a:endParaRPr lang="en-US" dirty="0"/>
        </a:p>
      </dgm:t>
    </dgm:pt>
    <dgm:pt modelId="{B2452473-082E-4472-A4EB-B53DA1A21E2C}">
      <dgm:prSet phldrT="[Text]"/>
      <dgm:spPr/>
      <dgm:t>
        <a:bodyPr/>
        <a:lstStyle/>
        <a:p>
          <a:r>
            <a:rPr lang="en-US" dirty="0"/>
            <a:t>Emotional commitment</a:t>
          </a:r>
        </a:p>
        <a:p>
          <a:r>
            <a:rPr lang="en-US" dirty="0"/>
            <a:t>To brand</a:t>
          </a:r>
        </a:p>
      </dgm:t>
    </dgm:pt>
    <dgm:pt modelId="{3E269643-D94E-49D1-83AD-688F08E2D691}" type="parTrans" cxnId="{4B61E4EC-75E4-4423-9579-7B36DACCA211}">
      <dgm:prSet/>
      <dgm:spPr/>
      <dgm:t>
        <a:bodyPr/>
        <a:lstStyle/>
        <a:p>
          <a:endParaRPr lang="en-US"/>
        </a:p>
      </dgm:t>
    </dgm:pt>
    <dgm:pt modelId="{4314B65F-9561-4DB2-8992-11E16C12482C}" type="sibTrans" cxnId="{4B61E4EC-75E4-4423-9579-7B36DACCA211}">
      <dgm:prSet/>
      <dgm:spPr/>
      <dgm:t>
        <a:bodyPr/>
        <a:lstStyle/>
        <a:p>
          <a:endParaRPr lang="en-US" dirty="0"/>
        </a:p>
      </dgm:t>
    </dgm:pt>
    <dgm:pt modelId="{3F3CA2D5-0910-4E38-9061-206EC3491022}">
      <dgm:prSet phldrT="[Text]"/>
      <dgm:spPr/>
      <dgm:t>
        <a:bodyPr/>
        <a:lstStyle/>
        <a:p>
          <a:r>
            <a:rPr lang="en-US" dirty="0"/>
            <a:t>Intention </a:t>
          </a:r>
        </a:p>
        <a:p>
          <a:r>
            <a:rPr lang="en-US" dirty="0"/>
            <a:t>To </a:t>
          </a:r>
        </a:p>
        <a:p>
          <a:r>
            <a:rPr lang="en-US" dirty="0"/>
            <a:t>repurchase</a:t>
          </a:r>
        </a:p>
      </dgm:t>
    </dgm:pt>
    <dgm:pt modelId="{17E5E584-F5BA-4AD6-ABD8-B9687796D41E}" type="parTrans" cxnId="{75B6458A-8D2D-46EB-8DE0-2AC8385C4D21}">
      <dgm:prSet/>
      <dgm:spPr/>
      <dgm:t>
        <a:bodyPr/>
        <a:lstStyle/>
        <a:p>
          <a:endParaRPr lang="en-US"/>
        </a:p>
      </dgm:t>
    </dgm:pt>
    <dgm:pt modelId="{9623C8F4-940C-4BFE-9F74-DE51503BDF50}" type="sibTrans" cxnId="{75B6458A-8D2D-46EB-8DE0-2AC8385C4D21}">
      <dgm:prSet/>
      <dgm:spPr/>
      <dgm:t>
        <a:bodyPr/>
        <a:lstStyle/>
        <a:p>
          <a:endParaRPr lang="en-US" dirty="0"/>
        </a:p>
      </dgm:t>
    </dgm:pt>
    <dgm:pt modelId="{C6DF0963-70AB-4379-A922-4984C92206C4}">
      <dgm:prSet phldrT="[Text]"/>
      <dgm:spPr/>
      <dgm:t>
        <a:bodyPr/>
        <a:lstStyle/>
        <a:p>
          <a:r>
            <a:rPr lang="en-US" dirty="0"/>
            <a:t>Intention</a:t>
          </a:r>
        </a:p>
        <a:p>
          <a:r>
            <a:rPr lang="en-US" dirty="0"/>
            <a:t>To </a:t>
          </a:r>
        </a:p>
        <a:p>
          <a:r>
            <a:rPr lang="en-US" dirty="0"/>
            <a:t>Recommend</a:t>
          </a:r>
        </a:p>
      </dgm:t>
    </dgm:pt>
    <dgm:pt modelId="{81920E2D-7264-4A84-9F52-9EB22BBDC3E9}" type="parTrans" cxnId="{51C31E5D-6C83-45E5-8532-05DAE5503673}">
      <dgm:prSet/>
      <dgm:spPr/>
      <dgm:t>
        <a:bodyPr/>
        <a:lstStyle/>
        <a:p>
          <a:endParaRPr lang="en-US"/>
        </a:p>
      </dgm:t>
    </dgm:pt>
    <dgm:pt modelId="{5617822D-A784-46FC-AE77-A5A07C922FEC}" type="sibTrans" cxnId="{51C31E5D-6C83-45E5-8532-05DAE5503673}">
      <dgm:prSet/>
      <dgm:spPr/>
      <dgm:t>
        <a:bodyPr/>
        <a:lstStyle/>
        <a:p>
          <a:endParaRPr lang="en-US" dirty="0"/>
        </a:p>
      </dgm:t>
    </dgm:pt>
    <dgm:pt modelId="{8B914DB0-F499-411E-B0C0-3EED8325626F}" type="pres">
      <dgm:prSet presAssocID="{0C11974B-BC61-40B5-B153-92C4ACFE1436}" presName="cycle" presStyleCnt="0">
        <dgm:presLayoutVars>
          <dgm:dir/>
          <dgm:resizeHandles val="exact"/>
        </dgm:presLayoutVars>
      </dgm:prSet>
      <dgm:spPr/>
    </dgm:pt>
    <dgm:pt modelId="{FC58405E-E7A7-400B-82FE-62F346143DF3}" type="pres">
      <dgm:prSet presAssocID="{8B2A1E2B-1C4C-471D-9B62-FA4A8B0A2E25}" presName="node" presStyleLbl="node1" presStyleIdx="0" presStyleCnt="5">
        <dgm:presLayoutVars>
          <dgm:bulletEnabled val="1"/>
        </dgm:presLayoutVars>
      </dgm:prSet>
      <dgm:spPr/>
    </dgm:pt>
    <dgm:pt modelId="{F6B28053-5E7B-4937-B4FD-B7AE6FF89520}" type="pres">
      <dgm:prSet presAssocID="{33CD8287-7251-4632-9256-9AFB128413A5}" presName="sibTrans" presStyleLbl="sibTrans2D1" presStyleIdx="0" presStyleCnt="5"/>
      <dgm:spPr/>
    </dgm:pt>
    <dgm:pt modelId="{BA1A2BE1-8C58-4947-95A0-C3A844339606}" type="pres">
      <dgm:prSet presAssocID="{33CD8287-7251-4632-9256-9AFB128413A5}" presName="connectorText" presStyleLbl="sibTrans2D1" presStyleIdx="0" presStyleCnt="5"/>
      <dgm:spPr/>
    </dgm:pt>
    <dgm:pt modelId="{94E04945-290A-4981-A326-59DE72358B87}" type="pres">
      <dgm:prSet presAssocID="{A2EB4582-4518-45B1-89B1-BE75991FFD06}" presName="node" presStyleLbl="node1" presStyleIdx="1" presStyleCnt="5">
        <dgm:presLayoutVars>
          <dgm:bulletEnabled val="1"/>
        </dgm:presLayoutVars>
      </dgm:prSet>
      <dgm:spPr/>
    </dgm:pt>
    <dgm:pt modelId="{DA18BD9B-9E9B-43A9-AC89-45B9AC101F12}" type="pres">
      <dgm:prSet presAssocID="{8FF0A9BB-BD48-4DB7-B1C6-52FD554E5FE5}" presName="sibTrans" presStyleLbl="sibTrans2D1" presStyleIdx="1" presStyleCnt="5"/>
      <dgm:spPr/>
    </dgm:pt>
    <dgm:pt modelId="{43EC97ED-8E0B-4824-9E37-6A972D3E8651}" type="pres">
      <dgm:prSet presAssocID="{8FF0A9BB-BD48-4DB7-B1C6-52FD554E5FE5}" presName="connectorText" presStyleLbl="sibTrans2D1" presStyleIdx="1" presStyleCnt="5"/>
      <dgm:spPr/>
    </dgm:pt>
    <dgm:pt modelId="{A3B186CA-4CF6-4DB0-B05B-D4E884826D6E}" type="pres">
      <dgm:prSet presAssocID="{B2452473-082E-4472-A4EB-B53DA1A21E2C}" presName="node" presStyleLbl="node1" presStyleIdx="2" presStyleCnt="5">
        <dgm:presLayoutVars>
          <dgm:bulletEnabled val="1"/>
        </dgm:presLayoutVars>
      </dgm:prSet>
      <dgm:spPr/>
    </dgm:pt>
    <dgm:pt modelId="{5A2A1BF5-8A27-47E5-A04C-83607DF78B43}" type="pres">
      <dgm:prSet presAssocID="{4314B65F-9561-4DB2-8992-11E16C12482C}" presName="sibTrans" presStyleLbl="sibTrans2D1" presStyleIdx="2" presStyleCnt="5"/>
      <dgm:spPr/>
    </dgm:pt>
    <dgm:pt modelId="{9EE8BE4E-6D33-4C32-B228-04910E908092}" type="pres">
      <dgm:prSet presAssocID="{4314B65F-9561-4DB2-8992-11E16C12482C}" presName="connectorText" presStyleLbl="sibTrans2D1" presStyleIdx="2" presStyleCnt="5"/>
      <dgm:spPr/>
    </dgm:pt>
    <dgm:pt modelId="{555104A7-DFC6-4343-BC0F-5CC2A654DEA4}" type="pres">
      <dgm:prSet presAssocID="{3F3CA2D5-0910-4E38-9061-206EC3491022}" presName="node" presStyleLbl="node1" presStyleIdx="3" presStyleCnt="5">
        <dgm:presLayoutVars>
          <dgm:bulletEnabled val="1"/>
        </dgm:presLayoutVars>
      </dgm:prSet>
      <dgm:spPr/>
    </dgm:pt>
    <dgm:pt modelId="{E5590FB6-3D5A-445D-9BCF-E5E74CE362D6}" type="pres">
      <dgm:prSet presAssocID="{9623C8F4-940C-4BFE-9F74-DE51503BDF50}" presName="sibTrans" presStyleLbl="sibTrans2D1" presStyleIdx="3" presStyleCnt="5"/>
      <dgm:spPr/>
    </dgm:pt>
    <dgm:pt modelId="{8BA93F43-CA20-4794-B980-9F6CCE58541F}" type="pres">
      <dgm:prSet presAssocID="{9623C8F4-940C-4BFE-9F74-DE51503BDF50}" presName="connectorText" presStyleLbl="sibTrans2D1" presStyleIdx="3" presStyleCnt="5"/>
      <dgm:spPr/>
    </dgm:pt>
    <dgm:pt modelId="{AF45BAFC-A60A-4013-A9AD-5E9A43E7DC1D}" type="pres">
      <dgm:prSet presAssocID="{C6DF0963-70AB-4379-A922-4984C92206C4}" presName="node" presStyleLbl="node1" presStyleIdx="4" presStyleCnt="5">
        <dgm:presLayoutVars>
          <dgm:bulletEnabled val="1"/>
        </dgm:presLayoutVars>
      </dgm:prSet>
      <dgm:spPr/>
    </dgm:pt>
    <dgm:pt modelId="{02D7E227-EA1D-461B-A2DE-05D508EA00A2}" type="pres">
      <dgm:prSet presAssocID="{5617822D-A784-46FC-AE77-A5A07C922FEC}" presName="sibTrans" presStyleLbl="sibTrans2D1" presStyleIdx="4" presStyleCnt="5"/>
      <dgm:spPr/>
    </dgm:pt>
    <dgm:pt modelId="{54B02298-0370-492C-AB9E-6020B337A004}" type="pres">
      <dgm:prSet presAssocID="{5617822D-A784-46FC-AE77-A5A07C922FEC}" presName="connectorText" presStyleLbl="sibTrans2D1" presStyleIdx="4" presStyleCnt="5"/>
      <dgm:spPr/>
    </dgm:pt>
  </dgm:ptLst>
  <dgm:cxnLst>
    <dgm:cxn modelId="{DF9EAE12-313B-4772-BBB3-AF42751C6851}" type="presOf" srcId="{9623C8F4-940C-4BFE-9F74-DE51503BDF50}" destId="{8BA93F43-CA20-4794-B980-9F6CCE58541F}" srcOrd="1" destOrd="0" presId="urn:microsoft.com/office/officeart/2005/8/layout/cycle2"/>
    <dgm:cxn modelId="{5AF9D01C-149C-4C71-8E62-6CA4532DEC14}" type="presOf" srcId="{9623C8F4-940C-4BFE-9F74-DE51503BDF50}" destId="{E5590FB6-3D5A-445D-9BCF-E5E74CE362D6}" srcOrd="0" destOrd="0" presId="urn:microsoft.com/office/officeart/2005/8/layout/cycle2"/>
    <dgm:cxn modelId="{AB6D3A2C-9ACF-4F68-BCFF-CF7EF08D6E46}" type="presOf" srcId="{0C11974B-BC61-40B5-B153-92C4ACFE1436}" destId="{8B914DB0-F499-411E-B0C0-3EED8325626F}" srcOrd="0" destOrd="0" presId="urn:microsoft.com/office/officeart/2005/8/layout/cycle2"/>
    <dgm:cxn modelId="{9814B03B-868E-426D-B8CD-EC059620C86A}" type="presOf" srcId="{4314B65F-9561-4DB2-8992-11E16C12482C}" destId="{9EE8BE4E-6D33-4C32-B228-04910E908092}" srcOrd="1" destOrd="0" presId="urn:microsoft.com/office/officeart/2005/8/layout/cycle2"/>
    <dgm:cxn modelId="{51C31E5D-6C83-45E5-8532-05DAE5503673}" srcId="{0C11974B-BC61-40B5-B153-92C4ACFE1436}" destId="{C6DF0963-70AB-4379-A922-4984C92206C4}" srcOrd="4" destOrd="0" parTransId="{81920E2D-7264-4A84-9F52-9EB22BBDC3E9}" sibTransId="{5617822D-A784-46FC-AE77-A5A07C922FEC}"/>
    <dgm:cxn modelId="{2D623E68-B925-4F61-BDB8-1563A44A3E1F}" type="presOf" srcId="{33CD8287-7251-4632-9256-9AFB128413A5}" destId="{BA1A2BE1-8C58-4947-95A0-C3A844339606}" srcOrd="1" destOrd="0" presId="urn:microsoft.com/office/officeart/2005/8/layout/cycle2"/>
    <dgm:cxn modelId="{F9BD5C74-FD59-403F-ABB6-C4AF00157B0A}" srcId="{0C11974B-BC61-40B5-B153-92C4ACFE1436}" destId="{8B2A1E2B-1C4C-471D-9B62-FA4A8B0A2E25}" srcOrd="0" destOrd="0" parTransId="{09791C92-C365-4054-8068-287443FA3D14}" sibTransId="{33CD8287-7251-4632-9256-9AFB128413A5}"/>
    <dgm:cxn modelId="{6DEDB282-2F2E-466D-BD43-8A8FAE6A3DB1}" type="presOf" srcId="{A2EB4582-4518-45B1-89B1-BE75991FFD06}" destId="{94E04945-290A-4981-A326-59DE72358B87}" srcOrd="0" destOrd="0" presId="urn:microsoft.com/office/officeart/2005/8/layout/cycle2"/>
    <dgm:cxn modelId="{75B6458A-8D2D-46EB-8DE0-2AC8385C4D21}" srcId="{0C11974B-BC61-40B5-B153-92C4ACFE1436}" destId="{3F3CA2D5-0910-4E38-9061-206EC3491022}" srcOrd="3" destOrd="0" parTransId="{17E5E584-F5BA-4AD6-ABD8-B9687796D41E}" sibTransId="{9623C8F4-940C-4BFE-9F74-DE51503BDF50}"/>
    <dgm:cxn modelId="{59906B90-F30C-45C0-82AE-5C3F5E5156E8}" type="presOf" srcId="{8B2A1E2B-1C4C-471D-9B62-FA4A8B0A2E25}" destId="{FC58405E-E7A7-400B-82FE-62F346143DF3}" srcOrd="0" destOrd="0" presId="urn:microsoft.com/office/officeart/2005/8/layout/cycle2"/>
    <dgm:cxn modelId="{D9D18AA2-FAF2-43FF-9263-90E3E07FFD40}" type="presOf" srcId="{5617822D-A784-46FC-AE77-A5A07C922FEC}" destId="{54B02298-0370-492C-AB9E-6020B337A004}" srcOrd="1" destOrd="0" presId="urn:microsoft.com/office/officeart/2005/8/layout/cycle2"/>
    <dgm:cxn modelId="{13325CA3-EBC5-447F-87C5-14284617C4B8}" srcId="{0C11974B-BC61-40B5-B153-92C4ACFE1436}" destId="{A2EB4582-4518-45B1-89B1-BE75991FFD06}" srcOrd="1" destOrd="0" parTransId="{C82AFAEC-FA58-414E-A9D3-63F673E6F5B3}" sibTransId="{8FF0A9BB-BD48-4DB7-B1C6-52FD554E5FE5}"/>
    <dgm:cxn modelId="{7895E1A5-99E1-4D4D-A7C7-A390B80EB14B}" type="presOf" srcId="{5617822D-A784-46FC-AE77-A5A07C922FEC}" destId="{02D7E227-EA1D-461B-A2DE-05D508EA00A2}" srcOrd="0" destOrd="0" presId="urn:microsoft.com/office/officeart/2005/8/layout/cycle2"/>
    <dgm:cxn modelId="{203D85A8-9128-4894-9E0B-6CF6CF091798}" type="presOf" srcId="{B2452473-082E-4472-A4EB-B53DA1A21E2C}" destId="{A3B186CA-4CF6-4DB0-B05B-D4E884826D6E}" srcOrd="0" destOrd="0" presId="urn:microsoft.com/office/officeart/2005/8/layout/cycle2"/>
    <dgm:cxn modelId="{B163C6AD-C78E-4DE0-986A-66E4973F7AE4}" type="presOf" srcId="{3F3CA2D5-0910-4E38-9061-206EC3491022}" destId="{555104A7-DFC6-4343-BC0F-5CC2A654DEA4}" srcOrd="0" destOrd="0" presId="urn:microsoft.com/office/officeart/2005/8/layout/cycle2"/>
    <dgm:cxn modelId="{11A172B6-054E-4704-8AC8-680A97F1554E}" type="presOf" srcId="{8FF0A9BB-BD48-4DB7-B1C6-52FD554E5FE5}" destId="{43EC97ED-8E0B-4824-9E37-6A972D3E8651}" srcOrd="1" destOrd="0" presId="urn:microsoft.com/office/officeart/2005/8/layout/cycle2"/>
    <dgm:cxn modelId="{E211E0B7-68C2-4021-8722-DEE1A963A567}" type="presOf" srcId="{C6DF0963-70AB-4379-A922-4984C92206C4}" destId="{AF45BAFC-A60A-4013-A9AD-5E9A43E7DC1D}" srcOrd="0" destOrd="0" presId="urn:microsoft.com/office/officeart/2005/8/layout/cycle2"/>
    <dgm:cxn modelId="{6DA8DBDE-ECE2-480F-99E1-F95FB9CD726B}" type="presOf" srcId="{33CD8287-7251-4632-9256-9AFB128413A5}" destId="{F6B28053-5E7B-4937-B4FD-B7AE6FF89520}" srcOrd="0" destOrd="0" presId="urn:microsoft.com/office/officeart/2005/8/layout/cycle2"/>
    <dgm:cxn modelId="{B9826FE1-DC17-4C97-8B54-C0042572DA9E}" type="presOf" srcId="{8FF0A9BB-BD48-4DB7-B1C6-52FD554E5FE5}" destId="{DA18BD9B-9E9B-43A9-AC89-45B9AC101F12}" srcOrd="0" destOrd="0" presId="urn:microsoft.com/office/officeart/2005/8/layout/cycle2"/>
    <dgm:cxn modelId="{4B61E4EC-75E4-4423-9579-7B36DACCA211}" srcId="{0C11974B-BC61-40B5-B153-92C4ACFE1436}" destId="{B2452473-082E-4472-A4EB-B53DA1A21E2C}" srcOrd="2" destOrd="0" parTransId="{3E269643-D94E-49D1-83AD-688F08E2D691}" sibTransId="{4314B65F-9561-4DB2-8992-11E16C12482C}"/>
    <dgm:cxn modelId="{F99C61F7-B8C7-4F89-BF88-8566E46079E4}" type="presOf" srcId="{4314B65F-9561-4DB2-8992-11E16C12482C}" destId="{5A2A1BF5-8A27-47E5-A04C-83607DF78B43}" srcOrd="0" destOrd="0" presId="urn:microsoft.com/office/officeart/2005/8/layout/cycle2"/>
    <dgm:cxn modelId="{D06757D2-4032-43DF-97BE-CCDBE8920F24}" type="presParOf" srcId="{8B914DB0-F499-411E-B0C0-3EED8325626F}" destId="{FC58405E-E7A7-400B-82FE-62F346143DF3}" srcOrd="0" destOrd="0" presId="urn:microsoft.com/office/officeart/2005/8/layout/cycle2"/>
    <dgm:cxn modelId="{AF612F30-0986-4DF7-BC19-49C373015C2C}" type="presParOf" srcId="{8B914DB0-F499-411E-B0C0-3EED8325626F}" destId="{F6B28053-5E7B-4937-B4FD-B7AE6FF89520}" srcOrd="1" destOrd="0" presId="urn:microsoft.com/office/officeart/2005/8/layout/cycle2"/>
    <dgm:cxn modelId="{A4F726D5-CEBD-42E2-9AD9-60FBD15D3E18}" type="presParOf" srcId="{F6B28053-5E7B-4937-B4FD-B7AE6FF89520}" destId="{BA1A2BE1-8C58-4947-95A0-C3A844339606}" srcOrd="0" destOrd="0" presId="urn:microsoft.com/office/officeart/2005/8/layout/cycle2"/>
    <dgm:cxn modelId="{9A17CC1F-647D-4B5D-82B5-86D4CD53BF4E}" type="presParOf" srcId="{8B914DB0-F499-411E-B0C0-3EED8325626F}" destId="{94E04945-290A-4981-A326-59DE72358B87}" srcOrd="2" destOrd="0" presId="urn:microsoft.com/office/officeart/2005/8/layout/cycle2"/>
    <dgm:cxn modelId="{01F5F964-F4C9-4F09-A7E8-8C0D48E44168}" type="presParOf" srcId="{8B914DB0-F499-411E-B0C0-3EED8325626F}" destId="{DA18BD9B-9E9B-43A9-AC89-45B9AC101F12}" srcOrd="3" destOrd="0" presId="urn:microsoft.com/office/officeart/2005/8/layout/cycle2"/>
    <dgm:cxn modelId="{5B9F8989-4948-4111-AF68-4973D22D1978}" type="presParOf" srcId="{DA18BD9B-9E9B-43A9-AC89-45B9AC101F12}" destId="{43EC97ED-8E0B-4824-9E37-6A972D3E8651}" srcOrd="0" destOrd="0" presId="urn:microsoft.com/office/officeart/2005/8/layout/cycle2"/>
    <dgm:cxn modelId="{77D553C4-58FB-45B6-9EEB-96BAB598EE64}" type="presParOf" srcId="{8B914DB0-F499-411E-B0C0-3EED8325626F}" destId="{A3B186CA-4CF6-4DB0-B05B-D4E884826D6E}" srcOrd="4" destOrd="0" presId="urn:microsoft.com/office/officeart/2005/8/layout/cycle2"/>
    <dgm:cxn modelId="{FA06F59C-B33D-4AB2-8A1B-A4AB43CB48B0}" type="presParOf" srcId="{8B914DB0-F499-411E-B0C0-3EED8325626F}" destId="{5A2A1BF5-8A27-47E5-A04C-83607DF78B43}" srcOrd="5" destOrd="0" presId="urn:microsoft.com/office/officeart/2005/8/layout/cycle2"/>
    <dgm:cxn modelId="{E1039709-F43E-4607-A4D4-6F1BD66E2E13}" type="presParOf" srcId="{5A2A1BF5-8A27-47E5-A04C-83607DF78B43}" destId="{9EE8BE4E-6D33-4C32-B228-04910E908092}" srcOrd="0" destOrd="0" presId="urn:microsoft.com/office/officeart/2005/8/layout/cycle2"/>
    <dgm:cxn modelId="{79CA470A-9602-4DB5-B356-88A771BC136F}" type="presParOf" srcId="{8B914DB0-F499-411E-B0C0-3EED8325626F}" destId="{555104A7-DFC6-4343-BC0F-5CC2A654DEA4}" srcOrd="6" destOrd="0" presId="urn:microsoft.com/office/officeart/2005/8/layout/cycle2"/>
    <dgm:cxn modelId="{991D9D3A-DEBB-4CA5-9A0C-32CE676A325B}" type="presParOf" srcId="{8B914DB0-F499-411E-B0C0-3EED8325626F}" destId="{E5590FB6-3D5A-445D-9BCF-E5E74CE362D6}" srcOrd="7" destOrd="0" presId="urn:microsoft.com/office/officeart/2005/8/layout/cycle2"/>
    <dgm:cxn modelId="{2523424F-A10E-4EAC-9EF3-285C01591F1C}" type="presParOf" srcId="{E5590FB6-3D5A-445D-9BCF-E5E74CE362D6}" destId="{8BA93F43-CA20-4794-B980-9F6CCE58541F}" srcOrd="0" destOrd="0" presId="urn:microsoft.com/office/officeart/2005/8/layout/cycle2"/>
    <dgm:cxn modelId="{3CBB5CF7-3F44-4737-88C8-02E487AC9A77}" type="presParOf" srcId="{8B914DB0-F499-411E-B0C0-3EED8325626F}" destId="{AF45BAFC-A60A-4013-A9AD-5E9A43E7DC1D}" srcOrd="8" destOrd="0" presId="urn:microsoft.com/office/officeart/2005/8/layout/cycle2"/>
    <dgm:cxn modelId="{320FC631-84CB-468D-8F57-BDC470CDDBAC}" type="presParOf" srcId="{8B914DB0-F499-411E-B0C0-3EED8325626F}" destId="{02D7E227-EA1D-461B-A2DE-05D508EA00A2}" srcOrd="9" destOrd="0" presId="urn:microsoft.com/office/officeart/2005/8/layout/cycle2"/>
    <dgm:cxn modelId="{E4E67702-12F5-4C27-90D4-0B1D9F1FEE21}" type="presParOf" srcId="{02D7E227-EA1D-461B-A2DE-05D508EA00A2}" destId="{54B02298-0370-492C-AB9E-6020B337A00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405E-E7A7-400B-82FE-62F346143DF3}">
      <dsp:nvSpPr>
        <dsp:cNvPr id="0" name=""/>
        <dsp:cNvSpPr/>
      </dsp:nvSpPr>
      <dsp:spPr>
        <a:xfrm>
          <a:off x="3623584" y="119"/>
          <a:ext cx="1142996" cy="1142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Overall</a:t>
          </a:r>
        </a:p>
        <a:p>
          <a:pPr marL="0" lvl="0" indent="0" algn="ctr" defTabSz="533400">
            <a:lnSpc>
              <a:spcPct val="90000"/>
            </a:lnSpc>
            <a:spcBef>
              <a:spcPct val="0"/>
            </a:spcBef>
            <a:spcAft>
              <a:spcPct val="35000"/>
            </a:spcAft>
            <a:buNone/>
          </a:pPr>
          <a:r>
            <a:rPr lang="en-US" sz="1200" kern="1200" dirty="0"/>
            <a:t>Satisfaction</a:t>
          </a:r>
        </a:p>
      </dsp:txBody>
      <dsp:txXfrm>
        <a:off x="3790972" y="167507"/>
        <a:ext cx="808220" cy="808220"/>
      </dsp:txXfrm>
    </dsp:sp>
    <dsp:sp modelId="{F6B28053-5E7B-4937-B4FD-B7AE6FF89520}">
      <dsp:nvSpPr>
        <dsp:cNvPr id="0" name=""/>
        <dsp:cNvSpPr/>
      </dsp:nvSpPr>
      <dsp:spPr>
        <a:xfrm rot="2160000">
          <a:off x="4730612" y="878435"/>
          <a:ext cx="304493" cy="385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4739335" y="928740"/>
        <a:ext cx="213145" cy="231457"/>
      </dsp:txXfrm>
    </dsp:sp>
    <dsp:sp modelId="{94E04945-290A-4981-A326-59DE72358B87}">
      <dsp:nvSpPr>
        <dsp:cNvPr id="0" name=""/>
        <dsp:cNvSpPr/>
      </dsp:nvSpPr>
      <dsp:spPr>
        <a:xfrm>
          <a:off x="5013080" y="1009647"/>
          <a:ext cx="1142996" cy="1142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Perceived</a:t>
          </a:r>
        </a:p>
        <a:p>
          <a:pPr marL="0" lvl="0" indent="0" algn="ctr" defTabSz="488950">
            <a:lnSpc>
              <a:spcPct val="90000"/>
            </a:lnSpc>
            <a:spcBef>
              <a:spcPct val="0"/>
            </a:spcBef>
            <a:spcAft>
              <a:spcPct val="35000"/>
            </a:spcAft>
            <a:buNone/>
          </a:pPr>
          <a:r>
            <a:rPr lang="en-US" sz="1100" kern="1200" dirty="0"/>
            <a:t>Value for</a:t>
          </a:r>
        </a:p>
        <a:p>
          <a:pPr marL="0" lvl="0" indent="0" algn="ctr" defTabSz="488950">
            <a:lnSpc>
              <a:spcPct val="90000"/>
            </a:lnSpc>
            <a:spcBef>
              <a:spcPct val="0"/>
            </a:spcBef>
            <a:spcAft>
              <a:spcPct val="35000"/>
            </a:spcAft>
            <a:buNone/>
          </a:pPr>
          <a:r>
            <a:rPr lang="en-US" sz="1100" kern="1200" dirty="0"/>
            <a:t>money</a:t>
          </a:r>
        </a:p>
      </dsp:txBody>
      <dsp:txXfrm>
        <a:off x="5180468" y="1177035"/>
        <a:ext cx="808220" cy="808220"/>
      </dsp:txXfrm>
    </dsp:sp>
    <dsp:sp modelId="{DA18BD9B-9E9B-43A9-AC89-45B9AC101F12}">
      <dsp:nvSpPr>
        <dsp:cNvPr id="0" name=""/>
        <dsp:cNvSpPr/>
      </dsp:nvSpPr>
      <dsp:spPr>
        <a:xfrm rot="6480000">
          <a:off x="5169625" y="2196794"/>
          <a:ext cx="304493" cy="385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rot="10800000">
        <a:off x="5229413" y="2230507"/>
        <a:ext cx="213145" cy="231457"/>
      </dsp:txXfrm>
    </dsp:sp>
    <dsp:sp modelId="{A3B186CA-4CF6-4DB0-B05B-D4E884826D6E}">
      <dsp:nvSpPr>
        <dsp:cNvPr id="0" name=""/>
        <dsp:cNvSpPr/>
      </dsp:nvSpPr>
      <dsp:spPr>
        <a:xfrm>
          <a:off x="4482340" y="2643098"/>
          <a:ext cx="1142996" cy="1142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Emotional commitment</a:t>
          </a:r>
        </a:p>
        <a:p>
          <a:pPr marL="0" lvl="0" indent="0" algn="ctr" defTabSz="488950">
            <a:lnSpc>
              <a:spcPct val="90000"/>
            </a:lnSpc>
            <a:spcBef>
              <a:spcPct val="0"/>
            </a:spcBef>
            <a:spcAft>
              <a:spcPct val="35000"/>
            </a:spcAft>
            <a:buNone/>
          </a:pPr>
          <a:r>
            <a:rPr lang="en-US" sz="1100" kern="1200" dirty="0"/>
            <a:t>To brand</a:t>
          </a:r>
        </a:p>
      </dsp:txBody>
      <dsp:txXfrm>
        <a:off x="4649728" y="2810486"/>
        <a:ext cx="808220" cy="808220"/>
      </dsp:txXfrm>
    </dsp:sp>
    <dsp:sp modelId="{5A2A1BF5-8A27-47E5-A04C-83607DF78B43}">
      <dsp:nvSpPr>
        <dsp:cNvPr id="0" name=""/>
        <dsp:cNvSpPr/>
      </dsp:nvSpPr>
      <dsp:spPr>
        <a:xfrm rot="10800000">
          <a:off x="4051454" y="3021715"/>
          <a:ext cx="304493" cy="385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rot="10800000">
        <a:off x="4142802" y="3098867"/>
        <a:ext cx="213145" cy="231457"/>
      </dsp:txXfrm>
    </dsp:sp>
    <dsp:sp modelId="{555104A7-DFC6-4343-BC0F-5CC2A654DEA4}">
      <dsp:nvSpPr>
        <dsp:cNvPr id="0" name=""/>
        <dsp:cNvSpPr/>
      </dsp:nvSpPr>
      <dsp:spPr>
        <a:xfrm>
          <a:off x="2764829" y="2643098"/>
          <a:ext cx="1142996" cy="1142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Intention </a:t>
          </a:r>
        </a:p>
        <a:p>
          <a:pPr marL="0" lvl="0" indent="0" algn="ctr" defTabSz="488950">
            <a:lnSpc>
              <a:spcPct val="90000"/>
            </a:lnSpc>
            <a:spcBef>
              <a:spcPct val="0"/>
            </a:spcBef>
            <a:spcAft>
              <a:spcPct val="35000"/>
            </a:spcAft>
            <a:buNone/>
          </a:pPr>
          <a:r>
            <a:rPr lang="en-US" sz="1100" kern="1200" dirty="0"/>
            <a:t>To </a:t>
          </a:r>
        </a:p>
        <a:p>
          <a:pPr marL="0" lvl="0" indent="0" algn="ctr" defTabSz="488950">
            <a:lnSpc>
              <a:spcPct val="90000"/>
            </a:lnSpc>
            <a:spcBef>
              <a:spcPct val="0"/>
            </a:spcBef>
            <a:spcAft>
              <a:spcPct val="35000"/>
            </a:spcAft>
            <a:buNone/>
          </a:pPr>
          <a:r>
            <a:rPr lang="en-US" sz="1100" kern="1200" dirty="0"/>
            <a:t>repurchase</a:t>
          </a:r>
        </a:p>
      </dsp:txBody>
      <dsp:txXfrm>
        <a:off x="2932217" y="2810486"/>
        <a:ext cx="808220" cy="808220"/>
      </dsp:txXfrm>
    </dsp:sp>
    <dsp:sp modelId="{E5590FB6-3D5A-445D-9BCF-E5E74CE362D6}">
      <dsp:nvSpPr>
        <dsp:cNvPr id="0" name=""/>
        <dsp:cNvSpPr/>
      </dsp:nvSpPr>
      <dsp:spPr>
        <a:xfrm rot="15120000">
          <a:off x="2921373" y="2213186"/>
          <a:ext cx="304493" cy="385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rot="10800000">
        <a:off x="2981161" y="2333777"/>
        <a:ext cx="213145" cy="231457"/>
      </dsp:txXfrm>
    </dsp:sp>
    <dsp:sp modelId="{AF45BAFC-A60A-4013-A9AD-5E9A43E7DC1D}">
      <dsp:nvSpPr>
        <dsp:cNvPr id="0" name=""/>
        <dsp:cNvSpPr/>
      </dsp:nvSpPr>
      <dsp:spPr>
        <a:xfrm>
          <a:off x="2234088" y="1009647"/>
          <a:ext cx="1142996" cy="1142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Intention</a:t>
          </a:r>
        </a:p>
        <a:p>
          <a:pPr marL="0" lvl="0" indent="0" algn="ctr" defTabSz="488950">
            <a:lnSpc>
              <a:spcPct val="90000"/>
            </a:lnSpc>
            <a:spcBef>
              <a:spcPct val="0"/>
            </a:spcBef>
            <a:spcAft>
              <a:spcPct val="35000"/>
            </a:spcAft>
            <a:buNone/>
          </a:pPr>
          <a:r>
            <a:rPr lang="en-US" sz="1100" kern="1200" dirty="0"/>
            <a:t>To </a:t>
          </a:r>
        </a:p>
        <a:p>
          <a:pPr marL="0" lvl="0" indent="0" algn="ctr" defTabSz="488950">
            <a:lnSpc>
              <a:spcPct val="90000"/>
            </a:lnSpc>
            <a:spcBef>
              <a:spcPct val="0"/>
            </a:spcBef>
            <a:spcAft>
              <a:spcPct val="35000"/>
            </a:spcAft>
            <a:buNone/>
          </a:pPr>
          <a:r>
            <a:rPr lang="en-US" sz="1100" kern="1200" dirty="0"/>
            <a:t>Recommend</a:t>
          </a:r>
        </a:p>
      </dsp:txBody>
      <dsp:txXfrm>
        <a:off x="2401476" y="1177035"/>
        <a:ext cx="808220" cy="808220"/>
      </dsp:txXfrm>
    </dsp:sp>
    <dsp:sp modelId="{02D7E227-EA1D-461B-A2DE-05D508EA00A2}">
      <dsp:nvSpPr>
        <dsp:cNvPr id="0" name=""/>
        <dsp:cNvSpPr/>
      </dsp:nvSpPr>
      <dsp:spPr>
        <a:xfrm rot="19440000">
          <a:off x="3341116" y="888566"/>
          <a:ext cx="304493" cy="3857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349839" y="992565"/>
        <a:ext cx="213145" cy="2314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32C1C-8D21-4839-B78A-641DA9EDAEEE}" type="datetimeFigureOut">
              <a:rPr lang="en-US" smtClean="0"/>
              <a:t>8/17/2022</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567A34-DFD4-45D2-88B6-1765C0486DC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567A34-DFD4-45D2-88B6-1765C0486DCC}" type="slidenum">
              <a:rPr lang="en-US" smtClean="0"/>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1979"/>
            <a:ext cx="2057400" cy="36565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71979"/>
            <a:ext cx="6019800" cy="36565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93E56-CBF6-4D9A-93A5-3F6A2B6F0BA7}" type="datetimeFigureOut">
              <a:rPr lang="en-US" smtClean="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0905BC-FF78-4B6A-BDAE-CC896CDE789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AA393E56-CBF6-4D9A-93A5-3F6A2B6F0BA7}" type="datetimeFigureOut">
              <a:rPr lang="en-US" smtClean="0"/>
              <a:t>8/17/2022</a:t>
            </a:fld>
            <a:endParaRPr lang="en-US" dirty="0"/>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AE0905BC-FF78-4B6A-BDAE-CC896CDE789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7" name="Picture 6" descr="https___blogs-images.forbes.com_allbusiness_files_2017_08_customer-retention-1200x861.jpg"/>
          <p:cNvPicPr>
            <a:picLocks noChangeAspect="1"/>
          </p:cNvPicPr>
          <p:nvPr/>
        </p:nvPicPr>
        <p:blipFill>
          <a:blip r:embed="rId2"/>
          <a:stretch>
            <a:fillRect/>
          </a:stretch>
        </p:blipFill>
        <p:spPr>
          <a:xfrm>
            <a:off x="0" y="0"/>
            <a:ext cx="9358345" cy="5715000"/>
          </a:xfrm>
          <a:prstGeom prst="rect">
            <a:avLst/>
          </a:prstGeom>
        </p:spPr>
      </p:pic>
      <p:sp>
        <p:nvSpPr>
          <p:cNvPr id="8" name="TextBox 7"/>
          <p:cNvSpPr txBox="1"/>
          <p:nvPr/>
        </p:nvSpPr>
        <p:spPr>
          <a:xfrm>
            <a:off x="142844" y="214294"/>
            <a:ext cx="5500726" cy="1015663"/>
          </a:xfrm>
          <a:prstGeom prst="rect">
            <a:avLst/>
          </a:prstGeom>
          <a:noFill/>
        </p:spPr>
        <p:txBody>
          <a:bodyPr wrap="square" rtlCol="0">
            <a:spAutoFit/>
          </a:bodyPr>
          <a:lstStyle/>
          <a:p>
            <a:r>
              <a:rPr lang="en-US" sz="3200" b="1" i="1" dirty="0">
                <a:solidFill>
                  <a:schemeClr val="tx1">
                    <a:lumMod val="85000"/>
                    <a:lumOff val="15000"/>
                  </a:schemeClr>
                </a:solidFill>
                <a:latin typeface="Cooper Std Black" pitchFamily="18" charset="0"/>
              </a:rPr>
              <a:t>CUSTOMER  RETENTION</a:t>
            </a:r>
            <a:endParaRPr lang="en-US" sz="3200" b="1" i="1" dirty="0">
              <a:solidFill>
                <a:schemeClr val="tx1">
                  <a:lumMod val="85000"/>
                  <a:lumOff val="15000"/>
                </a:schemeClr>
              </a:solidFill>
              <a:latin typeface="Bodoni MT Black" pitchFamily="18" charset="0"/>
            </a:endParaRPr>
          </a:p>
          <a:p>
            <a:r>
              <a:rPr lang="en-US" sz="2800" b="1" i="1" dirty="0">
                <a:solidFill>
                  <a:schemeClr val="tx1">
                    <a:lumMod val="85000"/>
                    <a:lumOff val="15000"/>
                  </a:schemeClr>
                </a:solidFill>
                <a:latin typeface="Cooper Std Black" pitchFamily="18" charset="0"/>
              </a:rPr>
              <a:t>For E-Commerce</a:t>
            </a:r>
          </a:p>
        </p:txBody>
      </p:sp>
      <p:sp>
        <p:nvSpPr>
          <p:cNvPr id="9" name="TextBox 8"/>
          <p:cNvSpPr txBox="1"/>
          <p:nvPr/>
        </p:nvSpPr>
        <p:spPr>
          <a:xfrm>
            <a:off x="285720" y="4500574"/>
            <a:ext cx="4143404" cy="646331"/>
          </a:xfrm>
          <a:prstGeom prst="rect">
            <a:avLst/>
          </a:prstGeom>
          <a:noFill/>
        </p:spPr>
        <p:txBody>
          <a:bodyPr wrap="square" rtlCol="0">
            <a:spAutoFit/>
          </a:bodyPr>
          <a:lstStyle/>
          <a:p>
            <a:r>
              <a:rPr lang="en-US" dirty="0">
                <a:solidFill>
                  <a:schemeClr val="tx1">
                    <a:lumMod val="95000"/>
                    <a:lumOff val="5000"/>
                  </a:schemeClr>
                </a:solidFill>
                <a:latin typeface="Cooper Std Black" pitchFamily="18" charset="0"/>
              </a:rPr>
              <a:t>Presented By :</a:t>
            </a:r>
          </a:p>
          <a:p>
            <a:r>
              <a:rPr lang="en-US" dirty="0">
                <a:solidFill>
                  <a:schemeClr val="tx1">
                    <a:lumMod val="95000"/>
                    <a:lumOff val="5000"/>
                  </a:schemeClr>
                </a:solidFill>
                <a:latin typeface="Cooper Std Black" pitchFamily="18" charset="0"/>
              </a:rPr>
              <a:t>Arun Joshva Stephenson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4614866" cy="914122"/>
          </a:xfrm>
        </p:spPr>
        <p:txBody>
          <a:bodyPr>
            <a:normAutofit/>
          </a:bodyPr>
          <a:lstStyle/>
          <a:p>
            <a:r>
              <a:rPr lang="en-US" sz="2800" b="1" i="1" dirty="0"/>
              <a:t>Data Analysis Steps Done :</a:t>
            </a:r>
          </a:p>
        </p:txBody>
      </p:sp>
      <p:sp>
        <p:nvSpPr>
          <p:cNvPr id="3" name="Rounded Rectangle 2"/>
          <p:cNvSpPr/>
          <p:nvPr/>
        </p:nvSpPr>
        <p:spPr>
          <a:xfrm>
            <a:off x="428596" y="1500178"/>
            <a:ext cx="1928826" cy="92869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Import  Libraries</a:t>
            </a:r>
          </a:p>
        </p:txBody>
      </p:sp>
      <p:sp>
        <p:nvSpPr>
          <p:cNvPr id="5" name="Rounded Rectangle 4"/>
          <p:cNvSpPr/>
          <p:nvPr/>
        </p:nvSpPr>
        <p:spPr>
          <a:xfrm>
            <a:off x="3428992" y="1500178"/>
            <a:ext cx="2143140" cy="92869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Dataset</a:t>
            </a:r>
          </a:p>
        </p:txBody>
      </p:sp>
      <p:sp>
        <p:nvSpPr>
          <p:cNvPr id="6" name="Rounded Rectangle 5"/>
          <p:cNvSpPr/>
          <p:nvPr/>
        </p:nvSpPr>
        <p:spPr>
          <a:xfrm>
            <a:off x="6572264" y="1500178"/>
            <a:ext cx="1928826" cy="92869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Preprocessing</a:t>
            </a:r>
          </a:p>
        </p:txBody>
      </p:sp>
      <p:sp>
        <p:nvSpPr>
          <p:cNvPr id="7" name="Rounded Rectangle 6"/>
          <p:cNvSpPr/>
          <p:nvPr/>
        </p:nvSpPr>
        <p:spPr>
          <a:xfrm>
            <a:off x="500034" y="3857632"/>
            <a:ext cx="1928826" cy="100013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Label Encoding </a:t>
            </a:r>
          </a:p>
          <a:p>
            <a:pPr algn="ctr"/>
            <a:r>
              <a:rPr lang="en-US" dirty="0"/>
              <a:t>&amp; checked for</a:t>
            </a:r>
          </a:p>
          <a:p>
            <a:pPr algn="ctr"/>
            <a:r>
              <a:rPr lang="en-US" dirty="0"/>
              <a:t>Correlation</a:t>
            </a:r>
          </a:p>
        </p:txBody>
      </p:sp>
      <p:sp>
        <p:nvSpPr>
          <p:cNvPr id="8" name="Rounded Rectangle 7"/>
          <p:cNvSpPr/>
          <p:nvPr/>
        </p:nvSpPr>
        <p:spPr>
          <a:xfrm>
            <a:off x="3571868" y="3857632"/>
            <a:ext cx="2143140" cy="100013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a:t>
            </a:r>
          </a:p>
          <a:p>
            <a:pPr algn="ctr"/>
            <a:r>
              <a:rPr lang="en-US" dirty="0"/>
              <a:t>(EDA)</a:t>
            </a:r>
          </a:p>
        </p:txBody>
      </p:sp>
      <p:sp>
        <p:nvSpPr>
          <p:cNvPr id="9" name="Rounded Rectangle 8"/>
          <p:cNvSpPr/>
          <p:nvPr/>
        </p:nvSpPr>
        <p:spPr>
          <a:xfrm>
            <a:off x="6572264" y="3857632"/>
            <a:ext cx="2000264" cy="92869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Finding </a:t>
            </a:r>
          </a:p>
          <a:p>
            <a:pPr algn="ctr"/>
            <a:r>
              <a:rPr lang="en-US" dirty="0"/>
              <a:t>Null Values</a:t>
            </a:r>
          </a:p>
        </p:txBody>
      </p:sp>
      <p:sp>
        <p:nvSpPr>
          <p:cNvPr id="10" name="Right Arrow 9"/>
          <p:cNvSpPr/>
          <p:nvPr/>
        </p:nvSpPr>
        <p:spPr>
          <a:xfrm>
            <a:off x="2571736" y="1928806"/>
            <a:ext cx="642942" cy="28575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5715008" y="1857368"/>
            <a:ext cx="714380" cy="28575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a:off x="2714612" y="4214822"/>
            <a:ext cx="642942" cy="28575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ft Arrow 13"/>
          <p:cNvSpPr/>
          <p:nvPr/>
        </p:nvSpPr>
        <p:spPr>
          <a:xfrm>
            <a:off x="5786446" y="4214822"/>
            <a:ext cx="642942" cy="214314"/>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p:cNvSpPr/>
          <p:nvPr/>
        </p:nvSpPr>
        <p:spPr>
          <a:xfrm>
            <a:off x="7358082" y="2857500"/>
            <a:ext cx="285752" cy="64294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85732"/>
            <a:ext cx="5929354" cy="714379"/>
          </a:xfrm>
        </p:spPr>
        <p:txBody>
          <a:bodyPr>
            <a:normAutofit fontScale="90000"/>
          </a:bodyPr>
          <a:lstStyle/>
          <a:p>
            <a:r>
              <a:rPr lang="en-US" sz="2800" b="1" i="1" dirty="0"/>
              <a:t>Exploratory Data Analysis (EDA) Steps :</a:t>
            </a:r>
          </a:p>
        </p:txBody>
      </p:sp>
      <p:sp>
        <p:nvSpPr>
          <p:cNvPr id="3" name="Subtitle 2"/>
          <p:cNvSpPr>
            <a:spLocks noGrp="1"/>
          </p:cNvSpPr>
          <p:nvPr>
            <p:ph type="subTitle" idx="1"/>
          </p:nvPr>
        </p:nvSpPr>
        <p:spPr>
          <a:xfrm>
            <a:off x="428596" y="1071550"/>
            <a:ext cx="8072494" cy="1071570"/>
          </a:xfrm>
        </p:spPr>
        <p:txBody>
          <a:bodyPr>
            <a:noAutofit/>
          </a:bodyPr>
          <a:lstStyle/>
          <a:p>
            <a:pPr>
              <a:buFont typeface="Wingdings" pitchFamily="2" charset="2"/>
              <a:buChar char="Ø"/>
            </a:pPr>
            <a:r>
              <a:rPr lang="en-US" sz="1200" dirty="0">
                <a:solidFill>
                  <a:schemeClr val="tx1"/>
                </a:solidFill>
              </a:rPr>
              <a:t>  I have imported the dataset which was in excel format.</a:t>
            </a:r>
          </a:p>
          <a:p>
            <a:pPr>
              <a:buFont typeface="Wingdings" pitchFamily="2" charset="2"/>
              <a:buChar char="Ø"/>
            </a:pPr>
            <a:r>
              <a:rPr lang="en-US" sz="1200" dirty="0">
                <a:solidFill>
                  <a:schemeClr val="tx1"/>
                </a:solidFill>
              </a:rPr>
              <a:t>  Performed some of the statistical analysis like dimension of the dataset, data types, info, number of unique values, value counts etc.</a:t>
            </a:r>
          </a:p>
          <a:p>
            <a:pPr>
              <a:buFont typeface="Wingdings" pitchFamily="2" charset="2"/>
              <a:buChar char="Ø"/>
            </a:pPr>
            <a:r>
              <a:rPr lang="en-US" sz="1200" dirty="0">
                <a:solidFill>
                  <a:schemeClr val="tx1"/>
                </a:solidFill>
              </a:rPr>
              <a:t>  The columns names in the dataset were not in the proper format so, I have renamed them for better understanding. And the columns after renaming them is as below :</a:t>
            </a:r>
          </a:p>
        </p:txBody>
      </p:sp>
      <p:pic>
        <p:nvPicPr>
          <p:cNvPr id="2050" name="Picture 2"/>
          <p:cNvPicPr>
            <a:picLocks noChangeAspect="1" noChangeArrowheads="1"/>
          </p:cNvPicPr>
          <p:nvPr/>
        </p:nvPicPr>
        <p:blipFill>
          <a:blip r:embed="rId2"/>
          <a:srcRect l="16471" t="24414" r="35761" b="12109"/>
          <a:stretch>
            <a:fillRect/>
          </a:stretch>
        </p:blipFill>
        <p:spPr bwMode="auto">
          <a:xfrm>
            <a:off x="571472" y="2285996"/>
            <a:ext cx="7072362" cy="342900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6115064" cy="952500"/>
          </a:xfrm>
        </p:spPr>
        <p:txBody>
          <a:bodyPr>
            <a:normAutofit/>
          </a:bodyPr>
          <a:lstStyle/>
          <a:p>
            <a:r>
              <a:rPr lang="en-US" sz="2800" b="1" i="1" dirty="0"/>
              <a:t>Exploratory Data Analysis (EDA) Steps :</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a:t> While looking into the value count function I found some duplicate entries in the columns, so I have replaced them.</a:t>
            </a:r>
          </a:p>
          <a:p>
            <a:pPr>
              <a:buFont typeface="Wingdings" pitchFamily="2" charset="2"/>
              <a:buChar char="Ø"/>
            </a:pPr>
            <a:endParaRPr lang="en-US" sz="1800" dirty="0"/>
          </a:p>
          <a:p>
            <a:pPr>
              <a:buFont typeface="Wingdings" pitchFamily="2" charset="2"/>
              <a:buChar char="Ø"/>
            </a:pPr>
            <a:r>
              <a:rPr lang="en-US" sz="1800" dirty="0"/>
              <a:t>  Checked the null values and found no null values in the dataset.</a:t>
            </a:r>
          </a:p>
          <a:p>
            <a:pPr>
              <a:buFont typeface="Wingdings" pitchFamily="2" charset="2"/>
              <a:buChar char="Ø"/>
            </a:pPr>
            <a:endParaRPr lang="en-US" sz="1800" dirty="0"/>
          </a:p>
          <a:p>
            <a:pPr>
              <a:buFont typeface="Wingdings" pitchFamily="2" charset="2"/>
              <a:buChar char="Ø"/>
            </a:pPr>
            <a:r>
              <a:rPr lang="en-US" sz="1800" dirty="0"/>
              <a:t>   Performed both univariate and bivariate  analysis and visualized each feature using seaborn and matplotlib libraries by  plotting count plot, pie plot, distribution plot, box plot and factor plot.</a:t>
            </a:r>
          </a:p>
          <a:p>
            <a:pPr>
              <a:buFont typeface="Wingdings" pitchFamily="2" charset="2"/>
              <a:buChar char="Ø"/>
            </a:pPr>
            <a:endParaRPr lang="en-US" sz="1800" dirty="0"/>
          </a:p>
          <a:p>
            <a:pPr>
              <a:buFont typeface="Wingdings" pitchFamily="2" charset="2"/>
              <a:buChar char="Ø"/>
            </a:pPr>
            <a:r>
              <a:rPr lang="en-US" sz="1800" dirty="0"/>
              <a:t>    In this presentation I am using only bivariate analysis  plots for visualization.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t>VISUALIZATIONS</a:t>
            </a:r>
          </a:p>
        </p:txBody>
      </p:sp>
      <p:pic>
        <p:nvPicPr>
          <p:cNvPr id="3074" name="Picture 2"/>
          <p:cNvPicPr>
            <a:picLocks noChangeAspect="1" noChangeArrowheads="1"/>
          </p:cNvPicPr>
          <p:nvPr/>
        </p:nvPicPr>
        <p:blipFill>
          <a:blip r:embed="rId2"/>
          <a:srcRect l="27452" t="24414" r="23133" b="7226"/>
          <a:stretch>
            <a:fillRect/>
          </a:stretch>
        </p:blipFill>
        <p:spPr bwMode="auto">
          <a:xfrm>
            <a:off x="714348" y="1214426"/>
            <a:ext cx="7715304" cy="428628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4"/>
            <a:ext cx="8229600" cy="4533653"/>
          </a:xfrm>
        </p:spPr>
        <p:txBody>
          <a:bodyPr>
            <a:normAutofit fontScale="55000" lnSpcReduction="20000"/>
          </a:bodyPr>
          <a:lstStyle/>
          <a:p>
            <a:r>
              <a:rPr lang="en-US" sz="5100" b="1" dirty="0"/>
              <a:t>Observation From the above Graphs</a:t>
            </a:r>
            <a:endParaRPr lang="en-US" sz="5100" dirty="0"/>
          </a:p>
          <a:p>
            <a:pPr>
              <a:buNone/>
            </a:pPr>
            <a:r>
              <a:rPr lang="en-US" b="1" dirty="0"/>
              <a:t> </a:t>
            </a:r>
            <a:endParaRPr lang="en-US" dirty="0"/>
          </a:p>
          <a:p>
            <a:pPr lvl="0">
              <a:buFont typeface="Wingdings" pitchFamily="2" charset="2"/>
              <a:buChar char="ü"/>
            </a:pPr>
            <a:endParaRPr lang="en-US" dirty="0"/>
          </a:p>
          <a:p>
            <a:pPr lvl="0">
              <a:buFont typeface="Wingdings" pitchFamily="2" charset="2"/>
              <a:buChar char="ü"/>
            </a:pPr>
            <a:r>
              <a:rPr lang="en-US" dirty="0"/>
              <a:t>Most of the female customers shopped online from more than 4 years and the count is also high for the females who shopped from 2-3 year. And only few male customers shop online more than 4 years. Which means the female customers are more enthusiastic to buy products from the online shopping websites.</a:t>
            </a:r>
          </a:p>
          <a:p>
            <a:pPr lvl="0">
              <a:buFont typeface="Wingdings" pitchFamily="2" charset="2"/>
              <a:buChar char="ü"/>
            </a:pPr>
            <a:r>
              <a:rPr lang="en-US" dirty="0"/>
              <a:t>Many customers whose age between 31-40 years and 21-30 years used Smartphones followed by Laptops to access the online shopping websites.</a:t>
            </a:r>
          </a:p>
          <a:p>
            <a:pPr lvl="0">
              <a:buFont typeface="Wingdings" pitchFamily="2" charset="2"/>
              <a:buChar char="ü"/>
            </a:pPr>
            <a:r>
              <a:rPr lang="en-US" dirty="0"/>
              <a:t>Most of the customers access the shopping websites more than 31-40 times in 1 year through Mobile Internet to shop the products also most of the customers who used mobile internet to access the online shopping website made online purchase less than 10 times in a year . And only few of the customers used WiFi network to access the shopping store.</a:t>
            </a:r>
          </a:p>
          <a:p>
            <a:pPr lvl="0">
              <a:buFont typeface="Wingdings" pitchFamily="2" charset="2"/>
              <a:buChar char="ü"/>
            </a:pPr>
            <a:r>
              <a:rPr lang="en-US" dirty="0"/>
              <a:t>Most of the customers used ecommerce websites less than 10 times in a year from the city Delhi to shop the products.</a:t>
            </a:r>
          </a:p>
          <a:p>
            <a:pPr>
              <a:buNone/>
            </a:pP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51BE20-5A1F-3FA5-B5E6-735924BA7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22" y="263391"/>
            <a:ext cx="7906156" cy="51882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8"/>
            <a:ext cx="8229600" cy="4676529"/>
          </a:xfrm>
        </p:spPr>
        <p:txBody>
          <a:bodyPr>
            <a:normAutofit fontScale="47500" lnSpcReduction="20000"/>
          </a:bodyPr>
          <a:lstStyle/>
          <a:p>
            <a:pPr>
              <a:buNone/>
            </a:pPr>
            <a:r>
              <a:rPr lang="en-US" sz="5100" b="1" dirty="0"/>
              <a:t>Observation </a:t>
            </a:r>
            <a:r>
              <a:rPr lang="en-US" b="1" dirty="0"/>
              <a:t>:</a:t>
            </a:r>
          </a:p>
          <a:p>
            <a:pPr>
              <a:buNone/>
            </a:pPr>
            <a:endParaRPr lang="en-US" b="1" dirty="0"/>
          </a:p>
          <a:p>
            <a:pPr>
              <a:buFont typeface="Wingdings" pitchFamily="2" charset="2"/>
              <a:buChar char="ü"/>
            </a:pPr>
            <a:r>
              <a:rPr lang="en-US" sz="3800" dirty="0"/>
              <a:t>The customers having their mobile screen size say 6 inches have followed search engine channel to arrive at their favorite online store for the first time. Also the customers who have their screen size 5.5 inches also used search engine channel to access the online shopping store.</a:t>
            </a:r>
          </a:p>
          <a:p>
            <a:pPr>
              <a:buFont typeface="Wingdings" pitchFamily="2" charset="2"/>
              <a:buChar char="ü"/>
            </a:pPr>
            <a:r>
              <a:rPr lang="en-US" sz="3800" dirty="0"/>
              <a:t>Most of the customers used Smartphones 31-40 times in an year to access the ecommerce websites to shop the products.</a:t>
            </a:r>
          </a:p>
          <a:p>
            <a:pPr>
              <a:buFont typeface="Wingdings" pitchFamily="2" charset="2"/>
              <a:buChar char="ü"/>
            </a:pPr>
            <a:r>
              <a:rPr lang="en-US" sz="3800" dirty="0"/>
              <a:t>Many customers having windows operating system in their device ran Google chrome to access the ecommerce shopping websites and some of the customers having IOS/Mac operation system used Google chrome as well as Safari to reach the online shopping store.</a:t>
            </a:r>
          </a:p>
          <a:p>
            <a:pPr>
              <a:buFont typeface="Wingdings" pitchFamily="2" charset="2"/>
              <a:buChar char="ü"/>
            </a:pPr>
            <a:r>
              <a:rPr lang="en-US" sz="3800" dirty="0"/>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a:buFont typeface="Wingdings" pitchFamily="2" charset="2"/>
              <a:buChar char="ü"/>
            </a:pPr>
            <a:r>
              <a:rPr lang="en-US" sz="3800" dirty="0"/>
              <a:t>So it is important for the ecommerce companies to create discount price, offers, coupon codes to retain the customers.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54821-ACAA-53A7-6BB6-B323575BB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55" y="387223"/>
            <a:ext cx="7582290" cy="49405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22"/>
            <a:ext cx="8229600" cy="4462215"/>
          </a:xfrm>
        </p:spPr>
        <p:txBody>
          <a:bodyPr>
            <a:normAutofit fontScale="55000" lnSpcReduction="20000"/>
          </a:bodyPr>
          <a:lstStyle/>
          <a:p>
            <a:pPr>
              <a:buNone/>
            </a:pPr>
            <a:r>
              <a:rPr lang="en-US" sz="5100" b="1" dirty="0"/>
              <a:t>Observation </a:t>
            </a:r>
            <a:r>
              <a:rPr lang="en-US" b="1" dirty="0"/>
              <a:t>:</a:t>
            </a:r>
          </a:p>
          <a:p>
            <a:pPr>
              <a:buNone/>
            </a:pPr>
            <a:endParaRPr lang="en-US" b="1" dirty="0"/>
          </a:p>
          <a:p>
            <a:pPr>
              <a:buFont typeface="Wingdings" pitchFamily="2" charset="2"/>
              <a:buChar char="ü"/>
            </a:pPr>
            <a:r>
              <a:rPr lang="en-US" dirty="0"/>
              <a:t>Search engine is the most used channel by the customers to arrive their favorite store for the first time and alter visit the website for the first time, most of them used the same channel to reach the online retail store to reshopping the product.</a:t>
            </a:r>
          </a:p>
          <a:p>
            <a:pPr>
              <a:buFont typeface="Wingdings" pitchFamily="2" charset="2"/>
              <a:buChar char="ü"/>
            </a:pPr>
            <a:r>
              <a:rPr lang="en-US" dirty="0"/>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 So ecommerce websites should enable some images and if should contain clear structure, so that the customers can easily read and understand the content of the product.</a:t>
            </a:r>
          </a:p>
          <a:p>
            <a:pPr>
              <a:buFont typeface="Wingdings" pitchFamily="2" charset="2"/>
              <a:buChar char="ü"/>
            </a:pPr>
            <a:r>
              <a:rPr lang="en-US" dirty="0"/>
              <a:t>Most of the customers used google chrome to reach the websites and they preferred to pay their product price using Credit/Debit cards and only few of the customers used Safari browser to reach the e-retail websites.</a:t>
            </a:r>
          </a:p>
          <a:p>
            <a:pPr>
              <a:buFont typeface="Wingdings" pitchFamily="2" charset="2"/>
              <a:buChar char="ü"/>
            </a:pPr>
            <a:r>
              <a:rPr lang="en-US" dirty="0"/>
              <a:t>Sometimes the customers used to abandon their selected items and wants to leave without making payment and most of them making the payment using E-wallets methods.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A1D032-1E60-9DC2-6983-0705F3072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21" y="342771"/>
            <a:ext cx="7931558" cy="50294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32"/>
            <a:ext cx="8858312" cy="4924425"/>
          </a:xfrm>
          <a:prstGeom prst="rect">
            <a:avLst/>
          </a:prstGeom>
          <a:noFill/>
        </p:spPr>
        <p:txBody>
          <a:bodyPr wrap="square" rtlCol="0">
            <a:spAutoFit/>
          </a:bodyPr>
          <a:lstStyle/>
          <a:p>
            <a:r>
              <a:rPr lang="en-US" sz="4000" b="1" i="1" dirty="0">
                <a:solidFill>
                  <a:srgbClr val="C00000"/>
                </a:solidFill>
              </a:rPr>
              <a:t>    AGENDA</a:t>
            </a:r>
          </a:p>
          <a:p>
            <a:endParaRPr lang="en-US" sz="4000" b="1" i="1" dirty="0">
              <a:solidFill>
                <a:srgbClr val="C00000"/>
              </a:solidFill>
            </a:endParaRPr>
          </a:p>
          <a:p>
            <a:endParaRPr lang="en-US" b="1" i="1" dirty="0">
              <a:solidFill>
                <a:srgbClr val="C00000"/>
              </a:solidFill>
            </a:endParaRPr>
          </a:p>
          <a:p>
            <a:pPr>
              <a:buFont typeface="Wingdings" pitchFamily="2" charset="2"/>
              <a:buChar char="Ø"/>
            </a:pPr>
            <a:r>
              <a:rPr lang="en-US" sz="2400" b="1" i="1" dirty="0">
                <a:solidFill>
                  <a:srgbClr val="C00000"/>
                </a:solidFill>
              </a:rPr>
              <a:t>            </a:t>
            </a:r>
            <a:r>
              <a:rPr lang="en-US" sz="2400" i="1" dirty="0">
                <a:solidFill>
                  <a:srgbClr val="002060"/>
                </a:solidFill>
                <a:effectLst>
                  <a:outerShdw blurRad="38100" dist="38100" dir="2700000" algn="tl">
                    <a:srgbClr val="000000">
                      <a:alpha val="43137"/>
                    </a:srgbClr>
                  </a:outerShdw>
                </a:effectLst>
              </a:rPr>
              <a:t>Introduction</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Problem Understanding</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Problem Statement</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What is Customer Retention ?</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Importance and Benefits of Customer Retention</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EDA Steps</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Visualizations</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Assumptions</a:t>
            </a:r>
          </a:p>
          <a:p>
            <a:pPr>
              <a:buFont typeface="Wingdings" pitchFamily="2" charset="2"/>
              <a:buChar char="Ø"/>
            </a:pPr>
            <a:r>
              <a:rPr lang="en-US" sz="2400" i="1" dirty="0">
                <a:solidFill>
                  <a:srgbClr val="002060"/>
                </a:solidFill>
                <a:effectLst>
                  <a:outerShdw blurRad="38100" dist="38100" dir="2700000" algn="tl">
                    <a:srgbClr val="000000">
                      <a:alpha val="43137"/>
                    </a:srgbClr>
                  </a:outerShdw>
                </a:effectLst>
              </a:rPr>
              <a:t>            Conclusion  </a:t>
            </a:r>
            <a:endParaRPr lang="en-US" sz="2400" i="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22"/>
            <a:ext cx="8229600" cy="4462215"/>
          </a:xfrm>
        </p:spPr>
        <p:txBody>
          <a:bodyPr>
            <a:normAutofit fontScale="32500" lnSpcReduction="20000"/>
          </a:bodyPr>
          <a:lstStyle/>
          <a:p>
            <a:pPr>
              <a:buNone/>
            </a:pPr>
            <a:r>
              <a:rPr lang="en-US" sz="7000" b="1" dirty="0"/>
              <a:t>Observation</a:t>
            </a:r>
            <a:r>
              <a:rPr lang="en-US" b="1" dirty="0"/>
              <a:t> :</a:t>
            </a:r>
          </a:p>
          <a:p>
            <a:pPr>
              <a:buNone/>
            </a:pPr>
            <a:endParaRPr lang="en-US" b="1" dirty="0"/>
          </a:p>
          <a:p>
            <a:pPr>
              <a:buFont typeface="Wingdings" pitchFamily="2" charset="2"/>
              <a:buChar char="ü"/>
            </a:pPr>
            <a:r>
              <a:rPr lang="en-US" sz="4300" dirty="0"/>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buFont typeface="Wingdings" pitchFamily="2" charset="2"/>
              <a:buChar char="ü"/>
            </a:pPr>
            <a:r>
              <a:rPr lang="en-US" sz="4300" dirty="0"/>
              <a:t>Around 90% of the customers agreed that they should be able to navigate the website easily and the products information in the website must be clearly stated their uses, lifetime, benefits etc. Then only more customers tend to buy those products and can shop easily.</a:t>
            </a:r>
          </a:p>
          <a:p>
            <a:pPr>
              <a:buFont typeface="Wingdings" pitchFamily="2" charset="2"/>
              <a:buChar char="ü"/>
            </a:pPr>
            <a:r>
              <a:rPr lang="en-US" sz="4300" dirty="0"/>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 .</a:t>
            </a:r>
          </a:p>
          <a:p>
            <a:pPr>
              <a:buFont typeface="Wingdings" pitchFamily="2" charset="2"/>
              <a:buChar char="ü"/>
            </a:pPr>
            <a:r>
              <a:rPr lang="en-US" sz="4300" dirty="0"/>
              <a:t>Most of the customers agree to the trust that the online retail stores will fulfill its part of the transaction at the stipulated time also most of them very happy with the convenient payment modes given by the websites in other words, the websites must provide all the possible ways of payment methods then only the customers shop frequently all the time the mode of the payment for customers may not possible sometimes they may choose case on delivery .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3F792-1A5C-7E8C-D414-8B8A81C26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71" y="311019"/>
            <a:ext cx="7944258" cy="50929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0"/>
            <a:ext cx="8229600" cy="4929222"/>
          </a:xfrm>
        </p:spPr>
        <p:txBody>
          <a:bodyPr>
            <a:normAutofit fontScale="47500" lnSpcReduction="20000"/>
          </a:bodyPr>
          <a:lstStyle/>
          <a:p>
            <a:pPr>
              <a:buNone/>
            </a:pPr>
            <a:r>
              <a:rPr lang="en-US" sz="5900" b="1" dirty="0"/>
              <a:t>Observation :</a:t>
            </a:r>
          </a:p>
          <a:p>
            <a:pPr>
              <a:buNone/>
            </a:pPr>
            <a:endParaRPr lang="en-US" sz="5900" b="1" dirty="0"/>
          </a:p>
          <a:p>
            <a:pPr>
              <a:buFont typeface="Wingdings" pitchFamily="2" charset="2"/>
              <a:buChar char="ü"/>
            </a:pPr>
            <a:r>
              <a:rPr lang="en-US" dirty="0"/>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will enhance the companies sales.</a:t>
            </a:r>
          </a:p>
          <a:p>
            <a:pPr>
              <a:buFont typeface="Wingdings" pitchFamily="2" charset="2"/>
              <a:buChar char="ü"/>
            </a:pPr>
            <a:r>
              <a:rPr lang="en-US" dirty="0"/>
              <a:t>Most of the customers agreed that the online shopping gives monetary benefits and responsiveness, availability of several communication channels will help them more while shopping online which means if one channel one channel is not available then customers can easily reach out to other channel to fulfill their benefits.</a:t>
            </a:r>
          </a:p>
          <a:p>
            <a:pPr>
              <a:buFont typeface="Wingdings" pitchFamily="2" charset="2"/>
              <a:buChar char="ü"/>
            </a:pPr>
            <a:r>
              <a:rPr lang="en-US" dirty="0"/>
              <a:t>Most of the customers believed that they enjoy online shopping also shopping is convenient and flexible and some of the customers who disagreed with the enjoyment of the shopping, they are not convenient with the online shopping.</a:t>
            </a:r>
          </a:p>
          <a:p>
            <a:pPr>
              <a:buFont typeface="Wingdings" pitchFamily="2" charset="2"/>
              <a:buChar char="ü"/>
            </a:pPr>
            <a:r>
              <a:rPr lang="en-US" dirty="0"/>
              <a:t>Most of the customers agreed that return and replacement policy of the e-tailer is important for purchase decision also gaining access to loyalty programs is a benefit of shopping online. Man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EB1C3-1951-F2ED-C9A6-EB4474781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51" y="580908"/>
            <a:ext cx="6763098" cy="455318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0"/>
            <a:ext cx="8229600" cy="4747967"/>
          </a:xfrm>
        </p:spPr>
        <p:txBody>
          <a:bodyPr>
            <a:normAutofit fontScale="47500" lnSpcReduction="20000"/>
          </a:bodyPr>
          <a:lstStyle/>
          <a:p>
            <a:pPr>
              <a:buNone/>
            </a:pPr>
            <a:r>
              <a:rPr lang="en-US" sz="5900" b="1" i="1" dirty="0"/>
              <a:t>Observation :</a:t>
            </a:r>
          </a:p>
          <a:p>
            <a:pPr>
              <a:buNone/>
            </a:pPr>
            <a:endParaRPr lang="en-US" sz="5900" b="1" i="1" dirty="0"/>
          </a:p>
          <a:p>
            <a:pPr>
              <a:buFont typeface="Wingdings" pitchFamily="2" charset="2"/>
              <a:buChar char="ü"/>
            </a:pPr>
            <a:r>
              <a:rPr lang="en-US" dirty="0"/>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a:t>
            </a:r>
          </a:p>
          <a:p>
            <a:pPr>
              <a:buFont typeface="Wingdings" pitchFamily="2" charset="2"/>
              <a:buChar char="ü"/>
            </a:pPr>
            <a:r>
              <a:rPr lang="en-US" dirty="0"/>
              <a:t>Most of the customers agreed that net Benefit derived from shopping online can lead to users' satisfaction also they believe that user satisfaction cannot exist without trust. The e-tailer should provide crediting points so that the customers tend to buy frequently in order to gain points. Trust is also a major factor for customers to decide whether to buy products from online stores or not also trust helps reduce uncertainly when the degree of familiarity between the customer and transaction security mechanism is insufficient.</a:t>
            </a:r>
          </a:p>
          <a:p>
            <a:pPr>
              <a:buFont typeface="Wingdings" pitchFamily="2" charset="2"/>
              <a:buChar char="ü"/>
            </a:pPr>
            <a:r>
              <a:rPr lang="en-US" dirty="0"/>
              <a:t>The customers are more likely to purchase on the same websites if that website offers them a wide variety of products in several category and giving relevant information about the products . Having multiple product lines may allow to grow the ecommerce business and finding accurate and up-to-date information of the product must be stated clearly in the website so that the customers can buy the products without any confusion.</a:t>
            </a:r>
          </a:p>
          <a:p>
            <a:pPr>
              <a:buFont typeface="Wingdings" pitchFamily="2" charset="2"/>
              <a:buChar char="ü"/>
            </a:pPr>
            <a:r>
              <a:rPr lang="en-US" dirty="0"/>
              <a:t>In this digital and competitive world, everyone wants to save money ,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3286128"/>
            <a:ext cx="7929618" cy="1815882"/>
          </a:xfrm>
          <a:prstGeom prst="rect">
            <a:avLst/>
          </a:prstGeom>
        </p:spPr>
        <p:txBody>
          <a:bodyPr wrap="square">
            <a:spAutoFit/>
          </a:bodyPr>
          <a:lstStyle/>
          <a:p>
            <a:pPr>
              <a:buFont typeface="Wingdings" pitchFamily="2" charset="2"/>
              <a:buChar char="ü"/>
            </a:pPr>
            <a:r>
              <a:rPr lang="en-US" sz="1400" dirty="0"/>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 In this way they think that shopping in the website gives them the adventure.</a:t>
            </a:r>
          </a:p>
          <a:p>
            <a:pPr>
              <a:buFont typeface="Wingdings" pitchFamily="2" charset="2"/>
              <a:buChar char="ü"/>
            </a:pPr>
            <a:r>
              <a:rPr lang="en-US" sz="1400" dirty="0"/>
              <a:t>Shopping online won't affect anyone's status and the customers agreed that shopping on preferred e-tailer enhances their social status.</a:t>
            </a:r>
          </a:p>
        </p:txBody>
      </p:sp>
      <p:pic>
        <p:nvPicPr>
          <p:cNvPr id="6" name="Content Placeholder 5">
            <a:extLst>
              <a:ext uri="{FF2B5EF4-FFF2-40B4-BE49-F238E27FC236}">
                <a16:creationId xmlns:a16="http://schemas.microsoft.com/office/drawing/2014/main" id="{A34777D9-D2B2-2A64-FEE7-D6F974B5B8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34" y="612990"/>
            <a:ext cx="8164893" cy="174045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2200006"/>
          </a:xfrm>
        </p:spPr>
        <p:txBody>
          <a:bodyPr/>
          <a:lstStyle/>
          <a:p>
            <a:endParaRPr lang="en-US" dirty="0"/>
          </a:p>
        </p:txBody>
      </p:sp>
      <p:sp>
        <p:nvSpPr>
          <p:cNvPr id="3" name="Content Placeholder 2"/>
          <p:cNvSpPr>
            <a:spLocks noGrp="1"/>
          </p:cNvSpPr>
          <p:nvPr>
            <p:ph idx="1"/>
          </p:nvPr>
        </p:nvSpPr>
        <p:spPr>
          <a:xfrm>
            <a:off x="457200" y="3000376"/>
            <a:ext cx="8229600" cy="2500330"/>
          </a:xfrm>
        </p:spPr>
        <p:txBody>
          <a:bodyPr>
            <a:normAutofit fontScale="47500" lnSpcReduction="20000"/>
          </a:bodyPr>
          <a:lstStyle/>
          <a:p>
            <a:pPr>
              <a:buFont typeface="Wingdings" pitchFamily="2" charset="2"/>
              <a:buChar char="ü"/>
            </a:pPr>
            <a:r>
              <a:rPr lang="en-US" dirty="0"/>
              <a:t>Most of the customers agreed that they felt gratified while shopping on their favorite e-tailer. This is because the e-tailer companies can successfully make up for a mistake or a dissatisfied customer is to be equality expedient in addressing the customer's needs.</a:t>
            </a:r>
          </a:p>
          <a:p>
            <a:pPr>
              <a:buFont typeface="Wingdings" pitchFamily="2" charset="2"/>
              <a:buChar char="ü"/>
            </a:pPr>
            <a:r>
              <a:rPr lang="en-US" dirty="0"/>
              <a:t>Also, most of the customers agreed that shopping on online website helps them fulfill their certain roles . Fulfillment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fulfill their roles then they shop more on that particular website.</a:t>
            </a:r>
          </a:p>
          <a:p>
            <a:pPr>
              <a:buNone/>
            </a:pPr>
            <a:endParaRPr lang="en-US" dirty="0"/>
          </a:p>
        </p:txBody>
      </p:sp>
      <p:pic>
        <p:nvPicPr>
          <p:cNvPr id="5" name="Picture 4">
            <a:extLst>
              <a:ext uri="{FF2B5EF4-FFF2-40B4-BE49-F238E27FC236}">
                <a16:creationId xmlns:a16="http://schemas.microsoft.com/office/drawing/2014/main" id="{447F6BCD-F387-7BE3-5D60-F3F530952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00" y="228866"/>
            <a:ext cx="8195899" cy="231151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2342882"/>
          </a:xfrm>
        </p:spPr>
        <p:txBody>
          <a:bodyPr/>
          <a:lstStyle/>
          <a:p>
            <a:endParaRPr lang="en-US" dirty="0"/>
          </a:p>
        </p:txBody>
      </p:sp>
      <p:sp>
        <p:nvSpPr>
          <p:cNvPr id="3" name="Content Placeholder 2"/>
          <p:cNvSpPr>
            <a:spLocks noGrp="1"/>
          </p:cNvSpPr>
          <p:nvPr>
            <p:ph idx="1"/>
          </p:nvPr>
        </p:nvSpPr>
        <p:spPr>
          <a:xfrm>
            <a:off x="457200" y="3214690"/>
            <a:ext cx="8229600" cy="2143139"/>
          </a:xfrm>
        </p:spPr>
        <p:txBody>
          <a:bodyPr>
            <a:normAutofit/>
          </a:bodyPr>
          <a:lstStyle/>
          <a:p>
            <a:pPr>
              <a:buFont typeface="Wingdings" pitchFamily="2" charset="2"/>
              <a:buChar char="ü"/>
            </a:pPr>
            <a:r>
              <a:rPr lang="en-US" sz="2000" dirty="0"/>
              <a:t>The customers should satisfy with their product that they shopped from the online store then only they agreed that they got value for the money they spent . The companies should display the quality information about the products so that the customers being able to purchase their product and thinks that it worth for money and this comes under utilitarian value.</a:t>
            </a:r>
          </a:p>
          <a:p>
            <a:endParaRPr lang="en-US" dirty="0"/>
          </a:p>
        </p:txBody>
      </p:sp>
      <p:pic>
        <p:nvPicPr>
          <p:cNvPr id="5" name="Picture 4">
            <a:extLst>
              <a:ext uri="{FF2B5EF4-FFF2-40B4-BE49-F238E27FC236}">
                <a16:creationId xmlns:a16="http://schemas.microsoft.com/office/drawing/2014/main" id="{1A5D029D-2A02-A5B6-B071-4EE5CEDEA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350"/>
            <a:ext cx="8229600" cy="23428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214689"/>
            <a:ext cx="8229600" cy="1890447"/>
          </a:xfrm>
        </p:spPr>
        <p:txBody>
          <a:bodyPr/>
          <a:lstStyle/>
          <a:p>
            <a:endParaRPr lang="en-US" dirty="0"/>
          </a:p>
        </p:txBody>
      </p:sp>
      <p:pic>
        <p:nvPicPr>
          <p:cNvPr id="45058" name="Picture 2"/>
          <p:cNvPicPr>
            <a:picLocks noChangeAspect="1" noChangeArrowheads="1"/>
          </p:cNvPicPr>
          <p:nvPr/>
        </p:nvPicPr>
        <p:blipFill>
          <a:blip r:embed="rId2"/>
          <a:srcRect l="23609" t="26367" r="18741" b="8203"/>
          <a:stretch>
            <a:fillRect/>
          </a:stretch>
        </p:blipFill>
        <p:spPr bwMode="auto">
          <a:xfrm>
            <a:off x="285720" y="142856"/>
            <a:ext cx="8501122" cy="528641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4"/>
            <a:ext cx="8229600" cy="4533653"/>
          </a:xfrm>
        </p:spPr>
        <p:txBody>
          <a:bodyPr>
            <a:normAutofit fontScale="70000" lnSpcReduction="20000"/>
          </a:bodyPr>
          <a:lstStyle/>
          <a:p>
            <a:pPr>
              <a:buNone/>
            </a:pPr>
            <a:r>
              <a:rPr lang="en-US" sz="4000" b="1" dirty="0"/>
              <a:t>Observation</a:t>
            </a:r>
            <a:r>
              <a:rPr lang="en-US" b="1" dirty="0"/>
              <a:t> :</a:t>
            </a:r>
          </a:p>
          <a:p>
            <a:pPr>
              <a:buNone/>
            </a:pPr>
            <a:endParaRPr lang="en-US" b="1" dirty="0"/>
          </a:p>
          <a:p>
            <a:r>
              <a:rPr lang="en-US" dirty="0"/>
              <a:t>There are many websites for selling the products among them Amazon.in , Flipkart.com, Paytm.com, Myntra.com, Snapdeal.com are easy to use and shop. Most of the customers used these websites more, this is because, these websites may provide less price products, good discounts and may have lots of varieties of similar products with different brand.</a:t>
            </a:r>
          </a:p>
          <a:p>
            <a:r>
              <a:rPr lang="en-US" dirty="0"/>
              <a:t>Amazon and Flipkart have high visual appealing web-page layout compared to others that means these websites provides some colourful graphics on the homepage. The more people find the website attractive, there are higher chances that they will stay a little longer in that website, also these websites provide wild variety of products in an attractive manner which makes the customers to buy the product.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4"/>
            <a:ext cx="8715436" cy="5262979"/>
          </a:xfrm>
          <a:prstGeom prst="rect">
            <a:avLst/>
          </a:prstGeom>
          <a:noFill/>
        </p:spPr>
        <p:txBody>
          <a:bodyPr wrap="square" rtlCol="0">
            <a:spAutoFit/>
          </a:bodyPr>
          <a:lstStyle/>
          <a:p>
            <a:r>
              <a:rPr lang="en-US" dirty="0"/>
              <a:t>   </a:t>
            </a:r>
            <a:r>
              <a:rPr lang="en-US" sz="3600" b="1" i="1" dirty="0">
                <a:latin typeface="Arial Black" pitchFamily="34" charset="0"/>
              </a:rPr>
              <a:t>             </a:t>
            </a:r>
            <a:r>
              <a:rPr lang="en-US" sz="3200" b="1" i="1" dirty="0">
                <a:latin typeface="Arial Black" pitchFamily="34" charset="0"/>
              </a:rPr>
              <a:t>INTRODUCTION</a:t>
            </a:r>
          </a:p>
          <a:p>
            <a:endParaRPr lang="en-US" sz="1400" dirty="0">
              <a:latin typeface="Arial Black" pitchFamily="34" charset="0"/>
            </a:endParaRPr>
          </a:p>
          <a:p>
            <a:endParaRPr lang="en-US" sz="1400" dirty="0">
              <a:latin typeface="Arial Black" pitchFamily="34" charset="0"/>
            </a:endParaRPr>
          </a:p>
          <a:p>
            <a:pPr>
              <a:buFont typeface="Wingdings" pitchFamily="2" charset="2"/>
              <a:buChar char="§"/>
            </a:pPr>
            <a:r>
              <a:rPr lang="en-US" sz="1600" dirty="0">
                <a:latin typeface="Arial Black" pitchFamily="34" charset="0"/>
              </a:rPr>
              <a:t> </a:t>
            </a:r>
            <a:r>
              <a:rPr lang="en-US" sz="1600" dirty="0"/>
              <a:t>With the rapid global growth in electronic commerce (e-commerce), business are attempting to gain a competitive advantage by using e-commerce to interact with customers.</a:t>
            </a:r>
          </a:p>
          <a:p>
            <a:pPr>
              <a:buFont typeface="Wingdings" pitchFamily="2" charset="2"/>
              <a:buChar char="§"/>
            </a:pPr>
            <a:endParaRPr lang="en-US" sz="1600" dirty="0">
              <a:latin typeface="Arial Black" pitchFamily="34" charset="0"/>
            </a:endParaRPr>
          </a:p>
          <a:p>
            <a:pPr>
              <a:buFont typeface="Wingdings" pitchFamily="2" charset="2"/>
              <a:buChar char="§"/>
            </a:pPr>
            <a:r>
              <a:rPr lang="en-US" sz="1600" dirty="0"/>
              <a:t>  Nowadays, online shopping is a fast 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a:t>
            </a:r>
          </a:p>
          <a:p>
            <a:pPr>
              <a:buFont typeface="Wingdings" pitchFamily="2" charset="2"/>
              <a:buChar char="§"/>
            </a:pPr>
            <a:endParaRPr lang="en-US" sz="1600" dirty="0"/>
          </a:p>
          <a:p>
            <a:pPr>
              <a:buFont typeface="Wingdings" pitchFamily="2" charset="2"/>
              <a:buChar char="§"/>
            </a:pPr>
            <a:r>
              <a:rPr lang="en-US" sz="1600" dirty="0"/>
              <a:t>  In this presentation we will be looking at the analysis made on the customer retention rate for Indian e-commerce companies.</a:t>
            </a:r>
          </a:p>
          <a:p>
            <a:pPr>
              <a:buFont typeface="Wingdings" pitchFamily="2" charset="2"/>
              <a:buChar char="§"/>
            </a:pPr>
            <a:endParaRPr lang="en-US" sz="1600" dirty="0"/>
          </a:p>
          <a:p>
            <a:pPr>
              <a:buFont typeface="Wingdings" pitchFamily="2" charset="2"/>
              <a:buChar char="§"/>
            </a:pPr>
            <a:r>
              <a:rPr lang="en-US" sz="1600" dirty="0"/>
              <a:t>  We will be analysing the customers retention rate and e-commerce success rate with the help of survey answered by the customers on online retail companies and the factors that influence their purchase decision.</a:t>
            </a:r>
          </a:p>
          <a:p>
            <a:pPr>
              <a:buFont typeface="Wingdings" pitchFamily="2" charset="2"/>
              <a:buChar char="§"/>
            </a:pPr>
            <a:endParaRPr lang="en-US" sz="1600" dirty="0"/>
          </a:p>
          <a:p>
            <a:pPr>
              <a:buFont typeface="Wingdings" pitchFamily="2" charset="2"/>
              <a:buChar char="§"/>
            </a:pPr>
            <a:r>
              <a:rPr lang="en-US" sz="1600" dirty="0"/>
              <a:t>  This analysis includes the expectations, reliability, trustworthiness etc of the customers on a good e-tailer store.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l="23609" t="27344" r="18741" b="8203"/>
          <a:stretch>
            <a:fillRect/>
          </a:stretch>
        </p:blipFill>
        <p:spPr bwMode="auto">
          <a:xfrm>
            <a:off x="428596" y="142856"/>
            <a:ext cx="8072494" cy="3500462"/>
          </a:xfrm>
          <a:prstGeom prst="rect">
            <a:avLst/>
          </a:prstGeom>
          <a:noFill/>
          <a:ln w="9525">
            <a:noFill/>
            <a:miter lim="800000"/>
            <a:headEnd/>
            <a:tailEnd/>
          </a:ln>
          <a:effectLst/>
        </p:spPr>
      </p:pic>
      <p:sp>
        <p:nvSpPr>
          <p:cNvPr id="4" name="Content Placeholder 3"/>
          <p:cNvSpPr>
            <a:spLocks noGrp="1"/>
          </p:cNvSpPr>
          <p:nvPr>
            <p:ph idx="1"/>
          </p:nvPr>
        </p:nvSpPr>
        <p:spPr>
          <a:xfrm>
            <a:off x="428596" y="3857632"/>
            <a:ext cx="8229600" cy="1643074"/>
          </a:xfrm>
        </p:spPr>
        <p:txBody>
          <a:bodyPr>
            <a:normAutofit fontScale="47500" lnSpcReduction="20000"/>
          </a:bodyPr>
          <a:lstStyle/>
          <a:p>
            <a:pPr>
              <a:buFont typeface="Wingdings" pitchFamily="2" charset="2"/>
              <a:buChar char="ü"/>
            </a:pPr>
            <a:r>
              <a:rPr lang="en-US" dirty="0"/>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a:buFont typeface="Wingdings" pitchFamily="2" charset="2"/>
              <a:buChar char="ü"/>
            </a:pPr>
            <a:r>
              <a:rPr lang="en-US" dirty="0"/>
              <a:t>From the plot we can visualize that the amazon and flipkart websites gives complete and relevant information and these websites have no issue with the server and most of the customer liked the web speed of both amazon and flipkart.</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3343014"/>
          </a:xfrm>
        </p:spPr>
        <p:txBody>
          <a:bodyPr/>
          <a:lstStyle/>
          <a:p>
            <a:endParaRPr lang="en-US" dirty="0"/>
          </a:p>
        </p:txBody>
      </p:sp>
      <p:sp>
        <p:nvSpPr>
          <p:cNvPr id="3" name="Content Placeholder 2"/>
          <p:cNvSpPr>
            <a:spLocks noGrp="1"/>
          </p:cNvSpPr>
          <p:nvPr>
            <p:ph idx="1"/>
          </p:nvPr>
        </p:nvSpPr>
        <p:spPr>
          <a:xfrm>
            <a:off x="457200" y="3929070"/>
            <a:ext cx="8229600" cy="1571635"/>
          </a:xfrm>
        </p:spPr>
        <p:txBody>
          <a:bodyPr>
            <a:normAutofit fontScale="77500" lnSpcReduction="20000"/>
          </a:bodyPr>
          <a:lstStyle/>
          <a:p>
            <a:pPr>
              <a:buFont typeface="Wingdings" pitchFamily="2" charset="2"/>
              <a:buChar char="ü"/>
            </a:pPr>
            <a:r>
              <a:rPr lang="en-US" sz="2100" dirty="0"/>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etc provided by the ecommerce websites.</a:t>
            </a:r>
          </a:p>
          <a:p>
            <a:pPr>
              <a:buFont typeface="Wingdings" pitchFamily="2" charset="2"/>
              <a:buChar char="ü"/>
            </a:pPr>
            <a:r>
              <a:rPr lang="en-US" sz="2100" dirty="0"/>
              <a:t>From the plot we can notice amazon site is more reliable and most of the customers complete their purchase on amazon very quickly.</a:t>
            </a:r>
          </a:p>
          <a:p>
            <a:endParaRPr lang="en-US" dirty="0"/>
          </a:p>
        </p:txBody>
      </p:sp>
      <p:pic>
        <p:nvPicPr>
          <p:cNvPr id="47106" name="Picture 2"/>
          <p:cNvPicPr>
            <a:picLocks noChangeAspect="1" noChangeArrowheads="1"/>
          </p:cNvPicPr>
          <p:nvPr/>
        </p:nvPicPr>
        <p:blipFill>
          <a:blip r:embed="rId2"/>
          <a:srcRect l="23609" t="25391" r="18191" b="15039"/>
          <a:stretch>
            <a:fillRect/>
          </a:stretch>
        </p:blipFill>
        <p:spPr bwMode="auto">
          <a:xfrm>
            <a:off x="428596" y="214294"/>
            <a:ext cx="8358246" cy="3357586"/>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929070"/>
            <a:ext cx="8229600" cy="1500198"/>
          </a:xfrm>
        </p:spPr>
        <p:txBody>
          <a:bodyPr>
            <a:normAutofit fontScale="55000" lnSpcReduction="20000"/>
          </a:bodyPr>
          <a:lstStyle/>
          <a:p>
            <a:pPr>
              <a:buFont typeface="Wingdings" pitchFamily="2" charset="2"/>
              <a:buChar char="ü"/>
            </a:pPr>
            <a:r>
              <a:rPr lang="en-US" dirty="0"/>
              <a:t>Having different types of payment methods will helps the customers to pay the invoice easily using their choice of payment and if the websites have speedy delivery methods without delivery charge, then the customers like to buy the products in those websites.</a:t>
            </a:r>
          </a:p>
          <a:p>
            <a:pPr>
              <a:buFont typeface="Wingdings" pitchFamily="2" charset="2"/>
              <a:buChar char="ü"/>
            </a:pPr>
            <a:r>
              <a:rPr lang="en-US" dirty="0"/>
              <a:t>Here amazon and flipkart have several payment options and amazon indeed has speedy order delivery compared to other websites.</a:t>
            </a:r>
          </a:p>
          <a:p>
            <a:endParaRPr lang="en-US" dirty="0"/>
          </a:p>
        </p:txBody>
      </p:sp>
      <p:pic>
        <p:nvPicPr>
          <p:cNvPr id="48130" name="Picture 2"/>
          <p:cNvPicPr>
            <a:picLocks noChangeAspect="1" noChangeArrowheads="1"/>
          </p:cNvPicPr>
          <p:nvPr/>
        </p:nvPicPr>
        <p:blipFill>
          <a:blip r:embed="rId2"/>
          <a:srcRect l="25256" t="21484" r="31918" b="8203"/>
          <a:stretch>
            <a:fillRect/>
          </a:stretch>
        </p:blipFill>
        <p:spPr bwMode="auto">
          <a:xfrm>
            <a:off x="428596" y="214294"/>
            <a:ext cx="8286808" cy="350046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57158" y="3500442"/>
            <a:ext cx="8229600" cy="1928826"/>
          </a:xfrm>
        </p:spPr>
        <p:txBody>
          <a:bodyPr>
            <a:noAutofit/>
          </a:bodyPr>
          <a:lstStyle/>
          <a:p>
            <a:pPr>
              <a:buFont typeface="Wingdings" pitchFamily="2" charset="2"/>
              <a:buChar char="ü"/>
            </a:pPr>
            <a:r>
              <a:rPr lang="en-US" sz="1400" dirty="0"/>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thing for both merchant and customer.</a:t>
            </a:r>
          </a:p>
          <a:p>
            <a:pPr>
              <a:buFont typeface="Wingdings" pitchFamily="2" charset="2"/>
              <a:buChar char="ü"/>
            </a:pPr>
            <a:r>
              <a:rPr lang="en-US" sz="1400" dirty="0"/>
              <a:t>Most of the customers trusts amazon followed by flipkart in terms of keeping their privacy of data information secured and the customers who believes that amazon website keeps their financial information as secrete also trusts flipkart,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pic>
        <p:nvPicPr>
          <p:cNvPr id="49154" name="Picture 2"/>
          <p:cNvPicPr>
            <a:picLocks noChangeAspect="1" noChangeArrowheads="1"/>
          </p:cNvPicPr>
          <p:nvPr/>
        </p:nvPicPr>
        <p:blipFill>
          <a:blip r:embed="rId2"/>
          <a:srcRect l="24707" t="26367" r="20937" b="13086"/>
          <a:stretch>
            <a:fillRect/>
          </a:stretch>
        </p:blipFill>
        <p:spPr bwMode="auto">
          <a:xfrm>
            <a:off x="428596" y="214294"/>
            <a:ext cx="8286808" cy="321471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929070"/>
            <a:ext cx="8229600" cy="1571636"/>
          </a:xfrm>
        </p:spPr>
        <p:txBody>
          <a:bodyPr>
            <a:normAutofit fontScale="55000" lnSpcReduction="20000"/>
          </a:bodyPr>
          <a:lstStyle/>
          <a:p>
            <a:pPr>
              <a:buFont typeface="Wingdings" pitchFamily="2" charset="2"/>
              <a:buChar char="ü"/>
            </a:pPr>
            <a:r>
              <a:rPr lang="en-US" dirty="0"/>
              <a:t>The customers trusts that amazon and flipkart keeps their financial information private and they never share any type of information to others.</a:t>
            </a:r>
          </a:p>
          <a:p>
            <a:pPr>
              <a:buFont typeface="Wingdings" pitchFamily="2" charset="2"/>
              <a:buChar char="ü"/>
            </a:pPr>
            <a:r>
              <a:rPr lang="en-US" dirty="0"/>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p>
          <a:p>
            <a:endParaRPr lang="en-US" dirty="0"/>
          </a:p>
        </p:txBody>
      </p:sp>
      <p:pic>
        <p:nvPicPr>
          <p:cNvPr id="50178" name="Picture 2"/>
          <p:cNvPicPr>
            <a:picLocks noChangeAspect="1" noChangeArrowheads="1"/>
          </p:cNvPicPr>
          <p:nvPr/>
        </p:nvPicPr>
        <p:blipFill>
          <a:blip r:embed="rId2"/>
          <a:srcRect l="25256" t="27344" r="20937" b="11132"/>
          <a:stretch>
            <a:fillRect/>
          </a:stretch>
        </p:blipFill>
        <p:spPr bwMode="auto">
          <a:xfrm>
            <a:off x="428596" y="214294"/>
            <a:ext cx="8358246" cy="342902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000508"/>
            <a:ext cx="8229600" cy="1500198"/>
          </a:xfrm>
        </p:spPr>
        <p:txBody>
          <a:bodyPr>
            <a:normAutofit fontScale="55000" lnSpcReduction="20000"/>
          </a:bodyPr>
          <a:lstStyle/>
          <a:p>
            <a:pPr>
              <a:buFont typeface="Wingdings" pitchFamily="2" charset="2"/>
              <a:buChar char="ü"/>
            </a:pPr>
            <a:r>
              <a:rPr lang="en-US" dirty="0"/>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a:buFont typeface="Wingdings" pitchFamily="2" charset="2"/>
              <a:buChar char="ü"/>
            </a:pPr>
            <a:r>
              <a:rPr lang="en-US" dirty="0"/>
              <a:t>When there is promotion or sales period, amazon and Myntra takes longer time to display the graphics and photos.</a:t>
            </a:r>
          </a:p>
          <a:p>
            <a:endParaRPr lang="en-US" dirty="0"/>
          </a:p>
        </p:txBody>
      </p:sp>
      <p:pic>
        <p:nvPicPr>
          <p:cNvPr id="51202" name="Picture 2"/>
          <p:cNvPicPr>
            <a:picLocks noChangeAspect="1" noChangeArrowheads="1"/>
          </p:cNvPicPr>
          <p:nvPr/>
        </p:nvPicPr>
        <p:blipFill>
          <a:blip r:embed="rId2"/>
          <a:srcRect l="25256" t="35156" r="20937" b="9179"/>
          <a:stretch>
            <a:fillRect/>
          </a:stretch>
        </p:blipFill>
        <p:spPr bwMode="auto">
          <a:xfrm>
            <a:off x="428596" y="214294"/>
            <a:ext cx="8286808" cy="35719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929070"/>
            <a:ext cx="8229600" cy="1571636"/>
          </a:xfrm>
        </p:spPr>
        <p:txBody>
          <a:bodyPr>
            <a:normAutofit fontScale="55000" lnSpcReduction="20000"/>
          </a:bodyPr>
          <a:lstStyle/>
          <a:p>
            <a:pPr>
              <a:buFont typeface="Wingdings" pitchFamily="2" charset="2"/>
              <a:buChar char="ü"/>
            </a:pPr>
            <a:r>
              <a:rPr lang="en-US" dirty="0"/>
              <a:t>When there is promotion and sales, Myntra takes time to load the page and it has late declaration of price in these days.</a:t>
            </a:r>
          </a:p>
          <a:p>
            <a:pPr>
              <a:buFont typeface="Wingdings" pitchFamily="2" charset="2"/>
              <a:buChar char="ü"/>
            </a:pPr>
            <a:r>
              <a:rPr lang="en-US" dirty="0"/>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a:p>
            <a:endParaRPr lang="en-US" dirty="0"/>
          </a:p>
        </p:txBody>
      </p:sp>
      <p:pic>
        <p:nvPicPr>
          <p:cNvPr id="52226" name="Picture 2"/>
          <p:cNvPicPr>
            <a:picLocks noChangeAspect="1" noChangeArrowheads="1"/>
          </p:cNvPicPr>
          <p:nvPr/>
        </p:nvPicPr>
        <p:blipFill>
          <a:blip r:embed="rId2"/>
          <a:srcRect l="20315" t="31250" r="15446" b="8203"/>
          <a:stretch>
            <a:fillRect/>
          </a:stretch>
        </p:blipFill>
        <p:spPr bwMode="auto">
          <a:xfrm>
            <a:off x="357158" y="214294"/>
            <a:ext cx="8358246" cy="3429024"/>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4429136"/>
            <a:ext cx="8229600" cy="1071570"/>
          </a:xfrm>
        </p:spPr>
        <p:txBody>
          <a:bodyPr>
            <a:normAutofit fontScale="62500" lnSpcReduction="20000"/>
          </a:bodyPr>
          <a:lstStyle/>
          <a:p>
            <a:pPr>
              <a:buFont typeface="Wingdings" pitchFamily="2" charset="2"/>
              <a:buChar char="ü"/>
            </a:pPr>
            <a:r>
              <a:rPr lang="en-US" dirty="0"/>
              <a:t>Snapdeal has limited mode of payment on most of the products followed by Amazon, and paytm takes more time to deliver the product . So this website may not satisfy the customers due to late delivery.</a:t>
            </a:r>
          </a:p>
          <a:p>
            <a:endParaRPr lang="en-US" dirty="0"/>
          </a:p>
        </p:txBody>
      </p:sp>
      <p:pic>
        <p:nvPicPr>
          <p:cNvPr id="53250" name="Picture 2"/>
          <p:cNvPicPr>
            <a:picLocks noChangeAspect="1" noChangeArrowheads="1"/>
          </p:cNvPicPr>
          <p:nvPr/>
        </p:nvPicPr>
        <p:blipFill>
          <a:blip r:embed="rId2"/>
          <a:srcRect l="20315" t="26367" r="17642" b="12109"/>
          <a:stretch>
            <a:fillRect/>
          </a:stretch>
        </p:blipFill>
        <p:spPr bwMode="auto">
          <a:xfrm>
            <a:off x="357158" y="142856"/>
            <a:ext cx="8358246" cy="378621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28596" y="4000508"/>
            <a:ext cx="8229600" cy="1571636"/>
          </a:xfrm>
        </p:spPr>
        <p:txBody>
          <a:bodyPr>
            <a:normAutofit fontScale="40000" lnSpcReduction="20000"/>
          </a:bodyPr>
          <a:lstStyle/>
          <a:p>
            <a:pPr>
              <a:buFont typeface="Wingdings" pitchFamily="2" charset="2"/>
              <a:buChar char="ü"/>
            </a:pPr>
            <a:r>
              <a:rPr lang="en-US" dirty="0"/>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a:buFont typeface="Wingdings" pitchFamily="2" charset="2"/>
              <a:buChar char="ü"/>
            </a:pPr>
            <a:r>
              <a:rPr lang="en-US" dirty="0"/>
              <a:t>Amazon is the website which is more efficient as before and I suggest Amazon.com and Flipkart as the best Indian online retailer store for purchasing all types of products, as they provide enormous amounts of benefits.</a:t>
            </a:r>
          </a:p>
          <a:p>
            <a:pPr>
              <a:buFont typeface="Wingdings" pitchFamily="2" charset="2"/>
              <a:buChar char="ü"/>
            </a:pPr>
            <a:r>
              <a:rPr lang="en-US" dirty="0"/>
              <a:t>Since we have observed all the columns contains object type data, so we need to convert them into numerical by using appropriate encoding techniques. Here I am using label encoding method to convert the data.</a:t>
            </a:r>
          </a:p>
          <a:p>
            <a:pPr>
              <a:buNone/>
            </a:pPr>
            <a:endParaRPr lang="en-US" dirty="0"/>
          </a:p>
        </p:txBody>
      </p:sp>
      <p:pic>
        <p:nvPicPr>
          <p:cNvPr id="54274" name="Picture 2"/>
          <p:cNvPicPr>
            <a:picLocks noChangeAspect="1" noChangeArrowheads="1"/>
          </p:cNvPicPr>
          <p:nvPr/>
        </p:nvPicPr>
        <p:blipFill>
          <a:blip r:embed="rId2"/>
          <a:srcRect l="20315" t="28320" r="14897" b="12109"/>
          <a:stretch>
            <a:fillRect/>
          </a:stretch>
        </p:blipFill>
        <p:spPr bwMode="auto">
          <a:xfrm>
            <a:off x="357158" y="214294"/>
            <a:ext cx="8429684" cy="3500462"/>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794" y="142856"/>
            <a:ext cx="4929222" cy="771246"/>
          </a:xfrm>
        </p:spPr>
        <p:txBody>
          <a:bodyPr>
            <a:normAutofit/>
          </a:bodyPr>
          <a:lstStyle/>
          <a:p>
            <a:r>
              <a:rPr lang="en-US" sz="3200" b="1" i="1" dirty="0"/>
              <a:t>ASSUMPTIONS</a:t>
            </a:r>
          </a:p>
        </p:txBody>
      </p:sp>
      <p:sp>
        <p:nvSpPr>
          <p:cNvPr id="3" name="Content Placeholder 2"/>
          <p:cNvSpPr>
            <a:spLocks noGrp="1"/>
          </p:cNvSpPr>
          <p:nvPr>
            <p:ph idx="1"/>
          </p:nvPr>
        </p:nvSpPr>
        <p:spPr>
          <a:xfrm>
            <a:off x="285720" y="1000112"/>
            <a:ext cx="4643470" cy="4429156"/>
          </a:xfrm>
        </p:spPr>
        <p:txBody>
          <a:bodyPr>
            <a:normAutofit/>
          </a:bodyPr>
          <a:lstStyle/>
          <a:p>
            <a:pPr>
              <a:buNone/>
            </a:pPr>
            <a:r>
              <a:rPr lang="en-US" sz="1400" dirty="0"/>
              <a:t>Based upon the analysis, the following assumptions</a:t>
            </a:r>
          </a:p>
          <a:p>
            <a:pPr>
              <a:buNone/>
            </a:pPr>
            <a:r>
              <a:rPr lang="en-US" sz="1400" dirty="0"/>
              <a:t>(recommendations to the online seller) are presented for the</a:t>
            </a:r>
          </a:p>
          <a:p>
            <a:pPr>
              <a:buNone/>
            </a:pPr>
            <a:r>
              <a:rPr lang="en-US" sz="1400" dirty="0"/>
              <a:t>online sellers to make online shopping more popular,</a:t>
            </a:r>
          </a:p>
          <a:p>
            <a:pPr>
              <a:buNone/>
            </a:pPr>
            <a:r>
              <a:rPr lang="en-US" sz="1400" dirty="0"/>
              <a:t>convenient, reliable and trustworthy.</a:t>
            </a:r>
          </a:p>
          <a:p>
            <a:pPr>
              <a:buNone/>
            </a:pPr>
            <a:endParaRPr lang="en-US" sz="1400" dirty="0"/>
          </a:p>
          <a:p>
            <a:pPr>
              <a:buFont typeface="Wingdings" pitchFamily="2" charset="2"/>
              <a:buChar char="Ø"/>
            </a:pPr>
            <a:r>
              <a:rPr lang="en-US" sz="1400" dirty="0"/>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p>
          <a:p>
            <a:pPr>
              <a:buFont typeface="Wingdings" pitchFamily="2" charset="2"/>
              <a:buChar char="Ø"/>
            </a:pPr>
            <a:endParaRPr lang="en-US" sz="1400" dirty="0"/>
          </a:p>
          <a:p>
            <a:pPr>
              <a:buFont typeface="Wingdings" pitchFamily="2" charset="2"/>
              <a:buChar char="Ø"/>
            </a:pPr>
            <a:r>
              <a:rPr lang="en-US" sz="1400" dirty="0"/>
              <a:t>Retailers should be careful about the annoying factors of online shopping such as being unable to access the website , long delays in completing online orders, inconsistencies in the items available online, mistakes in filling orders, and the hassle of returning goods.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142857"/>
            <a:ext cx="5357850" cy="571503"/>
          </a:xfrm>
        </p:spPr>
        <p:txBody>
          <a:bodyPr>
            <a:noAutofit/>
          </a:bodyPr>
          <a:lstStyle/>
          <a:p>
            <a:r>
              <a:rPr lang="en-US" sz="3600" b="1" i="1" dirty="0"/>
              <a:t>PROBLEM  STATEMENT</a:t>
            </a:r>
          </a:p>
        </p:txBody>
      </p:sp>
      <p:sp>
        <p:nvSpPr>
          <p:cNvPr id="3" name="Subtitle 2"/>
          <p:cNvSpPr>
            <a:spLocks noGrp="1"/>
          </p:cNvSpPr>
          <p:nvPr>
            <p:ph type="subTitle" idx="1"/>
          </p:nvPr>
        </p:nvSpPr>
        <p:spPr>
          <a:xfrm>
            <a:off x="571472" y="1071550"/>
            <a:ext cx="7929618" cy="4357718"/>
          </a:xfrm>
        </p:spPr>
        <p:txBody>
          <a:bodyPr>
            <a:normAutofit fontScale="92500" lnSpcReduction="10000"/>
          </a:bodyPr>
          <a:lstStyle/>
          <a:p>
            <a:pPr>
              <a:buFont typeface="Wingdings" pitchFamily="2" charset="2"/>
              <a:buChar char="Ø"/>
            </a:pPr>
            <a:r>
              <a:rPr lang="en-US" sz="1800" dirty="0">
                <a:solidFill>
                  <a:schemeClr val="tx1"/>
                </a:solidFill>
              </a:rPr>
              <a:t>  The online purchasing rate increasing day by day. Customer’ satisfaction is most important for any business development. The  first question that comes into our mind is  “What individual factors motivate a buyer to purchase online as well as restrain to purchase online ?”</a:t>
            </a:r>
          </a:p>
          <a:p>
            <a:pPr>
              <a:buFont typeface="Wingdings" pitchFamily="2" charset="2"/>
              <a:buChar char="Ø"/>
            </a:pPr>
            <a:endParaRPr lang="en-US" sz="1800" dirty="0">
              <a:solidFill>
                <a:schemeClr val="tx1"/>
              </a:solidFill>
            </a:endParaRPr>
          </a:p>
          <a:p>
            <a:pPr>
              <a:buFont typeface="Wingdings" pitchFamily="2" charset="2"/>
              <a:buChar char="Ø"/>
            </a:pPr>
            <a:r>
              <a:rPr lang="en-US" sz="1800" dirty="0">
                <a:solidFill>
                  <a:schemeClr val="tx1"/>
                </a:solidFill>
              </a:rPr>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 and hedonistic values are needed to affect the repeat purchase intention (loyalty) positively. The data is collected from the Indian online shoppers. Results indicate the e-retail success factors, which are very much critical for customer satisfaction.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0"/>
            <a:ext cx="8229600" cy="5000660"/>
          </a:xfrm>
        </p:spPr>
        <p:txBody>
          <a:bodyPr>
            <a:normAutofit/>
          </a:bodyPr>
          <a:lstStyle/>
          <a:p>
            <a:pPr>
              <a:buFont typeface="Wingdings" pitchFamily="2" charset="2"/>
              <a:buChar char="Ø"/>
            </a:pPr>
            <a:r>
              <a:rPr lang="en-US" sz="1800" dirty="0"/>
              <a:t> Online sellers can be more concerned about delivery times, delivery charge and product return policies. They can make it easier, quicker and reliable, so that consumers can enjoy the online shopping experience and they likes to shop in the particular websites regularly.</a:t>
            </a:r>
          </a:p>
          <a:p>
            <a:pPr>
              <a:buFont typeface="Wingdings" pitchFamily="2" charset="2"/>
              <a:buChar char="Ø"/>
            </a:pPr>
            <a:endParaRPr lang="en-US" sz="1800" dirty="0"/>
          </a:p>
          <a:p>
            <a:pPr>
              <a:buFont typeface="Wingdings" pitchFamily="2" charset="2"/>
              <a:buChar char="Ø"/>
            </a:pPr>
            <a:r>
              <a:rPr lang="en-US" sz="1800" dirty="0"/>
              <a:t>The respondents thought that products’ mixing up and find  different product at delivery time which is the main inhibition of online shopping. So that the sellers must be very cautious when it comes to delivery.</a:t>
            </a:r>
          </a:p>
          <a:p>
            <a:pPr>
              <a:buFont typeface="Wingdings" pitchFamily="2" charset="2"/>
              <a:buChar char="Ø"/>
            </a:pPr>
            <a:endParaRPr lang="en-US" sz="1800" dirty="0"/>
          </a:p>
          <a:p>
            <a:pPr>
              <a:buFont typeface="Wingdings" pitchFamily="2" charset="2"/>
              <a:buChar char="Ø"/>
            </a:pPr>
            <a:r>
              <a:rPr lang="en-US" sz="1800" dirty="0"/>
              <a:t>Getting feedbacks from the customers is also one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0"/>
            <a:ext cx="3929090" cy="699808"/>
          </a:xfrm>
        </p:spPr>
        <p:txBody>
          <a:bodyPr>
            <a:normAutofit fontScale="90000"/>
          </a:bodyPr>
          <a:lstStyle/>
          <a:p>
            <a:r>
              <a:rPr lang="en-US" sz="4000" b="1" i="1" dirty="0"/>
              <a:t>CONCLUSION</a:t>
            </a:r>
          </a:p>
        </p:txBody>
      </p:sp>
      <p:sp>
        <p:nvSpPr>
          <p:cNvPr id="3" name="Content Placeholder 2"/>
          <p:cNvSpPr>
            <a:spLocks noGrp="1"/>
          </p:cNvSpPr>
          <p:nvPr>
            <p:ph idx="1"/>
          </p:nvPr>
        </p:nvSpPr>
        <p:spPr>
          <a:xfrm>
            <a:off x="214282" y="714360"/>
            <a:ext cx="8715436" cy="4857784"/>
          </a:xfrm>
        </p:spPr>
        <p:txBody>
          <a:bodyPr>
            <a:normAutofit/>
          </a:bodyPr>
          <a:lstStyle/>
          <a:p>
            <a:pPr>
              <a:buFont typeface="Wingdings" pitchFamily="2" charset="2"/>
              <a:buChar char="Ø"/>
            </a:pPr>
            <a:endParaRPr lang="en-US" sz="1600" dirty="0"/>
          </a:p>
          <a:p>
            <a:pPr>
              <a:buFont typeface="Wingdings" pitchFamily="2" charset="2"/>
              <a:buChar char="Ø"/>
            </a:pPr>
            <a:r>
              <a:rPr lang="en-US" sz="1600" dirty="0"/>
              <a:t>The endeavor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 retail factor for customer activation and retention.</a:t>
            </a:r>
          </a:p>
          <a:p>
            <a:pPr>
              <a:buFont typeface="Wingdings" pitchFamily="2" charset="2"/>
              <a:buChar char="Ø"/>
            </a:pPr>
            <a:r>
              <a:rPr lang="en-US" sz="1600" dirty="0"/>
              <a:t>From the analysis it was found that consumers purchasing decisions were dependent on various factors. All these motives motivate consumers to purchase products through online. According to consumers’ opinions. “time saving “ is the most important motivating factor for online shopping.</a:t>
            </a:r>
          </a:p>
          <a:p>
            <a:pPr>
              <a:buFont typeface="Wingdings" pitchFamily="2" charset="2"/>
              <a:buChar char="Ø"/>
            </a:pPr>
            <a:r>
              <a:rPr lang="en-US" sz="1600" dirty="0"/>
              <a:t>After visualizing the data. I found Amazon is the best online store where the customers trust on buying products and it has positive impact on the customers. Also, amazon and flipkart have increased customers’ expectations. So, they are the best online retailer who makes the loyal customers and satisfies the customers.</a:t>
            </a:r>
          </a:p>
          <a:p>
            <a:pPr>
              <a:buFont typeface="Wingdings" pitchFamily="2" charset="2"/>
              <a:buChar char="Ø"/>
            </a:pPr>
            <a:r>
              <a:rPr lang="en-US" sz="1600" dirty="0"/>
              <a:t>It  was also observed that online shopping is not trustworthy and reliable to some consumers due to only online payment system and personal privacy. In addition, online security is a major concern for the consumer particularly in terms of fraud, privacy and hacking . So, the organizers should make up their organization for better sales.</a:t>
            </a:r>
          </a:p>
          <a:p>
            <a:pPr>
              <a:buFont typeface="Wingdings" pitchFamily="2" charset="2"/>
              <a:buChar char="Ø"/>
            </a:pPr>
            <a:r>
              <a:rPr lang="en-US" sz="1600" dirty="0"/>
              <a:t>Customer satisfaction and  customer trust appeared as the outcomes of overall e-retail factor. The results of the analysis showed that e-retail factor had a positive impact on customer satisfaction.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CC1961-4B4C-F8CD-028F-9141FEF78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3999" cy="571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429684" cy="1643053"/>
          </a:xfrm>
        </p:spPr>
        <p:txBody>
          <a:bodyPr>
            <a:normAutofit fontScale="90000"/>
          </a:bodyPr>
          <a:lstStyle/>
          <a:p>
            <a:r>
              <a:rPr lang="en-US" sz="2400" b="1" i="1" dirty="0">
                <a:latin typeface="+mn-lt"/>
              </a:rPr>
              <a:t>Utilitarian value:</a:t>
            </a:r>
            <a:r>
              <a:rPr lang="en-US" sz="1600" dirty="0">
                <a:latin typeface="+mn-lt"/>
              </a:rPr>
              <a:t>   Utilitarian value is an objective value which provides some functional benefits to the consumers and helps consumers to accomplish practical tasks.</a:t>
            </a:r>
            <a:br>
              <a:rPr lang="en-US" sz="1600" dirty="0">
                <a:latin typeface="+mn-lt"/>
              </a:rPr>
            </a:br>
            <a:br>
              <a:rPr lang="en-US" sz="1600" dirty="0">
                <a:latin typeface="+mn-lt"/>
              </a:rPr>
            </a:br>
            <a:r>
              <a:rPr lang="en-US" sz="2400" b="1" i="1" dirty="0">
                <a:latin typeface="+mn-lt"/>
              </a:rPr>
              <a:t>Hedonistic  value:  </a:t>
            </a:r>
            <a:r>
              <a:rPr lang="en-US" sz="1600" dirty="0">
                <a:latin typeface="+mn-lt"/>
              </a:rPr>
              <a:t>Hedonistic value is subjective (Psychological) value which provides an experiential satisfaction. In other words, the immediate psychological gratification that comes from experiencing some activity or from consumption of a product.</a:t>
            </a:r>
            <a:endParaRPr lang="en-US" sz="2400" b="1" i="1" dirty="0">
              <a:latin typeface="+mn-lt"/>
            </a:endParaRPr>
          </a:p>
        </p:txBody>
      </p:sp>
      <p:pic>
        <p:nvPicPr>
          <p:cNvPr id="1026" name="Picture 2"/>
          <p:cNvPicPr>
            <a:picLocks noChangeAspect="1" noChangeArrowheads="1"/>
          </p:cNvPicPr>
          <p:nvPr/>
        </p:nvPicPr>
        <p:blipFill>
          <a:blip r:embed="rId2"/>
          <a:srcRect l="28001" t="30273" r="22035" b="12109"/>
          <a:stretch>
            <a:fillRect/>
          </a:stretch>
        </p:blipFill>
        <p:spPr bwMode="auto">
          <a:xfrm>
            <a:off x="357158" y="1714492"/>
            <a:ext cx="8429684" cy="37862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71"/>
            <a:ext cx="4743456" cy="714379"/>
          </a:xfrm>
        </p:spPr>
        <p:txBody>
          <a:bodyPr>
            <a:normAutofit/>
          </a:bodyPr>
          <a:lstStyle/>
          <a:p>
            <a:r>
              <a:rPr lang="en-US" sz="3200" b="1" i="1" dirty="0"/>
              <a:t>Problem Understanding</a:t>
            </a:r>
          </a:p>
        </p:txBody>
      </p:sp>
      <p:sp>
        <p:nvSpPr>
          <p:cNvPr id="3" name="Subtitle 2"/>
          <p:cNvSpPr>
            <a:spLocks noGrp="1"/>
          </p:cNvSpPr>
          <p:nvPr>
            <p:ph type="subTitle" idx="1"/>
          </p:nvPr>
        </p:nvSpPr>
        <p:spPr>
          <a:xfrm>
            <a:off x="1371600" y="1357302"/>
            <a:ext cx="6400800" cy="3714776"/>
          </a:xfrm>
        </p:spPr>
        <p:txBody>
          <a:bodyPr>
            <a:noAutofit/>
          </a:bodyPr>
          <a:lstStyle/>
          <a:p>
            <a:pPr>
              <a:buFont typeface="Wingdings" pitchFamily="2" charset="2"/>
              <a:buChar char="Ø"/>
            </a:pPr>
            <a:r>
              <a:rPr lang="en-US" sz="1800" dirty="0">
                <a:solidFill>
                  <a:schemeClr val="tx1"/>
                </a:solidFill>
              </a:rPr>
              <a:t>  The  problem statement examined how customers form expectations on technology based self service quality and suggested five main attributes of e-commerce store quality, that are service quality, system quality, information quality, trust and net benefit.</a:t>
            </a:r>
          </a:p>
          <a:p>
            <a:pPr>
              <a:buFont typeface="Wingdings" pitchFamily="2" charset="2"/>
              <a:buChar char="Ø"/>
            </a:pPr>
            <a:endParaRPr lang="en-US" sz="1800" dirty="0">
              <a:solidFill>
                <a:schemeClr val="tx1"/>
              </a:solidFill>
            </a:endParaRPr>
          </a:p>
          <a:p>
            <a:pPr>
              <a:buFont typeface="Wingdings" pitchFamily="2" charset="2"/>
              <a:buChar char="Ø"/>
            </a:pPr>
            <a:r>
              <a:rPr lang="en-US" sz="1800" dirty="0">
                <a:solidFill>
                  <a:schemeClr val="tx1"/>
                </a:solidFill>
              </a:rPr>
              <a:t>  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357171"/>
            <a:ext cx="8501122" cy="1357321"/>
          </a:xfrm>
        </p:spPr>
        <p:txBody>
          <a:bodyPr>
            <a:normAutofit fontScale="90000"/>
          </a:bodyPr>
          <a:lstStyle/>
          <a:p>
            <a:r>
              <a:rPr lang="en-US" sz="2800" b="1" i="1" dirty="0"/>
              <a:t>What is Customer Retention ?</a:t>
            </a:r>
            <a:br>
              <a:rPr lang="en-US" sz="2800" b="1" i="1" dirty="0"/>
            </a:br>
            <a:br>
              <a:rPr lang="en-US" sz="2800" b="1" i="1" dirty="0"/>
            </a:br>
            <a:r>
              <a:rPr lang="en-US" sz="1600" dirty="0"/>
              <a:t>The customer retention is the process of engaging  existing customers to continue buying products or services from their business. The goal of customer retention is retaining as many as customer as possible in the company.</a:t>
            </a:r>
            <a:br>
              <a:rPr lang="en-US" sz="2800" b="1" i="1" dirty="0"/>
            </a:br>
            <a:endParaRPr lang="en-US" sz="2800" b="1" i="1" dirty="0"/>
          </a:p>
        </p:txBody>
      </p:sp>
      <p:graphicFrame>
        <p:nvGraphicFramePr>
          <p:cNvPr id="4" name="Diagram 3"/>
          <p:cNvGraphicFramePr/>
          <p:nvPr>
            <p:extLst>
              <p:ext uri="{D42A27DB-BD31-4B8C-83A1-F6EECF244321}">
                <p14:modId xmlns:p14="http://schemas.microsoft.com/office/powerpoint/2010/main" val="60891798"/>
              </p:ext>
            </p:extLst>
          </p:nvPr>
        </p:nvGraphicFramePr>
        <p:xfrm>
          <a:off x="214282" y="1714492"/>
          <a:ext cx="8390166" cy="3786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3766423" y="3063553"/>
            <a:ext cx="1285884"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Retention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4"/>
            <a:ext cx="6143668" cy="642942"/>
          </a:xfrm>
        </p:spPr>
        <p:txBody>
          <a:bodyPr>
            <a:normAutofit/>
          </a:bodyPr>
          <a:lstStyle/>
          <a:p>
            <a:r>
              <a:rPr lang="en-US" sz="2800" b="1" i="1" dirty="0"/>
              <a:t>Why is Customer Retention Important ?</a:t>
            </a:r>
          </a:p>
        </p:txBody>
      </p:sp>
      <p:pic>
        <p:nvPicPr>
          <p:cNvPr id="4" name="Content Placeholder 3" descr="CRM-Retention-2.jpg"/>
          <p:cNvPicPr>
            <a:picLocks noGrp="1" noChangeAspect="1"/>
          </p:cNvPicPr>
          <p:nvPr>
            <p:ph idx="1"/>
          </p:nvPr>
        </p:nvPicPr>
        <p:blipFill>
          <a:blip r:embed="rId2" cstate="print"/>
          <a:stretch>
            <a:fillRect/>
          </a:stretch>
        </p:blipFill>
        <p:spPr>
          <a:xfrm>
            <a:off x="5000628" y="1214426"/>
            <a:ext cx="3714776" cy="4000528"/>
          </a:xfrm>
        </p:spPr>
      </p:pic>
      <p:sp>
        <p:nvSpPr>
          <p:cNvPr id="5" name="TextBox 4"/>
          <p:cNvSpPr txBox="1"/>
          <p:nvPr/>
        </p:nvSpPr>
        <p:spPr>
          <a:xfrm>
            <a:off x="357158" y="1285863"/>
            <a:ext cx="4429156" cy="3447098"/>
          </a:xfrm>
          <a:prstGeom prst="rect">
            <a:avLst/>
          </a:prstGeom>
          <a:noFill/>
        </p:spPr>
        <p:txBody>
          <a:bodyPr wrap="square" rtlCol="0">
            <a:spAutoFit/>
          </a:bodyPr>
          <a:lstStyle/>
          <a:p>
            <a:pPr>
              <a:buFont typeface="Wingdings" pitchFamily="2" charset="2"/>
              <a:buChar char="Ø"/>
            </a:pPr>
            <a:r>
              <a:rPr lang="en-US" sz="2000" dirty="0"/>
              <a:t>  </a:t>
            </a:r>
            <a:r>
              <a:rPr lang="en-US" dirty="0"/>
              <a:t>Customer retention is an express route to a business financial success. It allows the companies to build long term, meaningful relationships with customers.</a:t>
            </a:r>
          </a:p>
          <a:p>
            <a:pPr>
              <a:buFont typeface="Wingdings" pitchFamily="2" charset="2"/>
              <a:buChar char="Ø"/>
            </a:pPr>
            <a:r>
              <a:rPr lang="en-US" dirty="0"/>
              <a:t>  It  empowers customers to share feedback with the company team.</a:t>
            </a:r>
          </a:p>
          <a:p>
            <a:pPr>
              <a:buFont typeface="Wingdings" pitchFamily="2" charset="2"/>
              <a:buChar char="Ø"/>
            </a:pPr>
            <a:r>
              <a:rPr lang="en-US" dirty="0"/>
              <a:t>  It helps you understand how loyal and satisfied your customers are, how strong your customer service is, and your products are really worth their money or not.</a:t>
            </a:r>
          </a:p>
          <a:p>
            <a:pPr>
              <a:buFont typeface="Wingdings" pitchFamily="2" charset="2"/>
              <a:buChar char="Ø"/>
            </a:pPr>
            <a:r>
              <a:rPr lang="en-US" dirty="0"/>
              <a:t>  It enhances the brand reputation and understands future needs of the 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7" y="285733"/>
            <a:ext cx="5286412" cy="571503"/>
          </a:xfrm>
        </p:spPr>
        <p:txBody>
          <a:bodyPr>
            <a:normAutofit/>
          </a:bodyPr>
          <a:lstStyle/>
          <a:p>
            <a:r>
              <a:rPr lang="en-US" sz="2800" b="1" i="1" dirty="0">
                <a:solidFill>
                  <a:schemeClr val="tx1"/>
                </a:solidFill>
              </a:rPr>
              <a:t>Benefits  of  Customer  Retention :</a:t>
            </a:r>
          </a:p>
        </p:txBody>
      </p:sp>
      <p:sp>
        <p:nvSpPr>
          <p:cNvPr id="4" name="TextBox 3"/>
          <p:cNvSpPr txBox="1"/>
          <p:nvPr/>
        </p:nvSpPr>
        <p:spPr>
          <a:xfrm>
            <a:off x="214282" y="1428740"/>
            <a:ext cx="4286280" cy="3293209"/>
          </a:xfrm>
          <a:prstGeom prst="rect">
            <a:avLst/>
          </a:prstGeom>
          <a:noFill/>
        </p:spPr>
        <p:txBody>
          <a:bodyPr wrap="square" rtlCol="0">
            <a:spAutoFit/>
          </a:bodyPr>
          <a:lstStyle/>
          <a:p>
            <a:pPr>
              <a:buFont typeface="Wingdings" pitchFamily="2" charset="2"/>
              <a:buChar char="Ø"/>
            </a:pPr>
            <a:r>
              <a:rPr lang="en-US" sz="1600" dirty="0"/>
              <a:t>  Retention is more cost effective than acquisition.</a:t>
            </a:r>
          </a:p>
          <a:p>
            <a:pPr>
              <a:buFont typeface="Wingdings" pitchFamily="2" charset="2"/>
              <a:buChar char="Ø"/>
            </a:pPr>
            <a:endParaRPr lang="en-US" sz="1600" dirty="0"/>
          </a:p>
          <a:p>
            <a:pPr>
              <a:buFont typeface="Wingdings" pitchFamily="2" charset="2"/>
              <a:buChar char="Ø"/>
            </a:pPr>
            <a:r>
              <a:rPr lang="en-US" sz="1600" dirty="0"/>
              <a:t>  Loyal customers provide excellent word of mouth referrals.</a:t>
            </a:r>
          </a:p>
          <a:p>
            <a:pPr>
              <a:buFont typeface="Wingdings" pitchFamily="2" charset="2"/>
              <a:buChar char="Ø"/>
            </a:pPr>
            <a:endParaRPr lang="en-US" sz="1600" dirty="0"/>
          </a:p>
          <a:p>
            <a:pPr>
              <a:buFont typeface="Wingdings" pitchFamily="2" charset="2"/>
              <a:buChar char="Ø"/>
            </a:pPr>
            <a:r>
              <a:rPr lang="en-US" sz="1600" dirty="0"/>
              <a:t>  Return customers are more profitable.</a:t>
            </a:r>
          </a:p>
          <a:p>
            <a:pPr>
              <a:buFont typeface="Wingdings" pitchFamily="2" charset="2"/>
              <a:buChar char="Ø"/>
            </a:pPr>
            <a:endParaRPr lang="en-US" sz="1600" dirty="0"/>
          </a:p>
          <a:p>
            <a:pPr>
              <a:buFont typeface="Wingdings" pitchFamily="2" charset="2"/>
              <a:buChar char="Ø"/>
            </a:pPr>
            <a:r>
              <a:rPr lang="en-US" sz="1600" dirty="0"/>
              <a:t>  Regular customers provide more feedback.</a:t>
            </a:r>
          </a:p>
          <a:p>
            <a:pPr>
              <a:buFont typeface="Wingdings" pitchFamily="2" charset="2"/>
              <a:buChar char="Ø"/>
            </a:pPr>
            <a:endParaRPr lang="en-US" sz="1600" dirty="0"/>
          </a:p>
          <a:p>
            <a:pPr>
              <a:buFont typeface="Wingdings" pitchFamily="2" charset="2"/>
              <a:buChar char="Ø"/>
            </a:pPr>
            <a:r>
              <a:rPr lang="en-US" sz="1600" dirty="0"/>
              <a:t>  Your brand will stand out from the crowd.</a:t>
            </a:r>
          </a:p>
          <a:p>
            <a:pPr>
              <a:buFont typeface="Wingdings" pitchFamily="2" charset="2"/>
              <a:buChar char="Ø"/>
            </a:pPr>
            <a:endParaRPr lang="en-US" sz="1600" dirty="0"/>
          </a:p>
          <a:p>
            <a:pPr>
              <a:buFont typeface="Wingdings" pitchFamily="2" charset="2"/>
              <a:buChar char="Ø"/>
            </a:pPr>
            <a:r>
              <a:rPr lang="en-US" sz="1600" dirty="0"/>
              <a:t>  Customers will explore your brand.</a:t>
            </a:r>
          </a:p>
        </p:txBody>
      </p:sp>
      <p:pic>
        <p:nvPicPr>
          <p:cNvPr id="5" name="Picture 4" descr="44-1-1024x600.jpg"/>
          <p:cNvPicPr>
            <a:picLocks noChangeAspect="1"/>
          </p:cNvPicPr>
          <p:nvPr/>
        </p:nvPicPr>
        <p:blipFill>
          <a:blip r:embed="rId2"/>
          <a:stretch>
            <a:fillRect/>
          </a:stretch>
        </p:blipFill>
        <p:spPr>
          <a:xfrm>
            <a:off x="4500562" y="1142988"/>
            <a:ext cx="4214842" cy="3857652"/>
          </a:xfrm>
          <a:prstGeom prst="rect">
            <a:avLst/>
          </a:prstGeom>
        </p:spPr>
      </p:pic>
    </p:spTree>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4293</Words>
  <Application>Microsoft Office PowerPoint</Application>
  <PresentationFormat>On-screen Show (16:10)</PresentationFormat>
  <Paragraphs>183</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Black</vt:lpstr>
      <vt:lpstr>Bodoni MT Black</vt:lpstr>
      <vt:lpstr>Calibri</vt:lpstr>
      <vt:lpstr>Cooper Std Black</vt:lpstr>
      <vt:lpstr>Wingdings</vt:lpstr>
      <vt:lpstr>Office Theme</vt:lpstr>
      <vt:lpstr>PowerPoint Presentation</vt:lpstr>
      <vt:lpstr>PowerPoint Presentation</vt:lpstr>
      <vt:lpstr>PowerPoint Presentation</vt:lpstr>
      <vt:lpstr>PROBLEM  STATEMENT</vt:lpstr>
      <vt:lpstr>Utilitarian value:   Utilitarian value is an objective value which provides some functional benefits to the consumers and helps consumers to accomplish practical tasks.  Hedonistic  value:  Hedonistic value is subjective (Psychological) value which provides an experiential satisfaction. In other words, the immediate psychological gratification that comes from experiencing some activity or from consumption of a product.</vt:lpstr>
      <vt:lpstr>Problem Understanding</vt:lpstr>
      <vt:lpstr>What is Customer Retention ?  The customer retention is the process of engaging  existing customers to continue buying products or services from their business. The goal of customer retention is retaining as many as customer as possible in the company. </vt:lpstr>
      <vt:lpstr>Why is Customer Retention Important ?</vt:lpstr>
      <vt:lpstr>PowerPoint Presentation</vt:lpstr>
      <vt:lpstr>Data Analysis Steps Done :</vt:lpstr>
      <vt:lpstr>Exploratory Data Analysis (EDA) Steps :</vt:lpstr>
      <vt:lpstr>Exploratory Data Analysis (EDA) Steps :</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Arun Joshva</cp:lastModifiedBy>
  <cp:revision>30</cp:revision>
  <dcterms:created xsi:type="dcterms:W3CDTF">2021-12-26T05:20:07Z</dcterms:created>
  <dcterms:modified xsi:type="dcterms:W3CDTF">2022-08-17T08:37:20Z</dcterms:modified>
</cp:coreProperties>
</file>