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70" r:id="rId5"/>
    <p:sldId id="267" r:id="rId6"/>
    <p:sldId id="266" r:id="rId7"/>
    <p:sldId id="261" r:id="rId8"/>
    <p:sldId id="262" r:id="rId9"/>
    <p:sldId id="271"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varScale="1">
        <p:scale>
          <a:sx n="67" d="100"/>
          <a:sy n="67" d="100"/>
        </p:scale>
        <p:origin x="6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7/25/2021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7/25/2021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www.kaggle.com/jaisandeshls/final-year-simulation-projec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pn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08581-5A2C-B14E-BCB8-C94B6C1EDD68}"/>
              </a:ext>
            </a:extLst>
          </p:cNvPr>
          <p:cNvSpPr>
            <a:spLocks noGrp="1"/>
          </p:cNvSpPr>
          <p:nvPr>
            <p:ph type="ctrTitle"/>
          </p:nvPr>
        </p:nvSpPr>
        <p:spPr>
          <a:xfrm>
            <a:off x="1700211" y="136171"/>
            <a:ext cx="8791575" cy="2387600"/>
          </a:xfrm>
        </p:spPr>
        <p:txBody>
          <a:bodyPr anchor="ctr">
            <a:normAutofit/>
          </a:bodyPr>
          <a:lstStyle/>
          <a:p>
            <a:pPr algn="ctr"/>
            <a:r>
              <a:rPr lang="en-US" sz="2800" b="1" i="1" u="sng" dirty="0">
                <a:solidFill>
                  <a:schemeClr val="bg1"/>
                </a:solidFill>
              </a:rPr>
              <a:t>Predicting The Energy Output of Wind Turbine Based By Using Machine Learning</a:t>
            </a:r>
            <a:br>
              <a:rPr lang="en-US" sz="1800" b="1" i="1" u="sng"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endParaRPr lang="en-US" b="1" i="1" u="sng" dirty="0">
              <a:solidFill>
                <a:schemeClr val="bg1"/>
              </a:solidFill>
            </a:endParaRPr>
          </a:p>
        </p:txBody>
      </p:sp>
      <p:sp>
        <p:nvSpPr>
          <p:cNvPr id="3" name="Subtitle 2">
            <a:extLst>
              <a:ext uri="{FF2B5EF4-FFF2-40B4-BE49-F238E27FC236}">
                <a16:creationId xmlns:a16="http://schemas.microsoft.com/office/drawing/2014/main" id="{7311B944-931A-E149-88E4-6B1DC2E93178}"/>
              </a:ext>
            </a:extLst>
          </p:cNvPr>
          <p:cNvSpPr>
            <a:spLocks noGrp="1"/>
          </p:cNvSpPr>
          <p:nvPr>
            <p:ph type="subTitle" idx="1"/>
          </p:nvPr>
        </p:nvSpPr>
        <p:spPr>
          <a:xfrm>
            <a:off x="1700210" y="1496339"/>
            <a:ext cx="8791575" cy="6032395"/>
          </a:xfrm>
        </p:spPr>
        <p:txBody>
          <a:bodyPr anchor="ctr">
            <a:noAutofit/>
          </a:bodyPr>
          <a:lstStyle/>
          <a:p>
            <a:pPr algn="ctr" rtl="1"/>
            <a:r>
              <a:rPr lang="en-US" dirty="0">
                <a:solidFill>
                  <a:schemeClr val="bg1"/>
                </a:solidFill>
              </a:rPr>
              <a:t>Represented By:</a:t>
            </a:r>
          </a:p>
          <a:p>
            <a:pPr algn="ctr" rtl="1"/>
            <a:r>
              <a:rPr lang="en-US" dirty="0" err="1">
                <a:solidFill>
                  <a:schemeClr val="bg1"/>
                </a:solidFill>
                <a:latin typeface="Arial Narrow" panose="020B0606020202030204" pitchFamily="34" charset="0"/>
              </a:rPr>
              <a:t>Shouvik</a:t>
            </a:r>
            <a:r>
              <a:rPr lang="en-US" dirty="0">
                <a:solidFill>
                  <a:schemeClr val="bg1"/>
                </a:solidFill>
                <a:latin typeface="Arial Narrow" panose="020B0606020202030204" pitchFamily="34" charset="0"/>
              </a:rPr>
              <a:t> khan, </a:t>
            </a:r>
            <a:r>
              <a:rPr lang="en-US" dirty="0" err="1">
                <a:solidFill>
                  <a:schemeClr val="bg1"/>
                </a:solidFill>
                <a:latin typeface="Arial Narrow" panose="020B0606020202030204" pitchFamily="34" charset="0"/>
              </a:rPr>
              <a:t>Sayantan</a:t>
            </a:r>
            <a:r>
              <a:rPr lang="en-US" dirty="0">
                <a:solidFill>
                  <a:schemeClr val="bg1"/>
                </a:solidFill>
                <a:latin typeface="Arial Narrow" panose="020B0606020202030204" pitchFamily="34" charset="0"/>
              </a:rPr>
              <a:t> das, </a:t>
            </a:r>
            <a:r>
              <a:rPr lang="en-US" dirty="0" err="1">
                <a:solidFill>
                  <a:schemeClr val="bg1"/>
                </a:solidFill>
                <a:latin typeface="Arial Narrow" panose="020B0606020202030204" pitchFamily="34" charset="0"/>
              </a:rPr>
              <a:t>Mirjul</a:t>
            </a:r>
            <a:r>
              <a:rPr lang="en-US" dirty="0">
                <a:solidFill>
                  <a:schemeClr val="bg1"/>
                </a:solidFill>
                <a:latin typeface="Arial Narrow" panose="020B0606020202030204" pitchFamily="34" charset="0"/>
              </a:rPr>
              <a:t> </a:t>
            </a:r>
            <a:r>
              <a:rPr lang="en-US" dirty="0" err="1">
                <a:solidFill>
                  <a:schemeClr val="bg1"/>
                </a:solidFill>
                <a:latin typeface="Arial Narrow" panose="020B0606020202030204" pitchFamily="34" charset="0"/>
              </a:rPr>
              <a:t>hoque</a:t>
            </a:r>
            <a:r>
              <a:rPr lang="en-US" dirty="0">
                <a:solidFill>
                  <a:schemeClr val="bg1"/>
                </a:solidFill>
                <a:latin typeface="Arial Narrow" panose="020B0606020202030204" pitchFamily="34" charset="0"/>
              </a:rPr>
              <a:t>, </a:t>
            </a:r>
            <a:r>
              <a:rPr lang="en-US" dirty="0" err="1">
                <a:solidFill>
                  <a:schemeClr val="bg1"/>
                </a:solidFill>
                <a:latin typeface="Arial Narrow" panose="020B0606020202030204" pitchFamily="34" charset="0"/>
              </a:rPr>
              <a:t>Parthajit</a:t>
            </a:r>
            <a:r>
              <a:rPr lang="en-US" dirty="0">
                <a:solidFill>
                  <a:schemeClr val="bg1"/>
                </a:solidFill>
                <a:latin typeface="Arial Narrow" panose="020B0606020202030204" pitchFamily="34" charset="0"/>
              </a:rPr>
              <a:t> </a:t>
            </a:r>
            <a:r>
              <a:rPr lang="en-US" dirty="0" err="1">
                <a:solidFill>
                  <a:schemeClr val="bg1"/>
                </a:solidFill>
                <a:latin typeface="Arial Narrow" panose="020B0606020202030204" pitchFamily="34" charset="0"/>
              </a:rPr>
              <a:t>ranA</a:t>
            </a:r>
            <a:r>
              <a:rPr lang="en-US" dirty="0">
                <a:solidFill>
                  <a:schemeClr val="bg1"/>
                </a:solidFill>
                <a:latin typeface="Arial Narrow" panose="020B0606020202030204" pitchFamily="34" charset="0"/>
              </a:rPr>
              <a:t>, Pankaj </a:t>
            </a:r>
            <a:r>
              <a:rPr lang="en-US" dirty="0" err="1">
                <a:solidFill>
                  <a:schemeClr val="bg1"/>
                </a:solidFill>
                <a:latin typeface="Arial Narrow" panose="020B0606020202030204" pitchFamily="34" charset="0"/>
              </a:rPr>
              <a:t>kumar</a:t>
            </a:r>
            <a:r>
              <a:rPr lang="en-US" dirty="0">
                <a:solidFill>
                  <a:schemeClr val="bg1"/>
                </a:solidFill>
                <a:latin typeface="Arial Narrow" panose="020B0606020202030204" pitchFamily="34" charset="0"/>
              </a:rPr>
              <a:t>, Sattrajit </a:t>
            </a:r>
            <a:r>
              <a:rPr lang="en-US" dirty="0" err="1">
                <a:solidFill>
                  <a:schemeClr val="bg1"/>
                </a:solidFill>
                <a:latin typeface="Arial Narrow" panose="020B0606020202030204" pitchFamily="34" charset="0"/>
              </a:rPr>
              <a:t>saha</a:t>
            </a:r>
            <a:r>
              <a:rPr lang="en-US" dirty="0">
                <a:solidFill>
                  <a:schemeClr val="bg1"/>
                </a:solidFill>
                <a:latin typeface="Arial Narrow" panose="020B0606020202030204" pitchFamily="34" charset="0"/>
              </a:rPr>
              <a:t>, Somnath das </a:t>
            </a:r>
          </a:p>
          <a:p>
            <a:pPr algn="ctr"/>
            <a:r>
              <a:rPr lang="en-US" sz="2400" b="1" dirty="0">
                <a:solidFill>
                  <a:schemeClr val="bg1"/>
                </a:solidFill>
              </a:rPr>
              <a:t>Under the guidance of</a:t>
            </a:r>
          </a:p>
          <a:p>
            <a:pPr algn="ctr"/>
            <a:r>
              <a:rPr lang="en-US" sz="2400" b="1" dirty="0">
                <a:solidFill>
                  <a:schemeClr val="bg1"/>
                </a:solidFill>
              </a:rPr>
              <a:t>prof.</a:t>
            </a:r>
            <a:r>
              <a:rPr lang="en-IN" sz="2400" b="1" dirty="0">
                <a:solidFill>
                  <a:schemeClr val="bg1"/>
                </a:solidFill>
              </a:rPr>
              <a:t> ANIRBAN BOSE</a:t>
            </a:r>
            <a:endParaRPr lang="en-US" sz="2400" b="1" dirty="0">
              <a:solidFill>
                <a:schemeClr val="bg1"/>
              </a:solidFill>
            </a:endParaRPr>
          </a:p>
          <a:p>
            <a:pPr marL="0" lvl="0" indent="0" algn="ctr" rtl="0">
              <a:lnSpc>
                <a:spcPct val="90000"/>
              </a:lnSpc>
              <a:spcBef>
                <a:spcPts val="1000"/>
              </a:spcBef>
              <a:spcAft>
                <a:spcPts val="0"/>
              </a:spcAft>
              <a:buClr>
                <a:schemeClr val="dk1"/>
              </a:buClr>
              <a:buSzPts val="2800"/>
              <a:buNone/>
            </a:pPr>
            <a:r>
              <a:rPr lang="en-IN" sz="2400" b="1" dirty="0">
                <a:solidFill>
                  <a:schemeClr val="bg1"/>
                </a:solidFill>
              </a:rPr>
              <a:t>Department of Mechanical Engineering</a:t>
            </a:r>
          </a:p>
          <a:p>
            <a:pPr marL="0" lvl="0" indent="0" algn="ctr" rtl="0">
              <a:lnSpc>
                <a:spcPct val="90000"/>
              </a:lnSpc>
              <a:spcBef>
                <a:spcPts val="1000"/>
              </a:spcBef>
              <a:spcAft>
                <a:spcPts val="0"/>
              </a:spcAft>
              <a:buClr>
                <a:schemeClr val="dk1"/>
              </a:buClr>
              <a:buSzPts val="2800"/>
              <a:buNone/>
            </a:pPr>
            <a:r>
              <a:rPr lang="en-IN" sz="2400" b="1" dirty="0">
                <a:solidFill>
                  <a:schemeClr val="bg1"/>
                </a:solidFill>
              </a:rPr>
              <a:t>Meghna</a:t>
            </a:r>
            <a:r>
              <a:rPr lang="en-US" sz="2400" b="1" dirty="0">
                <a:solidFill>
                  <a:schemeClr val="bg1"/>
                </a:solidFill>
              </a:rPr>
              <a:t>d</a:t>
            </a:r>
            <a:r>
              <a:rPr lang="en-IN" sz="2400" b="1" dirty="0">
                <a:solidFill>
                  <a:schemeClr val="bg1"/>
                </a:solidFill>
              </a:rPr>
              <a:t> Sah</a:t>
            </a:r>
            <a:r>
              <a:rPr lang="en-US" sz="2400" b="1" dirty="0">
                <a:solidFill>
                  <a:schemeClr val="bg1"/>
                </a:solidFill>
              </a:rPr>
              <a:t>a</a:t>
            </a:r>
            <a:r>
              <a:rPr lang="en-IN" sz="2400" b="1" dirty="0">
                <a:solidFill>
                  <a:schemeClr val="bg1"/>
                </a:solidFill>
              </a:rPr>
              <a:t> Institute of Technology, Kolkata</a:t>
            </a:r>
            <a:endParaRPr lang="en-US" sz="2400" b="1" dirty="0">
              <a:solidFill>
                <a:schemeClr val="bg1"/>
              </a:solidFill>
              <a:effectLst/>
              <a:latin typeface="Times New Roman" panose="02020603050405020304" pitchFamily="18" charset="0"/>
              <a:ea typeface="Times New Roman" panose="02020603050405020304" pitchFamily="18" charset="0"/>
            </a:endParaRPr>
          </a:p>
          <a:p>
            <a:pPr algn="ctr" rtl="1"/>
            <a:endParaRPr lang="en-US" dirty="0">
              <a:solidFill>
                <a:schemeClr val="tx2">
                  <a:lumMod val="20000"/>
                  <a:lumOff val="80000"/>
                </a:schemeClr>
              </a:solidFill>
            </a:endParaRPr>
          </a:p>
        </p:txBody>
      </p:sp>
      <p:pic>
        <p:nvPicPr>
          <p:cNvPr id="6" name="Google Shape;86;p13" descr="Meghnad Saha Institute of Technology - Wikipedia">
            <a:extLst>
              <a:ext uri="{FF2B5EF4-FFF2-40B4-BE49-F238E27FC236}">
                <a16:creationId xmlns:a16="http://schemas.microsoft.com/office/drawing/2014/main" id="{59BF6275-F3A0-5249-B561-2A9CF7F92BEC}"/>
              </a:ext>
            </a:extLst>
          </p:cNvPr>
          <p:cNvPicPr preferRelativeResize="0">
            <a:picLocks/>
          </p:cNvPicPr>
          <p:nvPr/>
        </p:nvPicPr>
        <p:blipFill rotWithShape="1">
          <a:blip r:embed="rId2">
            <a:alphaModFix/>
          </a:blip>
          <a:srcRect/>
          <a:stretch>
            <a:fillRect/>
          </a:stretch>
        </p:blipFill>
        <p:spPr>
          <a:xfrm>
            <a:off x="197068" y="3658696"/>
            <a:ext cx="2275251" cy="2181712"/>
          </a:xfrm>
          <a:prstGeom prst="rect">
            <a:avLst/>
          </a:prstGeom>
          <a:noFill/>
          <a:ln>
            <a:noFill/>
          </a:ln>
        </p:spPr>
      </p:pic>
      <p:pic>
        <p:nvPicPr>
          <p:cNvPr id="4" name="Google Shape;87;p13" descr="Techno India School | Home">
            <a:extLst>
              <a:ext uri="{FF2B5EF4-FFF2-40B4-BE49-F238E27FC236}">
                <a16:creationId xmlns:a16="http://schemas.microsoft.com/office/drawing/2014/main" id="{874D3163-8CDA-F444-B434-B1B36297A652}"/>
              </a:ext>
            </a:extLst>
          </p:cNvPr>
          <p:cNvPicPr preferRelativeResize="0">
            <a:picLocks/>
          </p:cNvPicPr>
          <p:nvPr/>
        </p:nvPicPr>
        <p:blipFill rotWithShape="1">
          <a:blip r:embed="rId3">
            <a:alphaModFix/>
          </a:blip>
          <a:srcRect/>
          <a:stretch>
            <a:fillRect/>
          </a:stretch>
        </p:blipFill>
        <p:spPr>
          <a:xfrm>
            <a:off x="10092548" y="3810063"/>
            <a:ext cx="1881113" cy="1878978"/>
          </a:xfrm>
          <a:prstGeom prst="rect">
            <a:avLst/>
          </a:prstGeom>
          <a:noFill/>
          <a:ln>
            <a:noFill/>
          </a:ln>
        </p:spPr>
      </p:pic>
    </p:spTree>
    <p:extLst>
      <p:ext uri="{BB962C8B-B14F-4D97-AF65-F5344CB8AC3E}">
        <p14:creationId xmlns:p14="http://schemas.microsoft.com/office/powerpoint/2010/main" val="3245582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D3BF8-0A2B-5948-A327-B20C6FC82C43}"/>
              </a:ext>
            </a:extLst>
          </p:cNvPr>
          <p:cNvSpPr>
            <a:spLocks noGrp="1"/>
          </p:cNvSpPr>
          <p:nvPr>
            <p:ph type="title"/>
          </p:nvPr>
        </p:nvSpPr>
        <p:spPr/>
        <p:txBody>
          <a:bodyPr/>
          <a:lstStyle/>
          <a:p>
            <a:r>
              <a:rPr lang="en-US" b="1" u="sng" dirty="0">
                <a:solidFill>
                  <a:schemeClr val="bg1"/>
                </a:solidFill>
              </a:rPr>
              <a:t>future scope </a:t>
            </a:r>
          </a:p>
        </p:txBody>
      </p:sp>
      <p:sp>
        <p:nvSpPr>
          <p:cNvPr id="3" name="Content Placeholder 2">
            <a:extLst>
              <a:ext uri="{FF2B5EF4-FFF2-40B4-BE49-F238E27FC236}">
                <a16:creationId xmlns:a16="http://schemas.microsoft.com/office/drawing/2014/main" id="{762EF3F7-BDE5-9445-B835-13DB58D2A3B9}"/>
              </a:ext>
            </a:extLst>
          </p:cNvPr>
          <p:cNvSpPr>
            <a:spLocks noGrp="1"/>
          </p:cNvSpPr>
          <p:nvPr>
            <p:ph idx="1"/>
          </p:nvPr>
        </p:nvSpPr>
        <p:spPr/>
        <p:txBody>
          <a:bodyPr anchor="t">
            <a:normAutofit/>
          </a:bodyPr>
          <a:lstStyle/>
          <a:p>
            <a:pPr marL="0" indent="0">
              <a:buNone/>
            </a:pPr>
            <a:r>
              <a:rPr lang="en-US" b="1" dirty="0">
                <a:solidFill>
                  <a:schemeClr val="bg1"/>
                </a:solidFill>
              </a:rPr>
              <a:t>Some of the future research tasks can be targeted as:</a:t>
            </a:r>
          </a:p>
          <a:p>
            <a:r>
              <a:rPr lang="en-US" sz="2000" dirty="0">
                <a:solidFill>
                  <a:schemeClr val="bg1"/>
                </a:solidFill>
              </a:rPr>
              <a:t> To identify more environment parameters for testing their impact on wind energy generation.</a:t>
            </a:r>
          </a:p>
          <a:p>
            <a:r>
              <a:rPr lang="en-US" sz="2000" dirty="0">
                <a:solidFill>
                  <a:schemeClr val="bg1"/>
                </a:solidFill>
              </a:rPr>
              <a:t>To avail on-demand supply of wind energy.</a:t>
            </a:r>
          </a:p>
          <a:p>
            <a:r>
              <a:rPr lang="en-US" sz="2000" dirty="0">
                <a:solidFill>
                  <a:schemeClr val="bg1"/>
                </a:solidFill>
              </a:rPr>
              <a:t> To predict customer usage pattern and try to map with the wind energy generation for better     business production.</a:t>
            </a:r>
          </a:p>
        </p:txBody>
      </p:sp>
    </p:spTree>
    <p:extLst>
      <p:ext uri="{BB962C8B-B14F-4D97-AF65-F5344CB8AC3E}">
        <p14:creationId xmlns:p14="http://schemas.microsoft.com/office/powerpoint/2010/main" val="2391840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B3F99-F52A-3847-99F0-B1F81DAC8637}"/>
              </a:ext>
            </a:extLst>
          </p:cNvPr>
          <p:cNvSpPr>
            <a:spLocks noGrp="1"/>
          </p:cNvSpPr>
          <p:nvPr>
            <p:ph type="title"/>
          </p:nvPr>
        </p:nvSpPr>
        <p:spPr/>
        <p:txBody>
          <a:bodyPr/>
          <a:lstStyle/>
          <a:p>
            <a:r>
              <a:rPr lang="en-US" b="1" u="sng" dirty="0">
                <a:solidFill>
                  <a:schemeClr val="bg1"/>
                </a:solidFill>
              </a:rPr>
              <a:t>INTRODUCTION</a:t>
            </a:r>
          </a:p>
        </p:txBody>
      </p:sp>
      <p:sp>
        <p:nvSpPr>
          <p:cNvPr id="3" name="Content Placeholder 2">
            <a:extLst>
              <a:ext uri="{FF2B5EF4-FFF2-40B4-BE49-F238E27FC236}">
                <a16:creationId xmlns:a16="http://schemas.microsoft.com/office/drawing/2014/main" id="{70BA4895-58FB-2C4F-9EF6-F92450BBBECC}"/>
              </a:ext>
            </a:extLst>
          </p:cNvPr>
          <p:cNvSpPr>
            <a:spLocks noGrp="1"/>
          </p:cNvSpPr>
          <p:nvPr>
            <p:ph idx="1"/>
          </p:nvPr>
        </p:nvSpPr>
        <p:spPr>
          <a:xfrm>
            <a:off x="1141413" y="1909095"/>
            <a:ext cx="6006816" cy="4110466"/>
          </a:xfrm>
        </p:spPr>
        <p:txBody>
          <a:bodyPr>
            <a:noAutofit/>
          </a:bodyPr>
          <a:lstStyle/>
          <a:p>
            <a:pPr marL="0" indent="0" algn="just">
              <a:buNone/>
            </a:pPr>
            <a:r>
              <a:rPr lang="en-US" sz="2000">
                <a:solidFill>
                  <a:schemeClr val="bg1"/>
                </a:solidFill>
              </a:rPr>
              <a:t>Wind energy plays a major role in providing energy worldwide. Renewable energies are set to conquer the global energy system faster than any other fuel in history. A wind farm's energy output depends heavily on the weather conditions present at its site. A wind performance forecast is an estimation of the production expected of one or more wind turbines.If the output can indeed be predicted more effectively, the energy providers can more effectively organize the joint development of various energy sources to avoid expensive overproduction.</a:t>
            </a:r>
          </a:p>
        </p:txBody>
      </p:sp>
      <p:pic>
        <p:nvPicPr>
          <p:cNvPr id="4" name="Picture 4">
            <a:extLst>
              <a:ext uri="{FF2B5EF4-FFF2-40B4-BE49-F238E27FC236}">
                <a16:creationId xmlns:a16="http://schemas.microsoft.com/office/drawing/2014/main" id="{851A7F4E-FA5D-D94B-8095-AA07E7B18A9D}"/>
              </a:ext>
            </a:extLst>
          </p:cNvPr>
          <p:cNvPicPr>
            <a:picLocks noChangeAspect="1"/>
          </p:cNvPicPr>
          <p:nvPr/>
        </p:nvPicPr>
        <p:blipFill>
          <a:blip r:embed="rId2"/>
          <a:stretch>
            <a:fillRect/>
          </a:stretch>
        </p:blipFill>
        <p:spPr>
          <a:xfrm>
            <a:off x="7361124" y="2097088"/>
            <a:ext cx="4239670" cy="3922473"/>
          </a:xfrm>
          <a:prstGeom prst="rect">
            <a:avLst/>
          </a:prstGeom>
        </p:spPr>
      </p:pic>
    </p:spTree>
    <p:extLst>
      <p:ext uri="{BB962C8B-B14F-4D97-AF65-F5344CB8AC3E}">
        <p14:creationId xmlns:p14="http://schemas.microsoft.com/office/powerpoint/2010/main" val="454096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E2D81-426D-B44F-B06F-B698F90F76B4}"/>
              </a:ext>
            </a:extLst>
          </p:cNvPr>
          <p:cNvSpPr>
            <a:spLocks noGrp="1"/>
          </p:cNvSpPr>
          <p:nvPr>
            <p:ph type="title"/>
          </p:nvPr>
        </p:nvSpPr>
        <p:spPr>
          <a:xfrm>
            <a:off x="854767" y="0"/>
            <a:ext cx="9905998" cy="1478570"/>
          </a:xfrm>
        </p:spPr>
        <p:txBody>
          <a:bodyPr/>
          <a:lstStyle/>
          <a:p>
            <a:r>
              <a:rPr lang="en-US" b="1" u="sng">
                <a:solidFill>
                  <a:schemeClr val="bg1"/>
                </a:solidFill>
              </a:rPr>
              <a:t>Objective of project</a:t>
            </a:r>
            <a:r>
              <a:rPr lang="en-US"/>
              <a:t> </a:t>
            </a:r>
          </a:p>
        </p:txBody>
      </p:sp>
      <p:sp>
        <p:nvSpPr>
          <p:cNvPr id="3" name="Content Placeholder 2">
            <a:extLst>
              <a:ext uri="{FF2B5EF4-FFF2-40B4-BE49-F238E27FC236}">
                <a16:creationId xmlns:a16="http://schemas.microsoft.com/office/drawing/2014/main" id="{244F494D-26A7-2E42-8FC0-0C14423B8EA7}"/>
              </a:ext>
            </a:extLst>
          </p:cNvPr>
          <p:cNvSpPr>
            <a:spLocks noGrp="1"/>
          </p:cNvSpPr>
          <p:nvPr>
            <p:ph idx="1"/>
          </p:nvPr>
        </p:nvSpPr>
        <p:spPr>
          <a:xfrm>
            <a:off x="674018" y="1478570"/>
            <a:ext cx="10843964" cy="4719725"/>
          </a:xfrm>
        </p:spPr>
        <p:txBody>
          <a:bodyPr>
            <a:noAutofit/>
          </a:bodyPr>
          <a:lstStyle/>
          <a:p>
            <a:pPr marL="0" indent="0">
              <a:buNone/>
            </a:pPr>
            <a:r>
              <a:rPr lang="en-US" sz="2000"/>
              <a:t> </a:t>
            </a:r>
            <a:r>
              <a:rPr lang="en-US" b="1">
                <a:solidFill>
                  <a:schemeClr val="bg1"/>
                </a:solidFill>
              </a:rPr>
              <a:t>This project facilitates:</a:t>
            </a:r>
          </a:p>
          <a:p>
            <a:r>
              <a:rPr lang="en-US" sz="2000">
                <a:solidFill>
                  <a:schemeClr val="bg1"/>
                </a:solidFill>
              </a:rPr>
              <a:t> Identifying most significant features for wind power prediction.</a:t>
            </a:r>
          </a:p>
          <a:p>
            <a:r>
              <a:rPr lang="en-US" sz="2000">
                <a:solidFill>
                  <a:schemeClr val="bg1"/>
                </a:solidFill>
              </a:rPr>
              <a:t>Continuous learning and model improvement by hybrid ensemble with data and </a:t>
            </a:r>
          </a:p>
          <a:p>
            <a:r>
              <a:rPr lang="en-US" sz="2000">
                <a:solidFill>
                  <a:schemeClr val="bg1"/>
                </a:solidFill>
              </a:rPr>
              <a:t>function perturbation.</a:t>
            </a:r>
          </a:p>
          <a:p>
            <a:r>
              <a:rPr lang="en-US" sz="2000">
                <a:solidFill>
                  <a:schemeClr val="bg1"/>
                </a:solidFill>
              </a:rPr>
              <a:t>Predicting best time for wind farm energy utilization.</a:t>
            </a:r>
          </a:p>
          <a:p>
            <a:r>
              <a:rPr lang="en-US" sz="2000">
                <a:solidFill>
                  <a:schemeClr val="bg1"/>
                </a:solidFill>
              </a:rPr>
              <a:t>Integrating weather conditions for predicting various time periods like per day, per </a:t>
            </a:r>
          </a:p>
          <a:p>
            <a:r>
              <a:rPr lang="en-US" sz="2000">
                <a:solidFill>
                  <a:schemeClr val="bg1"/>
                </a:solidFill>
              </a:rPr>
              <a:t>week, per month, and annual reports for wind energy generation.</a:t>
            </a:r>
          </a:p>
          <a:p>
            <a:r>
              <a:rPr lang="en-US" sz="2000">
                <a:solidFill>
                  <a:schemeClr val="bg1"/>
                </a:solidFill>
              </a:rPr>
              <a:t> Graphical representations and reports to support various business decisions on </a:t>
            </a:r>
          </a:p>
          <a:p>
            <a:r>
              <a:rPr lang="en-US" sz="2000">
                <a:solidFill>
                  <a:schemeClr val="bg1"/>
                </a:solidFill>
              </a:rPr>
              <a:t>improving wind energy generation.</a:t>
            </a:r>
          </a:p>
          <a:p>
            <a:r>
              <a:rPr lang="en-US" sz="2000">
                <a:solidFill>
                  <a:schemeClr val="bg1"/>
                </a:solidFill>
              </a:rPr>
              <a:t>Balancing production and utilization of the wind energy.</a:t>
            </a:r>
            <a:endParaRPr lang="en-US" sz="2000">
              <a:solidFill>
                <a:schemeClr val="bg1"/>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847722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57DFC-A949-FF46-83EA-F7C8EA38681A}"/>
              </a:ext>
            </a:extLst>
          </p:cNvPr>
          <p:cNvSpPr>
            <a:spLocks noGrp="1"/>
          </p:cNvSpPr>
          <p:nvPr>
            <p:ph type="title"/>
          </p:nvPr>
        </p:nvSpPr>
        <p:spPr/>
        <p:txBody>
          <a:bodyPr/>
          <a:lstStyle/>
          <a:p>
            <a:r>
              <a:rPr lang="en-US" b="1" u="sng">
                <a:solidFill>
                  <a:schemeClr val="bg1"/>
                </a:solidFill>
              </a:rPr>
              <a:t>Dataset</a:t>
            </a:r>
          </a:p>
        </p:txBody>
      </p:sp>
      <p:sp>
        <p:nvSpPr>
          <p:cNvPr id="3" name="Content Placeholder 2">
            <a:extLst>
              <a:ext uri="{FF2B5EF4-FFF2-40B4-BE49-F238E27FC236}">
                <a16:creationId xmlns:a16="http://schemas.microsoft.com/office/drawing/2014/main" id="{6C665B64-7B0A-D44C-9453-3D2E9854F647}"/>
              </a:ext>
            </a:extLst>
          </p:cNvPr>
          <p:cNvSpPr>
            <a:spLocks noGrp="1"/>
          </p:cNvSpPr>
          <p:nvPr>
            <p:ph idx="1"/>
          </p:nvPr>
        </p:nvSpPr>
        <p:spPr/>
        <p:txBody>
          <a:bodyPr/>
          <a:lstStyle/>
          <a:p>
            <a:r>
              <a:rPr lang="en-US" sz="2000" dirty="0">
                <a:solidFill>
                  <a:schemeClr val="bg1"/>
                </a:solidFill>
              </a:rPr>
              <a:t>Dataset: </a:t>
            </a:r>
            <a:r>
              <a:rPr lang="en-US" sz="2000" b="0" i="0" u="sng" dirty="0">
                <a:solidFill>
                  <a:schemeClr val="tx2"/>
                </a:solidFill>
                <a:effectLst/>
                <a:latin typeface="Arial" panose="020B0604020202020204" pitchFamily="34" charset="0"/>
                <a:hlinkClick r:id="rId2"/>
              </a:rPr>
              <a:t>https://www.kaggle.com/jaisandeshls/final-year-simulation-project</a:t>
            </a:r>
            <a:endParaRPr lang="en-US" sz="2000" dirty="0">
              <a:solidFill>
                <a:schemeClr val="tx2"/>
              </a:solidFill>
            </a:endParaRPr>
          </a:p>
          <a:p>
            <a:endParaRPr lang="en-US" sz="2400" dirty="0"/>
          </a:p>
        </p:txBody>
      </p:sp>
      <p:pic>
        <p:nvPicPr>
          <p:cNvPr id="4" name="Picture 4">
            <a:extLst>
              <a:ext uri="{FF2B5EF4-FFF2-40B4-BE49-F238E27FC236}">
                <a16:creationId xmlns:a16="http://schemas.microsoft.com/office/drawing/2014/main" id="{78A8880B-392A-E44A-AF7C-E36FE8E014DA}"/>
              </a:ext>
            </a:extLst>
          </p:cNvPr>
          <p:cNvPicPr>
            <a:picLocks noChangeAspect="1"/>
          </p:cNvPicPr>
          <p:nvPr/>
        </p:nvPicPr>
        <p:blipFill>
          <a:blip r:embed="rId3"/>
          <a:stretch>
            <a:fillRect/>
          </a:stretch>
        </p:blipFill>
        <p:spPr>
          <a:xfrm>
            <a:off x="812568" y="3009781"/>
            <a:ext cx="10234843" cy="3099357"/>
          </a:xfrm>
          <a:prstGeom prst="rect">
            <a:avLst/>
          </a:prstGeom>
        </p:spPr>
      </p:pic>
    </p:spTree>
    <p:extLst>
      <p:ext uri="{BB962C8B-B14F-4D97-AF65-F5344CB8AC3E}">
        <p14:creationId xmlns:p14="http://schemas.microsoft.com/office/powerpoint/2010/main" val="3665884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CB34A-FBFE-424F-8B28-ADFA9BD12A49}"/>
              </a:ext>
            </a:extLst>
          </p:cNvPr>
          <p:cNvSpPr>
            <a:spLocks noGrp="1"/>
          </p:cNvSpPr>
          <p:nvPr>
            <p:ph type="title"/>
          </p:nvPr>
        </p:nvSpPr>
        <p:spPr>
          <a:xfrm>
            <a:off x="1141412" y="0"/>
            <a:ext cx="4663164" cy="1246227"/>
          </a:xfrm>
        </p:spPr>
        <p:txBody>
          <a:bodyPr/>
          <a:lstStyle/>
          <a:p>
            <a:r>
              <a:rPr lang="en-US" b="1" u="sng" dirty="0">
                <a:solidFill>
                  <a:schemeClr val="bg1"/>
                </a:solidFill>
              </a:rPr>
              <a:t>Model creation</a:t>
            </a:r>
          </a:p>
        </p:txBody>
      </p:sp>
      <p:sp>
        <p:nvSpPr>
          <p:cNvPr id="3" name="Content Placeholder 2">
            <a:extLst>
              <a:ext uri="{FF2B5EF4-FFF2-40B4-BE49-F238E27FC236}">
                <a16:creationId xmlns:a16="http://schemas.microsoft.com/office/drawing/2014/main" id="{939374F8-123E-BA4B-9090-49D8EA78D140}"/>
              </a:ext>
            </a:extLst>
          </p:cNvPr>
          <p:cNvSpPr>
            <a:spLocks noGrp="1"/>
          </p:cNvSpPr>
          <p:nvPr>
            <p:ph idx="1"/>
          </p:nvPr>
        </p:nvSpPr>
        <p:spPr>
          <a:xfrm>
            <a:off x="1141412" y="1246227"/>
            <a:ext cx="4663165" cy="3304276"/>
          </a:xfrm>
        </p:spPr>
        <p:txBody>
          <a:bodyPr>
            <a:normAutofit fontScale="85000" lnSpcReduction="20000"/>
          </a:bodyPr>
          <a:lstStyle/>
          <a:p>
            <a:pPr marL="0" indent="0" algn="just">
              <a:buNone/>
            </a:pPr>
            <a:r>
              <a:rPr lang="en-US" sz="3200"/>
              <a:t>FLOWCHART: Project modules and working </a:t>
            </a:r>
          </a:p>
          <a:p>
            <a:pPr algn="just"/>
            <a:r>
              <a:rPr lang="en-US" sz="3200"/>
              <a:t>Shows the flow of project modules implementation.</a:t>
            </a:r>
          </a:p>
          <a:p>
            <a:pPr algn="just"/>
            <a:r>
              <a:rPr lang="en-US" sz="3200"/>
              <a:t>Represents generalized project steps carried and their synchronization.</a:t>
            </a:r>
          </a:p>
        </p:txBody>
      </p:sp>
      <p:pic>
        <p:nvPicPr>
          <p:cNvPr id="4" name="Picture 4">
            <a:extLst>
              <a:ext uri="{FF2B5EF4-FFF2-40B4-BE49-F238E27FC236}">
                <a16:creationId xmlns:a16="http://schemas.microsoft.com/office/drawing/2014/main" id="{250078CF-3E1E-6A4A-988F-4D45E8CA3AE7}"/>
              </a:ext>
            </a:extLst>
          </p:cNvPr>
          <p:cNvPicPr>
            <a:picLocks noChangeAspect="1"/>
          </p:cNvPicPr>
          <p:nvPr/>
        </p:nvPicPr>
        <p:blipFill>
          <a:blip r:embed="rId2"/>
          <a:stretch>
            <a:fillRect/>
          </a:stretch>
        </p:blipFill>
        <p:spPr>
          <a:xfrm>
            <a:off x="6387425" y="1092837"/>
            <a:ext cx="5454628" cy="4998386"/>
          </a:xfrm>
          <a:prstGeom prst="rect">
            <a:avLst/>
          </a:prstGeom>
        </p:spPr>
      </p:pic>
    </p:spTree>
    <p:extLst>
      <p:ext uri="{BB962C8B-B14F-4D97-AF65-F5344CB8AC3E}">
        <p14:creationId xmlns:p14="http://schemas.microsoft.com/office/powerpoint/2010/main" val="1044299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5E90A-869B-F945-9AD2-A098A6DBE463}"/>
              </a:ext>
            </a:extLst>
          </p:cNvPr>
          <p:cNvSpPr>
            <a:spLocks noGrp="1"/>
          </p:cNvSpPr>
          <p:nvPr>
            <p:ph type="title"/>
          </p:nvPr>
        </p:nvSpPr>
        <p:spPr>
          <a:xfrm>
            <a:off x="1143001" y="0"/>
            <a:ext cx="9905998" cy="1478570"/>
          </a:xfrm>
        </p:spPr>
        <p:txBody>
          <a:bodyPr/>
          <a:lstStyle/>
          <a:p>
            <a:r>
              <a:rPr lang="en-US" b="1" i="0" u="sng" dirty="0">
                <a:solidFill>
                  <a:srgbClr val="202124"/>
                </a:solidFill>
                <a:effectLst/>
                <a:latin typeface="Google Sans"/>
              </a:rPr>
              <a:t>data visualization</a:t>
            </a:r>
            <a:endParaRPr lang="en-US" b="1" u="sng" dirty="0">
              <a:solidFill>
                <a:schemeClr val="bg1"/>
              </a:solidFill>
            </a:endParaRPr>
          </a:p>
        </p:txBody>
      </p:sp>
      <p:pic>
        <p:nvPicPr>
          <p:cNvPr id="5" name="Picture 5">
            <a:extLst>
              <a:ext uri="{FF2B5EF4-FFF2-40B4-BE49-F238E27FC236}">
                <a16:creationId xmlns:a16="http://schemas.microsoft.com/office/drawing/2014/main" id="{2106BAD7-C107-D841-B30B-BAE2C38F10DE}"/>
              </a:ext>
            </a:extLst>
          </p:cNvPr>
          <p:cNvPicPr>
            <a:picLocks noGrp="1" noChangeAspect="1"/>
          </p:cNvPicPr>
          <p:nvPr>
            <p:ph idx="1"/>
          </p:nvPr>
        </p:nvPicPr>
        <p:blipFill>
          <a:blip r:embed="rId2"/>
          <a:stretch>
            <a:fillRect/>
          </a:stretch>
        </p:blipFill>
        <p:spPr>
          <a:xfrm>
            <a:off x="4720134" y="1264004"/>
            <a:ext cx="3045166" cy="2164995"/>
          </a:xfrm>
        </p:spPr>
      </p:pic>
      <p:pic>
        <p:nvPicPr>
          <p:cNvPr id="4" name="Picture 4">
            <a:extLst>
              <a:ext uri="{FF2B5EF4-FFF2-40B4-BE49-F238E27FC236}">
                <a16:creationId xmlns:a16="http://schemas.microsoft.com/office/drawing/2014/main" id="{D65F3007-4349-AA49-8F65-61764C5F019D}"/>
              </a:ext>
            </a:extLst>
          </p:cNvPr>
          <p:cNvPicPr>
            <a:picLocks noChangeAspect="1"/>
          </p:cNvPicPr>
          <p:nvPr/>
        </p:nvPicPr>
        <p:blipFill>
          <a:blip r:embed="rId3"/>
          <a:stretch>
            <a:fillRect/>
          </a:stretch>
        </p:blipFill>
        <p:spPr>
          <a:xfrm>
            <a:off x="908513" y="1264005"/>
            <a:ext cx="3516553" cy="2164995"/>
          </a:xfrm>
          <a:prstGeom prst="rect">
            <a:avLst/>
          </a:prstGeom>
        </p:spPr>
      </p:pic>
      <p:pic>
        <p:nvPicPr>
          <p:cNvPr id="6" name="Picture 6">
            <a:extLst>
              <a:ext uri="{FF2B5EF4-FFF2-40B4-BE49-F238E27FC236}">
                <a16:creationId xmlns:a16="http://schemas.microsoft.com/office/drawing/2014/main" id="{AA65D879-7FE0-C848-984F-AD5F9A4DDB6B}"/>
              </a:ext>
            </a:extLst>
          </p:cNvPr>
          <p:cNvPicPr>
            <a:picLocks noChangeAspect="1"/>
          </p:cNvPicPr>
          <p:nvPr/>
        </p:nvPicPr>
        <p:blipFill>
          <a:blip r:embed="rId4"/>
          <a:stretch>
            <a:fillRect/>
          </a:stretch>
        </p:blipFill>
        <p:spPr>
          <a:xfrm>
            <a:off x="8213816" y="1264003"/>
            <a:ext cx="2984688" cy="2164995"/>
          </a:xfrm>
          <a:prstGeom prst="rect">
            <a:avLst/>
          </a:prstGeom>
        </p:spPr>
      </p:pic>
      <p:pic>
        <p:nvPicPr>
          <p:cNvPr id="7" name="Picture 6">
            <a:extLst>
              <a:ext uri="{FF2B5EF4-FFF2-40B4-BE49-F238E27FC236}">
                <a16:creationId xmlns:a16="http://schemas.microsoft.com/office/drawing/2014/main" id="{DC83B5AE-DF64-400F-A65E-A82A1C2293CC}"/>
              </a:ext>
            </a:extLst>
          </p:cNvPr>
          <p:cNvPicPr>
            <a:picLocks noChangeAspect="1"/>
          </p:cNvPicPr>
          <p:nvPr/>
        </p:nvPicPr>
        <p:blipFill>
          <a:blip r:embed="rId5"/>
          <a:stretch>
            <a:fillRect/>
          </a:stretch>
        </p:blipFill>
        <p:spPr>
          <a:xfrm>
            <a:off x="908513" y="3742738"/>
            <a:ext cx="3516553" cy="2326608"/>
          </a:xfrm>
          <a:prstGeom prst="rect">
            <a:avLst/>
          </a:prstGeom>
        </p:spPr>
      </p:pic>
      <p:pic>
        <p:nvPicPr>
          <p:cNvPr id="9" name="Picture 8">
            <a:extLst>
              <a:ext uri="{FF2B5EF4-FFF2-40B4-BE49-F238E27FC236}">
                <a16:creationId xmlns:a16="http://schemas.microsoft.com/office/drawing/2014/main" id="{946053AC-27D0-41E7-8BE3-A87E4B4BDCB8}"/>
              </a:ext>
            </a:extLst>
          </p:cNvPr>
          <p:cNvPicPr>
            <a:picLocks noChangeAspect="1"/>
          </p:cNvPicPr>
          <p:nvPr/>
        </p:nvPicPr>
        <p:blipFill>
          <a:blip r:embed="rId6"/>
          <a:stretch>
            <a:fillRect/>
          </a:stretch>
        </p:blipFill>
        <p:spPr>
          <a:xfrm>
            <a:off x="4720134" y="3742738"/>
            <a:ext cx="3045166" cy="2292494"/>
          </a:xfrm>
          <a:prstGeom prst="rect">
            <a:avLst/>
          </a:prstGeom>
        </p:spPr>
      </p:pic>
      <p:pic>
        <p:nvPicPr>
          <p:cNvPr id="11" name="Picture 10">
            <a:extLst>
              <a:ext uri="{FF2B5EF4-FFF2-40B4-BE49-F238E27FC236}">
                <a16:creationId xmlns:a16="http://schemas.microsoft.com/office/drawing/2014/main" id="{59F81598-0BF4-44E5-93A7-0F8EE4C0204D}"/>
              </a:ext>
            </a:extLst>
          </p:cNvPr>
          <p:cNvPicPr>
            <a:picLocks noChangeAspect="1"/>
          </p:cNvPicPr>
          <p:nvPr/>
        </p:nvPicPr>
        <p:blipFill>
          <a:blip r:embed="rId7"/>
          <a:stretch>
            <a:fillRect/>
          </a:stretch>
        </p:blipFill>
        <p:spPr>
          <a:xfrm>
            <a:off x="8005277" y="3742737"/>
            <a:ext cx="3193228" cy="2503318"/>
          </a:xfrm>
          <a:prstGeom prst="rect">
            <a:avLst/>
          </a:prstGeom>
        </p:spPr>
      </p:pic>
    </p:spTree>
    <p:extLst>
      <p:ext uri="{BB962C8B-B14F-4D97-AF65-F5344CB8AC3E}">
        <p14:creationId xmlns:p14="http://schemas.microsoft.com/office/powerpoint/2010/main" val="343867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BF9A4-1864-C74C-ACA7-3C80B2071854}"/>
              </a:ext>
            </a:extLst>
          </p:cNvPr>
          <p:cNvSpPr>
            <a:spLocks noGrp="1"/>
          </p:cNvSpPr>
          <p:nvPr>
            <p:ph type="title"/>
          </p:nvPr>
        </p:nvSpPr>
        <p:spPr/>
        <p:txBody>
          <a:bodyPr/>
          <a:lstStyle/>
          <a:p>
            <a:r>
              <a:rPr lang="en-US" b="1" u="sng">
                <a:solidFill>
                  <a:schemeClr val="bg1"/>
                </a:solidFill>
              </a:rPr>
              <a:t>comparsion</a:t>
            </a:r>
          </a:p>
        </p:txBody>
      </p:sp>
      <p:graphicFrame>
        <p:nvGraphicFramePr>
          <p:cNvPr id="5" name="Table 5">
            <a:extLst>
              <a:ext uri="{FF2B5EF4-FFF2-40B4-BE49-F238E27FC236}">
                <a16:creationId xmlns:a16="http://schemas.microsoft.com/office/drawing/2014/main" id="{76607A0D-D24B-D140-ABB6-01B296598A6B}"/>
              </a:ext>
            </a:extLst>
          </p:cNvPr>
          <p:cNvGraphicFramePr>
            <a:graphicFrameLocks noGrp="1"/>
          </p:cNvGraphicFramePr>
          <p:nvPr>
            <p:ph idx="1"/>
            <p:extLst>
              <p:ext uri="{D42A27DB-BD31-4B8C-83A1-F6EECF244321}">
                <p14:modId xmlns:p14="http://schemas.microsoft.com/office/powerpoint/2010/main" val="2681237709"/>
              </p:ext>
            </p:extLst>
          </p:nvPr>
        </p:nvGraphicFramePr>
        <p:xfrm>
          <a:off x="1141413" y="2249486"/>
          <a:ext cx="9906000" cy="2766816"/>
        </p:xfrm>
        <a:graphic>
          <a:graphicData uri="http://schemas.openxmlformats.org/drawingml/2006/table">
            <a:tbl>
              <a:tblPr lastRow="1">
                <a:tableStyleId>{2D5ABB26-0587-4C30-8999-92F81FD0307C}</a:tableStyleId>
              </a:tblPr>
              <a:tblGrid>
                <a:gridCol w="3302000">
                  <a:extLst>
                    <a:ext uri="{9D8B030D-6E8A-4147-A177-3AD203B41FA5}">
                      <a16:colId xmlns:a16="http://schemas.microsoft.com/office/drawing/2014/main" val="1983463618"/>
                    </a:ext>
                  </a:extLst>
                </a:gridCol>
                <a:gridCol w="3302000">
                  <a:extLst>
                    <a:ext uri="{9D8B030D-6E8A-4147-A177-3AD203B41FA5}">
                      <a16:colId xmlns:a16="http://schemas.microsoft.com/office/drawing/2014/main" val="2499640307"/>
                    </a:ext>
                  </a:extLst>
                </a:gridCol>
                <a:gridCol w="3302000">
                  <a:extLst>
                    <a:ext uri="{9D8B030D-6E8A-4147-A177-3AD203B41FA5}">
                      <a16:colId xmlns:a16="http://schemas.microsoft.com/office/drawing/2014/main" val="3139579691"/>
                    </a:ext>
                  </a:extLst>
                </a:gridCol>
              </a:tblGrid>
              <a:tr h="922272">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108704315"/>
                  </a:ext>
                </a:extLst>
              </a:tr>
              <a:tr h="922272">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524270817"/>
                  </a:ext>
                </a:extLst>
              </a:tr>
              <a:tr h="922272">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960091926"/>
                  </a:ext>
                </a:extLst>
              </a:tr>
            </a:tbl>
          </a:graphicData>
        </a:graphic>
      </p:graphicFrame>
      <p:graphicFrame>
        <p:nvGraphicFramePr>
          <p:cNvPr id="6" name="Table 6">
            <a:extLst>
              <a:ext uri="{FF2B5EF4-FFF2-40B4-BE49-F238E27FC236}">
                <a16:creationId xmlns:a16="http://schemas.microsoft.com/office/drawing/2014/main" id="{791EE36A-A3A0-3D48-981C-99365BBDC09B}"/>
              </a:ext>
            </a:extLst>
          </p:cNvPr>
          <p:cNvGraphicFramePr>
            <a:graphicFrameLocks noGrp="1"/>
          </p:cNvGraphicFramePr>
          <p:nvPr>
            <p:extLst>
              <p:ext uri="{D42A27DB-BD31-4B8C-83A1-F6EECF244321}">
                <p14:modId xmlns:p14="http://schemas.microsoft.com/office/powerpoint/2010/main" val="2757142999"/>
              </p:ext>
            </p:extLst>
          </p:nvPr>
        </p:nvGraphicFramePr>
        <p:xfrm>
          <a:off x="1530370" y="2249485"/>
          <a:ext cx="8127999" cy="2318931"/>
        </p:xfrm>
        <a:graphic>
          <a:graphicData uri="http://schemas.openxmlformats.org/drawingml/2006/table">
            <a:tbl>
              <a:tblPr>
                <a:tableStyleId>{2D5ABB26-0587-4C30-8999-92F81FD0307C}</a:tableStyleId>
              </a:tblPr>
              <a:tblGrid>
                <a:gridCol w="2709333">
                  <a:extLst>
                    <a:ext uri="{9D8B030D-6E8A-4147-A177-3AD203B41FA5}">
                      <a16:colId xmlns:a16="http://schemas.microsoft.com/office/drawing/2014/main" val="3572445394"/>
                    </a:ext>
                  </a:extLst>
                </a:gridCol>
                <a:gridCol w="2709333">
                  <a:extLst>
                    <a:ext uri="{9D8B030D-6E8A-4147-A177-3AD203B41FA5}">
                      <a16:colId xmlns:a16="http://schemas.microsoft.com/office/drawing/2014/main" val="3549100165"/>
                    </a:ext>
                  </a:extLst>
                </a:gridCol>
                <a:gridCol w="2709333">
                  <a:extLst>
                    <a:ext uri="{9D8B030D-6E8A-4147-A177-3AD203B41FA5}">
                      <a16:colId xmlns:a16="http://schemas.microsoft.com/office/drawing/2014/main" val="2363193314"/>
                    </a:ext>
                  </a:extLst>
                </a:gridCol>
              </a:tblGrid>
              <a:tr h="772977">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30056536"/>
                  </a:ext>
                </a:extLst>
              </a:tr>
              <a:tr h="772977">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885600062"/>
                  </a:ext>
                </a:extLst>
              </a:tr>
              <a:tr h="772977">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993689825"/>
                  </a:ext>
                </a:extLst>
              </a:tr>
            </a:tbl>
          </a:graphicData>
        </a:graphic>
      </p:graphicFrame>
      <p:graphicFrame>
        <p:nvGraphicFramePr>
          <p:cNvPr id="7" name="Table 7">
            <a:extLst>
              <a:ext uri="{FF2B5EF4-FFF2-40B4-BE49-F238E27FC236}">
                <a16:creationId xmlns:a16="http://schemas.microsoft.com/office/drawing/2014/main" id="{1BB162CF-3E21-504C-A79C-748E4C759597}"/>
              </a:ext>
            </a:extLst>
          </p:cNvPr>
          <p:cNvGraphicFramePr>
            <a:graphicFrameLocks noGrp="1"/>
          </p:cNvGraphicFramePr>
          <p:nvPr>
            <p:extLst>
              <p:ext uri="{D42A27DB-BD31-4B8C-83A1-F6EECF244321}">
                <p14:modId xmlns:p14="http://schemas.microsoft.com/office/powerpoint/2010/main" val="4061352807"/>
              </p:ext>
            </p:extLst>
          </p:nvPr>
        </p:nvGraphicFramePr>
        <p:xfrm>
          <a:off x="3064993" y="2275251"/>
          <a:ext cx="6058838" cy="2845866"/>
        </p:xfrm>
        <a:graphic>
          <a:graphicData uri="http://schemas.openxmlformats.org/drawingml/2006/table">
            <a:tbl>
              <a:tblPr bandRow="1">
                <a:tableStyleId>{5940675A-B579-460E-94D1-54222C63F5DA}</a:tableStyleId>
              </a:tblPr>
              <a:tblGrid>
                <a:gridCol w="3029419">
                  <a:extLst>
                    <a:ext uri="{9D8B030D-6E8A-4147-A177-3AD203B41FA5}">
                      <a16:colId xmlns:a16="http://schemas.microsoft.com/office/drawing/2014/main" val="4279356772"/>
                    </a:ext>
                  </a:extLst>
                </a:gridCol>
                <a:gridCol w="3029419">
                  <a:extLst>
                    <a:ext uri="{9D8B030D-6E8A-4147-A177-3AD203B41FA5}">
                      <a16:colId xmlns:a16="http://schemas.microsoft.com/office/drawing/2014/main" val="1748052679"/>
                    </a:ext>
                  </a:extLst>
                </a:gridCol>
              </a:tblGrid>
              <a:tr h="635058">
                <a:tc>
                  <a:txBody>
                    <a:bodyPr/>
                    <a:lstStyle/>
                    <a:p>
                      <a:pPr algn="ctr"/>
                      <a:r>
                        <a:rPr lang="en-US" sz="3200">
                          <a:solidFill>
                            <a:schemeClr val="bg1"/>
                          </a:solidFill>
                        </a:rPr>
                        <a:t>Model</a:t>
                      </a:r>
                      <a:r>
                        <a:rPr lang="en-US">
                          <a:solidFill>
                            <a:schemeClr val="bg1"/>
                          </a:solidFill>
                        </a:rPr>
                        <a:t> </a:t>
                      </a:r>
                    </a:p>
                  </a:txBody>
                  <a:tcPr anchor="ctr"/>
                </a:tc>
                <a:tc>
                  <a:txBody>
                    <a:bodyPr/>
                    <a:lstStyle/>
                    <a:p>
                      <a:pPr algn="ctr"/>
                      <a:r>
                        <a:rPr lang="en-US"/>
                        <a:t> </a:t>
                      </a:r>
                      <a:r>
                        <a:rPr lang="en-US" sz="3200">
                          <a:solidFill>
                            <a:schemeClr val="bg1"/>
                          </a:solidFill>
                        </a:rPr>
                        <a:t>Accuracy</a:t>
                      </a:r>
                    </a:p>
                  </a:txBody>
                  <a:tcPr anchor="ctr"/>
                </a:tc>
                <a:extLst>
                  <a:ext uri="{0D108BD9-81ED-4DB2-BD59-A6C34878D82A}">
                    <a16:rowId xmlns:a16="http://schemas.microsoft.com/office/drawing/2014/main" val="2104186559"/>
                  </a:ext>
                </a:extLst>
              </a:tr>
              <a:tr h="552702">
                <a:tc>
                  <a:txBody>
                    <a:bodyPr/>
                    <a:lstStyle/>
                    <a:p>
                      <a:pPr algn="ctr"/>
                      <a:r>
                        <a:rPr lang="en-US" dirty="0">
                          <a:solidFill>
                            <a:schemeClr val="bg1"/>
                          </a:solidFill>
                        </a:rPr>
                        <a:t>Random forest regression</a:t>
                      </a:r>
                    </a:p>
                  </a:txBody>
                  <a:tcPr anchor="ctr"/>
                </a:tc>
                <a:tc>
                  <a:txBody>
                    <a:bodyPr/>
                    <a:lstStyle/>
                    <a:p>
                      <a:pPr algn="ctr"/>
                      <a:r>
                        <a:rPr lang="en-US" dirty="0">
                          <a:solidFill>
                            <a:schemeClr val="bg1"/>
                          </a:solidFill>
                        </a:rPr>
                        <a:t>0.9390 or 93.90%</a:t>
                      </a:r>
                    </a:p>
                  </a:txBody>
                  <a:tcPr anchor="ctr"/>
                </a:tc>
                <a:extLst>
                  <a:ext uri="{0D108BD9-81ED-4DB2-BD59-A6C34878D82A}">
                    <a16:rowId xmlns:a16="http://schemas.microsoft.com/office/drawing/2014/main" val="2696896248"/>
                  </a:ext>
                </a:extLst>
              </a:tr>
              <a:tr h="552702">
                <a:tc>
                  <a:txBody>
                    <a:bodyPr/>
                    <a:lstStyle/>
                    <a:p>
                      <a:pPr algn="ctr"/>
                      <a:r>
                        <a:rPr lang="en-US" dirty="0">
                          <a:solidFill>
                            <a:schemeClr val="bg1"/>
                          </a:solidFill>
                        </a:rPr>
                        <a:t>Decision tree regression</a:t>
                      </a:r>
                    </a:p>
                  </a:txBody>
                  <a:tcPr anchor="ctr"/>
                </a:tc>
                <a:tc>
                  <a:txBody>
                    <a:bodyPr/>
                    <a:lstStyle/>
                    <a:p>
                      <a:pPr algn="ctr"/>
                      <a:r>
                        <a:rPr lang="en-US" dirty="0">
                          <a:solidFill>
                            <a:schemeClr val="bg1"/>
                          </a:solidFill>
                        </a:rPr>
                        <a:t> 0.9077 or  90.77 %</a:t>
                      </a:r>
                    </a:p>
                  </a:txBody>
                  <a:tcPr anchor="ctr"/>
                </a:tc>
                <a:extLst>
                  <a:ext uri="{0D108BD9-81ED-4DB2-BD59-A6C34878D82A}">
                    <a16:rowId xmlns:a16="http://schemas.microsoft.com/office/drawing/2014/main" val="4094547125"/>
                  </a:ext>
                </a:extLst>
              </a:tr>
              <a:tr h="552702">
                <a:tc>
                  <a:txBody>
                    <a:bodyPr/>
                    <a:lstStyle/>
                    <a:p>
                      <a:pPr algn="ctr"/>
                      <a:r>
                        <a:rPr lang="en-US" dirty="0">
                          <a:solidFill>
                            <a:schemeClr val="bg1"/>
                          </a:solidFill>
                        </a:rPr>
                        <a:t>logistic regression</a:t>
                      </a:r>
                    </a:p>
                  </a:txBody>
                  <a:tcPr anchor="ctr"/>
                </a:tc>
                <a:tc>
                  <a:txBody>
                    <a:bodyPr/>
                    <a:lstStyle/>
                    <a:p>
                      <a:pPr algn="ctr"/>
                      <a:r>
                        <a:rPr lang="en-US" dirty="0">
                          <a:solidFill>
                            <a:schemeClr val="bg1"/>
                          </a:solidFill>
                        </a:rPr>
                        <a:t> 0.8303 or 83.03%</a:t>
                      </a:r>
                    </a:p>
                  </a:txBody>
                  <a:tcPr anchor="ctr"/>
                </a:tc>
                <a:extLst>
                  <a:ext uri="{0D108BD9-81ED-4DB2-BD59-A6C34878D82A}">
                    <a16:rowId xmlns:a16="http://schemas.microsoft.com/office/drawing/2014/main" val="46351617"/>
                  </a:ext>
                </a:extLst>
              </a:tr>
              <a:tr h="552702">
                <a:tc>
                  <a:txBody>
                    <a:bodyPr/>
                    <a:lstStyle/>
                    <a:p>
                      <a:pPr algn="ctr"/>
                      <a:r>
                        <a:rPr lang="en-US" dirty="0">
                          <a:solidFill>
                            <a:schemeClr val="bg1"/>
                          </a:solidFill>
                        </a:rPr>
                        <a:t>XGB Regression</a:t>
                      </a:r>
                    </a:p>
                  </a:txBody>
                  <a:tcPr anchor="ctr"/>
                </a:tc>
                <a:tc>
                  <a:txBody>
                    <a:bodyPr/>
                    <a:lstStyle/>
                    <a:p>
                      <a:pPr algn="ctr"/>
                      <a:r>
                        <a:rPr lang="en-US" dirty="0">
                          <a:solidFill>
                            <a:schemeClr val="bg1"/>
                          </a:solidFill>
                        </a:rPr>
                        <a:t> 0.9277 or 92.77%</a:t>
                      </a:r>
                    </a:p>
                  </a:txBody>
                  <a:tcPr anchor="ctr"/>
                </a:tc>
                <a:extLst>
                  <a:ext uri="{0D108BD9-81ED-4DB2-BD59-A6C34878D82A}">
                    <a16:rowId xmlns:a16="http://schemas.microsoft.com/office/drawing/2014/main" val="1181426875"/>
                  </a:ext>
                </a:extLst>
              </a:tr>
            </a:tbl>
          </a:graphicData>
        </a:graphic>
      </p:graphicFrame>
    </p:spTree>
    <p:extLst>
      <p:ext uri="{BB962C8B-B14F-4D97-AF65-F5344CB8AC3E}">
        <p14:creationId xmlns:p14="http://schemas.microsoft.com/office/powerpoint/2010/main" val="3815691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5947C-0824-8842-A37E-3C2A28DC0038}"/>
              </a:ext>
            </a:extLst>
          </p:cNvPr>
          <p:cNvSpPr>
            <a:spLocks noGrp="1"/>
          </p:cNvSpPr>
          <p:nvPr>
            <p:ph type="title"/>
          </p:nvPr>
        </p:nvSpPr>
        <p:spPr/>
        <p:txBody>
          <a:bodyPr/>
          <a:lstStyle/>
          <a:p>
            <a:r>
              <a:rPr lang="en-US" b="1" u="sng">
                <a:solidFill>
                  <a:schemeClr val="bg1"/>
                </a:solidFill>
              </a:rPr>
              <a:t>Model/app</a:t>
            </a:r>
          </a:p>
        </p:txBody>
      </p:sp>
      <p:pic>
        <p:nvPicPr>
          <p:cNvPr id="5" name="Content Placeholder 4">
            <a:extLst>
              <a:ext uri="{FF2B5EF4-FFF2-40B4-BE49-F238E27FC236}">
                <a16:creationId xmlns:a16="http://schemas.microsoft.com/office/drawing/2014/main" id="{0431C8C5-5A49-49BD-91AE-F45CBE38B76A}"/>
              </a:ext>
            </a:extLst>
          </p:cNvPr>
          <p:cNvPicPr>
            <a:picLocks noGrp="1" noChangeAspect="1"/>
          </p:cNvPicPr>
          <p:nvPr>
            <p:ph idx="1"/>
          </p:nvPr>
        </p:nvPicPr>
        <p:blipFill>
          <a:blip r:embed="rId2"/>
          <a:stretch>
            <a:fillRect/>
          </a:stretch>
        </p:blipFill>
        <p:spPr>
          <a:xfrm>
            <a:off x="3207435" y="1738635"/>
            <a:ext cx="6049108" cy="4780882"/>
          </a:xfrm>
        </p:spPr>
      </p:pic>
    </p:spTree>
    <p:extLst>
      <p:ext uri="{BB962C8B-B14F-4D97-AF65-F5344CB8AC3E}">
        <p14:creationId xmlns:p14="http://schemas.microsoft.com/office/powerpoint/2010/main" val="31801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373EF-DED9-4969-AEA9-CD0CDEC574BB}"/>
              </a:ext>
            </a:extLst>
          </p:cNvPr>
          <p:cNvSpPr>
            <a:spLocks noGrp="1"/>
          </p:cNvSpPr>
          <p:nvPr>
            <p:ph type="title"/>
          </p:nvPr>
        </p:nvSpPr>
        <p:spPr>
          <a:xfrm>
            <a:off x="1141413" y="618518"/>
            <a:ext cx="6609885" cy="1308756"/>
          </a:xfrm>
        </p:spPr>
        <p:txBody>
          <a:bodyPr/>
          <a:lstStyle/>
          <a:p>
            <a:r>
              <a:rPr lang="en-US" b="1" dirty="0">
                <a:solidFill>
                  <a:schemeClr val="bg1"/>
                </a:solidFill>
              </a:rPr>
              <a:t>CONCLUSION</a:t>
            </a:r>
          </a:p>
        </p:txBody>
      </p:sp>
      <p:sp>
        <p:nvSpPr>
          <p:cNvPr id="3" name="Content Placeholder 2">
            <a:extLst>
              <a:ext uri="{FF2B5EF4-FFF2-40B4-BE49-F238E27FC236}">
                <a16:creationId xmlns:a16="http://schemas.microsoft.com/office/drawing/2014/main" id="{A5F5C8D4-E019-44A4-B047-4E1BB53D7A4B}"/>
              </a:ext>
            </a:extLst>
          </p:cNvPr>
          <p:cNvSpPr>
            <a:spLocks noGrp="1"/>
          </p:cNvSpPr>
          <p:nvPr>
            <p:ph idx="1"/>
          </p:nvPr>
        </p:nvSpPr>
        <p:spPr/>
        <p:txBody>
          <a:bodyPr/>
          <a:lstStyle/>
          <a:p>
            <a:r>
              <a:rPr lang="en-US" dirty="0">
                <a:solidFill>
                  <a:schemeClr val="bg1"/>
                </a:solidFill>
              </a:rPr>
              <a:t> As seen from results and discussion, the proposed algorithms give satisfying results for ten-minute measurements. </a:t>
            </a:r>
          </a:p>
          <a:p>
            <a:r>
              <a:rPr lang="en-US" dirty="0">
                <a:solidFill>
                  <a:schemeClr val="bg1"/>
                </a:solidFill>
              </a:rPr>
              <a:t> For short term prediction, large number of training data is not required.</a:t>
            </a:r>
          </a:p>
        </p:txBody>
      </p:sp>
    </p:spTree>
    <p:extLst>
      <p:ext uri="{BB962C8B-B14F-4D97-AF65-F5344CB8AC3E}">
        <p14:creationId xmlns:p14="http://schemas.microsoft.com/office/powerpoint/2010/main" val="23869144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138</TotalTime>
  <Words>409</Words>
  <Application>Microsoft Office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Aharoni</vt:lpstr>
      <vt:lpstr>Arial</vt:lpstr>
      <vt:lpstr>Arial Narrow</vt:lpstr>
      <vt:lpstr>Calibri</vt:lpstr>
      <vt:lpstr>Google Sans</vt:lpstr>
      <vt:lpstr>Times New Roman</vt:lpstr>
      <vt:lpstr>Tw Cen MT</vt:lpstr>
      <vt:lpstr>Circuit</vt:lpstr>
      <vt:lpstr>Predicting The Energy Output of Wind Turbine Based By Using Machine Learning </vt:lpstr>
      <vt:lpstr>INTRODUCTION</vt:lpstr>
      <vt:lpstr>Objective of project </vt:lpstr>
      <vt:lpstr>Dataset</vt:lpstr>
      <vt:lpstr>Model creation</vt:lpstr>
      <vt:lpstr>data visualization</vt:lpstr>
      <vt:lpstr>comparsion</vt:lpstr>
      <vt:lpstr>Model/app</vt:lpstr>
      <vt:lpstr>CONCLUSION</vt:lpstr>
      <vt:lpstr>future scope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shouvik khan</dc:creator>
  <cp:lastModifiedBy>sattrajit97@gmail.com</cp:lastModifiedBy>
  <cp:revision>29</cp:revision>
  <dcterms:created xsi:type="dcterms:W3CDTF">2021-07-17T06:44:33Z</dcterms:created>
  <dcterms:modified xsi:type="dcterms:W3CDTF">2021-07-25T14:39:26Z</dcterms:modified>
</cp:coreProperties>
</file>