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Thursday, December 14, 2023</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16388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Thursday, December 14, 2023</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0705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Thursday, December 14, 2023</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32036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Thursday, December 14, 2023</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59429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Thursday, December 14, 2023</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6690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Thursday, December 14, 2023</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37809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Thursday, December 14, 2023</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9225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Thursday, December 14, 2023</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657917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Thursday, December 14, 2023</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298900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Thursday, December 14, 2023</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1823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Thursday, December 14, 2023</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05585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94CDC665-7415-4DAF-AE09-B9BBC1907393}" type="datetime2">
              <a:rPr lang="en-US" smtClean="0"/>
              <a:t>Thursday, December 14,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0586944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B3B2C43-5E36-4768-8319-6752D24B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B044326E-7BB3-4929-BE33-05CA64DB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731CF4E0-AA2D-43CA-A528-C52FB1582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7F5D2-7858-B588-51BC-807B3CB5A872}"/>
              </a:ext>
            </a:extLst>
          </p:cNvPr>
          <p:cNvSpPr>
            <a:spLocks noGrp="1"/>
          </p:cNvSpPr>
          <p:nvPr>
            <p:ph type="ctrTitle"/>
          </p:nvPr>
        </p:nvSpPr>
        <p:spPr>
          <a:xfrm>
            <a:off x="5989319" y="576263"/>
            <a:ext cx="5054196" cy="2967606"/>
          </a:xfrm>
        </p:spPr>
        <p:txBody>
          <a:bodyPr anchor="b">
            <a:normAutofit/>
          </a:bodyPr>
          <a:lstStyle/>
          <a:p>
            <a:r>
              <a:rPr lang="en-US" sz="4800" b="1" dirty="0"/>
              <a:t>“RNA Banking Wizards”</a:t>
            </a:r>
            <a:endParaRPr lang="en-CA" sz="4800" dirty="0"/>
          </a:p>
        </p:txBody>
      </p:sp>
      <p:sp>
        <p:nvSpPr>
          <p:cNvPr id="3" name="Subtitle 2">
            <a:extLst>
              <a:ext uri="{FF2B5EF4-FFF2-40B4-BE49-F238E27FC236}">
                <a16:creationId xmlns:a16="http://schemas.microsoft.com/office/drawing/2014/main" id="{DD368DBD-9549-F70F-0517-A854550E1AB7}"/>
              </a:ext>
            </a:extLst>
          </p:cNvPr>
          <p:cNvSpPr>
            <a:spLocks noGrp="1"/>
          </p:cNvSpPr>
          <p:nvPr>
            <p:ph type="subTitle" idx="1"/>
          </p:nvPr>
        </p:nvSpPr>
        <p:spPr>
          <a:xfrm>
            <a:off x="5989319" y="3764975"/>
            <a:ext cx="5054196" cy="2192683"/>
          </a:xfrm>
        </p:spPr>
        <p:txBody>
          <a:bodyPr>
            <a:normAutofit/>
          </a:bodyPr>
          <a:lstStyle/>
          <a:p>
            <a:r>
              <a:rPr lang="en-US" sz="2200" b="1" dirty="0"/>
              <a:t>100888951 – Arunkumar Senthilkumar</a:t>
            </a:r>
          </a:p>
          <a:p>
            <a:r>
              <a:rPr lang="en-US" sz="2200" b="1" dirty="0"/>
              <a:t>100888948 – Narendranathan Veeraragavan</a:t>
            </a:r>
          </a:p>
          <a:p>
            <a:r>
              <a:rPr lang="en-IN" sz="2200" b="1" dirty="0"/>
              <a:t>100940386 - Konakanchi Rakesh Babu</a:t>
            </a:r>
          </a:p>
          <a:p>
            <a:pPr algn="l"/>
            <a:endParaRPr lang="en-CA" sz="2200" dirty="0"/>
          </a:p>
        </p:txBody>
      </p:sp>
      <p:pic>
        <p:nvPicPr>
          <p:cNvPr id="4" name="Picture 3">
            <a:extLst>
              <a:ext uri="{FF2B5EF4-FFF2-40B4-BE49-F238E27FC236}">
                <a16:creationId xmlns:a16="http://schemas.microsoft.com/office/drawing/2014/main" id="{16AB03DD-0821-F85A-8031-E440360EEEDD}"/>
              </a:ext>
            </a:extLst>
          </p:cNvPr>
          <p:cNvPicPr>
            <a:picLocks noChangeAspect="1"/>
          </p:cNvPicPr>
          <p:nvPr/>
        </p:nvPicPr>
        <p:blipFill rotWithShape="1">
          <a:blip r:embed="rId2"/>
          <a:srcRect l="43600"/>
          <a:stretch/>
        </p:blipFill>
        <p:spPr>
          <a:xfrm>
            <a:off x="-6472" y="10"/>
            <a:ext cx="5486394" cy="6857982"/>
          </a:xfrm>
          <a:prstGeom prst="rect">
            <a:avLst/>
          </a:prstGeom>
        </p:spPr>
      </p:pic>
      <p:sp>
        <p:nvSpPr>
          <p:cNvPr id="15" name="Rectangle 14">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79921" y="0"/>
            <a:ext cx="287517" cy="6857992"/>
          </a:xfrm>
          <a:prstGeom prst="rect">
            <a:avLst/>
          </a:prstGeom>
          <a:solidFill>
            <a:srgbClr val="E32970">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7" name="Straight Connector 16">
            <a:extLst>
              <a:ext uri="{FF2B5EF4-FFF2-40B4-BE49-F238E27FC236}">
                <a16:creationId xmlns:a16="http://schemas.microsoft.com/office/drawing/2014/main" id="{5D5FB189-1F48-4A47-B036-6AF7E11A8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04676" y="-14198"/>
            <a:ext cx="0" cy="6858000"/>
          </a:xfrm>
          <a:prstGeom prst="line">
            <a:avLst/>
          </a:prstGeom>
          <a:ln w="9525" cap="rnd">
            <a:solidFill>
              <a:srgbClr val="E3297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B335DD-3163-4EC5-8B6B-2AB53E64D1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E3297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05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9D62F4B-698C-4A3E-B150-8D32AEC26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 name="Rectangle 14">
            <a:extLst>
              <a:ext uri="{FF2B5EF4-FFF2-40B4-BE49-F238E27FC236}">
                <a16:creationId xmlns:a16="http://schemas.microsoft.com/office/drawing/2014/main" id="{3033D699-F972-442A-9111-79DD65A42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7" name="Rectangle 16">
            <a:extLst>
              <a:ext uri="{FF2B5EF4-FFF2-40B4-BE49-F238E27FC236}">
                <a16:creationId xmlns:a16="http://schemas.microsoft.com/office/drawing/2014/main" id="{48CB0E37-DA39-43FD-AA53-B5F23D898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3" y="-5610"/>
            <a:ext cx="692763" cy="69989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9" name="Rectangle 18">
            <a:extLst>
              <a:ext uri="{FF2B5EF4-FFF2-40B4-BE49-F238E27FC236}">
                <a16:creationId xmlns:a16="http://schemas.microsoft.com/office/drawing/2014/main" id="{46C4A765-D564-4CAD-8AAD-184C71DA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66AC8-2F30-5176-110B-BAF0FE58654A}"/>
              </a:ext>
            </a:extLst>
          </p:cNvPr>
          <p:cNvSpPr>
            <a:spLocks noGrp="1"/>
          </p:cNvSpPr>
          <p:nvPr>
            <p:ph type="title"/>
          </p:nvPr>
        </p:nvSpPr>
        <p:spPr>
          <a:xfrm>
            <a:off x="5479259" y="1085182"/>
            <a:ext cx="5481143" cy="697944"/>
          </a:xfrm>
        </p:spPr>
        <p:txBody>
          <a:bodyPr anchor="b">
            <a:normAutofit/>
          </a:bodyPr>
          <a:lstStyle/>
          <a:p>
            <a:pPr algn="ctr"/>
            <a:r>
              <a:rPr lang="en-US" sz="2800" b="1" dirty="0">
                <a:latin typeface="Söhne"/>
              </a:rPr>
              <a:t>Project</a:t>
            </a:r>
            <a:r>
              <a:rPr lang="en-US" sz="2800" b="1" dirty="0">
                <a:solidFill>
                  <a:schemeClr val="tx1"/>
                </a:solidFill>
              </a:rPr>
              <a:t> </a:t>
            </a:r>
            <a:r>
              <a:rPr lang="en-US" sz="2800" b="1" dirty="0">
                <a:latin typeface="Söhne"/>
              </a:rPr>
              <a:t>Definition</a:t>
            </a:r>
            <a:r>
              <a:rPr lang="en-US" sz="2800" b="1" dirty="0">
                <a:solidFill>
                  <a:schemeClr val="tx1"/>
                </a:solidFill>
              </a:rPr>
              <a:t> </a:t>
            </a:r>
            <a:r>
              <a:rPr lang="en-US" sz="2800" b="1" dirty="0">
                <a:latin typeface="Söhne"/>
              </a:rPr>
              <a:t>and overview:</a:t>
            </a:r>
            <a:endParaRPr lang="en-CA" sz="2800" b="1" dirty="0">
              <a:latin typeface="Söhne"/>
            </a:endParaRPr>
          </a:p>
        </p:txBody>
      </p:sp>
      <p:sp>
        <p:nvSpPr>
          <p:cNvPr id="6" name="Slide Number Placeholder 5">
            <a:extLst>
              <a:ext uri="{FF2B5EF4-FFF2-40B4-BE49-F238E27FC236}">
                <a16:creationId xmlns:a16="http://schemas.microsoft.com/office/drawing/2014/main" id="{05CC5D47-0BCB-867B-03C9-50F70C57F048}"/>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2</a:t>
            </a:fld>
            <a:endParaRPr lang="en-US"/>
          </a:p>
        </p:txBody>
      </p:sp>
      <p:pic>
        <p:nvPicPr>
          <p:cNvPr id="10" name="Graphic 9" descr="Cloud Computing">
            <a:extLst>
              <a:ext uri="{FF2B5EF4-FFF2-40B4-BE49-F238E27FC236}">
                <a16:creationId xmlns:a16="http://schemas.microsoft.com/office/drawing/2014/main" id="{0449E4C4-44DB-691C-F7D0-964DFC4C9F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816" y="1085181"/>
            <a:ext cx="4247660" cy="3998178"/>
          </a:xfrm>
          <a:prstGeom prst="rect">
            <a:avLst/>
          </a:prstGeom>
        </p:spPr>
      </p:pic>
      <p:sp>
        <p:nvSpPr>
          <p:cNvPr id="29" name="Content Placeholder 2">
            <a:extLst>
              <a:ext uri="{FF2B5EF4-FFF2-40B4-BE49-F238E27FC236}">
                <a16:creationId xmlns:a16="http://schemas.microsoft.com/office/drawing/2014/main" id="{8BDB0652-D9B9-9643-9928-51D55B145F31}"/>
              </a:ext>
            </a:extLst>
          </p:cNvPr>
          <p:cNvSpPr>
            <a:spLocks noGrp="1"/>
          </p:cNvSpPr>
          <p:nvPr>
            <p:ph idx="1"/>
          </p:nvPr>
        </p:nvSpPr>
        <p:spPr>
          <a:xfrm>
            <a:off x="5479260" y="2034074"/>
            <a:ext cx="5481142" cy="3181738"/>
          </a:xfrm>
        </p:spPr>
        <p:txBody>
          <a:bodyPr anchor="t">
            <a:normAutofit/>
          </a:bodyPr>
          <a:lstStyle/>
          <a:p>
            <a:pPr algn="just">
              <a:lnSpc>
                <a:spcPct val="90000"/>
              </a:lnSpc>
              <a:buClr>
                <a:srgbClr val="557192"/>
              </a:buClr>
            </a:pPr>
            <a:r>
              <a:rPr lang="en-US" sz="1700" dirty="0">
                <a:solidFill>
                  <a:schemeClr val="tx1"/>
                </a:solidFill>
              </a:rPr>
              <a:t>Our aim to develop an AI-powered chatbot for a Web Banking application that enhances customer service in the banking sector.</a:t>
            </a:r>
          </a:p>
          <a:p>
            <a:pPr algn="just">
              <a:lnSpc>
                <a:spcPct val="90000"/>
              </a:lnSpc>
              <a:buClr>
                <a:srgbClr val="557192"/>
              </a:buClr>
            </a:pPr>
            <a:r>
              <a:rPr lang="en-US" sz="1700" dirty="0">
                <a:solidFill>
                  <a:schemeClr val="tx1"/>
                </a:solidFill>
              </a:rPr>
              <a:t> This chatbot will leverage artificial intelligence and natural language processing (NLP) techniques to understand and respond to user queries effectively, providing a seamless and efficient banking experience.</a:t>
            </a:r>
          </a:p>
          <a:p>
            <a:pPr algn="just">
              <a:lnSpc>
                <a:spcPct val="90000"/>
              </a:lnSpc>
              <a:buClr>
                <a:srgbClr val="557192"/>
              </a:buClr>
            </a:pPr>
            <a:r>
              <a:rPr lang="en-US" sz="1700" dirty="0">
                <a:solidFill>
                  <a:schemeClr val="tx1"/>
                </a:solidFill>
              </a:rPr>
              <a:t> The goal is to create a user-friendly and responsive interface that allows customers to interact with the bank's services in a conversational manner.</a:t>
            </a:r>
            <a:endParaRPr lang="en-IN" sz="1700" dirty="0">
              <a:solidFill>
                <a:schemeClr val="tx1"/>
              </a:solidFill>
            </a:endParaRPr>
          </a:p>
        </p:txBody>
      </p:sp>
      <p:sp>
        <p:nvSpPr>
          <p:cNvPr id="4" name="Date Placeholder 3">
            <a:extLst>
              <a:ext uri="{FF2B5EF4-FFF2-40B4-BE49-F238E27FC236}">
                <a16:creationId xmlns:a16="http://schemas.microsoft.com/office/drawing/2014/main" id="{0E01C0F7-D105-301E-3EAE-5DC73EE72F7B}"/>
              </a:ext>
            </a:extLst>
          </p:cNvPr>
          <p:cNvSpPr>
            <a:spLocks noGrp="1"/>
          </p:cNvSpPr>
          <p:nvPr>
            <p:ph type="dt" sz="half" idx="10"/>
          </p:nvPr>
        </p:nvSpPr>
        <p:spPr>
          <a:xfrm>
            <a:off x="422899" y="6217920"/>
            <a:ext cx="2743200" cy="640080"/>
          </a:xfrm>
        </p:spPr>
        <p:txBody>
          <a:bodyPr>
            <a:normAutofit/>
          </a:bodyPr>
          <a:lstStyle/>
          <a:p>
            <a:pPr algn="ctr">
              <a:spcAft>
                <a:spcPts val="600"/>
              </a:spcAft>
            </a:pPr>
            <a:fld id="{57997BA6-BEF8-495F-ACCD-8D19769E4FC6}" type="datetime2">
              <a:rPr lang="en-US" smtClean="0"/>
              <a:pPr algn="ctr">
                <a:spcAft>
                  <a:spcPts val="600"/>
                </a:spcAft>
              </a:pPr>
              <a:t>Thursday, December 14, 2023</a:t>
            </a:fld>
            <a:endParaRPr lang="en-US"/>
          </a:p>
        </p:txBody>
      </p:sp>
      <p:cxnSp>
        <p:nvCxnSpPr>
          <p:cNvPr id="21" name="Straight Connector 20">
            <a:extLst>
              <a:ext uri="{FF2B5EF4-FFF2-40B4-BE49-F238E27FC236}">
                <a16:creationId xmlns:a16="http://schemas.microsoft.com/office/drawing/2014/main" id="{EA28B1DC-0672-4B37-99C8-1A33D3D31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FDB89D3-7786-4CAE-BB16-92D36C825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05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1EF6-90BE-BE6C-C2FB-DE43F5794CC3}"/>
              </a:ext>
            </a:extLst>
          </p:cNvPr>
          <p:cNvSpPr>
            <a:spLocks noGrp="1"/>
          </p:cNvSpPr>
          <p:nvPr>
            <p:ph type="title"/>
          </p:nvPr>
        </p:nvSpPr>
        <p:spPr/>
        <p:txBody>
          <a:bodyPr>
            <a:normAutofit/>
          </a:bodyPr>
          <a:lstStyle/>
          <a:p>
            <a:r>
              <a:rPr lang="en-CA" b="1" i="0" dirty="0">
                <a:effectLst/>
                <a:latin typeface="Söhne"/>
              </a:rPr>
              <a:t>Chatbot Architecture:</a:t>
            </a:r>
            <a:endParaRPr lang="en-CA" dirty="0"/>
          </a:p>
        </p:txBody>
      </p:sp>
      <p:sp>
        <p:nvSpPr>
          <p:cNvPr id="3" name="Content Placeholder 2">
            <a:extLst>
              <a:ext uri="{FF2B5EF4-FFF2-40B4-BE49-F238E27FC236}">
                <a16:creationId xmlns:a16="http://schemas.microsoft.com/office/drawing/2014/main" id="{EBC39834-E208-3E20-C282-226FB7DC317A}"/>
              </a:ext>
            </a:extLst>
          </p:cNvPr>
          <p:cNvSpPr>
            <a:spLocks noGrp="1"/>
          </p:cNvSpPr>
          <p:nvPr>
            <p:ph idx="1"/>
          </p:nvPr>
        </p:nvSpPr>
        <p:spPr/>
        <p:txBody>
          <a:bodyPr>
            <a:normAutofit/>
          </a:bodyPr>
          <a:lstStyle/>
          <a:p>
            <a:pPr>
              <a:buFont typeface="Wingdings" panose="05000000000000000000" pitchFamily="2" charset="2"/>
              <a:buChar char="q"/>
            </a:pPr>
            <a:r>
              <a:rPr lang="en-US" sz="2000" dirty="0"/>
              <a:t>The UI is the interface through which users interact with the chatbot. It is a web page platform that facilitates user input and displays bot responses.</a:t>
            </a:r>
          </a:p>
          <a:p>
            <a:pPr>
              <a:buFont typeface="Wingdings" panose="05000000000000000000" pitchFamily="2" charset="2"/>
              <a:buChar char="q"/>
            </a:pPr>
            <a:r>
              <a:rPr lang="en-US" sz="2000" dirty="0"/>
              <a:t>Input processing involves handling and understanding user input. This step includes:</a:t>
            </a:r>
          </a:p>
          <a:p>
            <a:pPr lvl="1">
              <a:buFont typeface="Arial" panose="020B0604020202020204" pitchFamily="34" charset="0"/>
              <a:buChar char="•"/>
            </a:pPr>
            <a:r>
              <a:rPr lang="en-US" sz="2000" dirty="0"/>
              <a:t>Tokenization: Breaking down the user's input into individual words or tokens.</a:t>
            </a:r>
          </a:p>
          <a:p>
            <a:pPr lvl="1">
              <a:buFont typeface="Arial" panose="020B0604020202020204" pitchFamily="34" charset="0"/>
              <a:buChar char="•"/>
            </a:pPr>
            <a:r>
              <a:rPr lang="en-US" sz="2000" dirty="0"/>
              <a:t>Stemming: Reducing words to their root or base form to enhance understanding.</a:t>
            </a:r>
          </a:p>
          <a:p>
            <a:pPr lvl="1">
              <a:buFont typeface="Arial" panose="020B0604020202020204" pitchFamily="34" charset="0"/>
              <a:buChar char="•"/>
            </a:pPr>
            <a:r>
              <a:rPr lang="en-US" sz="2000" dirty="0"/>
              <a:t>Entity Recognition: Identifying specific entities or pieces of information within the user input.</a:t>
            </a:r>
          </a:p>
          <a:p>
            <a:pPr>
              <a:buFont typeface="Wingdings" panose="05000000000000000000" pitchFamily="2" charset="2"/>
              <a:buChar char="q"/>
            </a:pPr>
            <a:r>
              <a:rPr lang="en-US" sz="2000" dirty="0"/>
              <a:t>Intent recognition determines the user's intention or purpose behind the input. It involves classifying the input into predefined categories or intents. Machine learning is used for this purpose.</a:t>
            </a:r>
          </a:p>
          <a:p>
            <a:pPr>
              <a:buFont typeface="Wingdings" panose="05000000000000000000" pitchFamily="2" charset="2"/>
              <a:buChar char="q"/>
            </a:pPr>
            <a:r>
              <a:rPr lang="en-US" sz="2000" dirty="0"/>
              <a:t>Output processing involves formatting and presenting the bot's response to the user.</a:t>
            </a:r>
          </a:p>
          <a:p>
            <a:pPr>
              <a:buFont typeface="Wingdings" panose="05000000000000000000" pitchFamily="2" charset="2"/>
              <a:buChar char="q"/>
            </a:pPr>
            <a:r>
              <a:rPr lang="en-US" sz="2000" dirty="0"/>
              <a:t>Learning and training involves updating the chatbot's model based on user interactions. Machine learning model, natural language processing (NLP) is continuously trained and improved.</a:t>
            </a:r>
          </a:p>
        </p:txBody>
      </p:sp>
      <p:sp>
        <p:nvSpPr>
          <p:cNvPr id="4" name="Date Placeholder 3">
            <a:extLst>
              <a:ext uri="{FF2B5EF4-FFF2-40B4-BE49-F238E27FC236}">
                <a16:creationId xmlns:a16="http://schemas.microsoft.com/office/drawing/2014/main" id="{C34ED6D1-5019-FD28-689C-25D99E564577}"/>
              </a:ext>
            </a:extLst>
          </p:cNvPr>
          <p:cNvSpPr>
            <a:spLocks noGrp="1"/>
          </p:cNvSpPr>
          <p:nvPr>
            <p:ph type="dt" sz="half" idx="10"/>
          </p:nvPr>
        </p:nvSpPr>
        <p:spPr/>
        <p:txBody>
          <a:bodyPr/>
          <a:lstStyle/>
          <a:p>
            <a:fld id="{57997BA6-BEF8-495F-ACCD-8D19769E4FC6}" type="datetime2">
              <a:rPr lang="en-US" smtClean="0"/>
              <a:t>Thursday, December 14, 2023</a:t>
            </a:fld>
            <a:endParaRPr lang="en-US" dirty="0"/>
          </a:p>
        </p:txBody>
      </p:sp>
      <p:sp>
        <p:nvSpPr>
          <p:cNvPr id="6" name="Slide Number Placeholder 5">
            <a:extLst>
              <a:ext uri="{FF2B5EF4-FFF2-40B4-BE49-F238E27FC236}">
                <a16:creationId xmlns:a16="http://schemas.microsoft.com/office/drawing/2014/main" id="{165A71CD-AD28-6F91-03C2-2A56E7C4F750}"/>
              </a:ext>
            </a:extLst>
          </p:cNvPr>
          <p:cNvSpPr>
            <a:spLocks noGrp="1"/>
          </p:cNvSpPr>
          <p:nvPr>
            <p:ph type="sldNum" sz="quarter" idx="12"/>
          </p:nvPr>
        </p:nvSpPr>
        <p:spPr/>
        <p:txBody>
          <a:bodyPr/>
          <a:lstStyle/>
          <a:p>
            <a:fld id="{7BE69E03-4804-4553-A1EC-F089884EF50F}" type="slidenum">
              <a:rPr lang="en-US" smtClean="0"/>
              <a:t>3</a:t>
            </a:fld>
            <a:endParaRPr lang="en-US"/>
          </a:p>
        </p:txBody>
      </p:sp>
    </p:spTree>
    <p:extLst>
      <p:ext uri="{BB962C8B-B14F-4D97-AF65-F5344CB8AC3E}">
        <p14:creationId xmlns:p14="http://schemas.microsoft.com/office/powerpoint/2010/main" val="29665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52D4-6F6B-B938-7DE6-313F1BD792EC}"/>
              </a:ext>
            </a:extLst>
          </p:cNvPr>
          <p:cNvSpPr>
            <a:spLocks noGrp="1"/>
          </p:cNvSpPr>
          <p:nvPr>
            <p:ph type="title"/>
          </p:nvPr>
        </p:nvSpPr>
        <p:spPr/>
        <p:txBody>
          <a:bodyPr/>
          <a:lstStyle/>
          <a:p>
            <a:r>
              <a:rPr lang="en-CA" b="1" dirty="0">
                <a:latin typeface="Söhne"/>
              </a:rPr>
              <a:t>Data</a:t>
            </a:r>
            <a:r>
              <a:rPr lang="en-CA" b="1" dirty="0"/>
              <a:t> </a:t>
            </a:r>
            <a:r>
              <a:rPr lang="en-CA" b="1" dirty="0">
                <a:latin typeface="Söhne"/>
              </a:rPr>
              <a:t>Collection</a:t>
            </a:r>
            <a:r>
              <a:rPr lang="en-CA" b="1" dirty="0"/>
              <a:t>:</a:t>
            </a:r>
          </a:p>
        </p:txBody>
      </p:sp>
      <p:sp>
        <p:nvSpPr>
          <p:cNvPr id="3" name="Content Placeholder 2">
            <a:extLst>
              <a:ext uri="{FF2B5EF4-FFF2-40B4-BE49-F238E27FC236}">
                <a16:creationId xmlns:a16="http://schemas.microsoft.com/office/drawing/2014/main" id="{3E0CF56B-6D20-5A0A-2703-47D24FBB9A85}"/>
              </a:ext>
            </a:extLst>
          </p:cNvPr>
          <p:cNvSpPr>
            <a:spLocks noGrp="1"/>
          </p:cNvSpPr>
          <p:nvPr>
            <p:ph idx="1"/>
          </p:nvPr>
        </p:nvSpPr>
        <p:spPr/>
        <p:txBody>
          <a:bodyPr>
            <a:normAutofit lnSpcReduction="10000"/>
          </a:bodyPr>
          <a:lstStyle/>
          <a:p>
            <a:pPr algn="just"/>
            <a:r>
              <a:rPr lang="en-US" dirty="0"/>
              <a:t>To train the chatbot effectively, we structured the data using the </a:t>
            </a:r>
            <a:r>
              <a:rPr lang="en-US" dirty="0" err="1"/>
              <a:t>intents.json</a:t>
            </a:r>
            <a:r>
              <a:rPr lang="en-US" dirty="0"/>
              <a:t> file, which contains user patterns, corresponding tags, and appropriate responses.</a:t>
            </a:r>
          </a:p>
          <a:p>
            <a:pPr algn="just"/>
            <a:r>
              <a:rPr lang="en-US" dirty="0"/>
              <a:t>Started by defining the intents or categories of user interactions that the chatbot needs to understand and respond to. These include greetings, inquiries about services, specific questions, etc.</a:t>
            </a:r>
          </a:p>
          <a:p>
            <a:pPr algn="just"/>
            <a:r>
              <a:rPr lang="en-US" dirty="0"/>
              <a:t>For each intent, compiled a corpus of examples or patterns of user input that represent different ways users might express that intent. This corpus serves as the training data for the chatbot.</a:t>
            </a:r>
          </a:p>
          <a:p>
            <a:pPr algn="just"/>
            <a:r>
              <a:rPr lang="en-US" dirty="0"/>
              <a:t>Ensured a balanced distribution of examples across intents. This helps prevent biases in the model and ensures that the chatbot is equally proficient in recognizing all intended interactions.</a:t>
            </a:r>
            <a:endParaRPr lang="en-CA" dirty="0"/>
          </a:p>
        </p:txBody>
      </p:sp>
      <p:sp>
        <p:nvSpPr>
          <p:cNvPr id="4" name="Date Placeholder 3">
            <a:extLst>
              <a:ext uri="{FF2B5EF4-FFF2-40B4-BE49-F238E27FC236}">
                <a16:creationId xmlns:a16="http://schemas.microsoft.com/office/drawing/2014/main" id="{8506A036-1695-C92E-E30C-50B55371E2F2}"/>
              </a:ext>
            </a:extLst>
          </p:cNvPr>
          <p:cNvSpPr>
            <a:spLocks noGrp="1"/>
          </p:cNvSpPr>
          <p:nvPr>
            <p:ph type="dt" sz="half" idx="10"/>
          </p:nvPr>
        </p:nvSpPr>
        <p:spPr/>
        <p:txBody>
          <a:bodyPr/>
          <a:lstStyle/>
          <a:p>
            <a:fld id="{57997BA6-BEF8-495F-ACCD-8D19769E4FC6}" type="datetime2">
              <a:rPr lang="en-US" smtClean="0"/>
              <a:t>Thursday, December 14, 2023</a:t>
            </a:fld>
            <a:endParaRPr lang="en-US" dirty="0"/>
          </a:p>
        </p:txBody>
      </p:sp>
      <p:sp>
        <p:nvSpPr>
          <p:cNvPr id="6" name="Slide Number Placeholder 5">
            <a:extLst>
              <a:ext uri="{FF2B5EF4-FFF2-40B4-BE49-F238E27FC236}">
                <a16:creationId xmlns:a16="http://schemas.microsoft.com/office/drawing/2014/main" id="{FB37578F-810C-65DF-AB41-7171AE94ABFD}"/>
              </a:ext>
            </a:extLst>
          </p:cNvPr>
          <p:cNvSpPr>
            <a:spLocks noGrp="1"/>
          </p:cNvSpPr>
          <p:nvPr>
            <p:ph type="sldNum" sz="quarter" idx="12"/>
          </p:nvPr>
        </p:nvSpPr>
        <p:spPr/>
        <p:txBody>
          <a:bodyPr/>
          <a:lstStyle/>
          <a:p>
            <a:fld id="{7BE69E03-4804-4553-A1EC-F089884EF50F}" type="slidenum">
              <a:rPr lang="en-US" smtClean="0"/>
              <a:t>4</a:t>
            </a:fld>
            <a:endParaRPr lang="en-US"/>
          </a:p>
        </p:txBody>
      </p:sp>
    </p:spTree>
    <p:extLst>
      <p:ext uri="{BB962C8B-B14F-4D97-AF65-F5344CB8AC3E}">
        <p14:creationId xmlns:p14="http://schemas.microsoft.com/office/powerpoint/2010/main" val="133338783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BFB8-7B5F-8DB1-7097-A2D179F3C138}"/>
              </a:ext>
            </a:extLst>
          </p:cNvPr>
          <p:cNvSpPr>
            <a:spLocks noGrp="1"/>
          </p:cNvSpPr>
          <p:nvPr>
            <p:ph type="title"/>
          </p:nvPr>
        </p:nvSpPr>
        <p:spPr>
          <a:xfrm>
            <a:off x="420624" y="365125"/>
            <a:ext cx="10515600" cy="685801"/>
          </a:xfrm>
        </p:spPr>
        <p:txBody>
          <a:bodyPr>
            <a:normAutofit fontScale="90000"/>
          </a:bodyPr>
          <a:lstStyle/>
          <a:p>
            <a:r>
              <a:rPr lang="en-CA" sz="5800" b="1" dirty="0">
                <a:latin typeface="Söhne"/>
              </a:rPr>
              <a:t>Natural</a:t>
            </a:r>
            <a:r>
              <a:rPr lang="en-CA" b="1" i="0" dirty="0">
                <a:effectLst/>
                <a:latin typeface="Söhne"/>
              </a:rPr>
              <a:t> </a:t>
            </a:r>
            <a:r>
              <a:rPr lang="en-CA" sz="5800" b="1" dirty="0">
                <a:latin typeface="Söhne"/>
              </a:rPr>
              <a:t>Language</a:t>
            </a:r>
            <a:r>
              <a:rPr lang="en-CA" b="1" i="0" dirty="0">
                <a:effectLst/>
                <a:latin typeface="Söhne"/>
              </a:rPr>
              <a:t> </a:t>
            </a:r>
            <a:r>
              <a:rPr lang="en-CA" sz="5800" b="1" dirty="0">
                <a:latin typeface="Söhne"/>
              </a:rPr>
              <a:t>Processing</a:t>
            </a:r>
            <a:r>
              <a:rPr lang="en-CA" b="1" i="0" dirty="0">
                <a:effectLst/>
                <a:latin typeface="Söhne"/>
              </a:rPr>
              <a:t>:</a:t>
            </a:r>
            <a:endParaRPr lang="en-CA" dirty="0"/>
          </a:p>
        </p:txBody>
      </p:sp>
      <p:sp>
        <p:nvSpPr>
          <p:cNvPr id="3" name="Content Placeholder 2">
            <a:extLst>
              <a:ext uri="{FF2B5EF4-FFF2-40B4-BE49-F238E27FC236}">
                <a16:creationId xmlns:a16="http://schemas.microsoft.com/office/drawing/2014/main" id="{D339ACF4-1FB3-7F43-ADC2-4602869C9EC5}"/>
              </a:ext>
            </a:extLst>
          </p:cNvPr>
          <p:cNvSpPr>
            <a:spLocks noGrp="1"/>
          </p:cNvSpPr>
          <p:nvPr>
            <p:ph idx="1"/>
          </p:nvPr>
        </p:nvSpPr>
        <p:spPr>
          <a:xfrm>
            <a:off x="420624" y="1324947"/>
            <a:ext cx="10515600" cy="4707061"/>
          </a:xfrm>
        </p:spPr>
        <p:txBody>
          <a:bodyPr>
            <a:normAutofit fontScale="92500" lnSpcReduction="20000"/>
          </a:bodyPr>
          <a:lstStyle/>
          <a:p>
            <a:r>
              <a:rPr lang="en-US" dirty="0"/>
              <a:t>Natural Language Processing (NLP) plays a crucial role in our chatbot by enabling it to understand and respond to user input in a human-like manner.</a:t>
            </a:r>
          </a:p>
          <a:p>
            <a:r>
              <a:rPr lang="en-US" b="1" dirty="0">
                <a:solidFill>
                  <a:srgbClr val="C00000"/>
                </a:solidFill>
              </a:rPr>
              <a:t>Tokenization</a:t>
            </a:r>
            <a:r>
              <a:rPr lang="en-US" dirty="0"/>
              <a:t>: Breaking down sentences or phrases into individual words or tokens. Tokenization is used to process user input, converting it into a structured format that the chatbot can understand and analyze.</a:t>
            </a:r>
          </a:p>
          <a:p>
            <a:r>
              <a:rPr lang="en-US" b="1" dirty="0">
                <a:solidFill>
                  <a:srgbClr val="C00000"/>
                </a:solidFill>
              </a:rPr>
              <a:t>Stemming</a:t>
            </a:r>
            <a:r>
              <a:rPr lang="en-US" dirty="0"/>
              <a:t>: Reducing words to their root or base form. Stemming is employed to normalize words, ensuring that variations of words (e.g., "open," "opening," "opened") are treated as the same, enhancing the chatbot's ability to recognize user intents.</a:t>
            </a:r>
          </a:p>
          <a:p>
            <a:r>
              <a:rPr lang="en-US" b="1" dirty="0">
                <a:solidFill>
                  <a:srgbClr val="C00000"/>
                </a:solidFill>
              </a:rPr>
              <a:t>Intent</a:t>
            </a:r>
            <a:r>
              <a:rPr lang="en-US" dirty="0"/>
              <a:t> </a:t>
            </a:r>
            <a:r>
              <a:rPr lang="en-US" b="1" dirty="0">
                <a:solidFill>
                  <a:srgbClr val="C00000"/>
                </a:solidFill>
              </a:rPr>
              <a:t>Recognition</a:t>
            </a:r>
            <a:r>
              <a:rPr lang="en-US" dirty="0"/>
              <a:t>: Identifying the purpose or goal behind a user's input.  It is a key NLP task in our chatbot. It involves classifying user input into predefined intents, such as greetings, queries about services, or requests for information about the bank.</a:t>
            </a:r>
          </a:p>
          <a:p>
            <a:r>
              <a:rPr lang="en-US" b="1" dirty="0">
                <a:solidFill>
                  <a:srgbClr val="C00000"/>
                </a:solidFill>
              </a:rPr>
              <a:t>Entity</a:t>
            </a:r>
            <a:r>
              <a:rPr lang="en-US" dirty="0"/>
              <a:t> </a:t>
            </a:r>
            <a:r>
              <a:rPr lang="en-US" b="1" dirty="0">
                <a:solidFill>
                  <a:srgbClr val="C00000"/>
                </a:solidFill>
              </a:rPr>
              <a:t>Recognition</a:t>
            </a:r>
            <a:r>
              <a:rPr lang="en-US" dirty="0"/>
              <a:t>: Identifying and categorizing specific pieces of information within user input, such as names, dates, or account numbers. It assists in extracting relevant details from user queries, enabling the chatbot to provide more accurate and personalized responses.</a:t>
            </a:r>
            <a:endParaRPr lang="en-CA" dirty="0"/>
          </a:p>
        </p:txBody>
      </p:sp>
      <p:sp>
        <p:nvSpPr>
          <p:cNvPr id="4" name="Date Placeholder 3">
            <a:extLst>
              <a:ext uri="{FF2B5EF4-FFF2-40B4-BE49-F238E27FC236}">
                <a16:creationId xmlns:a16="http://schemas.microsoft.com/office/drawing/2014/main" id="{FF2DB616-FA64-8CB6-F0E0-2BA6B2969080}"/>
              </a:ext>
            </a:extLst>
          </p:cNvPr>
          <p:cNvSpPr>
            <a:spLocks noGrp="1"/>
          </p:cNvSpPr>
          <p:nvPr>
            <p:ph type="dt" sz="half" idx="10"/>
          </p:nvPr>
        </p:nvSpPr>
        <p:spPr/>
        <p:txBody>
          <a:bodyPr/>
          <a:lstStyle/>
          <a:p>
            <a:fld id="{57997BA6-BEF8-495F-ACCD-8D19769E4FC6}" type="datetime2">
              <a:rPr lang="en-US" smtClean="0"/>
              <a:t>Thursday, December 14, 2023</a:t>
            </a:fld>
            <a:endParaRPr lang="en-US" dirty="0"/>
          </a:p>
        </p:txBody>
      </p:sp>
      <p:sp>
        <p:nvSpPr>
          <p:cNvPr id="6" name="Slide Number Placeholder 5">
            <a:extLst>
              <a:ext uri="{FF2B5EF4-FFF2-40B4-BE49-F238E27FC236}">
                <a16:creationId xmlns:a16="http://schemas.microsoft.com/office/drawing/2014/main" id="{821D16AF-25AB-C7A5-33DE-A76CA7A1A1F2}"/>
              </a:ext>
            </a:extLst>
          </p:cNvPr>
          <p:cNvSpPr>
            <a:spLocks noGrp="1"/>
          </p:cNvSpPr>
          <p:nvPr>
            <p:ph type="sldNum" sz="quarter" idx="12"/>
          </p:nvPr>
        </p:nvSpPr>
        <p:spPr/>
        <p:txBody>
          <a:bodyPr/>
          <a:lstStyle/>
          <a:p>
            <a:fld id="{7BE69E03-4804-4553-A1EC-F089884EF50F}" type="slidenum">
              <a:rPr lang="en-US" smtClean="0"/>
              <a:t>5</a:t>
            </a:fld>
            <a:endParaRPr lang="en-US"/>
          </a:p>
        </p:txBody>
      </p:sp>
    </p:spTree>
    <p:extLst>
      <p:ext uri="{BB962C8B-B14F-4D97-AF65-F5344CB8AC3E}">
        <p14:creationId xmlns:p14="http://schemas.microsoft.com/office/powerpoint/2010/main" val="156158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9E89-1538-6C4C-1E71-008B4ACDBA38}"/>
              </a:ext>
            </a:extLst>
          </p:cNvPr>
          <p:cNvSpPr>
            <a:spLocks noGrp="1"/>
          </p:cNvSpPr>
          <p:nvPr>
            <p:ph type="title"/>
          </p:nvPr>
        </p:nvSpPr>
        <p:spPr/>
        <p:txBody>
          <a:bodyPr/>
          <a:lstStyle/>
          <a:p>
            <a:r>
              <a:rPr lang="en-CA" b="1" dirty="0">
                <a:solidFill>
                  <a:schemeClr val="tx2">
                    <a:lumMod val="75000"/>
                  </a:schemeClr>
                </a:solidFill>
                <a:latin typeface="Söhne"/>
              </a:rPr>
              <a:t>Neural</a:t>
            </a:r>
            <a:r>
              <a:rPr lang="en-CA" dirty="0"/>
              <a:t> </a:t>
            </a:r>
            <a:r>
              <a:rPr lang="en-CA" b="1" dirty="0">
                <a:latin typeface="Söhne"/>
              </a:rPr>
              <a:t>Network Model:</a:t>
            </a:r>
          </a:p>
        </p:txBody>
      </p:sp>
      <p:sp>
        <p:nvSpPr>
          <p:cNvPr id="3" name="Content Placeholder 2">
            <a:extLst>
              <a:ext uri="{FF2B5EF4-FFF2-40B4-BE49-F238E27FC236}">
                <a16:creationId xmlns:a16="http://schemas.microsoft.com/office/drawing/2014/main" id="{CD446F4A-9AC4-B178-D842-832119D8CE78}"/>
              </a:ext>
            </a:extLst>
          </p:cNvPr>
          <p:cNvSpPr>
            <a:spLocks noGrp="1"/>
          </p:cNvSpPr>
          <p:nvPr>
            <p:ph idx="1"/>
          </p:nvPr>
        </p:nvSpPr>
        <p:spPr/>
        <p:txBody>
          <a:bodyPr>
            <a:normAutofit lnSpcReduction="10000"/>
          </a:bodyPr>
          <a:lstStyle/>
          <a:p>
            <a:pPr algn="just"/>
            <a:r>
              <a:rPr lang="en-US" dirty="0"/>
              <a:t>The heart of our chatbot is a neural network model with layers, activation functions, and a process that transforms user input into meaningful responses.</a:t>
            </a:r>
          </a:p>
          <a:p>
            <a:pPr algn="just"/>
            <a:r>
              <a:rPr lang="en-US" dirty="0"/>
              <a:t>Input Layer: It receives the bag-of-words representation of the tokenized and stemmed user input. Each element in the input layer corresponds to a specific word in the vocabulary.</a:t>
            </a:r>
          </a:p>
          <a:p>
            <a:pPr algn="just"/>
            <a:r>
              <a:rPr lang="en-US" dirty="0"/>
              <a:t>Hidden Layer: The neural network consists of one or more hidden layers. In our case, there is one hidden layer. Hidden layer employs the rectified linear unit activation function to introduce non-linearity to the model.</a:t>
            </a:r>
          </a:p>
          <a:p>
            <a:pPr algn="just"/>
            <a:r>
              <a:rPr lang="en-US" dirty="0"/>
              <a:t>Output Layer: It is responsible for producing the final output of the neural network The output layer may uses the softmax activation function to convert raw output scores into probability distributions across intents.</a:t>
            </a:r>
            <a:endParaRPr lang="en-CA" dirty="0"/>
          </a:p>
        </p:txBody>
      </p:sp>
      <p:sp>
        <p:nvSpPr>
          <p:cNvPr id="4" name="Date Placeholder 3">
            <a:extLst>
              <a:ext uri="{FF2B5EF4-FFF2-40B4-BE49-F238E27FC236}">
                <a16:creationId xmlns:a16="http://schemas.microsoft.com/office/drawing/2014/main" id="{8B49815E-CD60-1292-27DD-94973862855D}"/>
              </a:ext>
            </a:extLst>
          </p:cNvPr>
          <p:cNvSpPr>
            <a:spLocks noGrp="1"/>
          </p:cNvSpPr>
          <p:nvPr>
            <p:ph type="dt" sz="half" idx="10"/>
          </p:nvPr>
        </p:nvSpPr>
        <p:spPr/>
        <p:txBody>
          <a:bodyPr/>
          <a:lstStyle/>
          <a:p>
            <a:fld id="{57997BA6-BEF8-495F-ACCD-8D19769E4FC6}" type="datetime2">
              <a:rPr lang="en-US" smtClean="0"/>
              <a:t>Thursday, December 14, 2023</a:t>
            </a:fld>
            <a:endParaRPr lang="en-US" dirty="0"/>
          </a:p>
        </p:txBody>
      </p:sp>
      <p:sp>
        <p:nvSpPr>
          <p:cNvPr id="6" name="Slide Number Placeholder 5">
            <a:extLst>
              <a:ext uri="{FF2B5EF4-FFF2-40B4-BE49-F238E27FC236}">
                <a16:creationId xmlns:a16="http://schemas.microsoft.com/office/drawing/2014/main" id="{4B7EC7C7-6C68-7CC0-8BBF-BA994E733EB5}"/>
              </a:ext>
            </a:extLst>
          </p:cNvPr>
          <p:cNvSpPr>
            <a:spLocks noGrp="1"/>
          </p:cNvSpPr>
          <p:nvPr>
            <p:ph type="sldNum" sz="quarter" idx="12"/>
          </p:nvPr>
        </p:nvSpPr>
        <p:spPr/>
        <p:txBody>
          <a:bodyPr/>
          <a:lstStyle/>
          <a:p>
            <a:fld id="{7BE69E03-4804-4553-A1EC-F089884EF50F}" type="slidenum">
              <a:rPr lang="en-US" smtClean="0"/>
              <a:t>6</a:t>
            </a:fld>
            <a:endParaRPr lang="en-US"/>
          </a:p>
        </p:txBody>
      </p:sp>
    </p:spTree>
    <p:extLst>
      <p:ext uri="{BB962C8B-B14F-4D97-AF65-F5344CB8AC3E}">
        <p14:creationId xmlns:p14="http://schemas.microsoft.com/office/powerpoint/2010/main" val="1778696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Background Gray Rectangle">
            <a:extLst>
              <a:ext uri="{FF2B5EF4-FFF2-40B4-BE49-F238E27FC236}">
                <a16:creationId xmlns:a16="http://schemas.microsoft.com/office/drawing/2014/main" id="{C2E786E4-A5E8-4249-B185-D4A082278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DC0756A0-7714-494C-B70D-3EA1A2307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7" name="Rectangle 16">
            <a:extLst>
              <a:ext uri="{FF2B5EF4-FFF2-40B4-BE49-F238E27FC236}">
                <a16:creationId xmlns:a16="http://schemas.microsoft.com/office/drawing/2014/main" id="{93FB8294-5DA8-4320-95C0-2E49564FD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0"/>
            <a:ext cx="12190476"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B9E9E-0DC5-5376-3B91-AFF464A120ED}"/>
              </a:ext>
            </a:extLst>
          </p:cNvPr>
          <p:cNvSpPr>
            <a:spLocks noGrp="1"/>
          </p:cNvSpPr>
          <p:nvPr>
            <p:ph type="title"/>
          </p:nvPr>
        </p:nvSpPr>
        <p:spPr>
          <a:xfrm>
            <a:off x="1489039" y="691429"/>
            <a:ext cx="9213920" cy="2737570"/>
          </a:xfrm>
        </p:spPr>
        <p:txBody>
          <a:bodyPr vert="horz" lIns="91440" tIns="45720" rIns="91440" bIns="45720" rtlCol="0" anchor="b">
            <a:normAutofit/>
          </a:bodyPr>
          <a:lstStyle/>
          <a:p>
            <a:pPr algn="ctr"/>
            <a:r>
              <a:rPr lang="en-US" sz="5400" b="1"/>
              <a:t>Live Demo</a:t>
            </a:r>
          </a:p>
        </p:txBody>
      </p:sp>
      <p:sp>
        <p:nvSpPr>
          <p:cNvPr id="6" name="Slide Number Placeholder 5">
            <a:extLst>
              <a:ext uri="{FF2B5EF4-FFF2-40B4-BE49-F238E27FC236}">
                <a16:creationId xmlns:a16="http://schemas.microsoft.com/office/drawing/2014/main" id="{A6C017E7-970C-55B0-F71B-431C56944A57}"/>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7BE69E03-4804-4553-A1EC-F089884EF50F}" type="slidenum">
              <a:rPr lang="en-US" smtClean="0"/>
              <a:pPr>
                <a:spcAft>
                  <a:spcPts val="600"/>
                </a:spcAft>
              </a:pPr>
              <a:t>7</a:t>
            </a:fld>
            <a:endParaRPr lang="en-US"/>
          </a:p>
        </p:txBody>
      </p:sp>
      <p:cxnSp>
        <p:nvCxnSpPr>
          <p:cNvPr id="19" name="Straight Connector 18">
            <a:extLst>
              <a:ext uri="{FF2B5EF4-FFF2-40B4-BE49-F238E27FC236}">
                <a16:creationId xmlns:a16="http://schemas.microsoft.com/office/drawing/2014/main" id="{76ED57D7-3283-4111-8331-20D63B7CB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8508EA0B-1A45-36B5-AA76-99537E74C027}"/>
              </a:ext>
            </a:extLst>
          </p:cNvPr>
          <p:cNvSpPr>
            <a:spLocks noGrp="1"/>
          </p:cNvSpPr>
          <p:nvPr>
            <p:ph type="dt" sz="half" idx="10"/>
          </p:nvPr>
        </p:nvSpPr>
        <p:spPr>
          <a:xfrm>
            <a:off x="422899" y="6217920"/>
            <a:ext cx="2743200" cy="640080"/>
          </a:xfrm>
        </p:spPr>
        <p:txBody>
          <a:bodyPr vert="horz" lIns="91440" tIns="45720" rIns="91440" bIns="45720" rtlCol="0" anchor="ctr" anchorCtr="0">
            <a:normAutofit/>
          </a:bodyPr>
          <a:lstStyle/>
          <a:p>
            <a:pPr>
              <a:spcAft>
                <a:spcPts val="600"/>
              </a:spcAft>
            </a:pPr>
            <a:fld id="{57997BA6-BEF8-495F-ACCD-8D19769E4FC6}" type="datetime2">
              <a:rPr lang="en-US" smtClean="0"/>
              <a:pPr>
                <a:spcAft>
                  <a:spcPts val="600"/>
                </a:spcAft>
              </a:pPr>
              <a:t>Thursday, December 14, 2023</a:t>
            </a:fld>
            <a:endParaRPr lang="en-US"/>
          </a:p>
        </p:txBody>
      </p:sp>
      <p:cxnSp>
        <p:nvCxnSpPr>
          <p:cNvPr id="21" name="Straight Connector 20">
            <a:extLst>
              <a:ext uri="{FF2B5EF4-FFF2-40B4-BE49-F238E27FC236}">
                <a16:creationId xmlns:a16="http://schemas.microsoft.com/office/drawing/2014/main" id="{0AF369D5-F994-4512-9823-1596D8F3A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0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231B-4552-EC93-A750-66EF80C39D31}"/>
              </a:ext>
            </a:extLst>
          </p:cNvPr>
          <p:cNvSpPr>
            <a:spLocks noGrp="1"/>
          </p:cNvSpPr>
          <p:nvPr>
            <p:ph type="title"/>
          </p:nvPr>
        </p:nvSpPr>
        <p:spPr/>
        <p:txBody>
          <a:bodyPr/>
          <a:lstStyle/>
          <a:p>
            <a:r>
              <a:rPr lang="en-CA" b="1" dirty="0">
                <a:solidFill>
                  <a:schemeClr val="tx2">
                    <a:lumMod val="75000"/>
                  </a:schemeClr>
                </a:solidFill>
                <a:latin typeface="Söhne"/>
              </a:rPr>
              <a:t>Results</a:t>
            </a:r>
            <a:r>
              <a:rPr lang="en-CA" dirty="0"/>
              <a:t> </a:t>
            </a:r>
            <a:r>
              <a:rPr lang="en-CA" b="1" dirty="0">
                <a:solidFill>
                  <a:schemeClr val="tx2">
                    <a:lumMod val="75000"/>
                  </a:schemeClr>
                </a:solidFill>
                <a:latin typeface="Söhne"/>
              </a:rPr>
              <a:t>and Future Improvements:</a:t>
            </a:r>
          </a:p>
        </p:txBody>
      </p:sp>
      <p:sp>
        <p:nvSpPr>
          <p:cNvPr id="3" name="Content Placeholder 2">
            <a:extLst>
              <a:ext uri="{FF2B5EF4-FFF2-40B4-BE49-F238E27FC236}">
                <a16:creationId xmlns:a16="http://schemas.microsoft.com/office/drawing/2014/main" id="{D7304B58-ED38-4676-8C15-AC82941007FD}"/>
              </a:ext>
            </a:extLst>
          </p:cNvPr>
          <p:cNvSpPr>
            <a:spLocks noGrp="1"/>
          </p:cNvSpPr>
          <p:nvPr>
            <p:ph idx="1"/>
          </p:nvPr>
        </p:nvSpPr>
        <p:spPr/>
        <p:txBody>
          <a:bodyPr/>
          <a:lstStyle/>
          <a:p>
            <a:r>
              <a:rPr lang="en-US" dirty="0"/>
              <a:t>Our chatbot has demonstrated proficiency in responding to various intents. Sample conversations showcase its capabilities in addressing user queries and facilitating conversations.</a:t>
            </a:r>
          </a:p>
          <a:p>
            <a:endParaRPr lang="en-US" dirty="0"/>
          </a:p>
          <a:p>
            <a:r>
              <a:rPr lang="en-US" dirty="0"/>
              <a:t>Looking ahead, We plan to expand the chatbot's capabilities by incorporating more intents, enhancing the user interface, and exploring advanced NLP techniques for improved understanding.</a:t>
            </a:r>
            <a:endParaRPr lang="en-CA" dirty="0"/>
          </a:p>
        </p:txBody>
      </p:sp>
      <p:sp>
        <p:nvSpPr>
          <p:cNvPr id="4" name="Date Placeholder 3">
            <a:extLst>
              <a:ext uri="{FF2B5EF4-FFF2-40B4-BE49-F238E27FC236}">
                <a16:creationId xmlns:a16="http://schemas.microsoft.com/office/drawing/2014/main" id="{B4C84D6D-4884-617E-CB3C-775AB69BD202}"/>
              </a:ext>
            </a:extLst>
          </p:cNvPr>
          <p:cNvSpPr>
            <a:spLocks noGrp="1"/>
          </p:cNvSpPr>
          <p:nvPr>
            <p:ph type="dt" sz="half" idx="10"/>
          </p:nvPr>
        </p:nvSpPr>
        <p:spPr/>
        <p:txBody>
          <a:bodyPr/>
          <a:lstStyle/>
          <a:p>
            <a:fld id="{57997BA6-BEF8-495F-ACCD-8D19769E4FC6}" type="datetime2">
              <a:rPr lang="en-US" smtClean="0"/>
              <a:t>Thursday, December 14, 2023</a:t>
            </a:fld>
            <a:endParaRPr lang="en-US" dirty="0"/>
          </a:p>
        </p:txBody>
      </p:sp>
      <p:sp>
        <p:nvSpPr>
          <p:cNvPr id="6" name="Slide Number Placeholder 5">
            <a:extLst>
              <a:ext uri="{FF2B5EF4-FFF2-40B4-BE49-F238E27FC236}">
                <a16:creationId xmlns:a16="http://schemas.microsoft.com/office/drawing/2014/main" id="{D46388B0-066B-D145-8C5E-EC173D809BA2}"/>
              </a:ext>
            </a:extLst>
          </p:cNvPr>
          <p:cNvSpPr>
            <a:spLocks noGrp="1"/>
          </p:cNvSpPr>
          <p:nvPr>
            <p:ph type="sldNum" sz="quarter" idx="12"/>
          </p:nvPr>
        </p:nvSpPr>
        <p:spPr/>
        <p:txBody>
          <a:bodyPr/>
          <a:lstStyle/>
          <a:p>
            <a:fld id="{7BE69E03-4804-4553-A1EC-F089884EF50F}" type="slidenum">
              <a:rPr lang="en-US" smtClean="0"/>
              <a:t>8</a:t>
            </a:fld>
            <a:endParaRPr lang="en-US"/>
          </a:p>
        </p:txBody>
      </p:sp>
    </p:spTree>
    <p:extLst>
      <p:ext uri="{BB962C8B-B14F-4D97-AF65-F5344CB8AC3E}">
        <p14:creationId xmlns:p14="http://schemas.microsoft.com/office/powerpoint/2010/main" val="54248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BADC2316-FA71-4441-8DB3-CBDFF5A2F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7" name="Rectangle 16">
            <a:extLst>
              <a:ext uri="{FF2B5EF4-FFF2-40B4-BE49-F238E27FC236}">
                <a16:creationId xmlns:a16="http://schemas.microsoft.com/office/drawing/2014/main" id="{F76F0355-CC47-41EE-BB96-C16F2B5AF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9" name="Rectangle 18">
            <a:extLst>
              <a:ext uri="{FF2B5EF4-FFF2-40B4-BE49-F238E27FC236}">
                <a16:creationId xmlns:a16="http://schemas.microsoft.com/office/drawing/2014/main" id="{72759A47-6B4E-4782-9AC5-439D7B31C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FCBCD-1F74-A7E6-EE2D-498C5A3AC48E}"/>
              </a:ext>
            </a:extLst>
          </p:cNvPr>
          <p:cNvSpPr>
            <a:spLocks noGrp="1"/>
          </p:cNvSpPr>
          <p:nvPr>
            <p:ph type="title"/>
          </p:nvPr>
        </p:nvSpPr>
        <p:spPr>
          <a:xfrm>
            <a:off x="4525346" y="4673692"/>
            <a:ext cx="3769565" cy="717458"/>
          </a:xfrm>
        </p:spPr>
        <p:txBody>
          <a:bodyPr vert="horz" lIns="91440" tIns="45720" rIns="91440" bIns="45720" rtlCol="0" anchor="b">
            <a:noAutofit/>
          </a:bodyPr>
          <a:lstStyle/>
          <a:p>
            <a:pPr algn="ctr"/>
            <a:r>
              <a:rPr lang="en-US" sz="4800" dirty="0"/>
              <a:t>Thank You!</a:t>
            </a:r>
          </a:p>
        </p:txBody>
      </p:sp>
      <p:sp>
        <p:nvSpPr>
          <p:cNvPr id="6" name="Slide Number Placeholder 5">
            <a:extLst>
              <a:ext uri="{FF2B5EF4-FFF2-40B4-BE49-F238E27FC236}">
                <a16:creationId xmlns:a16="http://schemas.microsoft.com/office/drawing/2014/main" id="{F5E23C4D-F788-DD4F-5FED-C9A0B6449814}"/>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7BE69E03-4804-4553-A1EC-F089884EF50F}" type="slidenum">
              <a:rPr lang="en-US" smtClean="0"/>
              <a:pPr>
                <a:spcAft>
                  <a:spcPts val="600"/>
                </a:spcAft>
              </a:pPr>
              <a:t>9</a:t>
            </a:fld>
            <a:endParaRPr lang="en-US"/>
          </a:p>
        </p:txBody>
      </p:sp>
      <p:sp>
        <p:nvSpPr>
          <p:cNvPr id="4" name="Date Placeholder 3">
            <a:extLst>
              <a:ext uri="{FF2B5EF4-FFF2-40B4-BE49-F238E27FC236}">
                <a16:creationId xmlns:a16="http://schemas.microsoft.com/office/drawing/2014/main" id="{DF71FB10-3840-A8AA-B574-158580BB4861}"/>
              </a:ext>
            </a:extLst>
          </p:cNvPr>
          <p:cNvSpPr>
            <a:spLocks noGrp="1"/>
          </p:cNvSpPr>
          <p:nvPr>
            <p:ph type="dt" sz="half" idx="10"/>
          </p:nvPr>
        </p:nvSpPr>
        <p:spPr>
          <a:xfrm>
            <a:off x="422899" y="6217920"/>
            <a:ext cx="2743200" cy="640080"/>
          </a:xfrm>
        </p:spPr>
        <p:txBody>
          <a:bodyPr vert="horz" lIns="91440" tIns="45720" rIns="91440" bIns="45720" rtlCol="0" anchor="ctr" anchorCtr="0">
            <a:normAutofit/>
          </a:bodyPr>
          <a:lstStyle/>
          <a:p>
            <a:pPr>
              <a:spcAft>
                <a:spcPts val="600"/>
              </a:spcAft>
            </a:pPr>
            <a:fld id="{57997BA6-BEF8-495F-ACCD-8D19769E4FC6}" type="datetime2">
              <a:rPr lang="en-US" smtClean="0"/>
              <a:pPr>
                <a:spcAft>
                  <a:spcPts val="600"/>
                </a:spcAft>
              </a:pPr>
              <a:t>Thursday, December 14, 2023</a:t>
            </a:fld>
            <a:endParaRPr lang="en-US"/>
          </a:p>
        </p:txBody>
      </p:sp>
      <p:cxnSp>
        <p:nvCxnSpPr>
          <p:cNvPr id="40" name="Straight Connector 39">
            <a:extLst>
              <a:ext uri="{FF2B5EF4-FFF2-40B4-BE49-F238E27FC236}">
                <a16:creationId xmlns:a16="http://schemas.microsoft.com/office/drawing/2014/main" id="{411C2B77-5F63-4462-9860-A6F4D5EAC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38F11FD-73B0-48DF-9CC3-2A1537413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F5C8A94-E698-4356-9F20-5773888F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5" y="685800"/>
            <a:ext cx="687324" cy="54864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0" name="Graphic 9" descr="Smiling Face with No Fill">
            <a:extLst>
              <a:ext uri="{FF2B5EF4-FFF2-40B4-BE49-F238E27FC236}">
                <a16:creationId xmlns:a16="http://schemas.microsoft.com/office/drawing/2014/main" id="{1E4182C9-68ED-81BF-6BE5-AF02395C36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25346" y="642866"/>
            <a:ext cx="3769567" cy="3313312"/>
          </a:xfrm>
          <a:prstGeom prst="rect">
            <a:avLst/>
          </a:prstGeom>
        </p:spPr>
      </p:pic>
    </p:spTree>
    <p:extLst>
      <p:ext uri="{BB962C8B-B14F-4D97-AF65-F5344CB8AC3E}">
        <p14:creationId xmlns:p14="http://schemas.microsoft.com/office/powerpoint/2010/main" val="865653618"/>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Override1.xml><?xml version="1.0" encoding="utf-8"?>
<a:themeOverride xmlns:a="http://schemas.openxmlformats.org/drawingml/2006/main">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294</TotalTime>
  <Words>818</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Dante</vt:lpstr>
      <vt:lpstr>Dante (Headings)2</vt:lpstr>
      <vt:lpstr>Helvetica Neue Medium</vt:lpstr>
      <vt:lpstr>Söhne</vt:lpstr>
      <vt:lpstr>Wingdings</vt:lpstr>
      <vt:lpstr>Wingdings 2</vt:lpstr>
      <vt:lpstr>OffsetVTI</vt:lpstr>
      <vt:lpstr>“RNA Banking Wizards”</vt:lpstr>
      <vt:lpstr>Project Definition and overview:</vt:lpstr>
      <vt:lpstr>Chatbot Architecture:</vt:lpstr>
      <vt:lpstr>Data Collection:</vt:lpstr>
      <vt:lpstr>Natural Language Processing:</vt:lpstr>
      <vt:lpstr>Neural Network Model:</vt:lpstr>
      <vt:lpstr>Live Demo</vt:lpstr>
      <vt:lpstr>Results and 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 Banking Wizards”</dc:title>
  <dc:creator>Arunkumar Senthilkumar</dc:creator>
  <cp:lastModifiedBy>Arunkumar Senthilkumar</cp:lastModifiedBy>
  <cp:revision>4</cp:revision>
  <dcterms:created xsi:type="dcterms:W3CDTF">2023-12-11T23:58:38Z</dcterms:created>
  <dcterms:modified xsi:type="dcterms:W3CDTF">2023-12-14T23:48:10Z</dcterms:modified>
</cp:coreProperties>
</file>