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75" r:id="rId7"/>
    <p:sldId id="261" r:id="rId8"/>
    <p:sldId id="268" r:id="rId9"/>
    <p:sldId id="269"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0066"/>
    <a:srgbClr val="FF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4" d="100"/>
          <a:sy n="84" d="100"/>
        </p:scale>
        <p:origin x="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B8E0-5144-8DBD-5AC4-FD71E7178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A39CD7-74D5-24F3-8285-AFF485225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775B85-5810-CB2B-E760-ADA2F135D4F4}"/>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F8CB941B-9B4C-5588-C187-C6EFD6412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1505C-8F2A-C19C-206F-000D86ED6549}"/>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17170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3EF1-160F-CE67-CB4D-BAF7C5FB4A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3A1182-C888-59B7-9C71-406F61C42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1FDCE-6B1E-A99F-9A1C-CAC75E379430}"/>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0C94B6FC-B519-8CC1-89FF-330F8E113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72026-2989-CC72-1AEA-3A0584364CB0}"/>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12683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D2FC6-28FF-EF81-4E03-9DC0D00ABE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B09AA-577E-D8CC-BE71-D306AC1A01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BB167-7D17-86D1-B33E-5019D656ED56}"/>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76806FB5-CD36-D81A-4F36-1863C4A28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6A065-CE1D-869D-E7B4-6BDCBE08A8DE}"/>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12823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40D4-BED1-F0EE-3BF7-FC71A79FC1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00D04-09F9-44EB-B223-E46FD723A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3D879-22D9-F1CB-51C3-14F1B963791A}"/>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E9F7295C-C69F-7FAF-7926-EC9D8BC1A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F1D7D-6E5B-9FD0-9AEF-2628E01AD057}"/>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2569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D2B1-C24C-4025-0C5D-D2AE62D0A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383AE4-596A-8AC0-FEF4-DFBA41F549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8BB17-67BF-E70B-18D3-43DA44BEDE13}"/>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16F9274C-80F7-9A26-2A18-0524E3362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4185E-E16D-6062-7277-A5DDF6FB6411}"/>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405945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C5E2-7961-B149-539B-F11410D422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057027-3B5B-83D1-7078-287E5F50C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9FE471-82B0-2D6A-ACE8-B21FE80C3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26CEB8-13D1-39AD-9779-B99871270BE6}"/>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6" name="Footer Placeholder 5">
            <a:extLst>
              <a:ext uri="{FF2B5EF4-FFF2-40B4-BE49-F238E27FC236}">
                <a16:creationId xmlns:a16="http://schemas.microsoft.com/office/drawing/2014/main" id="{2379A869-2866-1EAC-211E-37E6BB37F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A9FCC-6276-C541-B011-BF25211960BC}"/>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50432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C35-1AA5-976C-1802-62B1302B79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BB9DF-CAF5-8295-5CFB-EBC1B9FC3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ED4B2-5800-29EA-C41E-CBD94CE71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49AEA1-A932-EBDF-2D5B-21A48F768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892B0-5320-6747-DE55-5FBC92B43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B6F8A-06E7-82C6-E2F7-DC45C0B3FD62}"/>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8" name="Footer Placeholder 7">
            <a:extLst>
              <a:ext uri="{FF2B5EF4-FFF2-40B4-BE49-F238E27FC236}">
                <a16:creationId xmlns:a16="http://schemas.microsoft.com/office/drawing/2014/main" id="{6A9EA74A-C6C0-FCB8-78D3-46A2ECF74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3E4591-A313-A502-F35B-3AAC8AE61DB0}"/>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8443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1189-6D4F-2932-AE92-0B75C78F3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6E99D9-1D64-F43C-B75A-A62A77041F3F}"/>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4" name="Footer Placeholder 3">
            <a:extLst>
              <a:ext uri="{FF2B5EF4-FFF2-40B4-BE49-F238E27FC236}">
                <a16:creationId xmlns:a16="http://schemas.microsoft.com/office/drawing/2014/main" id="{72824F93-6F60-DE90-A50C-A635675AE6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226CED-8FEB-DFA3-B8EB-48B8ADA0BB56}"/>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367793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1AC33-9C96-D278-157E-B1E3823B0291}"/>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3" name="Footer Placeholder 2">
            <a:extLst>
              <a:ext uri="{FF2B5EF4-FFF2-40B4-BE49-F238E27FC236}">
                <a16:creationId xmlns:a16="http://schemas.microsoft.com/office/drawing/2014/main" id="{EDD39D2D-D706-3F3D-02E7-5738DFB399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D5E8CD-9831-E462-6F22-301EA43008C2}"/>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12959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4A6-D0F5-7BF1-CF74-A5F3BCD0E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AC8D53-CF87-3C93-8157-ADD651754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FBEAF0-D2CF-238F-C92D-8AFAB45C3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2774C-BA6A-E2DC-A6C6-680D23615105}"/>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6" name="Footer Placeholder 5">
            <a:extLst>
              <a:ext uri="{FF2B5EF4-FFF2-40B4-BE49-F238E27FC236}">
                <a16:creationId xmlns:a16="http://schemas.microsoft.com/office/drawing/2014/main" id="{3929D3C8-6645-D352-6FED-9C2AF8F26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20A4E-875E-7357-3889-9B572ADCB98E}"/>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224205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301-1E72-E494-4983-B98987AC8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77552E-381E-2711-01D6-7D67CFCA9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F7F0E5-28D6-254F-6B42-C973415E6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EEC9C-4B48-B442-8A17-C5F70372C4B5}"/>
              </a:ext>
            </a:extLst>
          </p:cNvPr>
          <p:cNvSpPr>
            <a:spLocks noGrp="1"/>
          </p:cNvSpPr>
          <p:nvPr>
            <p:ph type="dt" sz="half" idx="10"/>
          </p:nvPr>
        </p:nvSpPr>
        <p:spPr/>
        <p:txBody>
          <a:bodyPr/>
          <a:lstStyle/>
          <a:p>
            <a:fld id="{A452B951-0AF0-4AA5-B33F-2347120AFD3F}" type="datetimeFigureOut">
              <a:rPr lang="en-IN" smtClean="0"/>
              <a:t>05-04-2024</a:t>
            </a:fld>
            <a:endParaRPr lang="en-IN"/>
          </a:p>
        </p:txBody>
      </p:sp>
      <p:sp>
        <p:nvSpPr>
          <p:cNvPr id="6" name="Footer Placeholder 5">
            <a:extLst>
              <a:ext uri="{FF2B5EF4-FFF2-40B4-BE49-F238E27FC236}">
                <a16:creationId xmlns:a16="http://schemas.microsoft.com/office/drawing/2014/main" id="{E9683618-D1A8-F832-A931-DF1C62D51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D9761-A2AA-7161-E13B-524AF6F75324}"/>
              </a:ext>
            </a:extLst>
          </p:cNvPr>
          <p:cNvSpPr>
            <a:spLocks noGrp="1"/>
          </p:cNvSpPr>
          <p:nvPr>
            <p:ph type="sldNum" sz="quarter" idx="12"/>
          </p:nvPr>
        </p:nvSpPr>
        <p:spPr/>
        <p:txBody>
          <a:bodyPr/>
          <a:lstStyle/>
          <a:p>
            <a:fld id="{D6F8DB23-F24E-4A2B-91CE-9CACE22FD228}" type="slidenum">
              <a:rPr lang="en-IN" smtClean="0"/>
              <a:t>‹#›</a:t>
            </a:fld>
            <a:endParaRPr lang="en-IN"/>
          </a:p>
        </p:txBody>
      </p:sp>
    </p:spTree>
    <p:extLst>
      <p:ext uri="{BB962C8B-B14F-4D97-AF65-F5344CB8AC3E}">
        <p14:creationId xmlns:p14="http://schemas.microsoft.com/office/powerpoint/2010/main" val="157639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1ACB-86BB-BDB4-3484-F53CB655D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82209-C6CF-A949-58FB-CFA89C07A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FE9BF-8AEF-5204-F7A5-5712957C3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2B951-0AF0-4AA5-B33F-2347120AFD3F}" type="datetimeFigureOut">
              <a:rPr lang="en-IN" smtClean="0"/>
              <a:t>05-04-2024</a:t>
            </a:fld>
            <a:endParaRPr lang="en-IN"/>
          </a:p>
        </p:txBody>
      </p:sp>
      <p:sp>
        <p:nvSpPr>
          <p:cNvPr id="5" name="Footer Placeholder 4">
            <a:extLst>
              <a:ext uri="{FF2B5EF4-FFF2-40B4-BE49-F238E27FC236}">
                <a16:creationId xmlns:a16="http://schemas.microsoft.com/office/drawing/2014/main" id="{F7696A34-25D8-21E8-E7CE-CE6A39393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7F736D-2719-F0F4-C5E0-C43671A0E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8DB23-F24E-4A2B-91CE-9CACE22FD228}" type="slidenum">
              <a:rPr lang="en-IN" smtClean="0"/>
              <a:t>‹#›</a:t>
            </a:fld>
            <a:endParaRPr lang="en-IN"/>
          </a:p>
        </p:txBody>
      </p:sp>
    </p:spTree>
    <p:extLst>
      <p:ext uri="{BB962C8B-B14F-4D97-AF65-F5344CB8AC3E}">
        <p14:creationId xmlns:p14="http://schemas.microsoft.com/office/powerpoint/2010/main" val="311448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tmp"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EC7E-6350-6139-72E5-812867D5CCFC}"/>
              </a:ext>
            </a:extLst>
          </p:cNvPr>
          <p:cNvSpPr>
            <a:spLocks noGrp="1"/>
          </p:cNvSpPr>
          <p:nvPr>
            <p:ph type="ctrTitle"/>
          </p:nvPr>
        </p:nvSpPr>
        <p:spPr>
          <a:xfrm>
            <a:off x="477431" y="388419"/>
            <a:ext cx="11231744" cy="1448474"/>
          </a:xfrm>
        </p:spPr>
        <p:txBody>
          <a:bodyPr>
            <a:normAutofit fontScale="90000"/>
          </a:bodyPr>
          <a:lstStyle/>
          <a:p>
            <a:br>
              <a:rPr lang="en-US" dirty="0"/>
            </a:br>
            <a:br>
              <a:rPr lang="en-US" dirty="0"/>
            </a:br>
            <a:br>
              <a:rPr lang="en-US" dirty="0"/>
            </a:br>
            <a:r>
              <a:rPr lang="en-GB" sz="5300" b="1" dirty="0">
                <a:solidFill>
                  <a:schemeClr val="accent6"/>
                </a:solidFill>
                <a:effectLst>
                  <a:outerShdw blurRad="38100" dist="38100" dir="2700000" algn="tl">
                    <a:srgbClr val="000000">
                      <a:alpha val="43137"/>
                    </a:srgbClr>
                  </a:outerShdw>
                </a:effectLst>
                <a:latin typeface="Calibri heading"/>
              </a:rPr>
              <a:t>Harnessing-Data-Analytics-for-Sustainable-Investment-Strategies</a:t>
            </a:r>
            <a:endParaRPr lang="en-IN" sz="5300" dirty="0">
              <a:solidFill>
                <a:schemeClr val="accent6"/>
              </a:solidFill>
              <a:effectLst>
                <a:outerShdw blurRad="38100" dist="38100" dir="2700000" algn="tl">
                  <a:srgbClr val="000000">
                    <a:alpha val="43137"/>
                  </a:srgbClr>
                </a:outerShdw>
              </a:effectLst>
              <a:latin typeface="Calibri heading"/>
            </a:endParaRPr>
          </a:p>
        </p:txBody>
      </p:sp>
      <p:sp>
        <p:nvSpPr>
          <p:cNvPr id="3" name="Subtitle 2">
            <a:extLst>
              <a:ext uri="{FF2B5EF4-FFF2-40B4-BE49-F238E27FC236}">
                <a16:creationId xmlns:a16="http://schemas.microsoft.com/office/drawing/2014/main" id="{C0594FF7-35E3-9CB5-2201-F9708AE64662}"/>
              </a:ext>
            </a:extLst>
          </p:cNvPr>
          <p:cNvSpPr>
            <a:spLocks noGrp="1"/>
          </p:cNvSpPr>
          <p:nvPr>
            <p:ph type="subTitle" idx="1"/>
          </p:nvPr>
        </p:nvSpPr>
        <p:spPr>
          <a:xfrm>
            <a:off x="663696" y="1972735"/>
            <a:ext cx="11730709" cy="4327514"/>
          </a:xfrm>
        </p:spPr>
        <p:txBody>
          <a:bodyPr>
            <a:normAutofit/>
          </a:bodyPr>
          <a:lstStyle/>
          <a:p>
            <a:pPr algn="l"/>
            <a:endParaRPr lang="en-US" b="1" dirty="0"/>
          </a:p>
          <a:p>
            <a:r>
              <a:rPr lang="en-US" b="1" dirty="0"/>
              <a:t>     </a:t>
            </a:r>
            <a:endParaRPr lang="en-US" sz="3600" b="1" dirty="0">
              <a:solidFill>
                <a:srgbClr val="FF0000"/>
              </a:solidFill>
              <a:latin typeface="Calibri heading"/>
            </a:endParaRPr>
          </a:p>
          <a:p>
            <a:pPr algn="l"/>
            <a:endParaRPr lang="en-US" b="1" dirty="0"/>
          </a:p>
          <a:p>
            <a:pPr algn="l"/>
            <a:endParaRPr lang="en-US" b="1" dirty="0"/>
          </a:p>
          <a:p>
            <a:pPr algn="l"/>
            <a:r>
              <a:rPr lang="en-GB" b="1" dirty="0"/>
              <a:t>Team Members</a:t>
            </a:r>
            <a:r>
              <a:rPr lang="en-US" b="1" dirty="0"/>
              <a:t>:                                                                 College :                                                                </a:t>
            </a:r>
          </a:p>
          <a:p>
            <a:pPr algn="l"/>
            <a:r>
              <a:rPr lang="en-US" b="1" dirty="0"/>
              <a:t>         </a:t>
            </a:r>
            <a:r>
              <a:rPr lang="en-US" dirty="0"/>
              <a:t>1.A</a:t>
            </a:r>
            <a:r>
              <a:rPr lang="en-GB" dirty="0"/>
              <a:t>run Kumar </a:t>
            </a:r>
            <a:r>
              <a:rPr lang="en-US" dirty="0"/>
              <a:t>(Team Lead).                                                       </a:t>
            </a:r>
            <a:r>
              <a:rPr lang="en-US" dirty="0" err="1"/>
              <a:t>Kalaignarkarunanidhi</a:t>
            </a:r>
            <a:r>
              <a:rPr lang="en-US" dirty="0"/>
              <a:t>                                        </a:t>
            </a:r>
          </a:p>
          <a:p>
            <a:pPr algn="l"/>
            <a:r>
              <a:rPr lang="en-US" dirty="0"/>
              <a:t>         2.</a:t>
            </a:r>
            <a:r>
              <a:rPr lang="en-GB" dirty="0" err="1"/>
              <a:t>Mouli</a:t>
            </a:r>
            <a:r>
              <a:rPr lang="en-GB" dirty="0"/>
              <a:t> </a:t>
            </a:r>
            <a:r>
              <a:rPr lang="en-GB" dirty="0" err="1"/>
              <a:t>hariharan</a:t>
            </a:r>
            <a:r>
              <a:rPr lang="en-GB" dirty="0"/>
              <a:t> </a:t>
            </a:r>
            <a:r>
              <a:rPr lang="en-US" dirty="0"/>
              <a:t>                                                                        Institute </a:t>
            </a:r>
            <a:r>
              <a:rPr lang="en-US" dirty="0" err="1"/>
              <a:t>ofTechnology</a:t>
            </a:r>
            <a:r>
              <a:rPr lang="en-US" dirty="0"/>
              <a:t>.                                                                    </a:t>
            </a:r>
          </a:p>
          <a:p>
            <a:pPr algn="l"/>
            <a:r>
              <a:rPr lang="en-US" dirty="0"/>
              <a:t>         3.</a:t>
            </a:r>
            <a:r>
              <a:rPr lang="en-GB" dirty="0" err="1"/>
              <a:t>Lalith</a:t>
            </a:r>
            <a:r>
              <a:rPr lang="en-GB" dirty="0"/>
              <a:t> Kumar </a:t>
            </a:r>
            <a:r>
              <a:rPr lang="en-US" dirty="0"/>
              <a:t>                                                                           Coimbatore.</a:t>
            </a:r>
          </a:p>
          <a:p>
            <a:pPr algn="l"/>
            <a:endParaRPr lang="en-US" b="1" dirty="0"/>
          </a:p>
          <a:p>
            <a:endParaRPr lang="en-US" b="1" dirty="0"/>
          </a:p>
          <a:p>
            <a:endParaRPr lang="en-US" b="1" dirty="0"/>
          </a:p>
        </p:txBody>
      </p:sp>
      <p:pic>
        <p:nvPicPr>
          <p:cNvPr id="5" name="Picture 4">
            <a:extLst>
              <a:ext uri="{FF2B5EF4-FFF2-40B4-BE49-F238E27FC236}">
                <a16:creationId xmlns:a16="http://schemas.microsoft.com/office/drawing/2014/main" id="{A91B3DE4-1259-66E3-1E74-916806DF4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702" y="4605494"/>
            <a:ext cx="673081" cy="728506"/>
          </a:xfrm>
          <a:prstGeom prst="rect">
            <a:avLst/>
          </a:prstGeom>
        </p:spPr>
      </p:pic>
      <p:pic>
        <p:nvPicPr>
          <p:cNvPr id="7" name="Picture 6">
            <a:extLst>
              <a:ext uri="{FF2B5EF4-FFF2-40B4-BE49-F238E27FC236}">
                <a16:creationId xmlns:a16="http://schemas.microsoft.com/office/drawing/2014/main" id="{3CFAB189-4260-8CDB-0F42-BD164169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952" y="2238110"/>
            <a:ext cx="1846098" cy="1619514"/>
          </a:xfrm>
          <a:prstGeom prst="rect">
            <a:avLst/>
          </a:prstGeom>
        </p:spPr>
      </p:pic>
    </p:spTree>
    <p:extLst>
      <p:ext uri="{BB962C8B-B14F-4D97-AF65-F5344CB8AC3E}">
        <p14:creationId xmlns:p14="http://schemas.microsoft.com/office/powerpoint/2010/main" val="165634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F1A7-174A-8E38-41BD-814FC265DD22}"/>
              </a:ext>
            </a:extLst>
          </p:cNvPr>
          <p:cNvSpPr>
            <a:spLocks noGrp="1"/>
          </p:cNvSpPr>
          <p:nvPr>
            <p:ph type="title"/>
          </p:nvPr>
        </p:nvSpPr>
        <p:spPr>
          <a:xfrm>
            <a:off x="838200" y="290945"/>
            <a:ext cx="10515600" cy="780184"/>
          </a:xfrm>
        </p:spPr>
        <p:txBody>
          <a:bodyPr/>
          <a:lstStyle/>
          <a:p>
            <a:r>
              <a:rPr lang="en-US" b="1" dirty="0" err="1">
                <a:solidFill>
                  <a:schemeClr val="tx2"/>
                </a:solidFill>
                <a:effectLst>
                  <a:outerShdw blurRad="38100" dist="38100" dir="2700000" algn="tl">
                    <a:srgbClr val="000000">
                      <a:alpha val="43137"/>
                    </a:srgbClr>
                  </a:outerShdw>
                </a:effectLst>
              </a:rPr>
              <a:t>Streamlit</a:t>
            </a:r>
            <a:r>
              <a:rPr lang="en-US" b="1" dirty="0">
                <a:solidFill>
                  <a:schemeClr val="tx2"/>
                </a:solidFill>
                <a:effectLst>
                  <a:outerShdw blurRad="38100" dist="38100" dir="2700000" algn="tl">
                    <a:srgbClr val="000000">
                      <a:alpha val="43137"/>
                    </a:srgbClr>
                  </a:outerShdw>
                </a:effectLst>
              </a:rPr>
              <a:t>:</a:t>
            </a:r>
            <a:endParaRPr lang="en-IN" b="1" dirty="0">
              <a:solidFill>
                <a:schemeClr val="tx2"/>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0A8F8B89-EFE2-FA5B-C402-424872AFFFAD}"/>
              </a:ext>
            </a:extLst>
          </p:cNvPr>
          <p:cNvPicPr>
            <a:picLocks noGrp="1" noChangeAspect="1"/>
          </p:cNvPicPr>
          <p:nvPr>
            <p:ph idx="1"/>
          </p:nvPr>
        </p:nvPicPr>
        <p:blipFill>
          <a:blip r:embed="rId2"/>
          <a:srcRect/>
          <a:stretch/>
        </p:blipFill>
        <p:spPr>
          <a:xfrm>
            <a:off x="1583531" y="1651361"/>
            <a:ext cx="7281735" cy="4342678"/>
          </a:xfrm>
        </p:spPr>
      </p:pic>
    </p:spTree>
    <p:extLst>
      <p:ext uri="{BB962C8B-B14F-4D97-AF65-F5344CB8AC3E}">
        <p14:creationId xmlns:p14="http://schemas.microsoft.com/office/powerpoint/2010/main" val="77048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8DFE-A639-6B25-C1D1-BA2FEAC7F950}"/>
              </a:ext>
            </a:extLst>
          </p:cNvPr>
          <p:cNvSpPr>
            <a:spLocks noGrp="1"/>
          </p:cNvSpPr>
          <p:nvPr>
            <p:ph type="title"/>
          </p:nvPr>
        </p:nvSpPr>
        <p:spPr>
          <a:xfrm>
            <a:off x="838200" y="365125"/>
            <a:ext cx="10515600" cy="18513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4537CC7-AF19-F4F1-8970-DC1D57CBB040}"/>
              </a:ext>
            </a:extLst>
          </p:cNvPr>
          <p:cNvSpPr>
            <a:spLocks noGrp="1"/>
          </p:cNvSpPr>
          <p:nvPr>
            <p:ph idx="1"/>
          </p:nvPr>
        </p:nvSpPr>
        <p:spPr>
          <a:xfrm>
            <a:off x="838200" y="1051560"/>
            <a:ext cx="10515600" cy="5125402"/>
          </a:xfrm>
        </p:spPr>
        <p:txBody>
          <a:bodyPr>
            <a:normAutofit/>
          </a:bodyPr>
          <a:lstStyle/>
          <a:p>
            <a:pPr marL="0" indent="0" algn="ctr">
              <a:buNone/>
            </a:pPr>
            <a:endParaRPr lang="en-US" sz="9600" dirty="0">
              <a:solidFill>
                <a:schemeClr val="accent2">
                  <a:lumMod val="75000"/>
                </a:schemeClr>
              </a:solidFill>
              <a:latin typeface="ADLaM Display" panose="02000000000000000000" pitchFamily="2" charset="0"/>
              <a:ea typeface="ADLaM Display" panose="02000000000000000000" pitchFamily="2" charset="0"/>
            </a:endParaRPr>
          </a:p>
          <a:p>
            <a:pPr marL="0" indent="0" algn="ctr">
              <a:buNone/>
            </a:pPr>
            <a:r>
              <a:rPr lang="en-US" sz="9600" i="1" dirty="0">
                <a:solidFill>
                  <a:schemeClr val="accent2">
                    <a:lumMod val="75000"/>
                  </a:schemeClr>
                </a:solidFill>
                <a:effectLst>
                  <a:outerShdw blurRad="38100" dist="38100" dir="2700000" algn="tl">
                    <a:srgbClr val="000000">
                      <a:alpha val="43137"/>
                    </a:srgbClr>
                  </a:outerShdw>
                </a:effectLst>
                <a:latin typeface="ADLaM Display" panose="02000000000000000000" pitchFamily="2" charset="0"/>
                <a:ea typeface="ADLaM Display" panose="02000000000000000000" pitchFamily="2" charset="0"/>
              </a:rPr>
              <a:t>THANK YOU</a:t>
            </a:r>
            <a:endParaRPr lang="en-IN" sz="9600" i="1" dirty="0">
              <a:solidFill>
                <a:schemeClr val="accent2">
                  <a:lumMod val="75000"/>
                </a:schemeClr>
              </a:solidFill>
              <a:effectLst>
                <a:outerShdw blurRad="38100" dist="38100" dir="2700000" algn="tl">
                  <a:srgbClr val="000000">
                    <a:alpha val="43137"/>
                  </a:srgbClr>
                </a:outerShdw>
              </a:effectLst>
              <a:latin typeface="ADLaM Display" panose="02000000000000000000" pitchFamily="2" charset="0"/>
              <a:ea typeface="ADLaM Display" panose="02000000000000000000" pitchFamily="2" charset="0"/>
            </a:endParaRPr>
          </a:p>
        </p:txBody>
      </p:sp>
    </p:spTree>
    <p:extLst>
      <p:ext uri="{BB962C8B-B14F-4D97-AF65-F5344CB8AC3E}">
        <p14:creationId xmlns:p14="http://schemas.microsoft.com/office/powerpoint/2010/main" val="223844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67F8-412B-113B-7152-0A39B9EFC8AB}"/>
              </a:ext>
            </a:extLst>
          </p:cNvPr>
          <p:cNvSpPr>
            <a:spLocks noGrp="1"/>
          </p:cNvSpPr>
          <p:nvPr>
            <p:ph type="title"/>
          </p:nvPr>
        </p:nvSpPr>
        <p:spPr>
          <a:xfrm>
            <a:off x="838200" y="365126"/>
            <a:ext cx="10515600" cy="617007"/>
          </a:xfrm>
        </p:spPr>
        <p:txBody>
          <a:bodyPr>
            <a:noAutofit/>
          </a:bodyPr>
          <a:lstStyle/>
          <a:p>
            <a:r>
              <a:rPr lang="en-GB"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r>
              <a:rPr lang="en-US"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0B27D8-48F3-CA43-DAC5-484DA0EF7C6C}"/>
              </a:ext>
            </a:extLst>
          </p:cNvPr>
          <p:cNvSpPr>
            <a:spLocks noGrp="1"/>
          </p:cNvSpPr>
          <p:nvPr>
            <p:ph idx="1"/>
          </p:nvPr>
        </p:nvSpPr>
        <p:spPr>
          <a:xfrm>
            <a:off x="838200" y="1049867"/>
            <a:ext cx="10515600" cy="5127096"/>
          </a:xfrm>
        </p:spPr>
        <p:txBody>
          <a:bodyPr/>
          <a:lstStyle/>
          <a:p>
            <a:pPr marL="0" indent="0">
              <a:buNone/>
            </a:pPr>
            <a:r>
              <a:rPr lang="en-US" dirty="0"/>
              <a:t>                </a:t>
            </a:r>
          </a:p>
          <a:p>
            <a:r>
              <a:rPr lang="en-US" dirty="0"/>
              <a:t> </a:t>
            </a:r>
            <a:r>
              <a:rPr lang="en-GB" dirty="0">
                <a:latin typeface=" times new roman"/>
              </a:rPr>
              <a:t>Finance for Future: Harnessing Data Analytics for Sustainable Investment Strategies</a:t>
            </a:r>
          </a:p>
          <a:p>
            <a:r>
              <a:rPr lang="en-GB" dirty="0">
                <a:latin typeface=" times new roman"/>
              </a:rPr>
              <a:t>Our aim to analyse the risk parameters of the investment companies for sustainable investment.</a:t>
            </a:r>
          </a:p>
          <a:p>
            <a:endParaRPr lang="en-US" dirty="0">
              <a:latin typeface=" times new roman"/>
            </a:endParaRPr>
          </a:p>
          <a:p>
            <a:endParaRPr lang="en-US" dirty="0">
              <a:latin typeface=" times new roman"/>
            </a:endParaRPr>
          </a:p>
          <a:p>
            <a:pPr marL="0" indent="0">
              <a:buNone/>
            </a:pPr>
            <a:endParaRPr lang="en-US" b="1" dirty="0">
              <a:solidFill>
                <a:srgbClr val="FF6600"/>
              </a:solidFill>
              <a:latin typeface="Calibri heading"/>
            </a:endParaRPr>
          </a:p>
          <a:p>
            <a:pPr marL="0" indent="0">
              <a:buNone/>
            </a:pPr>
            <a:endParaRPr lang="en-US" dirty="0">
              <a:latin typeface=" times new roman"/>
            </a:endParaRPr>
          </a:p>
          <a:p>
            <a:pPr marL="0" indent="0">
              <a:buNone/>
            </a:pPr>
            <a:endParaRPr lang="en-IN" dirty="0">
              <a:latin typeface=" times new roman"/>
            </a:endParaRPr>
          </a:p>
        </p:txBody>
      </p:sp>
    </p:spTree>
    <p:extLst>
      <p:ext uri="{BB962C8B-B14F-4D97-AF65-F5344CB8AC3E}">
        <p14:creationId xmlns:p14="http://schemas.microsoft.com/office/powerpoint/2010/main" val="330673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969-11EC-6D7D-CA3C-9634B9C8A2CD}"/>
              </a:ext>
            </a:extLst>
          </p:cNvPr>
          <p:cNvSpPr>
            <a:spLocks noGrp="1"/>
          </p:cNvSpPr>
          <p:nvPr>
            <p:ph type="title"/>
          </p:nvPr>
        </p:nvSpPr>
        <p:spPr>
          <a:xfrm>
            <a:off x="838200" y="365125"/>
            <a:ext cx="10515600" cy="600075"/>
          </a:xfrm>
        </p:spPr>
        <p:txBody>
          <a:bodyPr>
            <a:noAutofit/>
          </a:bodyPr>
          <a:lstStyle/>
          <a:p>
            <a:r>
              <a:rPr lang="en-GB"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r>
              <a:rPr lang="en-US" b="1" dirty="0">
                <a:solidFill>
                  <a:schemeClr val="tx2"/>
                </a:solidFill>
                <a:effectLst>
                  <a:outerShdw blurRad="38100" dist="38100" dir="2700000" algn="tl">
                    <a:srgbClr val="000000">
                      <a:alpha val="43137"/>
                    </a:srgbClr>
                  </a:outerShdw>
                </a:effectLst>
                <a:latin typeface="Calibri heading"/>
              </a:rPr>
              <a:t>:</a:t>
            </a:r>
            <a:endParaRPr lang="en-IN" b="1" dirty="0">
              <a:solidFill>
                <a:schemeClr val="tx2"/>
              </a:solidFill>
              <a:effectLst>
                <a:outerShdw blurRad="38100" dist="38100" dir="2700000" algn="tl">
                  <a:srgbClr val="000000">
                    <a:alpha val="43137"/>
                  </a:srgbClr>
                </a:outerShdw>
              </a:effectLst>
              <a:latin typeface="Calibri heading"/>
            </a:endParaRPr>
          </a:p>
        </p:txBody>
      </p:sp>
      <p:sp>
        <p:nvSpPr>
          <p:cNvPr id="3" name="Content Placeholder 2">
            <a:extLst>
              <a:ext uri="{FF2B5EF4-FFF2-40B4-BE49-F238E27FC236}">
                <a16:creationId xmlns:a16="http://schemas.microsoft.com/office/drawing/2014/main" id="{16E6D5BF-C329-C05B-20D5-BE8F01FC5690}"/>
              </a:ext>
            </a:extLst>
          </p:cNvPr>
          <p:cNvSpPr>
            <a:spLocks noGrp="1"/>
          </p:cNvSpPr>
          <p:nvPr>
            <p:ph idx="1"/>
          </p:nvPr>
        </p:nvSpPr>
        <p:spPr>
          <a:xfrm>
            <a:off x="2006600" y="1303867"/>
            <a:ext cx="9347199" cy="4174066"/>
          </a:xfrm>
        </p:spPr>
        <p:txBody>
          <a:bodyPr/>
          <a:lstStyle/>
          <a:p>
            <a:pPr>
              <a:buFont typeface="Wingdings" panose="05000000000000000000" pitchFamily="2" charset="2"/>
              <a:buChar char="ü"/>
            </a:pPr>
            <a:r>
              <a:rPr lang="en-GB" dirty="0">
                <a:latin typeface=" times new roman"/>
              </a:rPr>
              <a:t>Problem statement</a:t>
            </a:r>
            <a:endParaRPr lang="en-US" dirty="0">
              <a:latin typeface=" times new roman"/>
            </a:endParaRPr>
          </a:p>
          <a:p>
            <a:pPr>
              <a:buFont typeface="Wingdings" panose="05000000000000000000" pitchFamily="2" charset="2"/>
              <a:buChar char="ü"/>
            </a:pPr>
            <a:r>
              <a:rPr lang="en-US" dirty="0">
                <a:latin typeface=" times new roman"/>
              </a:rPr>
              <a:t> Data Preprocessing</a:t>
            </a:r>
            <a:endParaRPr lang="en-GB" dirty="0">
              <a:latin typeface=" times new roman"/>
            </a:endParaRPr>
          </a:p>
          <a:p>
            <a:pPr>
              <a:buFont typeface="Wingdings" panose="05000000000000000000" pitchFamily="2" charset="2"/>
              <a:buChar char="ü"/>
            </a:pPr>
            <a:r>
              <a:rPr lang="en-GB" dirty="0">
                <a:latin typeface=" times new roman"/>
              </a:rPr>
              <a:t>Exploratory Data Analysis</a:t>
            </a:r>
          </a:p>
          <a:p>
            <a:pPr>
              <a:buFont typeface="Wingdings" panose="05000000000000000000" pitchFamily="2" charset="2"/>
              <a:buChar char="ü"/>
            </a:pPr>
            <a:r>
              <a:rPr lang="en-GB" dirty="0">
                <a:latin typeface=" times new roman"/>
              </a:rPr>
              <a:t>Model selection</a:t>
            </a:r>
          </a:p>
          <a:p>
            <a:pPr>
              <a:buFont typeface="Wingdings" panose="05000000000000000000" pitchFamily="2" charset="2"/>
              <a:buChar char="ü"/>
            </a:pPr>
            <a:r>
              <a:rPr lang="en-GB" dirty="0">
                <a:latin typeface=" times new roman"/>
              </a:rPr>
              <a:t>Data visualisation</a:t>
            </a:r>
          </a:p>
          <a:p>
            <a:pPr>
              <a:buFont typeface="Wingdings" panose="05000000000000000000" pitchFamily="2" charset="2"/>
              <a:buChar char="ü"/>
            </a:pPr>
            <a:r>
              <a:rPr lang="en-GB" dirty="0" err="1">
                <a:latin typeface=" times new roman"/>
              </a:rPr>
              <a:t>Streamlit</a:t>
            </a:r>
            <a:r>
              <a:rPr lang="en-GB" dirty="0">
                <a:latin typeface=" times new roman"/>
              </a:rPr>
              <a:t> application</a:t>
            </a:r>
            <a:endParaRPr lang="en-US" dirty="0">
              <a:latin typeface=" times new roman"/>
            </a:endParaRPr>
          </a:p>
          <a:p>
            <a:pPr marL="0" indent="0">
              <a:buNone/>
            </a:pPr>
            <a:endParaRPr lang="en-US" dirty="0">
              <a:latin typeface=" times new roman"/>
            </a:endParaRPr>
          </a:p>
          <a:p>
            <a:pPr marL="0" indent="0">
              <a:buNone/>
            </a:pPr>
            <a:endParaRPr lang="en-IN" dirty="0">
              <a:latin typeface=" times new roman"/>
            </a:endParaRPr>
          </a:p>
        </p:txBody>
      </p:sp>
    </p:spTree>
    <p:extLst>
      <p:ext uri="{BB962C8B-B14F-4D97-AF65-F5344CB8AC3E}">
        <p14:creationId xmlns:p14="http://schemas.microsoft.com/office/powerpoint/2010/main" val="297427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43EB-E6E3-5C9B-4AEA-9A0C35085943}"/>
              </a:ext>
            </a:extLst>
          </p:cNvPr>
          <p:cNvSpPr>
            <a:spLocks noGrp="1"/>
          </p:cNvSpPr>
          <p:nvPr>
            <p:ph type="title"/>
          </p:nvPr>
        </p:nvSpPr>
        <p:spPr>
          <a:xfrm>
            <a:off x="838199" y="462014"/>
            <a:ext cx="10515600" cy="731519"/>
          </a:xfrm>
        </p:spPr>
        <p:txBody>
          <a:bodyPr>
            <a:normAutofit fontScale="90000"/>
          </a:bodyPr>
          <a:lstStyle/>
          <a:p>
            <a:r>
              <a:rPr lang="en-US" sz="4000" dirty="0">
                <a:solidFill>
                  <a:schemeClr val="tx2"/>
                </a:solidFill>
                <a:effectLst>
                  <a:outerShdw blurRad="38100" dist="38100" dir="2700000" algn="tl">
                    <a:srgbClr val="000000">
                      <a:alpha val="43137"/>
                    </a:srgbClr>
                  </a:outerShdw>
                </a:effectLst>
                <a:latin typeface="Calibri heading"/>
              </a:rPr>
              <a:t> </a:t>
            </a:r>
            <a:br>
              <a:rPr lang="en-US" sz="4000" dirty="0">
                <a:solidFill>
                  <a:schemeClr val="tx2"/>
                </a:solidFill>
                <a:effectLst>
                  <a:outerShdw blurRad="38100" dist="38100" dir="2700000" algn="tl">
                    <a:srgbClr val="000000">
                      <a:alpha val="43137"/>
                    </a:srgbClr>
                  </a:outerShdw>
                </a:effectLst>
                <a:latin typeface="Calibri heading"/>
              </a:rPr>
            </a:br>
            <a:r>
              <a:rPr lang="en-US" sz="4900" b="1" dirty="0">
                <a:solidFill>
                  <a:schemeClr val="tx2"/>
                </a:solidFill>
                <a:effectLst>
                  <a:outerShdw blurRad="38100" dist="38100" dir="2700000" algn="tl">
                    <a:srgbClr val="000000">
                      <a:alpha val="43137"/>
                    </a:srgbClr>
                  </a:outerShdw>
                </a:effectLst>
                <a:latin typeface="Calibri heading"/>
              </a:rPr>
              <a:t>Data </a:t>
            </a:r>
            <a:r>
              <a:rPr lang="en-GB" sz="4900" b="1" dirty="0" err="1">
                <a:solidFill>
                  <a:schemeClr val="tx2"/>
                </a:solidFill>
                <a:effectLst>
                  <a:outerShdw blurRad="38100" dist="38100" dir="2700000" algn="tl">
                    <a:srgbClr val="000000">
                      <a:alpha val="43137"/>
                    </a:srgbClr>
                  </a:outerShdw>
                </a:effectLst>
                <a:latin typeface="Calibri heading"/>
              </a:rPr>
              <a:t>Preprocessing</a:t>
            </a:r>
            <a:r>
              <a:rPr lang="en-US" sz="4900" b="1" dirty="0">
                <a:solidFill>
                  <a:schemeClr val="tx2"/>
                </a:solidFill>
                <a:effectLst>
                  <a:outerShdw blurRad="38100" dist="38100" dir="2700000" algn="tl">
                    <a:srgbClr val="000000">
                      <a:alpha val="43137"/>
                    </a:srgbClr>
                  </a:outerShdw>
                </a:effectLst>
                <a:latin typeface="Calibri heading"/>
              </a:rPr>
              <a:t>:</a:t>
            </a:r>
            <a:br>
              <a:rPr lang="en-US" sz="4000" dirty="0">
                <a:solidFill>
                  <a:schemeClr val="tx2"/>
                </a:solidFill>
                <a:effectLst>
                  <a:outerShdw blurRad="38100" dist="38100" dir="2700000" algn="tl">
                    <a:srgbClr val="000000">
                      <a:alpha val="43137"/>
                    </a:srgbClr>
                  </a:outerShdw>
                </a:effectLst>
                <a:latin typeface="Calibri heading"/>
              </a:rPr>
            </a:br>
            <a:br>
              <a:rPr lang="en-US" sz="3600" dirty="0">
                <a:solidFill>
                  <a:schemeClr val="tx2"/>
                </a:solidFill>
                <a:latin typeface=" times new roman"/>
              </a:rPr>
            </a:br>
            <a:endParaRPr lang="en-IN" sz="3600" dirty="0">
              <a:solidFill>
                <a:schemeClr val="tx2"/>
              </a:solidFill>
            </a:endParaRPr>
          </a:p>
        </p:txBody>
      </p:sp>
      <p:sp>
        <p:nvSpPr>
          <p:cNvPr id="3" name="Content Placeholder 2">
            <a:extLst>
              <a:ext uri="{FF2B5EF4-FFF2-40B4-BE49-F238E27FC236}">
                <a16:creationId xmlns:a16="http://schemas.microsoft.com/office/drawing/2014/main" id="{9F272D1F-0503-2E2A-B777-532E1BED9F03}"/>
              </a:ext>
            </a:extLst>
          </p:cNvPr>
          <p:cNvSpPr>
            <a:spLocks noGrp="1"/>
          </p:cNvSpPr>
          <p:nvPr>
            <p:ph idx="1"/>
          </p:nvPr>
        </p:nvSpPr>
        <p:spPr>
          <a:xfrm>
            <a:off x="838199" y="1193533"/>
            <a:ext cx="10735733" cy="4906428"/>
          </a:xfrm>
        </p:spPr>
        <p:txBody>
          <a:bodyPr/>
          <a:lstStyle/>
          <a:p>
            <a:r>
              <a:rPr lang="en-GB" dirty="0">
                <a:latin typeface=" times new roman"/>
              </a:rPr>
              <a:t>Checking for the null values are present in the </a:t>
            </a:r>
            <a:r>
              <a:rPr lang="en-GB" dirty="0" err="1">
                <a:latin typeface=" times new roman"/>
              </a:rPr>
              <a:t>datset</a:t>
            </a:r>
            <a:endParaRPr lang="en-GB" dirty="0">
              <a:latin typeface=" times new roman"/>
            </a:endParaRPr>
          </a:p>
          <a:p>
            <a:r>
              <a:rPr lang="en-GB" dirty="0">
                <a:latin typeface=" times new roman"/>
              </a:rPr>
              <a:t>Checking for the duplicated are present in the dataset</a:t>
            </a:r>
          </a:p>
          <a:p>
            <a:r>
              <a:rPr lang="en-GB" sz="2800" dirty="0">
                <a:latin typeface=" times new roman"/>
              </a:rPr>
              <a:t>Checking for the datatyp</a:t>
            </a:r>
            <a:r>
              <a:rPr lang="en-GB" dirty="0">
                <a:latin typeface=" times new roman"/>
              </a:rPr>
              <a:t>es</a:t>
            </a:r>
          </a:p>
          <a:p>
            <a:r>
              <a:rPr lang="en-GB" sz="2800" dirty="0">
                <a:latin typeface=" times new roman"/>
              </a:rPr>
              <a:t>Checking for the colu</a:t>
            </a:r>
            <a:r>
              <a:rPr lang="en-GB" sz="2800" u="sng" dirty="0">
                <a:latin typeface=" times new roman"/>
              </a:rPr>
              <a:t>mns</a:t>
            </a:r>
            <a:endParaRPr lang="en-US" sz="2800" dirty="0">
              <a:latin typeface=" times new roman"/>
            </a:endParaRPr>
          </a:p>
        </p:txBody>
      </p:sp>
    </p:spTree>
    <p:extLst>
      <p:ext uri="{BB962C8B-B14F-4D97-AF65-F5344CB8AC3E}">
        <p14:creationId xmlns:p14="http://schemas.microsoft.com/office/powerpoint/2010/main" val="125310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D170-C991-0BBB-56F4-4E102CB6BB31}"/>
              </a:ext>
            </a:extLst>
          </p:cNvPr>
          <p:cNvSpPr>
            <a:spLocks noGrp="1"/>
          </p:cNvSpPr>
          <p:nvPr>
            <p:ph type="title"/>
          </p:nvPr>
        </p:nvSpPr>
        <p:spPr>
          <a:xfrm>
            <a:off x="838200" y="365126"/>
            <a:ext cx="10515600" cy="780280"/>
          </a:xfrm>
        </p:spPr>
        <p:txBody>
          <a:bodyPr>
            <a:normAutofit/>
          </a:bodyPr>
          <a:lstStyle/>
          <a:p>
            <a:r>
              <a:rPr lang="en-GB" dirty="0">
                <a:solidFill>
                  <a:schemeClr val="tx2"/>
                </a:solidFill>
                <a:latin typeface=" times new roman"/>
              </a:rPr>
              <a:t>Exploratory Data Analysis</a:t>
            </a:r>
            <a:r>
              <a:rPr lang="en-US" dirty="0">
                <a:solidFill>
                  <a:schemeClr val="tx2"/>
                </a:solidFill>
                <a:latin typeface=" times new roman"/>
              </a:rPr>
              <a:t>:</a:t>
            </a:r>
            <a:endParaRPr lang="en-IN" dirty="0">
              <a:solidFill>
                <a:schemeClr val="tx2"/>
              </a:solidFill>
              <a:latin typeface=" times new roman"/>
            </a:endParaRPr>
          </a:p>
        </p:txBody>
      </p:sp>
      <p:sp>
        <p:nvSpPr>
          <p:cNvPr id="5" name="Content Placeholder 4">
            <a:extLst>
              <a:ext uri="{FF2B5EF4-FFF2-40B4-BE49-F238E27FC236}">
                <a16:creationId xmlns:a16="http://schemas.microsoft.com/office/drawing/2014/main" id="{3FBF16AA-8CDB-8856-57A1-F3E17EA3BA9C}"/>
              </a:ext>
            </a:extLst>
          </p:cNvPr>
          <p:cNvSpPr>
            <a:spLocks noGrp="1"/>
          </p:cNvSpPr>
          <p:nvPr>
            <p:ph idx="1"/>
          </p:nvPr>
        </p:nvSpPr>
        <p:spPr/>
        <p:txBody>
          <a:bodyPr/>
          <a:lstStyle/>
          <a:p>
            <a:r>
              <a:rPr lang="en-GB" dirty="0"/>
              <a:t>Check for the relationship between the data</a:t>
            </a:r>
          </a:p>
          <a:p>
            <a:r>
              <a:rPr lang="en-GB" dirty="0"/>
              <a:t>Assigning the </a:t>
            </a:r>
            <a:r>
              <a:rPr lang="en-GB" dirty="0" err="1"/>
              <a:t>interger</a:t>
            </a:r>
            <a:r>
              <a:rPr lang="en-GB" dirty="0"/>
              <a:t> value to the column</a:t>
            </a:r>
          </a:p>
          <a:p>
            <a:r>
              <a:rPr lang="en-GB" dirty="0" err="1"/>
              <a:t>Spliting</a:t>
            </a:r>
            <a:r>
              <a:rPr lang="en-GB" dirty="0"/>
              <a:t> the input and target variables</a:t>
            </a:r>
            <a:endParaRPr lang="en-US" dirty="0"/>
          </a:p>
        </p:txBody>
      </p:sp>
    </p:spTree>
    <p:extLst>
      <p:ext uri="{BB962C8B-B14F-4D97-AF65-F5344CB8AC3E}">
        <p14:creationId xmlns:p14="http://schemas.microsoft.com/office/powerpoint/2010/main" val="118017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5F6-8F40-F69F-7729-CD53844F9370}"/>
              </a:ext>
            </a:extLst>
          </p:cNvPr>
          <p:cNvSpPr>
            <a:spLocks noGrp="1"/>
          </p:cNvSpPr>
          <p:nvPr>
            <p:ph type="title"/>
          </p:nvPr>
        </p:nvSpPr>
        <p:spPr/>
        <p:txBody>
          <a:bodyPr/>
          <a:lstStyle/>
          <a:p>
            <a:r>
              <a:rPr lang="en-GB" dirty="0"/>
              <a:t>Model Selection </a:t>
            </a:r>
            <a:endParaRPr lang="en-US" dirty="0"/>
          </a:p>
        </p:txBody>
      </p:sp>
      <p:sp>
        <p:nvSpPr>
          <p:cNvPr id="3" name="Content Placeholder 2">
            <a:extLst>
              <a:ext uri="{FF2B5EF4-FFF2-40B4-BE49-F238E27FC236}">
                <a16:creationId xmlns:a16="http://schemas.microsoft.com/office/drawing/2014/main" id="{22C6A705-2B97-E93F-FCB2-8AC54A68DF0E}"/>
              </a:ext>
            </a:extLst>
          </p:cNvPr>
          <p:cNvSpPr>
            <a:spLocks noGrp="1"/>
          </p:cNvSpPr>
          <p:nvPr>
            <p:ph idx="1"/>
          </p:nvPr>
        </p:nvSpPr>
        <p:spPr/>
        <p:txBody>
          <a:bodyPr/>
          <a:lstStyle/>
          <a:p>
            <a:r>
              <a:rPr lang="en-GB" dirty="0"/>
              <a:t>Random Forest Classifier model is selected to predict the ESG (Environmental, Social, and Governance) Risk Level of companies based on their Environment Risk Score, Governance Risk Score, and Social Risk Score.</a:t>
            </a:r>
          </a:p>
          <a:p>
            <a:r>
              <a:rPr lang="en-GB" dirty="0"/>
              <a:t>Random Forest can handle multi-class classification problems, which is suitable for predicting the ESG Risk Level, which has five classes (Low, Negligible, Medium, High, and Severe) with the accuracy of 85 percentage.</a:t>
            </a:r>
            <a:endParaRPr lang="en-US" dirty="0"/>
          </a:p>
        </p:txBody>
      </p:sp>
    </p:spTree>
    <p:extLst>
      <p:ext uri="{BB962C8B-B14F-4D97-AF65-F5344CB8AC3E}">
        <p14:creationId xmlns:p14="http://schemas.microsoft.com/office/powerpoint/2010/main" val="11145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A424-CC87-5995-E48C-15035D9F3908}"/>
              </a:ext>
            </a:extLst>
          </p:cNvPr>
          <p:cNvSpPr>
            <a:spLocks noGrp="1"/>
          </p:cNvSpPr>
          <p:nvPr>
            <p:ph type="title"/>
          </p:nvPr>
        </p:nvSpPr>
        <p:spPr>
          <a:xfrm>
            <a:off x="838200" y="365126"/>
            <a:ext cx="10515600" cy="726828"/>
          </a:xfrm>
        </p:spPr>
        <p:txBody>
          <a:bodyPr>
            <a:normAutofit/>
          </a:bodyPr>
          <a:lstStyle/>
          <a:p>
            <a:r>
              <a:rPr lang="en-GB" b="1" dirty="0">
                <a:solidFill>
                  <a:schemeClr val="tx2"/>
                </a:solidFill>
                <a:effectLst>
                  <a:outerShdw blurRad="38100" dist="38100" dir="2700000" algn="tl">
                    <a:srgbClr val="000000">
                      <a:alpha val="43137"/>
                    </a:srgbClr>
                  </a:outerShdw>
                </a:effectLst>
              </a:rPr>
              <a:t>Data </a:t>
            </a:r>
            <a:r>
              <a:rPr lang="en-US" b="1" dirty="0">
                <a:solidFill>
                  <a:schemeClr val="tx2"/>
                </a:solidFill>
                <a:effectLst>
                  <a:outerShdw blurRad="38100" dist="38100" dir="2700000" algn="tl">
                    <a:srgbClr val="000000">
                      <a:alpha val="43137"/>
                    </a:srgbClr>
                  </a:outerShdw>
                </a:effectLst>
              </a:rPr>
              <a:t>Visualization</a:t>
            </a:r>
            <a:endParaRPr lang="en-IN" b="1"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B3096A-42D3-DC58-7B5B-71197BAB1230}"/>
              </a:ext>
            </a:extLst>
          </p:cNvPr>
          <p:cNvSpPr>
            <a:spLocks noGrp="1"/>
          </p:cNvSpPr>
          <p:nvPr>
            <p:ph idx="1"/>
          </p:nvPr>
        </p:nvSpPr>
        <p:spPr>
          <a:xfrm>
            <a:off x="838200" y="1091954"/>
            <a:ext cx="10515600" cy="5601809"/>
          </a:xfrm>
        </p:spPr>
        <p:txBody>
          <a:bodyPr/>
          <a:lstStyle/>
          <a:p>
            <a:pPr marL="0" indent="0">
              <a:buNone/>
            </a:pPr>
            <a:r>
              <a:rPr lang="en-US" dirty="0"/>
              <a:t>               </a:t>
            </a:r>
            <a:r>
              <a:rPr lang="en-US" dirty="0">
                <a:latin typeface=" times new roman"/>
              </a:rPr>
              <a:t>  </a:t>
            </a:r>
            <a:r>
              <a:rPr lang="en-GB" dirty="0">
                <a:latin typeface=" times new roman"/>
              </a:rPr>
              <a:t>Comparison between the risk scores by risk level</a:t>
            </a:r>
            <a:r>
              <a:rPr lang="en-US" dirty="0">
                <a:solidFill>
                  <a:srgbClr val="FF6600"/>
                </a:solidFill>
                <a:latin typeface=" times new roman"/>
              </a:rPr>
              <a:t>                          </a:t>
            </a:r>
            <a:endParaRPr lang="en-IN" dirty="0">
              <a:solidFill>
                <a:srgbClr val="FF6600"/>
              </a:solidFill>
              <a:latin typeface=" times new roman"/>
            </a:endParaRPr>
          </a:p>
        </p:txBody>
      </p:sp>
      <p:pic>
        <p:nvPicPr>
          <p:cNvPr id="5" name="Picture 4">
            <a:extLst>
              <a:ext uri="{FF2B5EF4-FFF2-40B4-BE49-F238E27FC236}">
                <a16:creationId xmlns:a16="http://schemas.microsoft.com/office/drawing/2014/main" id="{FA693303-1322-A24A-7454-513AFD9FC15A}"/>
              </a:ext>
            </a:extLst>
          </p:cNvPr>
          <p:cNvPicPr>
            <a:picLocks noChangeAspect="1"/>
          </p:cNvPicPr>
          <p:nvPr/>
        </p:nvPicPr>
        <p:blipFill>
          <a:blip r:embed="rId2"/>
          <a:srcRect/>
          <a:stretch/>
        </p:blipFill>
        <p:spPr>
          <a:xfrm>
            <a:off x="2494804" y="2229233"/>
            <a:ext cx="7809611" cy="4263641"/>
          </a:xfrm>
          <a:prstGeom prst="rect">
            <a:avLst/>
          </a:prstGeom>
        </p:spPr>
      </p:pic>
    </p:spTree>
    <p:extLst>
      <p:ext uri="{BB962C8B-B14F-4D97-AF65-F5344CB8AC3E}">
        <p14:creationId xmlns:p14="http://schemas.microsoft.com/office/powerpoint/2010/main" val="377659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1FE3-F724-7B68-13D3-B1B7E11D8315}"/>
              </a:ext>
            </a:extLst>
          </p:cNvPr>
          <p:cNvSpPr>
            <a:spLocks noGrp="1"/>
          </p:cNvSpPr>
          <p:nvPr>
            <p:ph type="title"/>
          </p:nvPr>
        </p:nvSpPr>
        <p:spPr>
          <a:xfrm>
            <a:off x="838200" y="365126"/>
            <a:ext cx="10515600" cy="872548"/>
          </a:xfrm>
        </p:spPr>
        <p:txBody>
          <a:bodyPr>
            <a:normAutofit/>
          </a:bodyPr>
          <a:lstStyle/>
          <a:p>
            <a:r>
              <a:rPr lang="en-GB" sz="3600" dirty="0">
                <a:solidFill>
                  <a:schemeClr val="accent6"/>
                </a:solidFill>
                <a:latin typeface=" times new roman"/>
              </a:rPr>
              <a:t>          Confusion matrix</a:t>
            </a:r>
            <a:endParaRPr lang="en-IN" sz="3600" dirty="0">
              <a:solidFill>
                <a:schemeClr val="accent6"/>
              </a:solidFill>
              <a:latin typeface=" times new roman"/>
            </a:endParaRPr>
          </a:p>
        </p:txBody>
      </p:sp>
      <p:pic>
        <p:nvPicPr>
          <p:cNvPr id="4" name="Content Placeholder 3">
            <a:extLst>
              <a:ext uri="{FF2B5EF4-FFF2-40B4-BE49-F238E27FC236}">
                <a16:creationId xmlns:a16="http://schemas.microsoft.com/office/drawing/2014/main" id="{A18955F0-A868-1116-80A0-199E85481EB0}"/>
              </a:ext>
            </a:extLst>
          </p:cNvPr>
          <p:cNvPicPr>
            <a:picLocks noGrp="1" noChangeAspect="1"/>
          </p:cNvPicPr>
          <p:nvPr>
            <p:ph idx="1"/>
          </p:nvPr>
        </p:nvPicPr>
        <p:blipFill>
          <a:blip r:embed="rId2"/>
          <a:srcRect/>
          <a:stretch/>
        </p:blipFill>
        <p:spPr>
          <a:xfrm>
            <a:off x="2748017" y="1366982"/>
            <a:ext cx="5966292" cy="5125891"/>
          </a:xfrm>
          <a:prstGeom prst="rect">
            <a:avLst/>
          </a:prstGeom>
        </p:spPr>
      </p:pic>
    </p:spTree>
    <p:extLst>
      <p:ext uri="{BB962C8B-B14F-4D97-AF65-F5344CB8AC3E}">
        <p14:creationId xmlns:p14="http://schemas.microsoft.com/office/powerpoint/2010/main" val="217049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3870-B77C-631D-268A-0C027DC9A810}"/>
              </a:ext>
            </a:extLst>
          </p:cNvPr>
          <p:cNvSpPr>
            <a:spLocks noGrp="1"/>
          </p:cNvSpPr>
          <p:nvPr>
            <p:ph type="title"/>
          </p:nvPr>
        </p:nvSpPr>
        <p:spPr>
          <a:xfrm>
            <a:off x="838200" y="365126"/>
            <a:ext cx="10515600" cy="927966"/>
          </a:xfrm>
        </p:spPr>
        <p:txBody>
          <a:bodyPr/>
          <a:lstStyle/>
          <a:p>
            <a:r>
              <a:rPr lang="en-GB" dirty="0">
                <a:solidFill>
                  <a:schemeClr val="accent6"/>
                </a:solidFill>
              </a:rPr>
              <a:t>Risk Matrix</a:t>
            </a:r>
            <a:endParaRPr lang="en-IN" dirty="0">
              <a:solidFill>
                <a:schemeClr val="accent6"/>
              </a:solidFill>
            </a:endParaRPr>
          </a:p>
        </p:txBody>
      </p:sp>
      <p:pic>
        <p:nvPicPr>
          <p:cNvPr id="4" name="Content Placeholder 3">
            <a:extLst>
              <a:ext uri="{FF2B5EF4-FFF2-40B4-BE49-F238E27FC236}">
                <a16:creationId xmlns:a16="http://schemas.microsoft.com/office/drawing/2014/main" id="{31EF37A9-C1A1-4DCE-0D41-C92528D2C281}"/>
              </a:ext>
            </a:extLst>
          </p:cNvPr>
          <p:cNvPicPr>
            <a:picLocks noGrp="1" noChangeAspect="1"/>
          </p:cNvPicPr>
          <p:nvPr>
            <p:ph idx="1"/>
          </p:nvPr>
        </p:nvPicPr>
        <p:blipFill>
          <a:blip r:embed="rId2"/>
          <a:srcRect/>
          <a:stretch/>
        </p:blipFill>
        <p:spPr>
          <a:xfrm>
            <a:off x="2431672" y="1163782"/>
            <a:ext cx="6968438" cy="5403273"/>
          </a:xfrm>
          <a:prstGeom prst="rect">
            <a:avLst/>
          </a:prstGeom>
        </p:spPr>
      </p:pic>
    </p:spTree>
    <p:extLst>
      <p:ext uri="{BB962C8B-B14F-4D97-AF65-F5344CB8AC3E}">
        <p14:creationId xmlns:p14="http://schemas.microsoft.com/office/powerpoint/2010/main" val="95996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516</Words>
  <Application>Microsoft Office PowerPoint</Application>
  <PresentationFormat>Widescreen</PresentationFormat>
  <Paragraphs>116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Harnessing-Data-Analytics-for-Sustainable-Investment-Strategies</vt:lpstr>
      <vt:lpstr>Problem statement:  </vt:lpstr>
      <vt:lpstr>PROJECT OVERVIEW:</vt:lpstr>
      <vt:lpstr>  Data Preprocessing:  </vt:lpstr>
      <vt:lpstr>Exploratory Data Analysis:</vt:lpstr>
      <vt:lpstr>Model Selection </vt:lpstr>
      <vt:lpstr>Data Visualization</vt:lpstr>
      <vt:lpstr>          Confusion matrix</vt:lpstr>
      <vt:lpstr>Risk Matrix</vt:lpstr>
      <vt:lpstr>Streamlit: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Road Accident Prevention and Response </dc:title>
  <dc:creator>Sowmya Rahul</dc:creator>
  <cp:lastModifiedBy>Arun Kumar M</cp:lastModifiedBy>
  <cp:revision>68</cp:revision>
  <dcterms:created xsi:type="dcterms:W3CDTF">2024-04-01T07:49:13Z</dcterms:created>
  <dcterms:modified xsi:type="dcterms:W3CDTF">2024-04-05T09:55:06Z</dcterms:modified>
</cp:coreProperties>
</file>