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6"/>
  </p:notesMasterIdLst>
  <p:sldIdLst>
    <p:sldId id="256" r:id="rId2"/>
    <p:sldId id="257" r:id="rId3"/>
    <p:sldId id="258" r:id="rId4"/>
    <p:sldId id="259" r:id="rId5"/>
    <p:sldId id="260" r:id="rId6"/>
    <p:sldId id="261" r:id="rId7"/>
    <p:sldId id="262" r:id="rId8"/>
    <p:sldId id="263" r:id="rId9"/>
    <p:sldId id="287" r:id="rId10"/>
    <p:sldId id="288" r:id="rId11"/>
    <p:sldId id="264" r:id="rId12"/>
    <p:sldId id="268" r:id="rId13"/>
    <p:sldId id="285" r:id="rId14"/>
    <p:sldId id="284" r:id="rId15"/>
    <p:sldId id="269" r:id="rId16"/>
    <p:sldId id="270" r:id="rId17"/>
    <p:sldId id="271" r:id="rId18"/>
    <p:sldId id="272" r:id="rId19"/>
    <p:sldId id="273" r:id="rId20"/>
    <p:sldId id="278" r:id="rId21"/>
    <p:sldId id="279" r:id="rId22"/>
    <p:sldId id="280" r:id="rId23"/>
    <p:sldId id="281" r:id="rId24"/>
    <p:sldId id="274" r:id="rId25"/>
    <p:sldId id="276" r:id="rId26"/>
    <p:sldId id="265" r:id="rId27"/>
    <p:sldId id="266" r:id="rId28"/>
    <p:sldId id="282" r:id="rId29"/>
    <p:sldId id="283" r:id="rId30"/>
    <p:sldId id="275" r:id="rId31"/>
    <p:sldId id="277" r:id="rId32"/>
    <p:sldId id="286" r:id="rId33"/>
    <p:sldId id="294" r:id="rId34"/>
    <p:sldId id="295" r:id="rId35"/>
    <p:sldId id="296" r:id="rId36"/>
    <p:sldId id="300" r:id="rId37"/>
    <p:sldId id="299" r:id="rId38"/>
    <p:sldId id="301" r:id="rId39"/>
    <p:sldId id="297" r:id="rId40"/>
    <p:sldId id="302" r:id="rId41"/>
    <p:sldId id="303" r:id="rId42"/>
    <p:sldId id="289" r:id="rId43"/>
    <p:sldId id="290" r:id="rId44"/>
    <p:sldId id="304"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rt" id="{553D277C-E5D8-430E-B65B-693B46A1EC4A}">
          <p14:sldIdLst>
            <p14:sldId id="256"/>
          </p14:sldIdLst>
        </p14:section>
        <p14:section name="Topics" id="{26C3BBE2-EA03-4D68-9E38-152D85CF1251}">
          <p14:sldIdLst>
            <p14:sldId id="257"/>
          </p14:sldIdLst>
        </p14:section>
        <p14:section name="What is Ponter" id="{2227D452-B0ED-495E-A897-6ACA184C06C6}">
          <p14:sldIdLst>
            <p14:sldId id="258"/>
          </p14:sldIdLst>
        </p14:section>
        <p14:section name="Advantages &amp; disadvantages of pointer" id="{E47C55D4-1CBC-4BC8-AE52-7A62C461D631}">
          <p14:sldIdLst>
            <p14:sldId id="259"/>
            <p14:sldId id="260"/>
          </p14:sldIdLst>
        </p14:section>
        <p14:section name="How to declare, initialize &amp; use the pointer" id="{6656A1B8-7E25-4386-A3B4-41098DC9916F}">
          <p14:sldIdLst>
            <p14:sldId id="261"/>
            <p14:sldId id="262"/>
            <p14:sldId id="263"/>
          </p14:sldIdLst>
        </p14:section>
        <p14:section name="Direct &amp; indirect access of pointer" id="{13E56565-71C1-4910-B296-12DF933C5221}">
          <p14:sldIdLst>
            <p14:sldId id="287"/>
            <p14:sldId id="288"/>
          </p14:sldIdLst>
        </p14:section>
        <p14:section name="Pointer with different data types" id="{4AD078E2-6C78-4231-B5C7-04635779C295}">
          <p14:sldIdLst>
            <p14:sldId id="264"/>
          </p14:sldIdLst>
        </p14:section>
        <p14:section name="Types of pointers" id="{DD5FA998-9242-4DB2-A586-F2D50FCD401C}">
          <p14:sldIdLst>
            <p14:sldId id="268"/>
          </p14:sldIdLst>
        </p14:section>
        <p14:section name="Wild pointer" id="{6C199301-3696-4CCA-8138-83D1565FB534}">
          <p14:sldIdLst>
            <p14:sldId id="285"/>
            <p14:sldId id="284"/>
          </p14:sldIdLst>
        </p14:section>
        <p14:section name="Nullpointer" id="{FA2F6549-3F79-45AD-9493-79C1334349D2}">
          <p14:sldIdLst>
            <p14:sldId id="269"/>
            <p14:sldId id="270"/>
            <p14:sldId id="271"/>
            <p14:sldId id="272"/>
          </p14:sldIdLst>
        </p14:section>
        <p14:section name="Void pointer" id="{89D2D1CA-FCDC-47CC-B32A-E3F3901C8091}">
          <p14:sldIdLst>
            <p14:sldId id="273"/>
            <p14:sldId id="278"/>
            <p14:sldId id="279"/>
            <p14:sldId id="280"/>
            <p14:sldId id="281"/>
          </p14:sldIdLst>
        </p14:section>
        <p14:section name="Dangling pointer" id="{CA79EB05-C02E-4F04-8213-82C73314FBBD}">
          <p14:sldIdLst>
            <p14:sldId id="274"/>
            <p14:sldId id="276"/>
          </p14:sldIdLst>
        </p14:section>
        <p14:section name="Constant pointer" id="{089B1E3E-2B0A-40B4-B42C-B1360504BA94}">
          <p14:sldIdLst>
            <p14:sldId id="265"/>
            <p14:sldId id="266"/>
            <p14:sldId id="282"/>
            <p14:sldId id="283"/>
          </p14:sldIdLst>
        </p14:section>
        <p14:section name="Complex pointer" id="{7B842E3C-7F20-4D24-81F5-C8F6FB2E6B95}">
          <p14:sldIdLst>
            <p14:sldId id="275"/>
          </p14:sldIdLst>
        </p14:section>
        <p14:section name="Double pointer" id="{40A714F6-0E7B-4A58-8F84-CD5BC9E4C466}">
          <p14:sldIdLst>
            <p14:sldId id="277"/>
            <p14:sldId id="286"/>
          </p14:sldIdLst>
        </p14:section>
        <p14:section name="Array Pointer" id="{09C812BD-5862-46F5-BDE1-522F8883E0B7}">
          <p14:sldIdLst>
            <p14:sldId id="294"/>
          </p14:sldIdLst>
        </p14:section>
        <p14:section name="String Pointer" id="{1698394F-06D7-44F6-B14D-23A69B13453B}">
          <p14:sldIdLst>
            <p14:sldId id="295"/>
          </p14:sldIdLst>
        </p14:section>
        <p14:section name="Function Pointer" id="{E8080CAD-2D75-4EEE-A762-D04C958C5257}">
          <p14:sldIdLst>
            <p14:sldId id="296"/>
            <p14:sldId id="300"/>
            <p14:sldId id="299"/>
          </p14:sldIdLst>
        </p14:section>
        <p14:section name="Structure Pointer" id="{1D06EDF3-5EBA-4158-A38D-E7BCCB9C6C13}">
          <p14:sldIdLst>
            <p14:sldId id="301"/>
            <p14:sldId id="297"/>
            <p14:sldId id="302"/>
          </p14:sldIdLst>
        </p14:section>
        <p14:section name="Union Pointer" id="{92AEF9BF-6889-4F72-ABAA-627603E28AED}">
          <p14:sldIdLst>
            <p14:sldId id="303"/>
          </p14:sldIdLst>
        </p14:section>
        <p14:section name="Pointer Arithmetic" id="{58307807-BDE5-4BD3-89C7-179C4C6A68AD}">
          <p14:sldIdLst>
            <p14:sldId id="289"/>
            <p14:sldId id="290"/>
          </p14:sldIdLst>
        </p14:section>
        <p14:section name="End" id="{45EB7ADF-5012-47F6-884A-D32EB114FCA4}">
          <p14:sldIdLst>
            <p14:sldId id="304"/>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XTERNAL Karagi Vijaya (Ettiksoft, MS/EPC2-AS)" initials="EKV(MA" lastIdx="1" clrIdx="0">
    <p:extLst>
      <p:ext uri="{19B8F6BF-5375-455C-9EA6-DF929625EA0E}">
        <p15:presenceInfo xmlns:p15="http://schemas.microsoft.com/office/powerpoint/2012/main" userId="S::kvr3cob@bosch.com::0c9ad3f8-962e-4652-9325-b3126d49d6f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286" autoAdjust="0"/>
    <p:restoredTop sz="93907" autoAdjust="0"/>
  </p:normalViewPr>
  <p:slideViewPr>
    <p:cSldViewPr snapToGrid="0">
      <p:cViewPr>
        <p:scale>
          <a:sx n="66" d="100"/>
          <a:sy n="66" d="100"/>
        </p:scale>
        <p:origin x="544" y="32"/>
      </p:cViewPr>
      <p:guideLst/>
    </p:cSldViewPr>
  </p:slideViewPr>
  <p:notesTextViewPr>
    <p:cViewPr>
      <p:scale>
        <a:sx n="1" d="1"/>
        <a:sy n="1" d="1"/>
      </p:scale>
      <p:origin x="0" y="0"/>
    </p:cViewPr>
  </p:notesTextViewPr>
  <p:sorterViewPr>
    <p:cViewPr>
      <p:scale>
        <a:sx n="100" d="100"/>
        <a:sy n="100" d="100"/>
      </p:scale>
      <p:origin x="0" y="-5464"/>
    </p:cViewPr>
  </p:sorterViewPr>
  <p:notesViewPr>
    <p:cSldViewPr snapToGrid="0">
      <p:cViewPr varScale="1">
        <p:scale>
          <a:sx n="51" d="100"/>
          <a:sy n="51" d="100"/>
        </p:scale>
        <p:origin x="2692" y="6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42C72C-048E-4F46-A0C1-520053EEE708}" type="datetimeFigureOut">
              <a:rPr lang="en-US" smtClean="0"/>
              <a:t>11/26/2021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1"/>
            <a:r>
              <a:rPr lang="en-US" dirty="0"/>
              <a:t>Third level</a:t>
            </a:r>
          </a:p>
          <a:p>
            <a:pPr lvl="1"/>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C696E6-4D86-44A4-AED6-9D472EBCA6B0}" type="slidenum">
              <a:rPr lang="en-US" smtClean="0"/>
              <a:t>‹#›</a:t>
            </a:fld>
            <a:endParaRPr lang="en-US"/>
          </a:p>
        </p:txBody>
      </p:sp>
    </p:spTree>
    <p:extLst>
      <p:ext uri="{BB962C8B-B14F-4D97-AF65-F5344CB8AC3E}">
        <p14:creationId xmlns:p14="http://schemas.microsoft.com/office/powerpoint/2010/main" val="972913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628650" indent="-171450"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11/26/2021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11/26/2021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Illuminating smoke on a black background">
            <a:extLst>
              <a:ext uri="{FF2B5EF4-FFF2-40B4-BE49-F238E27FC236}">
                <a16:creationId xmlns:a16="http://schemas.microsoft.com/office/drawing/2014/main" id="{929E58D7-03EC-492F-870A-1E12351807F2}"/>
              </a:ext>
            </a:extLst>
          </p:cNvPr>
          <p:cNvPicPr>
            <a:picLocks noChangeAspect="1"/>
          </p:cNvPicPr>
          <p:nvPr/>
        </p:nvPicPr>
        <p:blipFill>
          <a:blip r:embed="rId2"/>
          <a:stretch>
            <a:fillRect/>
          </a:stretch>
        </p:blipFill>
        <p:spPr>
          <a:xfrm>
            <a:off x="1734207" y="510139"/>
            <a:ext cx="9431098" cy="590028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2" name="Title 1">
            <a:extLst>
              <a:ext uri="{FF2B5EF4-FFF2-40B4-BE49-F238E27FC236}">
                <a16:creationId xmlns:a16="http://schemas.microsoft.com/office/drawing/2014/main" id="{7C9695D0-9DAA-4CD5-8003-6A4248CF4E36}"/>
              </a:ext>
            </a:extLst>
          </p:cNvPr>
          <p:cNvSpPr>
            <a:spLocks noGrp="1"/>
          </p:cNvSpPr>
          <p:nvPr>
            <p:ph type="ctrTitle"/>
          </p:nvPr>
        </p:nvSpPr>
        <p:spPr>
          <a:xfrm>
            <a:off x="1914130" y="1800520"/>
            <a:ext cx="8791575" cy="2007909"/>
          </a:xfrm>
        </p:spPr>
        <p:txBody>
          <a:bodyPr>
            <a:noAutofit/>
          </a:bodyPr>
          <a:lstStyle/>
          <a:p>
            <a:pPr algn="ctr"/>
            <a:r>
              <a:rPr lang="en-US" sz="6600" cap="none" dirty="0">
                <a:ln w="0">
                  <a:solidFill>
                    <a:schemeClr val="bg1"/>
                  </a:solidFill>
                </a:ln>
                <a:solidFill>
                  <a:schemeClr val="accent5">
                    <a:lumMod val="60000"/>
                    <a:lumOff val="40000"/>
                  </a:schemeClr>
                </a:solidFill>
                <a:effectLst>
                  <a:reflection blurRad="6350" stA="53000" endA="300" endPos="35500" dir="5400000" sy="-90000" algn="bl" rotWithShape="0"/>
                </a:effectLst>
              </a:rPr>
              <a:t>Pointer in c programming</a:t>
            </a:r>
          </a:p>
        </p:txBody>
      </p:sp>
    </p:spTree>
    <p:extLst>
      <p:ext uri="{BB962C8B-B14F-4D97-AF65-F5344CB8AC3E}">
        <p14:creationId xmlns:p14="http://schemas.microsoft.com/office/powerpoint/2010/main" val="29767749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A66B4EBD-8EAC-48AA-8E79-D81C67189858}"/>
              </a:ext>
            </a:extLst>
          </p:cNvPr>
          <p:cNvSpPr/>
          <p:nvPr/>
        </p:nvSpPr>
        <p:spPr>
          <a:xfrm>
            <a:off x="1530416" y="173255"/>
            <a:ext cx="9298004" cy="43698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32073965-50A4-4816-89B9-D980A02C9FAF}"/>
              </a:ext>
            </a:extLst>
          </p:cNvPr>
          <p:cNvSpPr>
            <a:spLocks noGrp="1"/>
          </p:cNvSpPr>
          <p:nvPr>
            <p:ph sz="half" idx="2"/>
          </p:nvPr>
        </p:nvSpPr>
        <p:spPr>
          <a:xfrm>
            <a:off x="2043790" y="378324"/>
            <a:ext cx="9111889" cy="4164800"/>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bg1"/>
                </a:solidFill>
                <a:effectLst/>
                <a:latin typeface="Courier 10 Pitch"/>
              </a:rPr>
              <a:t>#include &lt;</a:t>
            </a:r>
            <a:r>
              <a:rPr kumimoji="0" lang="en-US" altLang="en-US" sz="1800" b="0" i="0" u="none" strike="noStrike" cap="none" normalizeH="0" baseline="0" dirty="0" err="1">
                <a:ln>
                  <a:noFill/>
                </a:ln>
                <a:solidFill>
                  <a:schemeClr val="bg1"/>
                </a:solidFill>
                <a:effectLst/>
                <a:latin typeface="Courier 10 Pitch"/>
              </a:rPr>
              <a:t>stdio.h</a:t>
            </a:r>
            <a:r>
              <a:rPr kumimoji="0" lang="en-US" altLang="en-US" sz="1800" b="0" i="0" u="none" strike="noStrike" cap="none" normalizeH="0" baseline="0" dirty="0">
                <a:ln>
                  <a:noFill/>
                </a:ln>
                <a:solidFill>
                  <a:schemeClr val="bg1"/>
                </a:solidFill>
                <a:effectLst/>
                <a:latin typeface="Courier 10 Pitch"/>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bg1"/>
                </a:solidFill>
                <a:effectLst/>
                <a:latin typeface="Courier 10 Pitch"/>
              </a:rPr>
              <a:t>int var = 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bg1"/>
                </a:solidFill>
                <a:effectLst/>
                <a:latin typeface="Courier 10 Pitch"/>
              </a:rPr>
              <a:t>int *</a:t>
            </a:r>
            <a:r>
              <a:rPr kumimoji="0" lang="en-US" altLang="en-US" sz="1800" b="0" i="0" u="none" strike="noStrike" cap="none" normalizeH="0" baseline="0" dirty="0" err="1">
                <a:ln>
                  <a:noFill/>
                </a:ln>
                <a:solidFill>
                  <a:schemeClr val="bg1"/>
                </a:solidFill>
                <a:effectLst/>
                <a:latin typeface="Courier 10 Pitch"/>
              </a:rPr>
              <a:t>ptr</a:t>
            </a:r>
            <a:r>
              <a:rPr kumimoji="0" lang="en-US" altLang="en-US" sz="1800" b="0" i="0" u="none" strike="noStrike" cap="none" normalizeH="0" baseline="0" dirty="0">
                <a:ln>
                  <a:noFill/>
                </a:ln>
                <a:solidFill>
                  <a:schemeClr val="bg1"/>
                </a:solidFill>
                <a:effectLst/>
                <a:latin typeface="Courier 10 Pitch"/>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bg1"/>
                </a:solidFill>
                <a:effectLst/>
                <a:latin typeface="Courier 10 Pitch"/>
              </a:rPr>
              <a:t>int main( void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bg1"/>
                </a:solidFill>
                <a:effectLst/>
                <a:latin typeface="Courier 10 Pitch"/>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bg1"/>
                </a:solidFill>
                <a:effectLst/>
                <a:latin typeface="Courier 10 Pitch"/>
              </a:rPr>
              <a:t>  </a:t>
            </a:r>
            <a:r>
              <a:rPr kumimoji="0" lang="en-US" altLang="en-US" sz="1800" b="0" i="0" u="none" strike="noStrike" cap="none" normalizeH="0" baseline="0" dirty="0" err="1">
                <a:ln>
                  <a:noFill/>
                </a:ln>
                <a:solidFill>
                  <a:schemeClr val="bg1"/>
                </a:solidFill>
                <a:effectLst/>
                <a:latin typeface="Courier 10 Pitch"/>
              </a:rPr>
              <a:t>ptr</a:t>
            </a:r>
            <a:r>
              <a:rPr kumimoji="0" lang="en-US" altLang="en-US" sz="1800" b="0" i="0" u="none" strike="noStrike" cap="none" normalizeH="0" baseline="0" dirty="0">
                <a:ln>
                  <a:noFill/>
                </a:ln>
                <a:solidFill>
                  <a:schemeClr val="bg1"/>
                </a:solidFill>
                <a:effectLst/>
                <a:latin typeface="Courier 10 Pitch"/>
              </a:rPr>
              <a:t> = &amp;var; /* Access var directly and indirectly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bg1"/>
                </a:solidFill>
                <a:effectLst/>
                <a:latin typeface="Courier 10 Pitch"/>
              </a:rPr>
              <a:t>  </a:t>
            </a:r>
            <a:r>
              <a:rPr kumimoji="0" lang="en-US" altLang="en-US" sz="1800" b="0" i="0" u="none" strike="noStrike" cap="none" normalizeH="0" baseline="0" dirty="0" err="1">
                <a:ln>
                  <a:noFill/>
                </a:ln>
                <a:solidFill>
                  <a:schemeClr val="bg1"/>
                </a:solidFill>
                <a:effectLst/>
                <a:latin typeface="Courier 10 Pitch"/>
              </a:rPr>
              <a:t>printf</a:t>
            </a:r>
            <a:r>
              <a:rPr kumimoji="0" lang="en-US" altLang="en-US" sz="1800" b="0" i="0" u="none" strike="noStrike" cap="none" normalizeH="0" baseline="0" dirty="0">
                <a:ln>
                  <a:noFill/>
                </a:ln>
                <a:solidFill>
                  <a:schemeClr val="bg1"/>
                </a:solidFill>
                <a:effectLst/>
                <a:latin typeface="Courier 10 Pitch"/>
              </a:rPr>
              <a:t>("\</a:t>
            </a:r>
            <a:r>
              <a:rPr kumimoji="0" lang="en-US" altLang="en-US" sz="1800" b="0" i="0" u="none" strike="noStrike" cap="none" normalizeH="0" baseline="0" dirty="0" err="1">
                <a:ln>
                  <a:noFill/>
                </a:ln>
                <a:solidFill>
                  <a:schemeClr val="bg1"/>
                </a:solidFill>
                <a:effectLst/>
                <a:latin typeface="Courier 10 Pitch"/>
              </a:rPr>
              <a:t>nDirect</a:t>
            </a:r>
            <a:r>
              <a:rPr kumimoji="0" lang="en-US" altLang="en-US" sz="1800" b="0" i="0" u="none" strike="noStrike" cap="none" normalizeH="0" baseline="0" dirty="0">
                <a:ln>
                  <a:noFill/>
                </a:ln>
                <a:solidFill>
                  <a:schemeClr val="bg1"/>
                </a:solidFill>
                <a:effectLst/>
                <a:latin typeface="Courier 10 Pitch"/>
              </a:rPr>
              <a:t> access, var = %d", var);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bg1"/>
                </a:solidFill>
                <a:effectLst/>
                <a:latin typeface="Courier 10 Pitch"/>
              </a:rPr>
              <a:t>  </a:t>
            </a:r>
            <a:r>
              <a:rPr kumimoji="0" lang="en-US" altLang="en-US" sz="1800" b="0" i="0" u="none" strike="noStrike" cap="none" normalizeH="0" baseline="0" dirty="0" err="1">
                <a:ln>
                  <a:noFill/>
                </a:ln>
                <a:solidFill>
                  <a:schemeClr val="bg1"/>
                </a:solidFill>
                <a:effectLst/>
                <a:latin typeface="Courier 10 Pitch"/>
              </a:rPr>
              <a:t>printf</a:t>
            </a:r>
            <a:r>
              <a:rPr kumimoji="0" lang="en-US" altLang="en-US" sz="1800" b="0" i="0" u="none" strike="noStrike" cap="none" normalizeH="0" baseline="0" dirty="0">
                <a:ln>
                  <a:noFill/>
                </a:ln>
                <a:solidFill>
                  <a:schemeClr val="bg1"/>
                </a:solidFill>
                <a:effectLst/>
                <a:latin typeface="Courier 10 Pitch"/>
              </a:rPr>
              <a:t>("\</a:t>
            </a:r>
            <a:r>
              <a:rPr kumimoji="0" lang="en-US" altLang="en-US" sz="1800" b="0" i="0" u="none" strike="noStrike" cap="none" normalizeH="0" baseline="0" dirty="0" err="1">
                <a:ln>
                  <a:noFill/>
                </a:ln>
                <a:solidFill>
                  <a:schemeClr val="bg1"/>
                </a:solidFill>
                <a:effectLst/>
                <a:latin typeface="Courier 10 Pitch"/>
              </a:rPr>
              <a:t>nIndirect</a:t>
            </a:r>
            <a:r>
              <a:rPr kumimoji="0" lang="en-US" altLang="en-US" sz="1800" b="0" i="0" u="none" strike="noStrike" cap="none" normalizeH="0" baseline="0" dirty="0">
                <a:ln>
                  <a:noFill/>
                </a:ln>
                <a:solidFill>
                  <a:schemeClr val="bg1"/>
                </a:solidFill>
                <a:effectLst/>
                <a:latin typeface="Courier 10 Pitch"/>
              </a:rPr>
              <a:t> access, var = %d", *</a:t>
            </a:r>
            <a:r>
              <a:rPr kumimoji="0" lang="en-US" altLang="en-US" sz="1800" b="0" i="0" u="none" strike="noStrike" cap="none" normalizeH="0" baseline="0" dirty="0" err="1">
                <a:ln>
                  <a:noFill/>
                </a:ln>
                <a:solidFill>
                  <a:schemeClr val="bg1"/>
                </a:solidFill>
                <a:effectLst/>
                <a:latin typeface="Courier 10 Pitch"/>
              </a:rPr>
              <a:t>ptr</a:t>
            </a:r>
            <a:r>
              <a:rPr kumimoji="0" lang="en-US" altLang="en-US" sz="1800" b="0" i="0" u="none" strike="noStrike" cap="none" normalizeH="0" baseline="0" dirty="0">
                <a:ln>
                  <a:noFill/>
                </a:ln>
                <a:solidFill>
                  <a:schemeClr val="bg1"/>
                </a:solidFill>
                <a:effectLst/>
                <a:latin typeface="Courier 10 Pitch"/>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bg1"/>
                </a:solidFill>
                <a:effectLst/>
                <a:latin typeface="Courier 10 Pitch"/>
              </a:rPr>
              <a:t>  </a:t>
            </a:r>
            <a:r>
              <a:rPr kumimoji="0" lang="en-US" altLang="en-US" sz="1800" b="0" i="0" u="none" strike="noStrike" cap="none" normalizeH="0" baseline="0" dirty="0" err="1">
                <a:ln>
                  <a:noFill/>
                </a:ln>
                <a:solidFill>
                  <a:schemeClr val="bg1"/>
                </a:solidFill>
                <a:effectLst/>
                <a:latin typeface="Courier 10 Pitch"/>
              </a:rPr>
              <a:t>printf</a:t>
            </a:r>
            <a:r>
              <a:rPr kumimoji="0" lang="en-US" altLang="en-US" sz="1800" b="0" i="0" u="none" strike="noStrike" cap="none" normalizeH="0" baseline="0" dirty="0">
                <a:ln>
                  <a:noFill/>
                </a:ln>
                <a:solidFill>
                  <a:schemeClr val="bg1"/>
                </a:solidFill>
                <a:effectLst/>
                <a:latin typeface="Courier 10 Pitch"/>
              </a:rPr>
              <a:t>("\</a:t>
            </a:r>
            <a:r>
              <a:rPr kumimoji="0" lang="en-US" altLang="en-US" sz="1800" b="0" i="0" u="none" strike="noStrike" cap="none" normalizeH="0" baseline="0" dirty="0" err="1">
                <a:ln>
                  <a:noFill/>
                </a:ln>
                <a:solidFill>
                  <a:schemeClr val="bg1"/>
                </a:solidFill>
                <a:effectLst/>
                <a:latin typeface="Courier 10 Pitch"/>
              </a:rPr>
              <a:t>nThe</a:t>
            </a:r>
            <a:r>
              <a:rPr kumimoji="0" lang="en-US" altLang="en-US" sz="1800" b="0" i="0" u="none" strike="noStrike" cap="none" normalizeH="0" baseline="0" dirty="0">
                <a:ln>
                  <a:noFill/>
                </a:ln>
                <a:solidFill>
                  <a:schemeClr val="bg1"/>
                </a:solidFill>
                <a:effectLst/>
                <a:latin typeface="Courier 10 Pitch"/>
              </a:rPr>
              <a:t> address of var = %d", &amp;var);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bg1"/>
                </a:solidFill>
                <a:effectLst/>
                <a:latin typeface="Courier 10 Pitch"/>
              </a:rPr>
              <a:t>  </a:t>
            </a:r>
            <a:r>
              <a:rPr kumimoji="0" lang="en-US" altLang="en-US" sz="1800" b="0" i="0" u="none" strike="noStrike" cap="none" normalizeH="0" baseline="0" dirty="0" err="1">
                <a:ln>
                  <a:noFill/>
                </a:ln>
                <a:solidFill>
                  <a:schemeClr val="bg1"/>
                </a:solidFill>
                <a:effectLst/>
                <a:latin typeface="Courier 10 Pitch"/>
              </a:rPr>
              <a:t>printf</a:t>
            </a:r>
            <a:r>
              <a:rPr kumimoji="0" lang="en-US" altLang="en-US" sz="1800" b="0" i="0" u="none" strike="noStrike" cap="none" normalizeH="0" baseline="0" dirty="0">
                <a:ln>
                  <a:noFill/>
                </a:ln>
                <a:solidFill>
                  <a:schemeClr val="bg1"/>
                </a:solidFill>
                <a:effectLst/>
                <a:latin typeface="Courier 10 Pitch"/>
              </a:rPr>
              <a:t>("\</a:t>
            </a:r>
            <a:r>
              <a:rPr kumimoji="0" lang="en-US" altLang="en-US" sz="1800" b="0" i="0" u="none" strike="noStrike" cap="none" normalizeH="0" baseline="0" dirty="0" err="1">
                <a:ln>
                  <a:noFill/>
                </a:ln>
                <a:solidFill>
                  <a:schemeClr val="bg1"/>
                </a:solidFill>
                <a:effectLst/>
                <a:latin typeface="Courier 10 Pitch"/>
              </a:rPr>
              <a:t>nThe</a:t>
            </a:r>
            <a:r>
              <a:rPr kumimoji="0" lang="en-US" altLang="en-US" sz="1800" b="0" i="0" u="none" strike="noStrike" cap="none" normalizeH="0" baseline="0" dirty="0">
                <a:ln>
                  <a:noFill/>
                </a:ln>
                <a:solidFill>
                  <a:schemeClr val="bg1"/>
                </a:solidFill>
                <a:effectLst/>
                <a:latin typeface="Courier 10 Pitch"/>
              </a:rPr>
              <a:t> address of var = %d", </a:t>
            </a:r>
            <a:r>
              <a:rPr kumimoji="0" lang="en-US" altLang="en-US" sz="1800" b="0" i="0" u="none" strike="noStrike" cap="none" normalizeH="0" baseline="0" dirty="0" err="1">
                <a:ln>
                  <a:noFill/>
                </a:ln>
                <a:solidFill>
                  <a:schemeClr val="bg1"/>
                </a:solidFill>
                <a:effectLst/>
                <a:latin typeface="Courier 10 Pitch"/>
              </a:rPr>
              <a:t>ptr</a:t>
            </a:r>
            <a:r>
              <a:rPr kumimoji="0" lang="en-US" altLang="en-US" sz="1800" b="0" i="0" u="none" strike="noStrike" cap="none" normalizeH="0" baseline="0" dirty="0">
                <a:ln>
                  <a:noFill/>
                </a:ln>
                <a:solidFill>
                  <a:schemeClr val="bg1"/>
                </a:solidFill>
                <a:effectLst/>
                <a:latin typeface="Courier 10 Pitch"/>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bg1"/>
                </a:solidFill>
                <a:effectLst/>
                <a:latin typeface="Courier 10 Pitch"/>
              </a:rPr>
              <a:t>  *</a:t>
            </a:r>
            <a:r>
              <a:rPr kumimoji="0" lang="en-US" altLang="en-US" sz="1800" b="0" i="0" u="none" strike="noStrike" cap="none" normalizeH="0" baseline="0" dirty="0" err="1">
                <a:ln>
                  <a:noFill/>
                </a:ln>
                <a:solidFill>
                  <a:schemeClr val="bg1"/>
                </a:solidFill>
                <a:effectLst/>
                <a:latin typeface="Courier 10 Pitch"/>
              </a:rPr>
              <a:t>ptr</a:t>
            </a:r>
            <a:r>
              <a:rPr kumimoji="0" lang="en-US" altLang="en-US" sz="1800" b="0" i="0" u="none" strike="noStrike" cap="none" normalizeH="0" baseline="0" dirty="0">
                <a:ln>
                  <a:noFill/>
                </a:ln>
                <a:solidFill>
                  <a:schemeClr val="bg1"/>
                </a:solidFill>
                <a:effectLst/>
                <a:latin typeface="Courier 10 Pitch"/>
              </a:rPr>
              <a:t>=48;</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bg1"/>
                </a:solidFill>
                <a:effectLst/>
                <a:latin typeface="Courier 10 Pitch"/>
              </a:rPr>
              <a:t>  </a:t>
            </a:r>
            <a:r>
              <a:rPr kumimoji="0" lang="en-US" altLang="en-US" sz="1800" b="0" i="0" u="none" strike="noStrike" cap="none" normalizeH="0" baseline="0" dirty="0" err="1">
                <a:ln>
                  <a:noFill/>
                </a:ln>
                <a:solidFill>
                  <a:schemeClr val="bg1"/>
                </a:solidFill>
                <a:effectLst/>
                <a:latin typeface="Courier 10 Pitch"/>
              </a:rPr>
              <a:t>printf</a:t>
            </a:r>
            <a:r>
              <a:rPr kumimoji="0" lang="en-US" altLang="en-US" sz="1800" b="0" i="0" u="none" strike="noStrike" cap="none" normalizeH="0" baseline="0" dirty="0">
                <a:ln>
                  <a:noFill/>
                </a:ln>
                <a:solidFill>
                  <a:schemeClr val="bg1"/>
                </a:solidFill>
                <a:effectLst/>
                <a:latin typeface="Courier 10 Pitch"/>
              </a:rPr>
              <a:t>("\</a:t>
            </a:r>
            <a:r>
              <a:rPr kumimoji="0" lang="en-US" altLang="en-US" sz="1800" b="0" i="0" u="none" strike="noStrike" cap="none" normalizeH="0" baseline="0" dirty="0" err="1">
                <a:ln>
                  <a:noFill/>
                </a:ln>
                <a:solidFill>
                  <a:schemeClr val="bg1"/>
                </a:solidFill>
                <a:effectLst/>
                <a:latin typeface="Courier 10 Pitch"/>
              </a:rPr>
              <a:t>nIndirect</a:t>
            </a:r>
            <a:r>
              <a:rPr kumimoji="0" lang="en-US" altLang="en-US" sz="1800" b="0" i="0" u="none" strike="noStrike" cap="none" normalizeH="0" baseline="0" dirty="0">
                <a:ln>
                  <a:noFill/>
                </a:ln>
                <a:solidFill>
                  <a:schemeClr val="bg1"/>
                </a:solidFill>
                <a:effectLst/>
                <a:latin typeface="Courier 10 Pitch"/>
              </a:rPr>
              <a:t> access, var = %d", *</a:t>
            </a:r>
            <a:r>
              <a:rPr kumimoji="0" lang="en-US" altLang="en-US" sz="1800" b="0" i="0" u="none" strike="noStrike" cap="none" normalizeH="0" baseline="0" dirty="0" err="1">
                <a:ln>
                  <a:noFill/>
                </a:ln>
                <a:solidFill>
                  <a:schemeClr val="bg1"/>
                </a:solidFill>
                <a:effectLst/>
                <a:latin typeface="Courier 10 Pitch"/>
              </a:rPr>
              <a:t>ptr</a:t>
            </a:r>
            <a:r>
              <a:rPr kumimoji="0" lang="en-US" altLang="en-US" sz="1800" b="0" i="0" u="none" strike="noStrike" cap="none" normalizeH="0" baseline="0" dirty="0">
                <a:ln>
                  <a:noFill/>
                </a:ln>
                <a:solidFill>
                  <a:schemeClr val="bg1"/>
                </a:solidFill>
                <a:effectLst/>
                <a:latin typeface="Courier 10 Pitch"/>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bg1"/>
                </a:solidFill>
                <a:effectLst/>
                <a:latin typeface="Courier 10 Pitch"/>
              </a:rPr>
              <a:t>  return 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bg1"/>
                </a:solidFill>
                <a:effectLst/>
                <a:latin typeface="Courier 10 Pitch"/>
              </a:rPr>
              <a:t>}</a:t>
            </a: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sp>
        <p:nvSpPr>
          <p:cNvPr id="7" name="Rectangle: Rounded Corners 6">
            <a:extLst>
              <a:ext uri="{FF2B5EF4-FFF2-40B4-BE49-F238E27FC236}">
                <a16:creationId xmlns:a16="http://schemas.microsoft.com/office/drawing/2014/main" id="{E2558DB1-8C16-450D-A4B5-76354CB52FF9}"/>
              </a:ext>
            </a:extLst>
          </p:cNvPr>
          <p:cNvSpPr/>
          <p:nvPr/>
        </p:nvSpPr>
        <p:spPr>
          <a:xfrm>
            <a:off x="2367816" y="4748193"/>
            <a:ext cx="7632833" cy="19365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0" lang="en-US" altLang="en-US" sz="1800" b="0" i="0" u="none" strike="noStrike" cap="none" normalizeH="0" baseline="0" dirty="0">
                <a:ln>
                  <a:noFill/>
                </a:ln>
                <a:solidFill>
                  <a:srgbClr val="222222"/>
                </a:solidFill>
                <a:effectLst/>
                <a:latin typeface="Courier 10 Pitch"/>
              </a:rPr>
              <a:t>Output:</a:t>
            </a:r>
          </a:p>
          <a:p>
            <a:r>
              <a:rPr kumimoji="0" lang="en-US" altLang="en-US" sz="1800" b="0" i="0" u="none" strike="noStrike" cap="none" normalizeH="0" baseline="0" dirty="0">
                <a:ln>
                  <a:noFill/>
                </a:ln>
                <a:solidFill>
                  <a:srgbClr val="222222"/>
                </a:solidFill>
                <a:effectLst/>
                <a:latin typeface="Courier 10 Pitch"/>
              </a:rPr>
              <a:t>Direct access, var = 1 </a:t>
            </a:r>
          </a:p>
          <a:p>
            <a:r>
              <a:rPr kumimoji="0" lang="en-US" altLang="en-US" sz="1800" b="0" i="0" u="none" strike="noStrike" cap="none" normalizeH="0" baseline="0" dirty="0">
                <a:ln>
                  <a:noFill/>
                </a:ln>
                <a:solidFill>
                  <a:srgbClr val="222222"/>
                </a:solidFill>
                <a:effectLst/>
                <a:latin typeface="Courier 10 Pitch"/>
              </a:rPr>
              <a:t>Indirect access, var = 1 </a:t>
            </a:r>
          </a:p>
          <a:p>
            <a:r>
              <a:rPr kumimoji="0" lang="en-US" altLang="en-US" sz="1800" b="0" i="0" u="none" strike="noStrike" cap="none" normalizeH="0" baseline="0" dirty="0">
                <a:ln>
                  <a:noFill/>
                </a:ln>
                <a:solidFill>
                  <a:srgbClr val="222222"/>
                </a:solidFill>
                <a:effectLst/>
                <a:latin typeface="Courier 10 Pitch"/>
              </a:rPr>
              <a:t>The address of var = 4202496 </a:t>
            </a:r>
          </a:p>
          <a:p>
            <a:r>
              <a:rPr kumimoji="0" lang="en-US" altLang="en-US" sz="1800" b="0" i="0" u="none" strike="noStrike" cap="none" normalizeH="0" baseline="0" dirty="0">
                <a:ln>
                  <a:noFill/>
                </a:ln>
                <a:solidFill>
                  <a:srgbClr val="222222"/>
                </a:solidFill>
                <a:effectLst/>
                <a:latin typeface="Courier 10 Pitch"/>
              </a:rPr>
              <a:t>The address of var = 4202496 </a:t>
            </a:r>
          </a:p>
          <a:p>
            <a:r>
              <a:rPr kumimoji="0" lang="en-US" altLang="en-US" sz="1800" b="0" i="0" u="none" strike="noStrike" cap="none" normalizeH="0" baseline="0" dirty="0">
                <a:ln>
                  <a:noFill/>
                </a:ln>
                <a:solidFill>
                  <a:srgbClr val="222222"/>
                </a:solidFill>
                <a:effectLst/>
                <a:latin typeface="Courier 10 Pitch"/>
              </a:rPr>
              <a:t>Indirect access, var = 48</a:t>
            </a:r>
            <a:r>
              <a:rPr kumimoji="0" lang="en-US" altLang="en-US" sz="1400" b="0" i="0" u="none" strike="noStrike" cap="none" normalizeH="0" baseline="0" dirty="0">
                <a:ln>
                  <a:noFill/>
                </a:ln>
                <a:solidFill>
                  <a:schemeClr val="tx1"/>
                </a:solidFill>
                <a:effectLst/>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55794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9CD3F9BB-8264-4418-8F97-5458920EF70B}"/>
              </a:ext>
            </a:extLst>
          </p:cNvPr>
          <p:cNvSpPr/>
          <p:nvPr/>
        </p:nvSpPr>
        <p:spPr>
          <a:xfrm>
            <a:off x="6094411" y="2102177"/>
            <a:ext cx="3426661" cy="35067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C4AFFD12-9439-4882-AB4E-4AC94341C2EB}"/>
              </a:ext>
            </a:extLst>
          </p:cNvPr>
          <p:cNvSpPr/>
          <p:nvPr/>
        </p:nvSpPr>
        <p:spPr>
          <a:xfrm>
            <a:off x="2121031" y="2102177"/>
            <a:ext cx="2130458" cy="42609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E2C80A-9841-4AEA-9F34-368B60381614}"/>
              </a:ext>
            </a:extLst>
          </p:cNvPr>
          <p:cNvSpPr>
            <a:spLocks noGrp="1"/>
          </p:cNvSpPr>
          <p:nvPr>
            <p:ph type="title"/>
          </p:nvPr>
        </p:nvSpPr>
        <p:spPr>
          <a:xfrm>
            <a:off x="1141411" y="619127"/>
            <a:ext cx="9906000" cy="955150"/>
          </a:xfrm>
        </p:spPr>
        <p:txBody>
          <a:bodyPr/>
          <a:lstStyle/>
          <a:p>
            <a:pPr algn="ctr"/>
            <a:r>
              <a:rPr lang="en-US" cap="none" dirty="0">
                <a:ln w="0"/>
                <a:solidFill>
                  <a:schemeClr val="bg2"/>
                </a:solidFill>
                <a:effectLst>
                  <a:reflection blurRad="6350" stA="53000" endA="300" endPos="35500" dir="5400000" sy="-90000" algn="bl" rotWithShape="0"/>
                </a:effectLst>
              </a:rPr>
              <a:t>Pointer with different data types</a:t>
            </a:r>
          </a:p>
        </p:txBody>
      </p:sp>
      <p:sp>
        <p:nvSpPr>
          <p:cNvPr id="7" name="Rectangle 1">
            <a:extLst>
              <a:ext uri="{FF2B5EF4-FFF2-40B4-BE49-F238E27FC236}">
                <a16:creationId xmlns:a16="http://schemas.microsoft.com/office/drawing/2014/main" id="{6F4FE292-4BC0-4889-BD1F-9AD10611887D}"/>
              </a:ext>
            </a:extLst>
          </p:cNvPr>
          <p:cNvSpPr>
            <a:spLocks noGrp="1" noChangeArrowheads="1"/>
          </p:cNvSpPr>
          <p:nvPr>
            <p:ph sz="half" idx="2"/>
          </p:nvPr>
        </p:nvSpPr>
        <p:spPr bwMode="auto">
          <a:xfrm>
            <a:off x="2394752" y="2249446"/>
            <a:ext cx="1665841" cy="3739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22222"/>
                </a:solidFill>
                <a:effectLst/>
                <a:latin typeface="Courier 10 Pitch"/>
              </a:rPr>
              <a:t>char a</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222222"/>
                </a:solidFill>
                <a:latin typeface="Courier 10 Pitch"/>
              </a:rPr>
              <a:t>char</a:t>
            </a:r>
            <a:r>
              <a:rPr kumimoji="0" lang="en-US" altLang="en-US" sz="1600" b="0" i="0" u="none" strike="noStrike" cap="none" normalizeH="0" baseline="0" dirty="0">
                <a:ln>
                  <a:noFill/>
                </a:ln>
                <a:solidFill>
                  <a:srgbClr val="222222"/>
                </a:solidFill>
                <a:effectLst/>
                <a:latin typeface="Courier 10 Pitch"/>
              </a:rPr>
              <a:t> *</a:t>
            </a:r>
            <a:r>
              <a:rPr kumimoji="0" lang="en-US" altLang="en-US" sz="1600" b="0" i="0" u="none" strike="noStrike" cap="none" normalizeH="0" baseline="0" dirty="0" err="1">
                <a:ln>
                  <a:noFill/>
                </a:ln>
                <a:solidFill>
                  <a:srgbClr val="222222"/>
                </a:solidFill>
                <a:effectLst/>
                <a:latin typeface="Courier 10 Pitch"/>
              </a:rPr>
              <a:t>ptr</a:t>
            </a:r>
            <a:r>
              <a:rPr kumimoji="0" lang="en-US" altLang="en-US" sz="1600" b="0" i="0" u="none" strike="noStrike" cap="none" normalizeH="0" baseline="0" dirty="0">
                <a:ln>
                  <a:noFill/>
                </a:ln>
                <a:solidFill>
                  <a:srgbClr val="222222"/>
                </a:solidFill>
                <a:effectLst/>
                <a:latin typeface="Courier 10 Pitch"/>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err="1">
                <a:solidFill>
                  <a:srgbClr val="222222"/>
                </a:solidFill>
                <a:latin typeface="Courier 10 Pitch"/>
              </a:rPr>
              <a:t>p</a:t>
            </a:r>
            <a:r>
              <a:rPr kumimoji="0" lang="en-US" altLang="en-US" sz="1600" b="0" i="0" u="none" strike="noStrike" cap="none" normalizeH="0" baseline="0" dirty="0" err="1">
                <a:ln>
                  <a:noFill/>
                </a:ln>
                <a:solidFill>
                  <a:srgbClr val="222222"/>
                </a:solidFill>
                <a:effectLst/>
                <a:latin typeface="Courier 10 Pitch"/>
              </a:rPr>
              <a:t>tr</a:t>
            </a:r>
            <a:r>
              <a:rPr kumimoji="0" lang="en-US" altLang="en-US" sz="1600" b="0" i="0" u="none" strike="noStrike" cap="none" normalizeH="0" baseline="0" dirty="0">
                <a:ln>
                  <a:noFill/>
                </a:ln>
                <a:solidFill>
                  <a:srgbClr val="222222"/>
                </a:solidFill>
                <a:effectLst/>
                <a:latin typeface="Courier 10 Pitch"/>
              </a:rPr>
              <a:t> = &amp;a;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222222"/>
                </a:solidFill>
                <a:latin typeface="Courier 10 Pitch"/>
              </a:rPr>
              <a:t>i</a:t>
            </a:r>
            <a:r>
              <a:rPr kumimoji="0" lang="en-US" altLang="en-US" sz="1600" b="0" i="0" u="none" strike="noStrike" cap="none" normalizeH="0" baseline="0" dirty="0">
                <a:ln>
                  <a:noFill/>
                </a:ln>
                <a:solidFill>
                  <a:srgbClr val="222222"/>
                </a:solidFill>
                <a:effectLst/>
                <a:latin typeface="Courier 10 Pitch"/>
              </a:rPr>
              <a:t>nt 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22222"/>
                </a:solidFill>
                <a:effectLst/>
                <a:latin typeface="Courier 10 Pitch"/>
              </a:rPr>
              <a:t>int *</a:t>
            </a:r>
            <a:r>
              <a:rPr kumimoji="0" lang="en-US" altLang="en-US" sz="1600" b="0" i="0" u="none" strike="noStrike" cap="none" normalizeH="0" baseline="0" dirty="0" err="1">
                <a:ln>
                  <a:noFill/>
                </a:ln>
                <a:solidFill>
                  <a:srgbClr val="222222"/>
                </a:solidFill>
                <a:effectLst/>
                <a:latin typeface="Courier 10 Pitch"/>
              </a:rPr>
              <a:t>ptr</a:t>
            </a:r>
            <a:r>
              <a:rPr kumimoji="0" lang="en-US" altLang="en-US" sz="1600" b="0" i="0" u="none" strike="noStrike" cap="none" normalizeH="0" baseline="0" dirty="0">
                <a:ln>
                  <a:noFill/>
                </a:ln>
                <a:solidFill>
                  <a:srgbClr val="222222"/>
                </a:solidFill>
                <a:effectLst/>
                <a:latin typeface="Courier 10 Pitch"/>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err="1">
                <a:solidFill>
                  <a:srgbClr val="222222"/>
                </a:solidFill>
                <a:latin typeface="Courier 10 Pitch"/>
              </a:rPr>
              <a:t>p</a:t>
            </a:r>
            <a:r>
              <a:rPr kumimoji="0" lang="en-US" altLang="en-US" sz="1600" b="0" i="0" u="none" strike="noStrike" cap="none" normalizeH="0" baseline="0" dirty="0" err="1">
                <a:ln>
                  <a:noFill/>
                </a:ln>
                <a:solidFill>
                  <a:srgbClr val="222222"/>
                </a:solidFill>
                <a:effectLst/>
                <a:latin typeface="Courier 10 Pitch"/>
              </a:rPr>
              <a:t>tr</a:t>
            </a:r>
            <a:r>
              <a:rPr kumimoji="0" lang="en-US" altLang="en-US" sz="1600" b="0" i="0" u="none" strike="noStrike" cap="none" normalizeH="0" baseline="0" dirty="0">
                <a:ln>
                  <a:noFill/>
                </a:ln>
                <a:solidFill>
                  <a:srgbClr val="222222"/>
                </a:solidFill>
                <a:effectLst/>
                <a:latin typeface="Courier 10 Pitch"/>
              </a:rPr>
              <a:t> = &amp;a;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22222"/>
                </a:solidFill>
                <a:effectLst/>
                <a:latin typeface="Courier 10 Pitch"/>
              </a:rPr>
              <a:t>float a</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222222"/>
                </a:solidFill>
                <a:latin typeface="Courier 10 Pitch"/>
              </a:rPr>
              <a:t>float</a:t>
            </a:r>
            <a:r>
              <a:rPr kumimoji="0" lang="en-US" altLang="en-US" sz="1600" b="0" i="0" u="none" strike="noStrike" cap="none" normalizeH="0" baseline="0" dirty="0">
                <a:ln>
                  <a:noFill/>
                </a:ln>
                <a:solidFill>
                  <a:srgbClr val="222222"/>
                </a:solidFill>
                <a:effectLst/>
                <a:latin typeface="Courier 10 Pitch"/>
              </a:rPr>
              <a:t> *</a:t>
            </a:r>
            <a:r>
              <a:rPr kumimoji="0" lang="en-US" altLang="en-US" sz="1600" b="0" i="0" u="none" strike="noStrike" cap="none" normalizeH="0" baseline="0" dirty="0" err="1">
                <a:ln>
                  <a:noFill/>
                </a:ln>
                <a:solidFill>
                  <a:srgbClr val="222222"/>
                </a:solidFill>
                <a:effectLst/>
                <a:latin typeface="Courier 10 Pitch"/>
              </a:rPr>
              <a:t>ptr</a:t>
            </a:r>
            <a:r>
              <a:rPr kumimoji="0" lang="en-US" altLang="en-US" sz="1600" b="0" i="0" u="none" strike="noStrike" cap="none" normalizeH="0" baseline="0" dirty="0">
                <a:ln>
                  <a:noFill/>
                </a:ln>
                <a:solidFill>
                  <a:srgbClr val="222222"/>
                </a:solidFill>
                <a:effectLst/>
                <a:latin typeface="Courier 10 Pitch"/>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err="1">
                <a:solidFill>
                  <a:srgbClr val="222222"/>
                </a:solidFill>
                <a:latin typeface="Courier 10 Pitch"/>
              </a:rPr>
              <a:t>p</a:t>
            </a:r>
            <a:r>
              <a:rPr kumimoji="0" lang="en-US" altLang="en-US" sz="1600" b="0" i="0" u="none" strike="noStrike" cap="none" normalizeH="0" baseline="0" dirty="0" err="1">
                <a:ln>
                  <a:noFill/>
                </a:ln>
                <a:solidFill>
                  <a:srgbClr val="222222"/>
                </a:solidFill>
                <a:effectLst/>
                <a:latin typeface="Courier 10 Pitch"/>
              </a:rPr>
              <a:t>tr</a:t>
            </a:r>
            <a:r>
              <a:rPr kumimoji="0" lang="en-US" altLang="en-US" sz="1600" b="0" i="0" u="none" strike="noStrike" cap="none" normalizeH="0" baseline="0" dirty="0">
                <a:ln>
                  <a:noFill/>
                </a:ln>
                <a:solidFill>
                  <a:srgbClr val="222222"/>
                </a:solidFill>
                <a:effectLst/>
                <a:latin typeface="Courier 10 Pitch"/>
              </a:rPr>
              <a:t> = &amp;a;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22222"/>
                </a:solidFill>
                <a:effectLst/>
                <a:latin typeface="Courier 10 Pitch"/>
              </a:rPr>
              <a:t>double a</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222222"/>
                </a:solidFill>
                <a:latin typeface="Courier 10 Pitch"/>
              </a:rPr>
              <a:t>double</a:t>
            </a:r>
            <a:r>
              <a:rPr kumimoji="0" lang="en-US" altLang="en-US" sz="1600" b="0" i="0" u="none" strike="noStrike" cap="none" normalizeH="0" baseline="0" dirty="0">
                <a:ln>
                  <a:noFill/>
                </a:ln>
                <a:solidFill>
                  <a:srgbClr val="222222"/>
                </a:solidFill>
                <a:effectLst/>
                <a:latin typeface="Courier 10 Pitch"/>
              </a:rPr>
              <a:t> *</a:t>
            </a:r>
            <a:r>
              <a:rPr kumimoji="0" lang="en-US" altLang="en-US" sz="1600" b="0" i="0" u="none" strike="noStrike" cap="none" normalizeH="0" baseline="0" dirty="0" err="1">
                <a:ln>
                  <a:noFill/>
                </a:ln>
                <a:solidFill>
                  <a:srgbClr val="222222"/>
                </a:solidFill>
                <a:effectLst/>
                <a:latin typeface="Courier 10 Pitch"/>
              </a:rPr>
              <a:t>ptr</a:t>
            </a:r>
            <a:r>
              <a:rPr kumimoji="0" lang="en-US" altLang="en-US" sz="1600" b="0" i="0" u="none" strike="noStrike" cap="none" normalizeH="0" baseline="0" dirty="0">
                <a:ln>
                  <a:noFill/>
                </a:ln>
                <a:solidFill>
                  <a:srgbClr val="222222"/>
                </a:solidFill>
                <a:effectLst/>
                <a:latin typeface="Courier 10 Pitch"/>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err="1">
                <a:solidFill>
                  <a:srgbClr val="222222"/>
                </a:solidFill>
                <a:latin typeface="Courier 10 Pitch"/>
              </a:rPr>
              <a:t>p</a:t>
            </a:r>
            <a:r>
              <a:rPr kumimoji="0" lang="en-US" altLang="en-US" sz="1600" b="0" i="0" u="none" strike="noStrike" cap="none" normalizeH="0" baseline="0" dirty="0" err="1">
                <a:ln>
                  <a:noFill/>
                </a:ln>
                <a:solidFill>
                  <a:srgbClr val="222222"/>
                </a:solidFill>
                <a:effectLst/>
                <a:latin typeface="Courier 10 Pitch"/>
              </a:rPr>
              <a:t>tr</a:t>
            </a:r>
            <a:r>
              <a:rPr kumimoji="0" lang="en-US" altLang="en-US" sz="1600" b="0" i="0" u="none" strike="noStrike" cap="none" normalizeH="0" baseline="0" dirty="0">
                <a:ln>
                  <a:noFill/>
                </a:ln>
                <a:solidFill>
                  <a:srgbClr val="222222"/>
                </a:solidFill>
                <a:effectLst/>
                <a:latin typeface="Courier 10 Pitch"/>
              </a:rPr>
              <a:t> = &amp;a; </a:t>
            </a:r>
          </a:p>
        </p:txBody>
      </p:sp>
      <p:sp>
        <p:nvSpPr>
          <p:cNvPr id="8" name="Rectangle 1">
            <a:extLst>
              <a:ext uri="{FF2B5EF4-FFF2-40B4-BE49-F238E27FC236}">
                <a16:creationId xmlns:a16="http://schemas.microsoft.com/office/drawing/2014/main" id="{58B85392-1D9B-462B-B631-F20D8A9636E2}"/>
              </a:ext>
            </a:extLst>
          </p:cNvPr>
          <p:cNvSpPr txBox="1">
            <a:spLocks noChangeArrowheads="1"/>
          </p:cNvSpPr>
          <p:nvPr/>
        </p:nvSpPr>
        <p:spPr bwMode="auto">
          <a:xfrm>
            <a:off x="6457705" y="2402524"/>
            <a:ext cx="2653290" cy="275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rtlCol="0" anchor="ctr" anchorCtr="0" compatLnSpc="1">
            <a:prstTxWarp prst="textNoShape">
              <a:avLst/>
            </a:prstTxWarp>
            <a:sp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SzTx/>
              <a:buFontTx/>
              <a:buNone/>
            </a:pPr>
            <a:r>
              <a:rPr lang="en-US" altLang="en-US" sz="1600" dirty="0">
                <a:solidFill>
                  <a:srgbClr val="222222"/>
                </a:solidFill>
                <a:latin typeface="Courier 10 Pitch"/>
              </a:rPr>
              <a:t>struct student S1;</a:t>
            </a:r>
          </a:p>
          <a:p>
            <a:pPr marL="0" indent="0" eaLnBrk="0" fontAlgn="base" hangingPunct="0">
              <a:lnSpc>
                <a:spcPct val="100000"/>
              </a:lnSpc>
              <a:spcBef>
                <a:spcPct val="0"/>
              </a:spcBef>
              <a:spcAft>
                <a:spcPct val="0"/>
              </a:spcAft>
              <a:buSzTx/>
              <a:buFontTx/>
              <a:buNone/>
            </a:pPr>
            <a:r>
              <a:rPr lang="en-US" altLang="en-US" sz="1600" dirty="0">
                <a:solidFill>
                  <a:srgbClr val="222222"/>
                </a:solidFill>
                <a:latin typeface="Courier 10 Pitch"/>
              </a:rPr>
              <a:t>struct student *</a:t>
            </a:r>
            <a:r>
              <a:rPr lang="en-US" altLang="en-US" sz="1600" dirty="0" err="1">
                <a:solidFill>
                  <a:srgbClr val="222222"/>
                </a:solidFill>
                <a:latin typeface="Courier 10 Pitch"/>
              </a:rPr>
              <a:t>ptr</a:t>
            </a:r>
            <a:r>
              <a:rPr lang="en-US" altLang="en-US" sz="1600" dirty="0">
                <a:solidFill>
                  <a:srgbClr val="222222"/>
                </a:solidFill>
                <a:latin typeface="Courier 10 Pitch"/>
              </a:rPr>
              <a:t>;</a:t>
            </a:r>
          </a:p>
          <a:p>
            <a:pPr marL="0" indent="0" eaLnBrk="0" fontAlgn="base" hangingPunct="0">
              <a:lnSpc>
                <a:spcPct val="100000"/>
              </a:lnSpc>
              <a:spcBef>
                <a:spcPct val="0"/>
              </a:spcBef>
              <a:spcAft>
                <a:spcPct val="0"/>
              </a:spcAft>
              <a:buSzTx/>
              <a:buFontTx/>
              <a:buNone/>
            </a:pPr>
            <a:r>
              <a:rPr lang="en-US" altLang="en-US" sz="1600" dirty="0" err="1">
                <a:solidFill>
                  <a:srgbClr val="222222"/>
                </a:solidFill>
                <a:latin typeface="Courier 10 Pitch"/>
              </a:rPr>
              <a:t>ptr</a:t>
            </a:r>
            <a:r>
              <a:rPr lang="en-US" altLang="en-US" sz="1600" dirty="0">
                <a:solidFill>
                  <a:srgbClr val="222222"/>
                </a:solidFill>
                <a:latin typeface="Courier 10 Pitch"/>
              </a:rPr>
              <a:t> = &amp;S1; </a:t>
            </a:r>
          </a:p>
          <a:p>
            <a:pPr marL="0" indent="0" eaLnBrk="0" fontAlgn="base" hangingPunct="0">
              <a:lnSpc>
                <a:spcPct val="100000"/>
              </a:lnSpc>
              <a:spcBef>
                <a:spcPct val="0"/>
              </a:spcBef>
              <a:spcAft>
                <a:spcPct val="0"/>
              </a:spcAft>
              <a:buSzTx/>
              <a:buFontTx/>
              <a:buNone/>
            </a:pPr>
            <a:endParaRPr lang="en-US" altLang="en-US" sz="1600" dirty="0">
              <a:latin typeface="Arial" panose="020B0604020202020204" pitchFamily="34" charset="0"/>
            </a:endParaRPr>
          </a:p>
          <a:p>
            <a:pPr marL="0" indent="0" eaLnBrk="0" fontAlgn="base" hangingPunct="0">
              <a:lnSpc>
                <a:spcPct val="100000"/>
              </a:lnSpc>
              <a:spcBef>
                <a:spcPct val="0"/>
              </a:spcBef>
              <a:spcAft>
                <a:spcPct val="0"/>
              </a:spcAft>
              <a:buSzTx/>
              <a:buFontTx/>
              <a:buNone/>
            </a:pPr>
            <a:r>
              <a:rPr lang="en-US" altLang="en-US" sz="1600" dirty="0">
                <a:solidFill>
                  <a:srgbClr val="222222"/>
                </a:solidFill>
                <a:latin typeface="Courier 10 Pitch"/>
              </a:rPr>
              <a:t>union book b1;</a:t>
            </a:r>
          </a:p>
          <a:p>
            <a:pPr marL="0" indent="0" eaLnBrk="0" fontAlgn="base" hangingPunct="0">
              <a:lnSpc>
                <a:spcPct val="100000"/>
              </a:lnSpc>
              <a:spcBef>
                <a:spcPct val="0"/>
              </a:spcBef>
              <a:spcAft>
                <a:spcPct val="0"/>
              </a:spcAft>
              <a:buSzTx/>
              <a:buFontTx/>
              <a:buNone/>
            </a:pPr>
            <a:r>
              <a:rPr lang="en-US" altLang="en-US" sz="1600" dirty="0">
                <a:solidFill>
                  <a:srgbClr val="222222"/>
                </a:solidFill>
                <a:latin typeface="Courier 10 Pitch"/>
              </a:rPr>
              <a:t>union book *</a:t>
            </a:r>
            <a:r>
              <a:rPr lang="en-US" altLang="en-US" sz="1600" dirty="0" err="1">
                <a:solidFill>
                  <a:srgbClr val="222222"/>
                </a:solidFill>
                <a:latin typeface="Courier 10 Pitch"/>
              </a:rPr>
              <a:t>ptr</a:t>
            </a:r>
            <a:r>
              <a:rPr lang="en-US" altLang="en-US" sz="1600" dirty="0">
                <a:solidFill>
                  <a:srgbClr val="222222"/>
                </a:solidFill>
                <a:latin typeface="Courier 10 Pitch"/>
              </a:rPr>
              <a:t>;</a:t>
            </a:r>
          </a:p>
          <a:p>
            <a:pPr marL="0" indent="0" eaLnBrk="0" fontAlgn="base" hangingPunct="0">
              <a:lnSpc>
                <a:spcPct val="100000"/>
              </a:lnSpc>
              <a:spcBef>
                <a:spcPct val="0"/>
              </a:spcBef>
              <a:spcAft>
                <a:spcPct val="0"/>
              </a:spcAft>
              <a:buSzTx/>
              <a:buFontTx/>
              <a:buNone/>
            </a:pPr>
            <a:r>
              <a:rPr lang="en-US" altLang="en-US" sz="1600" dirty="0" err="1">
                <a:solidFill>
                  <a:srgbClr val="222222"/>
                </a:solidFill>
                <a:latin typeface="Courier 10 Pitch"/>
              </a:rPr>
              <a:t>ptr</a:t>
            </a:r>
            <a:r>
              <a:rPr lang="en-US" altLang="en-US" sz="1600" dirty="0">
                <a:solidFill>
                  <a:srgbClr val="222222"/>
                </a:solidFill>
                <a:latin typeface="Courier 10 Pitch"/>
              </a:rPr>
              <a:t> = &amp;b1; </a:t>
            </a:r>
          </a:p>
          <a:p>
            <a:pPr marL="0" indent="0" eaLnBrk="0" fontAlgn="base" hangingPunct="0">
              <a:lnSpc>
                <a:spcPct val="100000"/>
              </a:lnSpc>
              <a:spcBef>
                <a:spcPct val="0"/>
              </a:spcBef>
              <a:spcAft>
                <a:spcPct val="0"/>
              </a:spcAft>
              <a:buSzTx/>
              <a:buFontTx/>
              <a:buNone/>
            </a:pPr>
            <a:endParaRPr lang="en-US" altLang="en-US" sz="1600" dirty="0">
              <a:latin typeface="Arial" panose="020B0604020202020204" pitchFamily="34" charset="0"/>
            </a:endParaRPr>
          </a:p>
          <a:p>
            <a:pPr marL="0" indent="0" eaLnBrk="0" fontAlgn="base" hangingPunct="0">
              <a:lnSpc>
                <a:spcPct val="100000"/>
              </a:lnSpc>
              <a:spcBef>
                <a:spcPct val="0"/>
              </a:spcBef>
              <a:spcAft>
                <a:spcPct val="0"/>
              </a:spcAft>
              <a:buSzTx/>
              <a:buFontTx/>
              <a:buNone/>
            </a:pPr>
            <a:r>
              <a:rPr lang="en-US" altLang="en-US" sz="1600" dirty="0">
                <a:solidFill>
                  <a:srgbClr val="222222"/>
                </a:solidFill>
                <a:latin typeface="Courier 10 Pitch"/>
              </a:rPr>
              <a:t>int array[10];</a:t>
            </a:r>
          </a:p>
          <a:p>
            <a:pPr marL="0" indent="0" eaLnBrk="0" fontAlgn="base" hangingPunct="0">
              <a:lnSpc>
                <a:spcPct val="100000"/>
              </a:lnSpc>
              <a:spcBef>
                <a:spcPct val="0"/>
              </a:spcBef>
              <a:spcAft>
                <a:spcPct val="0"/>
              </a:spcAft>
              <a:buSzTx/>
              <a:buFontTx/>
              <a:buNone/>
            </a:pPr>
            <a:r>
              <a:rPr lang="en-US" altLang="en-US" sz="1600" dirty="0">
                <a:solidFill>
                  <a:srgbClr val="222222"/>
                </a:solidFill>
                <a:latin typeface="Courier 10 Pitch"/>
              </a:rPr>
              <a:t>int *</a:t>
            </a:r>
            <a:r>
              <a:rPr lang="en-US" altLang="en-US" sz="1600" dirty="0" err="1">
                <a:solidFill>
                  <a:srgbClr val="222222"/>
                </a:solidFill>
                <a:latin typeface="Courier 10 Pitch"/>
              </a:rPr>
              <a:t>ptr</a:t>
            </a:r>
            <a:r>
              <a:rPr lang="en-US" altLang="en-US" sz="1600" dirty="0">
                <a:solidFill>
                  <a:srgbClr val="222222"/>
                </a:solidFill>
                <a:latin typeface="Courier 10 Pitch"/>
              </a:rPr>
              <a:t>;</a:t>
            </a:r>
          </a:p>
          <a:p>
            <a:pPr marL="0" indent="0" eaLnBrk="0" fontAlgn="base" hangingPunct="0">
              <a:lnSpc>
                <a:spcPct val="100000"/>
              </a:lnSpc>
              <a:spcBef>
                <a:spcPct val="0"/>
              </a:spcBef>
              <a:spcAft>
                <a:spcPct val="0"/>
              </a:spcAft>
              <a:buSzTx/>
              <a:buFontTx/>
              <a:buNone/>
            </a:pPr>
            <a:r>
              <a:rPr lang="en-US" altLang="en-US" sz="1600" dirty="0" err="1">
                <a:solidFill>
                  <a:srgbClr val="222222"/>
                </a:solidFill>
                <a:latin typeface="Courier 10 Pitch"/>
              </a:rPr>
              <a:t>ptr</a:t>
            </a:r>
            <a:r>
              <a:rPr lang="en-US" altLang="en-US" sz="1600" dirty="0">
                <a:solidFill>
                  <a:srgbClr val="222222"/>
                </a:solidFill>
                <a:latin typeface="Courier 10 Pitch"/>
              </a:rPr>
              <a:t> = &amp;array; </a:t>
            </a:r>
          </a:p>
        </p:txBody>
      </p:sp>
      <p:sp>
        <p:nvSpPr>
          <p:cNvPr id="10" name="TextBox 9">
            <a:extLst>
              <a:ext uri="{FF2B5EF4-FFF2-40B4-BE49-F238E27FC236}">
                <a16:creationId xmlns:a16="http://schemas.microsoft.com/office/drawing/2014/main" id="{059D80EF-072F-44C5-88F5-6D12BAFF95D3}"/>
              </a:ext>
            </a:extLst>
          </p:cNvPr>
          <p:cNvSpPr txBox="1"/>
          <p:nvPr/>
        </p:nvSpPr>
        <p:spPr>
          <a:xfrm>
            <a:off x="2108324" y="1675229"/>
            <a:ext cx="2238695" cy="400110"/>
          </a:xfrm>
          <a:prstGeom prst="rect">
            <a:avLst/>
          </a:prstGeom>
          <a:noFill/>
        </p:spPr>
        <p:txBody>
          <a:bodyPr wrap="square" rtlCol="0">
            <a:spAutoFit/>
          </a:bodyPr>
          <a:lstStyle/>
          <a:p>
            <a:pPr algn="ctr"/>
            <a:r>
              <a:rPr lang="en-US" sz="2000" b="1" dirty="0">
                <a:solidFill>
                  <a:schemeClr val="bg1"/>
                </a:solidFill>
              </a:rPr>
              <a:t>Basic Data Types</a:t>
            </a:r>
          </a:p>
        </p:txBody>
      </p:sp>
      <p:sp>
        <p:nvSpPr>
          <p:cNvPr id="12" name="TextBox 11">
            <a:extLst>
              <a:ext uri="{FF2B5EF4-FFF2-40B4-BE49-F238E27FC236}">
                <a16:creationId xmlns:a16="http://schemas.microsoft.com/office/drawing/2014/main" id="{4E92ECE8-B2BF-4BCF-A512-343D9B2E015E}"/>
              </a:ext>
            </a:extLst>
          </p:cNvPr>
          <p:cNvSpPr txBox="1"/>
          <p:nvPr/>
        </p:nvSpPr>
        <p:spPr>
          <a:xfrm>
            <a:off x="6457705" y="1635430"/>
            <a:ext cx="2653290" cy="400110"/>
          </a:xfrm>
          <a:prstGeom prst="rect">
            <a:avLst/>
          </a:prstGeom>
          <a:noFill/>
        </p:spPr>
        <p:txBody>
          <a:bodyPr wrap="square" rtlCol="0">
            <a:spAutoFit/>
          </a:bodyPr>
          <a:lstStyle/>
          <a:p>
            <a:pPr algn="ctr"/>
            <a:r>
              <a:rPr lang="en-US" sz="2000" b="1" dirty="0">
                <a:solidFill>
                  <a:schemeClr val="bg1"/>
                </a:solidFill>
              </a:rPr>
              <a:t>Derived Data Types</a:t>
            </a:r>
          </a:p>
        </p:txBody>
      </p:sp>
    </p:spTree>
    <p:extLst>
      <p:ext uri="{BB962C8B-B14F-4D97-AF65-F5344CB8AC3E}">
        <p14:creationId xmlns:p14="http://schemas.microsoft.com/office/powerpoint/2010/main" val="42572388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D85A4-326B-451C-9E43-FE57607EE922}"/>
              </a:ext>
            </a:extLst>
          </p:cNvPr>
          <p:cNvSpPr>
            <a:spLocks noGrp="1"/>
          </p:cNvSpPr>
          <p:nvPr>
            <p:ph type="title"/>
          </p:nvPr>
        </p:nvSpPr>
        <p:spPr/>
        <p:txBody>
          <a:bodyPr>
            <a:normAutofit/>
          </a:bodyPr>
          <a:lstStyle/>
          <a:p>
            <a:pPr algn="ctr"/>
            <a:r>
              <a:rPr lang="en-US" cap="none" dirty="0">
                <a:ln w="0"/>
                <a:solidFill>
                  <a:schemeClr val="bg2"/>
                </a:solidFill>
                <a:effectLst>
                  <a:reflection blurRad="6350" stA="53000" endA="300" endPos="35500" dir="5400000" sy="-90000" algn="bl" rotWithShape="0"/>
                </a:effectLst>
              </a:rPr>
              <a:t>Types of pointers</a:t>
            </a:r>
          </a:p>
        </p:txBody>
      </p:sp>
      <p:sp>
        <p:nvSpPr>
          <p:cNvPr id="4" name="Content Placeholder 3">
            <a:extLst>
              <a:ext uri="{FF2B5EF4-FFF2-40B4-BE49-F238E27FC236}">
                <a16:creationId xmlns:a16="http://schemas.microsoft.com/office/drawing/2014/main" id="{A66A873D-7D83-464A-8AF6-9C549264AA6A}"/>
              </a:ext>
            </a:extLst>
          </p:cNvPr>
          <p:cNvSpPr>
            <a:spLocks noGrp="1"/>
          </p:cNvSpPr>
          <p:nvPr>
            <p:ph sz="half" idx="2"/>
          </p:nvPr>
        </p:nvSpPr>
        <p:spPr>
          <a:xfrm>
            <a:off x="1141410" y="2347275"/>
            <a:ext cx="9906000" cy="3443924"/>
          </a:xfrm>
        </p:spPr>
        <p:txBody>
          <a:bodyPr>
            <a:normAutofit fontScale="92500" lnSpcReduction="10000"/>
          </a:bodyPr>
          <a:lstStyle/>
          <a:p>
            <a:r>
              <a:rPr lang="en-US" i="0" dirty="0">
                <a:solidFill>
                  <a:schemeClr val="bg1"/>
                </a:solidFill>
                <a:effectLst/>
                <a:latin typeface="Times New Roman" panose="02020603050405020304" pitchFamily="18" charset="0"/>
                <a:cs typeface="Times New Roman" panose="02020603050405020304" pitchFamily="18" charset="0"/>
              </a:rPr>
              <a:t>Wild Pointer</a:t>
            </a:r>
          </a:p>
          <a:p>
            <a:r>
              <a:rPr lang="en-US" i="0" dirty="0">
                <a:solidFill>
                  <a:schemeClr val="bg1"/>
                </a:solidFill>
                <a:effectLst/>
                <a:latin typeface="Times New Roman" panose="02020603050405020304" pitchFamily="18" charset="0"/>
                <a:cs typeface="Times New Roman" panose="02020603050405020304" pitchFamily="18" charset="0"/>
              </a:rPr>
              <a:t>Null Pointer</a:t>
            </a:r>
          </a:p>
          <a:p>
            <a:r>
              <a:rPr lang="en-US" i="0" dirty="0">
                <a:solidFill>
                  <a:schemeClr val="bg1"/>
                </a:solidFill>
                <a:effectLst/>
                <a:latin typeface="Times New Roman" panose="02020603050405020304" pitchFamily="18" charset="0"/>
                <a:cs typeface="Times New Roman" panose="02020603050405020304" pitchFamily="18" charset="0"/>
              </a:rPr>
              <a:t>Void Pointer</a:t>
            </a:r>
          </a:p>
          <a:p>
            <a:r>
              <a:rPr lang="en-US" i="0" dirty="0">
                <a:solidFill>
                  <a:schemeClr val="bg1"/>
                </a:solidFill>
                <a:effectLst/>
                <a:latin typeface="Times New Roman" panose="02020603050405020304" pitchFamily="18" charset="0"/>
                <a:cs typeface="Times New Roman" panose="02020603050405020304" pitchFamily="18" charset="0"/>
              </a:rPr>
              <a:t>Dangling pointer</a:t>
            </a:r>
          </a:p>
          <a:p>
            <a:r>
              <a:rPr lang="en-US" i="0" dirty="0">
                <a:solidFill>
                  <a:schemeClr val="bg1"/>
                </a:solidFill>
                <a:effectLst/>
                <a:latin typeface="Times New Roman" panose="02020603050405020304" pitchFamily="18" charset="0"/>
                <a:cs typeface="Times New Roman" panose="02020603050405020304" pitchFamily="18" charset="0"/>
              </a:rPr>
              <a:t>Constant pointer</a:t>
            </a:r>
          </a:p>
          <a:p>
            <a:r>
              <a:rPr lang="en-US" i="0" dirty="0">
                <a:solidFill>
                  <a:schemeClr val="bg1"/>
                </a:solidFill>
                <a:effectLst/>
                <a:latin typeface="Times New Roman" panose="02020603050405020304" pitchFamily="18" charset="0"/>
                <a:cs typeface="Times New Roman" panose="02020603050405020304" pitchFamily="18" charset="0"/>
              </a:rPr>
              <a:t>Complex pointer</a:t>
            </a:r>
          </a:p>
          <a:p>
            <a:pPr algn="just"/>
            <a:r>
              <a:rPr lang="en-US" i="0" dirty="0">
                <a:solidFill>
                  <a:schemeClr val="bg1"/>
                </a:solidFill>
                <a:effectLst/>
                <a:latin typeface="Times New Roman" panose="02020603050405020304" pitchFamily="18" charset="0"/>
                <a:cs typeface="Times New Roman" panose="02020603050405020304" pitchFamily="18" charset="0"/>
              </a:rPr>
              <a:t>Double Pointer</a:t>
            </a:r>
          </a:p>
          <a:p>
            <a:pPr marL="0" indent="0">
              <a:buNone/>
            </a:pPr>
            <a:endParaRPr lang="en-US" dirty="0"/>
          </a:p>
        </p:txBody>
      </p:sp>
    </p:spTree>
    <p:extLst>
      <p:ext uri="{BB962C8B-B14F-4D97-AF65-F5344CB8AC3E}">
        <p14:creationId xmlns:p14="http://schemas.microsoft.com/office/powerpoint/2010/main" val="1524825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54E23-68C1-4D53-A55B-C0364B944882}"/>
              </a:ext>
            </a:extLst>
          </p:cNvPr>
          <p:cNvSpPr>
            <a:spLocks noGrp="1"/>
          </p:cNvSpPr>
          <p:nvPr>
            <p:ph type="title"/>
          </p:nvPr>
        </p:nvSpPr>
        <p:spPr>
          <a:xfrm>
            <a:off x="1141411" y="619127"/>
            <a:ext cx="9906000" cy="974004"/>
          </a:xfrm>
        </p:spPr>
        <p:txBody>
          <a:bodyPr>
            <a:normAutofit/>
          </a:bodyPr>
          <a:lstStyle/>
          <a:p>
            <a:pPr algn="ctr"/>
            <a:r>
              <a:rPr lang="en-US" sz="4000" cap="none" dirty="0">
                <a:ln w="0"/>
                <a:solidFill>
                  <a:schemeClr val="bg2"/>
                </a:solidFill>
                <a:effectLst>
                  <a:reflection blurRad="6350" stA="53000" endA="300" endPos="35500" dir="5400000" sy="-90000" algn="bl" rotWithShape="0"/>
                </a:effectLst>
              </a:rPr>
              <a:t>Wild pointer</a:t>
            </a:r>
          </a:p>
        </p:txBody>
      </p:sp>
      <p:sp>
        <p:nvSpPr>
          <p:cNvPr id="4" name="Content Placeholder 3">
            <a:extLst>
              <a:ext uri="{FF2B5EF4-FFF2-40B4-BE49-F238E27FC236}">
                <a16:creationId xmlns:a16="http://schemas.microsoft.com/office/drawing/2014/main" id="{1AB8673D-4658-4852-B474-6A6C24AAABD0}"/>
              </a:ext>
            </a:extLst>
          </p:cNvPr>
          <p:cNvSpPr>
            <a:spLocks noGrp="1"/>
          </p:cNvSpPr>
          <p:nvPr>
            <p:ph sz="half" idx="2"/>
          </p:nvPr>
        </p:nvSpPr>
        <p:spPr>
          <a:xfrm>
            <a:off x="1141411" y="2055143"/>
            <a:ext cx="9906000" cy="3787391"/>
          </a:xfrm>
        </p:spPr>
        <p:txBody>
          <a:bodyPr>
            <a:normAutofit/>
          </a:bodyPr>
          <a:lstStyle/>
          <a:p>
            <a:r>
              <a:rPr lang="en-US" b="0" i="0" dirty="0">
                <a:solidFill>
                  <a:srgbClr val="222222"/>
                </a:solidFill>
                <a:effectLst/>
                <a:latin typeface="Source Sans Pro" panose="020B0503030403020204" pitchFamily="34" charset="0"/>
              </a:rPr>
              <a:t>A pointer is said to be a wild pointer if it is not being initialized to anything. These types of C pointers are not efficient because they may point to some unknown memory location which may cause problems in our program, and it may lead to crashing of the program. </a:t>
            </a:r>
          </a:p>
          <a:p>
            <a:r>
              <a:rPr lang="en-US" b="0" i="0" dirty="0">
                <a:solidFill>
                  <a:srgbClr val="222222"/>
                </a:solidFill>
                <a:effectLst/>
                <a:latin typeface="Source Sans Pro" panose="020B0503030403020204" pitchFamily="34" charset="0"/>
              </a:rPr>
              <a:t>One should always be careful while working with wild pointers.</a:t>
            </a:r>
            <a:endParaRPr lang="en-US" dirty="0">
              <a:solidFill>
                <a:schemeClr val="bg1"/>
              </a:solidFill>
            </a:endParaRPr>
          </a:p>
        </p:txBody>
      </p:sp>
    </p:spTree>
    <p:extLst>
      <p:ext uri="{BB962C8B-B14F-4D97-AF65-F5344CB8AC3E}">
        <p14:creationId xmlns:p14="http://schemas.microsoft.com/office/powerpoint/2010/main" val="23127092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650B3475-4B39-4B09-87F5-0627A709A3EE}"/>
              </a:ext>
            </a:extLst>
          </p:cNvPr>
          <p:cNvSpPr/>
          <p:nvPr/>
        </p:nvSpPr>
        <p:spPr>
          <a:xfrm>
            <a:off x="2974206" y="1174585"/>
            <a:ext cx="3031958" cy="7796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D748B0D-EDF8-47C7-A673-D1EE8B2AC571}"/>
              </a:ext>
            </a:extLst>
          </p:cNvPr>
          <p:cNvSpPr>
            <a:spLocks noGrp="1"/>
          </p:cNvSpPr>
          <p:nvPr>
            <p:ph type="title"/>
          </p:nvPr>
        </p:nvSpPr>
        <p:spPr>
          <a:xfrm>
            <a:off x="1711493" y="992008"/>
            <a:ext cx="5016566" cy="1103796"/>
          </a:xfrm>
        </p:spPr>
        <p:txBody>
          <a:bodyPr>
            <a:normAutofit/>
          </a:bodyPr>
          <a:lstStyle/>
          <a:p>
            <a:pPr marL="0" indent="0"/>
            <a:r>
              <a:rPr lang="en-US" sz="2200" dirty="0">
                <a:solidFill>
                  <a:schemeClr val="bg1"/>
                </a:solidFill>
              </a:rPr>
              <a:t>Syntax:</a:t>
            </a:r>
            <a:r>
              <a:rPr lang="en-US" sz="2200" dirty="0">
                <a:solidFill>
                  <a:schemeClr val="bg1"/>
                </a:solidFill>
                <a:latin typeface="Courier New" panose="02070309020205020404" pitchFamily="49" charset="0"/>
              </a:rPr>
              <a:t>  </a:t>
            </a:r>
            <a:r>
              <a:rPr lang="en-US" sz="2200" b="1" i="0" dirty="0">
                <a:solidFill>
                  <a:schemeClr val="bg1"/>
                </a:solidFill>
                <a:effectLst/>
                <a:latin typeface="inter-regular"/>
              </a:rPr>
              <a:t>int</a:t>
            </a:r>
            <a:r>
              <a:rPr lang="en-US" sz="2200" b="0" i="0" dirty="0">
                <a:solidFill>
                  <a:schemeClr val="bg1"/>
                </a:solidFill>
                <a:effectLst/>
                <a:latin typeface="inter-regular"/>
              </a:rPr>
              <a:t>* </a:t>
            </a:r>
            <a:r>
              <a:rPr lang="en-US" sz="2200" b="0" i="0" dirty="0" err="1">
                <a:solidFill>
                  <a:schemeClr val="bg1"/>
                </a:solidFill>
                <a:effectLst/>
                <a:latin typeface="inter-regular"/>
              </a:rPr>
              <a:t>ptr</a:t>
            </a:r>
            <a:r>
              <a:rPr lang="en-US" sz="2200" b="0" i="0" dirty="0">
                <a:solidFill>
                  <a:schemeClr val="bg1"/>
                </a:solidFill>
                <a:effectLst/>
                <a:latin typeface="inter-regular"/>
              </a:rPr>
              <a:t>; </a:t>
            </a:r>
            <a:endParaRPr lang="en-US" sz="2200" dirty="0">
              <a:solidFill>
                <a:schemeClr val="bg1"/>
              </a:solidFill>
            </a:endParaRPr>
          </a:p>
        </p:txBody>
      </p:sp>
      <p:sp>
        <p:nvSpPr>
          <p:cNvPr id="7" name="Title 1">
            <a:extLst>
              <a:ext uri="{FF2B5EF4-FFF2-40B4-BE49-F238E27FC236}">
                <a16:creationId xmlns:a16="http://schemas.microsoft.com/office/drawing/2014/main" id="{3E8C0055-F318-47D2-A7A8-6F56B09E2865}"/>
              </a:ext>
            </a:extLst>
          </p:cNvPr>
          <p:cNvSpPr txBox="1">
            <a:spLocks/>
          </p:cNvSpPr>
          <p:nvPr/>
        </p:nvSpPr>
        <p:spPr>
          <a:xfrm>
            <a:off x="1343541" y="423511"/>
            <a:ext cx="9906000" cy="60950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i="0" cap="none" dirty="0">
                <a:ln w="0"/>
                <a:solidFill>
                  <a:schemeClr val="bg2"/>
                </a:solidFill>
                <a:effectLst>
                  <a:reflection blurRad="6350" stA="53000" endA="300" endPos="35500" dir="5400000" sy="-90000" algn="bl" rotWithShape="0"/>
                </a:effectLst>
                <a:latin typeface="erdana"/>
              </a:rPr>
              <a:t>Syntax of </a:t>
            </a:r>
            <a:r>
              <a:rPr lang="en-US" cap="none" dirty="0">
                <a:ln w="0"/>
                <a:solidFill>
                  <a:schemeClr val="bg2"/>
                </a:solidFill>
                <a:effectLst>
                  <a:reflection blurRad="6350" stA="53000" endA="300" endPos="35500" dir="5400000" sy="-90000" algn="bl" rotWithShape="0"/>
                </a:effectLst>
                <a:latin typeface="erdana"/>
              </a:rPr>
              <a:t>wild</a:t>
            </a:r>
            <a:r>
              <a:rPr lang="en-US" i="0" cap="none" dirty="0">
                <a:ln w="0"/>
                <a:solidFill>
                  <a:schemeClr val="bg2"/>
                </a:solidFill>
                <a:effectLst>
                  <a:reflection blurRad="6350" stA="53000" endA="300" endPos="35500" dir="5400000" sy="-90000" algn="bl" rotWithShape="0"/>
                </a:effectLst>
                <a:latin typeface="erdana"/>
              </a:rPr>
              <a:t> Pointer</a:t>
            </a:r>
            <a:endParaRPr lang="en-US" b="0" i="0" dirty="0">
              <a:solidFill>
                <a:schemeClr val="bg2"/>
              </a:solidFill>
              <a:effectLst/>
              <a:latin typeface="erdana"/>
            </a:endParaRPr>
          </a:p>
        </p:txBody>
      </p:sp>
      <p:sp>
        <p:nvSpPr>
          <p:cNvPr id="8" name="Rectangle: Rounded Corners 7">
            <a:extLst>
              <a:ext uri="{FF2B5EF4-FFF2-40B4-BE49-F238E27FC236}">
                <a16:creationId xmlns:a16="http://schemas.microsoft.com/office/drawing/2014/main" id="{9E592575-2FC6-4ED2-9267-D8226381814A}"/>
              </a:ext>
            </a:extLst>
          </p:cNvPr>
          <p:cNvSpPr/>
          <p:nvPr/>
        </p:nvSpPr>
        <p:spPr>
          <a:xfrm>
            <a:off x="5295515" y="3061439"/>
            <a:ext cx="6323798" cy="1626064"/>
          </a:xfrm>
          <a:prstGeom prst="roundRect">
            <a:avLst/>
          </a:prstGeom>
        </p:spPr>
        <p:style>
          <a:lnRef idx="3">
            <a:schemeClr val="lt1"/>
          </a:lnRef>
          <a:fillRef idx="1">
            <a:schemeClr val="accent3"/>
          </a:fillRef>
          <a:effectRef idx="1">
            <a:schemeClr val="accent3"/>
          </a:effectRef>
          <a:fontRef idx="minor">
            <a:schemeClr val="lt1"/>
          </a:fontRef>
        </p:style>
        <p:txBody>
          <a:bodyPr rtlCol="0" anchor="t"/>
          <a:lstStyle/>
          <a:p>
            <a:r>
              <a:rPr lang="en-US" dirty="0">
                <a:solidFill>
                  <a:schemeClr val="bg1"/>
                </a:solidFill>
              </a:rPr>
              <a:t>Output:</a:t>
            </a:r>
          </a:p>
          <a:p>
            <a:r>
              <a:rPr kumimoji="0" lang="en-US" altLang="en-US" sz="1800" b="0" i="0" u="none" strike="noStrike" cap="none" normalizeH="0" baseline="0" dirty="0">
                <a:ln>
                  <a:noFill/>
                </a:ln>
                <a:solidFill>
                  <a:srgbClr val="222222"/>
                </a:solidFill>
                <a:effectLst/>
                <a:latin typeface="Courier 10 Pitch"/>
              </a:rPr>
              <a:t>timeout: the monitored command dumped core </a:t>
            </a:r>
          </a:p>
          <a:p>
            <a:r>
              <a:rPr kumimoji="0" lang="en-US" altLang="en-US" sz="1800" b="0" i="0" u="none" strike="noStrike" cap="none" normalizeH="0" baseline="0" dirty="0" err="1">
                <a:ln>
                  <a:noFill/>
                </a:ln>
                <a:solidFill>
                  <a:srgbClr val="222222"/>
                </a:solidFill>
                <a:effectLst/>
                <a:latin typeface="Courier 10 Pitch"/>
              </a:rPr>
              <a:t>sh</a:t>
            </a:r>
            <a:r>
              <a:rPr kumimoji="0" lang="en-US" altLang="en-US" sz="1800" b="0" i="0" u="none" strike="noStrike" cap="none" normalizeH="0" baseline="0" dirty="0">
                <a:ln>
                  <a:noFill/>
                </a:ln>
                <a:solidFill>
                  <a:srgbClr val="222222"/>
                </a:solidFill>
                <a:effectLst/>
                <a:latin typeface="Courier 10 Pitch"/>
              </a:rPr>
              <a:t>: line 1: 95298 Segmentation fault timeout 10s main</a:t>
            </a:r>
            <a:r>
              <a:rPr kumimoji="0" lang="en-US" altLang="en-US" sz="1400" b="0" i="0" u="none" strike="noStrike" cap="none" normalizeH="0" baseline="0" dirty="0">
                <a:ln>
                  <a:noFill/>
                </a:ln>
                <a:solidFill>
                  <a:schemeClr val="tx1"/>
                </a:solidFill>
                <a:effectLst/>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a:p>
            <a:endParaRPr lang="en-US" dirty="0">
              <a:solidFill>
                <a:schemeClr val="bg1"/>
              </a:solidFill>
            </a:endParaRPr>
          </a:p>
        </p:txBody>
      </p:sp>
      <p:sp>
        <p:nvSpPr>
          <p:cNvPr id="15" name="Rectangle: Rounded Corners 14">
            <a:extLst>
              <a:ext uri="{FF2B5EF4-FFF2-40B4-BE49-F238E27FC236}">
                <a16:creationId xmlns:a16="http://schemas.microsoft.com/office/drawing/2014/main" id="{9A504648-4D21-49BD-A23B-5746675562EB}"/>
              </a:ext>
            </a:extLst>
          </p:cNvPr>
          <p:cNvSpPr/>
          <p:nvPr/>
        </p:nvSpPr>
        <p:spPr>
          <a:xfrm>
            <a:off x="1043539" y="2093171"/>
            <a:ext cx="3861334" cy="3378468"/>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p:txBody>
      </p:sp>
      <p:sp>
        <p:nvSpPr>
          <p:cNvPr id="16" name="Content Placeholder 3">
            <a:extLst>
              <a:ext uri="{FF2B5EF4-FFF2-40B4-BE49-F238E27FC236}">
                <a16:creationId xmlns:a16="http://schemas.microsoft.com/office/drawing/2014/main" id="{9149052F-4F4A-4A2D-B037-DC43AC4C2D68}"/>
              </a:ext>
            </a:extLst>
          </p:cNvPr>
          <p:cNvSpPr txBox="1">
            <a:spLocks/>
          </p:cNvSpPr>
          <p:nvPr/>
        </p:nvSpPr>
        <p:spPr>
          <a:xfrm>
            <a:off x="2006883" y="2668851"/>
            <a:ext cx="3288632" cy="226109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bg1"/>
                </a:solidFill>
                <a:effectLst/>
                <a:latin typeface="Courier 10 Pitch"/>
              </a:rPr>
              <a:t>#include &lt;</a:t>
            </a:r>
            <a:r>
              <a:rPr kumimoji="0" lang="en-US" altLang="en-US" sz="1600" b="0" i="0" u="none" strike="noStrike" cap="none" normalizeH="0" baseline="0" dirty="0" err="1">
                <a:ln>
                  <a:noFill/>
                </a:ln>
                <a:solidFill>
                  <a:schemeClr val="bg1"/>
                </a:solidFill>
                <a:effectLst/>
                <a:latin typeface="Courier 10 Pitch"/>
              </a:rPr>
              <a:t>stdio.h</a:t>
            </a:r>
            <a:r>
              <a:rPr kumimoji="0" lang="en-US" altLang="en-US" sz="1600" b="0" i="0" u="none" strike="noStrike" cap="none" normalizeH="0" baseline="0" dirty="0">
                <a:ln>
                  <a:noFill/>
                </a:ln>
                <a:solidFill>
                  <a:schemeClr val="bg1"/>
                </a:solidFill>
                <a:effectLst/>
                <a:latin typeface="Courier 10 Pitch"/>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bg1"/>
                </a:solidFill>
                <a:effectLst/>
                <a:latin typeface="Courier 10 Pitch"/>
              </a:rPr>
              <a:t>int main()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bg1"/>
                </a:solidFill>
                <a:effectLst/>
                <a:latin typeface="Courier 10 Pitch"/>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bg1"/>
                </a:solidFill>
                <a:effectLst/>
                <a:latin typeface="Courier 10 Pitch"/>
              </a:rPr>
              <a:t> int *p; //wild pointer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bg1"/>
                </a:solidFill>
                <a:effectLst/>
                <a:latin typeface="Courier 10 Pitch"/>
              </a:rPr>
              <a:t> </a:t>
            </a:r>
            <a:r>
              <a:rPr kumimoji="0" lang="en-US" altLang="en-US" sz="1600" b="0" i="0" u="none" strike="noStrike" cap="none" normalizeH="0" baseline="0" dirty="0" err="1">
                <a:ln>
                  <a:noFill/>
                </a:ln>
                <a:solidFill>
                  <a:schemeClr val="bg1"/>
                </a:solidFill>
                <a:effectLst/>
                <a:latin typeface="Courier 10 Pitch"/>
              </a:rPr>
              <a:t>printf</a:t>
            </a:r>
            <a:r>
              <a:rPr kumimoji="0" lang="en-US" altLang="en-US" sz="1600" b="0" i="0" u="none" strike="noStrike" cap="none" normalizeH="0" baseline="0" dirty="0">
                <a:ln>
                  <a:noFill/>
                </a:ln>
                <a:solidFill>
                  <a:schemeClr val="bg1"/>
                </a:solidFill>
                <a:effectLst/>
                <a:latin typeface="Courier 10 Pitch"/>
              </a:rPr>
              <a:t>("\</a:t>
            </a:r>
            <a:r>
              <a:rPr kumimoji="0" lang="en-US" altLang="en-US" sz="1600" b="0" i="0" u="none" strike="noStrike" cap="none" normalizeH="0" baseline="0" dirty="0" err="1">
                <a:ln>
                  <a:noFill/>
                </a:ln>
                <a:solidFill>
                  <a:schemeClr val="bg1"/>
                </a:solidFill>
                <a:effectLst/>
                <a:latin typeface="Courier 10 Pitch"/>
              </a:rPr>
              <a:t>n%d</a:t>
            </a:r>
            <a:r>
              <a:rPr kumimoji="0" lang="en-US" altLang="en-US" sz="1600" b="0" i="0" u="none" strike="noStrike" cap="none" normalizeH="0" baseline="0" dirty="0">
                <a:ln>
                  <a:noFill/>
                </a:ln>
                <a:solidFill>
                  <a:schemeClr val="bg1"/>
                </a:solidFill>
                <a:effectLst/>
                <a:latin typeface="Courier 10 Pitch"/>
              </a:rPr>
              <a:t>",*p);</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bg1"/>
                </a:solidFill>
                <a:effectLst/>
                <a:latin typeface="Courier 10 Pitch"/>
              </a:rPr>
              <a:t> return 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bg1"/>
                </a:solidFill>
                <a:effectLst/>
                <a:latin typeface="Courier 10 Pitch"/>
              </a:rPr>
              <a:t>}</a:t>
            </a:r>
            <a:r>
              <a:rPr kumimoji="0" lang="en-US" altLang="en-US" sz="1600" b="0" i="0" u="none" strike="noStrike" cap="none" normalizeH="0" baseline="0" dirty="0">
                <a:ln>
                  <a:noFill/>
                </a:ln>
                <a:solidFill>
                  <a:schemeClr val="bg1"/>
                </a:solidFill>
                <a:effectLst/>
              </a:rPr>
              <a:t> </a:t>
            </a:r>
            <a:endParaRPr kumimoji="0" lang="en-US" altLang="en-US" sz="1600"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257739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AC5C9-6607-403B-AB48-3AEC77A93835}"/>
              </a:ext>
            </a:extLst>
          </p:cNvPr>
          <p:cNvSpPr>
            <a:spLocks noGrp="1"/>
          </p:cNvSpPr>
          <p:nvPr>
            <p:ph type="title"/>
          </p:nvPr>
        </p:nvSpPr>
        <p:spPr>
          <a:xfrm>
            <a:off x="1141410" y="242890"/>
            <a:ext cx="9906000" cy="823912"/>
          </a:xfrm>
        </p:spPr>
        <p:txBody>
          <a:bodyPr/>
          <a:lstStyle/>
          <a:p>
            <a:pPr algn="ctr"/>
            <a:r>
              <a:rPr lang="en-US" cap="none" dirty="0">
                <a:ln w="0"/>
                <a:solidFill>
                  <a:schemeClr val="bg2"/>
                </a:solidFill>
                <a:effectLst>
                  <a:reflection blurRad="6350" stA="53000" endA="300" endPos="35500" dir="5400000" sy="-90000" algn="bl" rotWithShape="0"/>
                </a:effectLst>
              </a:rPr>
              <a:t>Null pointer</a:t>
            </a:r>
          </a:p>
        </p:txBody>
      </p:sp>
      <p:sp>
        <p:nvSpPr>
          <p:cNvPr id="6" name="Content Placeholder 5">
            <a:extLst>
              <a:ext uri="{FF2B5EF4-FFF2-40B4-BE49-F238E27FC236}">
                <a16:creationId xmlns:a16="http://schemas.microsoft.com/office/drawing/2014/main" id="{30AE3232-DFDA-41DA-A601-78970FE9DF26}"/>
              </a:ext>
            </a:extLst>
          </p:cNvPr>
          <p:cNvSpPr>
            <a:spLocks noGrp="1"/>
          </p:cNvSpPr>
          <p:nvPr>
            <p:ph sz="quarter" idx="4"/>
          </p:nvPr>
        </p:nvSpPr>
        <p:spPr>
          <a:xfrm>
            <a:off x="1141410" y="1066802"/>
            <a:ext cx="9906000" cy="5333997"/>
          </a:xfrm>
        </p:spPr>
        <p:txBody>
          <a:bodyPr/>
          <a:lstStyle/>
          <a:p>
            <a:pPr algn="just"/>
            <a:r>
              <a:rPr lang="en-US" b="0" i="0" dirty="0">
                <a:solidFill>
                  <a:srgbClr val="333333"/>
                </a:solidFill>
                <a:effectLst/>
                <a:latin typeface="inter-regular"/>
              </a:rPr>
              <a:t>A Null Pointer is a pointer that does not point to any memory location. </a:t>
            </a:r>
          </a:p>
          <a:p>
            <a:pPr algn="just"/>
            <a:r>
              <a:rPr lang="en-US" b="0" i="0" dirty="0">
                <a:solidFill>
                  <a:srgbClr val="333333"/>
                </a:solidFill>
                <a:effectLst/>
                <a:latin typeface="inter-regular"/>
              </a:rPr>
              <a:t>It stores the base address of the segment. </a:t>
            </a:r>
          </a:p>
          <a:p>
            <a:pPr algn="just"/>
            <a:r>
              <a:rPr lang="en-US" b="0" i="0" dirty="0">
                <a:solidFill>
                  <a:srgbClr val="333333"/>
                </a:solidFill>
                <a:effectLst/>
                <a:latin typeface="inter-regular"/>
              </a:rPr>
              <a:t>The null pointer basically stores the Null value while void is the type of the pointer.</a:t>
            </a:r>
          </a:p>
          <a:p>
            <a:pPr algn="just"/>
            <a:r>
              <a:rPr lang="en-US" b="0" i="0" dirty="0">
                <a:solidFill>
                  <a:srgbClr val="333333"/>
                </a:solidFill>
                <a:effectLst/>
                <a:latin typeface="inter-regular"/>
              </a:rPr>
              <a:t>A null pointer is a special reserved value which is defined in a </a:t>
            </a:r>
            <a:r>
              <a:rPr lang="en-US" b="1" i="0" dirty="0" err="1">
                <a:solidFill>
                  <a:srgbClr val="333333"/>
                </a:solidFill>
                <a:effectLst/>
                <a:latin typeface="inter-bold"/>
              </a:rPr>
              <a:t>stddef</a:t>
            </a:r>
            <a:r>
              <a:rPr lang="en-US" b="0" i="0" dirty="0">
                <a:solidFill>
                  <a:srgbClr val="333333"/>
                </a:solidFill>
                <a:effectLst/>
                <a:latin typeface="inter-regular"/>
              </a:rPr>
              <a:t> header file. Here, Null means that the pointer is referring to the 0</a:t>
            </a:r>
            <a:r>
              <a:rPr lang="en-US" b="0" i="0" baseline="30000" dirty="0">
                <a:solidFill>
                  <a:srgbClr val="333333"/>
                </a:solidFill>
                <a:effectLst/>
                <a:latin typeface="inter-regular"/>
              </a:rPr>
              <a:t>th</a:t>
            </a:r>
            <a:r>
              <a:rPr lang="en-US" b="0" i="0" dirty="0">
                <a:solidFill>
                  <a:srgbClr val="333333"/>
                </a:solidFill>
                <a:effectLst/>
                <a:latin typeface="inter-regular"/>
              </a:rPr>
              <a:t> memory location.</a:t>
            </a:r>
          </a:p>
          <a:p>
            <a:pPr algn="just"/>
            <a:r>
              <a:rPr lang="en-US" b="0" i="0" dirty="0">
                <a:solidFill>
                  <a:srgbClr val="333333"/>
                </a:solidFill>
                <a:effectLst/>
                <a:latin typeface="inter-regular"/>
              </a:rPr>
              <a:t>If we do not have any address which is to be assigned to the pointer, then it is known as a null pointer. When a NULL value is assigned to the pointer, then it is considered as a </a:t>
            </a:r>
            <a:r>
              <a:rPr lang="en-US" b="1" i="0" dirty="0">
                <a:solidFill>
                  <a:srgbClr val="333333"/>
                </a:solidFill>
                <a:effectLst/>
                <a:latin typeface="inter-bold"/>
              </a:rPr>
              <a:t>Null pointer</a:t>
            </a:r>
            <a:r>
              <a:rPr lang="en-US" b="0" i="0" dirty="0">
                <a:solidFill>
                  <a:srgbClr val="333333"/>
                </a:solidFill>
                <a:effectLst/>
                <a:latin typeface="inter-regular"/>
              </a:rPr>
              <a:t>.</a:t>
            </a:r>
          </a:p>
          <a:p>
            <a:endParaRPr lang="en-US" dirty="0"/>
          </a:p>
        </p:txBody>
      </p:sp>
    </p:spTree>
    <p:extLst>
      <p:ext uri="{BB962C8B-B14F-4D97-AF65-F5344CB8AC3E}">
        <p14:creationId xmlns:p14="http://schemas.microsoft.com/office/powerpoint/2010/main" val="14962906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a:extLst>
              <a:ext uri="{FF2B5EF4-FFF2-40B4-BE49-F238E27FC236}">
                <a16:creationId xmlns:a16="http://schemas.microsoft.com/office/drawing/2014/main" id="{546D690C-D06C-4E2F-AAE9-33899284DC27}"/>
              </a:ext>
            </a:extLst>
          </p:cNvPr>
          <p:cNvSpPr>
            <a:spLocks noGrp="1"/>
          </p:cNvSpPr>
          <p:nvPr>
            <p:ph type="subTitle" idx="1"/>
          </p:nvPr>
        </p:nvSpPr>
        <p:spPr>
          <a:xfrm>
            <a:off x="1876424" y="2545237"/>
            <a:ext cx="8791575" cy="3355942"/>
          </a:xfrm>
        </p:spPr>
        <p:txBody>
          <a:bodyPr>
            <a:normAutofit/>
          </a:bodyPr>
          <a:lstStyle/>
          <a:p>
            <a:pPr algn="just">
              <a:buFont typeface="Arial" panose="020B0604020202020204" pitchFamily="34" charset="0"/>
              <a:buChar char="•"/>
            </a:pPr>
            <a:r>
              <a:rPr lang="en-US" b="0" i="0" dirty="0">
                <a:solidFill>
                  <a:srgbClr val="000000"/>
                </a:solidFill>
                <a:effectLst/>
                <a:latin typeface="inter-regular"/>
              </a:rPr>
              <a:t>It is used to initialize o pointer variable when the pointer does not point to a valid memory address.</a:t>
            </a:r>
          </a:p>
          <a:p>
            <a:pPr algn="just">
              <a:buFont typeface="Arial" panose="020B0604020202020204" pitchFamily="34" charset="0"/>
              <a:buChar char="•"/>
            </a:pPr>
            <a:r>
              <a:rPr lang="en-US" b="0" i="0" dirty="0">
                <a:solidFill>
                  <a:srgbClr val="000000"/>
                </a:solidFill>
                <a:effectLst/>
                <a:latin typeface="inter-regular"/>
              </a:rPr>
              <a:t>It is used to perform error handling with pointers before dereferencing the pointers.</a:t>
            </a:r>
          </a:p>
          <a:p>
            <a:pPr algn="just">
              <a:buFont typeface="Arial" panose="020B0604020202020204" pitchFamily="34" charset="0"/>
              <a:buChar char="•"/>
            </a:pPr>
            <a:r>
              <a:rPr lang="en-US" b="0" i="0" dirty="0">
                <a:solidFill>
                  <a:srgbClr val="000000"/>
                </a:solidFill>
                <a:effectLst/>
                <a:latin typeface="inter-regular"/>
              </a:rPr>
              <a:t>It is passed as a function argument and to return from a function when we do not want to pass the actual memory address.</a:t>
            </a:r>
          </a:p>
          <a:p>
            <a:endParaRPr lang="en-US" dirty="0"/>
          </a:p>
        </p:txBody>
      </p:sp>
      <p:sp>
        <p:nvSpPr>
          <p:cNvPr id="7" name="Title 6">
            <a:extLst>
              <a:ext uri="{FF2B5EF4-FFF2-40B4-BE49-F238E27FC236}">
                <a16:creationId xmlns:a16="http://schemas.microsoft.com/office/drawing/2014/main" id="{E0170277-B8D5-442A-9FB4-57A4134A140F}"/>
              </a:ext>
            </a:extLst>
          </p:cNvPr>
          <p:cNvSpPr>
            <a:spLocks noGrp="1"/>
          </p:cNvSpPr>
          <p:nvPr>
            <p:ph type="ctrTitle"/>
          </p:nvPr>
        </p:nvSpPr>
        <p:spPr>
          <a:xfrm>
            <a:off x="1876424" y="565608"/>
            <a:ext cx="8791575" cy="1885361"/>
          </a:xfrm>
        </p:spPr>
        <p:txBody>
          <a:bodyPr anchor="ctr"/>
          <a:lstStyle/>
          <a:p>
            <a:pPr algn="ctr"/>
            <a:r>
              <a:rPr lang="en-US" cap="none" dirty="0">
                <a:ln w="0"/>
                <a:solidFill>
                  <a:schemeClr val="bg2"/>
                </a:solidFill>
                <a:effectLst>
                  <a:reflection blurRad="6350" stA="53000" endA="300" endPos="35500" dir="5400000" sy="-90000" algn="bl" rotWithShape="0"/>
                </a:effectLst>
              </a:rPr>
              <a:t>Applications of Null pointer</a:t>
            </a:r>
          </a:p>
        </p:txBody>
      </p:sp>
    </p:spTree>
    <p:extLst>
      <p:ext uri="{BB962C8B-B14F-4D97-AF65-F5344CB8AC3E}">
        <p14:creationId xmlns:p14="http://schemas.microsoft.com/office/powerpoint/2010/main" val="10002693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777A6-4978-4D37-8F51-7D5EDC66C3C7}"/>
              </a:ext>
            </a:extLst>
          </p:cNvPr>
          <p:cNvSpPr>
            <a:spLocks noGrp="1"/>
          </p:cNvSpPr>
          <p:nvPr>
            <p:ph type="title"/>
          </p:nvPr>
        </p:nvSpPr>
        <p:spPr/>
        <p:txBody>
          <a:bodyPr/>
          <a:lstStyle/>
          <a:p>
            <a:pPr algn="ctr"/>
            <a:r>
              <a:rPr lang="en-US" cap="none" dirty="0">
                <a:ln w="0"/>
                <a:solidFill>
                  <a:schemeClr val="bg2"/>
                </a:solidFill>
                <a:effectLst>
                  <a:reflection blurRad="6350" stA="53000" endA="300" endPos="35500" dir="5400000" sy="-90000" algn="bl" rotWithShape="0"/>
                </a:effectLst>
              </a:rPr>
              <a:t>Declaration of null pointer</a:t>
            </a:r>
          </a:p>
        </p:txBody>
      </p:sp>
      <p:sp>
        <p:nvSpPr>
          <p:cNvPr id="3" name="Content Placeholder 2">
            <a:extLst>
              <a:ext uri="{FF2B5EF4-FFF2-40B4-BE49-F238E27FC236}">
                <a16:creationId xmlns:a16="http://schemas.microsoft.com/office/drawing/2014/main" id="{7BAC9EE1-5FDE-475F-AE69-5A4A13A19826}"/>
              </a:ext>
            </a:extLst>
          </p:cNvPr>
          <p:cNvSpPr>
            <a:spLocks noGrp="1"/>
          </p:cNvSpPr>
          <p:nvPr>
            <p:ph idx="1"/>
          </p:nvPr>
        </p:nvSpPr>
        <p:spPr/>
        <p:txBody>
          <a:bodyPr/>
          <a:lstStyle/>
          <a:p>
            <a:pPr marL="0" indent="0">
              <a:buNone/>
            </a:pPr>
            <a:r>
              <a:rPr lang="en-US" b="0" i="0" dirty="0">
                <a:solidFill>
                  <a:srgbClr val="333333"/>
                </a:solidFill>
                <a:effectLst/>
                <a:latin typeface="inter-regular"/>
              </a:rPr>
              <a:t>int *</a:t>
            </a:r>
            <a:r>
              <a:rPr lang="en-US" b="0" i="0" dirty="0" err="1">
                <a:solidFill>
                  <a:srgbClr val="333333"/>
                </a:solidFill>
                <a:effectLst/>
                <a:latin typeface="inter-regular"/>
              </a:rPr>
              <a:t>ptr</a:t>
            </a:r>
            <a:r>
              <a:rPr lang="en-US" b="0" i="0" dirty="0">
                <a:solidFill>
                  <a:srgbClr val="333333"/>
                </a:solidFill>
                <a:effectLst/>
                <a:latin typeface="inter-regular"/>
              </a:rPr>
              <a:t>=(int *)0;</a:t>
            </a:r>
            <a:br>
              <a:rPr lang="en-US" dirty="0"/>
            </a:br>
            <a:r>
              <a:rPr lang="en-US" b="0" i="0" dirty="0">
                <a:solidFill>
                  <a:srgbClr val="333333"/>
                </a:solidFill>
                <a:effectLst/>
                <a:latin typeface="inter-regular"/>
              </a:rPr>
              <a:t>float *</a:t>
            </a:r>
            <a:r>
              <a:rPr lang="en-US" b="0" i="0" dirty="0" err="1">
                <a:solidFill>
                  <a:srgbClr val="333333"/>
                </a:solidFill>
                <a:effectLst/>
                <a:latin typeface="inter-regular"/>
              </a:rPr>
              <a:t>ptr</a:t>
            </a:r>
            <a:r>
              <a:rPr lang="en-US" b="0" i="0" dirty="0">
                <a:solidFill>
                  <a:srgbClr val="333333"/>
                </a:solidFill>
                <a:effectLst/>
                <a:latin typeface="inter-regular"/>
              </a:rPr>
              <a:t>=(float *)0;</a:t>
            </a:r>
            <a:br>
              <a:rPr lang="en-US" dirty="0"/>
            </a:br>
            <a:r>
              <a:rPr lang="en-US" b="0" i="0" dirty="0">
                <a:solidFill>
                  <a:srgbClr val="333333"/>
                </a:solidFill>
                <a:effectLst/>
                <a:latin typeface="inter-regular"/>
              </a:rPr>
              <a:t>char *</a:t>
            </a:r>
            <a:r>
              <a:rPr lang="en-US" b="0" i="0" dirty="0" err="1">
                <a:solidFill>
                  <a:srgbClr val="333333"/>
                </a:solidFill>
                <a:effectLst/>
                <a:latin typeface="inter-regular"/>
              </a:rPr>
              <a:t>ptr</a:t>
            </a:r>
            <a:r>
              <a:rPr lang="en-US" b="0" i="0" dirty="0">
                <a:solidFill>
                  <a:srgbClr val="333333"/>
                </a:solidFill>
                <a:effectLst/>
                <a:latin typeface="inter-regular"/>
              </a:rPr>
              <a:t>=(char *)0;</a:t>
            </a:r>
            <a:br>
              <a:rPr lang="en-US" dirty="0"/>
            </a:br>
            <a:r>
              <a:rPr lang="en-US" b="0" i="0" dirty="0">
                <a:solidFill>
                  <a:srgbClr val="333333"/>
                </a:solidFill>
                <a:effectLst/>
                <a:latin typeface="inter-regular"/>
              </a:rPr>
              <a:t>double *</a:t>
            </a:r>
            <a:r>
              <a:rPr lang="en-US" b="0" i="0" dirty="0" err="1">
                <a:solidFill>
                  <a:srgbClr val="333333"/>
                </a:solidFill>
                <a:effectLst/>
                <a:latin typeface="inter-regular"/>
              </a:rPr>
              <a:t>ptr</a:t>
            </a:r>
            <a:r>
              <a:rPr lang="en-US" b="0" i="0" dirty="0">
                <a:solidFill>
                  <a:srgbClr val="333333"/>
                </a:solidFill>
                <a:effectLst/>
                <a:latin typeface="inter-regular"/>
              </a:rPr>
              <a:t>=(double *)0;</a:t>
            </a:r>
            <a:br>
              <a:rPr lang="en-US" dirty="0"/>
            </a:br>
            <a:r>
              <a:rPr lang="en-US" b="0" i="0" dirty="0">
                <a:solidFill>
                  <a:srgbClr val="333333"/>
                </a:solidFill>
                <a:effectLst/>
                <a:latin typeface="inter-regular"/>
              </a:rPr>
              <a:t>char *</a:t>
            </a:r>
            <a:r>
              <a:rPr lang="en-US" b="0" i="0" dirty="0" err="1">
                <a:solidFill>
                  <a:srgbClr val="333333"/>
                </a:solidFill>
                <a:effectLst/>
                <a:latin typeface="inter-regular"/>
              </a:rPr>
              <a:t>ptr</a:t>
            </a:r>
            <a:r>
              <a:rPr lang="en-US" b="0" i="0" dirty="0">
                <a:solidFill>
                  <a:srgbClr val="333333"/>
                </a:solidFill>
                <a:effectLst/>
                <a:latin typeface="inter-regular"/>
              </a:rPr>
              <a:t>='\0';</a:t>
            </a:r>
            <a:br>
              <a:rPr lang="en-US" dirty="0"/>
            </a:br>
            <a:r>
              <a:rPr lang="en-US" b="0" i="0" dirty="0">
                <a:solidFill>
                  <a:srgbClr val="333333"/>
                </a:solidFill>
                <a:effectLst/>
                <a:latin typeface="inter-regular"/>
              </a:rPr>
              <a:t>int *</a:t>
            </a:r>
            <a:r>
              <a:rPr lang="en-US" b="0" i="0" dirty="0" err="1">
                <a:solidFill>
                  <a:srgbClr val="333333"/>
                </a:solidFill>
                <a:effectLst/>
                <a:latin typeface="inter-regular"/>
              </a:rPr>
              <a:t>ptr</a:t>
            </a:r>
            <a:r>
              <a:rPr lang="en-US" b="0" i="0" dirty="0">
                <a:solidFill>
                  <a:srgbClr val="333333"/>
                </a:solidFill>
                <a:effectLst/>
                <a:latin typeface="inter-regular"/>
              </a:rPr>
              <a:t>=NULL;</a:t>
            </a:r>
            <a:endParaRPr lang="en-US" dirty="0"/>
          </a:p>
        </p:txBody>
      </p:sp>
    </p:spTree>
    <p:extLst>
      <p:ext uri="{BB962C8B-B14F-4D97-AF65-F5344CB8AC3E}">
        <p14:creationId xmlns:p14="http://schemas.microsoft.com/office/powerpoint/2010/main" val="6964322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39052A40-61C2-44A2-8C6F-22457A5D5A52}"/>
              </a:ext>
            </a:extLst>
          </p:cNvPr>
          <p:cNvSpPr/>
          <p:nvPr/>
        </p:nvSpPr>
        <p:spPr>
          <a:xfrm>
            <a:off x="6372521" y="612742"/>
            <a:ext cx="5465190" cy="3836709"/>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1886E215-6AED-4E88-B2B3-2A00E5E33968}"/>
              </a:ext>
            </a:extLst>
          </p:cNvPr>
          <p:cNvSpPr/>
          <p:nvPr/>
        </p:nvSpPr>
        <p:spPr>
          <a:xfrm>
            <a:off x="725864" y="612743"/>
            <a:ext cx="5465190" cy="37518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A62A4F6-3B26-4503-B9E5-62175C1D7DE3}"/>
              </a:ext>
            </a:extLst>
          </p:cNvPr>
          <p:cNvSpPr>
            <a:spLocks noGrp="1"/>
          </p:cNvSpPr>
          <p:nvPr>
            <p:ph idx="1"/>
          </p:nvPr>
        </p:nvSpPr>
        <p:spPr>
          <a:xfrm>
            <a:off x="907331" y="760050"/>
            <a:ext cx="5465190" cy="3604557"/>
          </a:xfrm>
        </p:spPr>
        <p:txBody>
          <a:bodyPr>
            <a:normAutofit fontScale="92500"/>
          </a:bodyPr>
          <a:lstStyle/>
          <a:p>
            <a:r>
              <a:rPr lang="en-US" dirty="0">
                <a:solidFill>
                  <a:schemeClr val="bg1"/>
                </a:solidFill>
              </a:rPr>
              <a:t>Code:</a:t>
            </a:r>
          </a:p>
          <a:p>
            <a:pPr marL="0" indent="0">
              <a:buNone/>
            </a:pPr>
            <a:endParaRPr lang="en-US" sz="900" dirty="0"/>
          </a:p>
          <a:p>
            <a:pPr marL="0" indent="0">
              <a:spcBef>
                <a:spcPts val="0"/>
              </a:spcBef>
              <a:buNone/>
            </a:pPr>
            <a:r>
              <a:rPr kumimoji="0" lang="en-US" altLang="en-US" sz="2400" b="0" i="0" u="none" strike="noStrike" cap="none" normalizeH="0" baseline="0" dirty="0">
                <a:ln>
                  <a:noFill/>
                </a:ln>
                <a:solidFill>
                  <a:srgbClr val="222222"/>
                </a:solidFill>
                <a:effectLst/>
                <a:latin typeface="Courier 10 Pitch"/>
              </a:rPr>
              <a:t>#include &lt;</a:t>
            </a:r>
            <a:r>
              <a:rPr kumimoji="0" lang="en-US" altLang="en-US" sz="2400" b="0" i="0" u="none" strike="noStrike" cap="none" normalizeH="0" baseline="0" dirty="0" err="1">
                <a:ln>
                  <a:noFill/>
                </a:ln>
                <a:solidFill>
                  <a:srgbClr val="222222"/>
                </a:solidFill>
                <a:effectLst/>
                <a:latin typeface="Courier 10 Pitch"/>
              </a:rPr>
              <a:t>stdio.h</a:t>
            </a:r>
            <a:r>
              <a:rPr kumimoji="0" lang="en-US" altLang="en-US" sz="2400" b="0" i="0" u="none" strike="noStrike" cap="none" normalizeH="0" baseline="0" dirty="0">
                <a:ln>
                  <a:noFill/>
                </a:ln>
                <a:solidFill>
                  <a:srgbClr val="222222"/>
                </a:solidFill>
                <a:effectLst/>
                <a:latin typeface="Courier 10 Pitch"/>
              </a:rPr>
              <a:t>&gt;</a:t>
            </a:r>
          </a:p>
          <a:p>
            <a:pPr marL="0" indent="0">
              <a:spcBef>
                <a:spcPts val="0"/>
              </a:spcBef>
              <a:buNone/>
            </a:pPr>
            <a:r>
              <a:rPr kumimoji="0" lang="en-US" altLang="en-US" sz="2400" b="0" i="0" u="none" strike="noStrike" cap="none" normalizeH="0" baseline="0" dirty="0">
                <a:ln>
                  <a:noFill/>
                </a:ln>
                <a:solidFill>
                  <a:srgbClr val="222222"/>
                </a:solidFill>
                <a:effectLst/>
                <a:latin typeface="Courier 10 Pitch"/>
              </a:rPr>
              <a:t>int main() </a:t>
            </a:r>
          </a:p>
          <a:p>
            <a:pPr marL="0" indent="0">
              <a:spcBef>
                <a:spcPts val="0"/>
              </a:spcBef>
              <a:buNone/>
            </a:pPr>
            <a:r>
              <a:rPr kumimoji="0" lang="en-US" altLang="en-US" sz="2400" b="0" i="0" u="none" strike="noStrike" cap="none" normalizeH="0" baseline="0" dirty="0">
                <a:ln>
                  <a:noFill/>
                </a:ln>
                <a:solidFill>
                  <a:srgbClr val="222222"/>
                </a:solidFill>
                <a:effectLst/>
                <a:latin typeface="Courier 10 Pitch"/>
              </a:rPr>
              <a:t>{</a:t>
            </a:r>
          </a:p>
          <a:p>
            <a:pPr marL="0" indent="0">
              <a:spcBef>
                <a:spcPts val="0"/>
              </a:spcBef>
              <a:buNone/>
            </a:pPr>
            <a:r>
              <a:rPr kumimoji="0" lang="en-US" altLang="en-US" sz="2400" b="0" i="0" u="none" strike="noStrike" cap="none" normalizeH="0" baseline="0" dirty="0">
                <a:ln>
                  <a:noFill/>
                </a:ln>
                <a:solidFill>
                  <a:srgbClr val="222222"/>
                </a:solidFill>
                <a:effectLst/>
                <a:latin typeface="Courier 10 Pitch"/>
              </a:rPr>
              <a:t> int *p = NULL; //null pointer</a:t>
            </a:r>
          </a:p>
          <a:p>
            <a:pPr marL="0" indent="0">
              <a:spcBef>
                <a:spcPts val="0"/>
              </a:spcBef>
              <a:buNone/>
            </a:pPr>
            <a:r>
              <a:rPr kumimoji="0" lang="en-US" altLang="en-US" sz="2400" b="0" i="0" u="none" strike="noStrike" cap="none" normalizeH="0" baseline="0" dirty="0">
                <a:ln>
                  <a:noFill/>
                </a:ln>
                <a:solidFill>
                  <a:srgbClr val="222222"/>
                </a:solidFill>
                <a:effectLst/>
                <a:latin typeface="Courier 10 Pitch"/>
              </a:rPr>
              <a:t> </a:t>
            </a:r>
            <a:r>
              <a:rPr kumimoji="0" lang="en-US" altLang="en-US" sz="2400" b="0" i="0" u="none" strike="noStrike" cap="none" normalizeH="0" baseline="0" dirty="0" err="1">
                <a:ln>
                  <a:noFill/>
                </a:ln>
                <a:solidFill>
                  <a:srgbClr val="222222"/>
                </a:solidFill>
                <a:effectLst/>
                <a:latin typeface="Courier 10 Pitch"/>
              </a:rPr>
              <a:t>printf</a:t>
            </a:r>
            <a:r>
              <a:rPr kumimoji="0" lang="en-US" altLang="en-US" sz="2400" b="0" i="0" u="none" strike="noStrike" cap="none" normalizeH="0" baseline="0" dirty="0">
                <a:ln>
                  <a:noFill/>
                </a:ln>
                <a:solidFill>
                  <a:srgbClr val="222222"/>
                </a:solidFill>
                <a:effectLst/>
                <a:latin typeface="Courier 10 Pitch"/>
              </a:rPr>
              <a:t>(“Address: %x\</a:t>
            </a:r>
            <a:r>
              <a:rPr kumimoji="0" lang="en-US" altLang="en-US" sz="2400" b="0" i="0" u="none" strike="noStrike" cap="none" normalizeH="0" baseline="0" dirty="0" err="1">
                <a:ln>
                  <a:noFill/>
                </a:ln>
                <a:solidFill>
                  <a:srgbClr val="222222"/>
                </a:solidFill>
                <a:effectLst/>
                <a:latin typeface="Courier 10 Pitch"/>
              </a:rPr>
              <a:t>n”,p</a:t>
            </a:r>
            <a:r>
              <a:rPr kumimoji="0" lang="en-US" altLang="en-US" sz="2400" b="0" i="0" u="none" strike="noStrike" cap="none" normalizeH="0" baseline="0" dirty="0">
                <a:ln>
                  <a:noFill/>
                </a:ln>
                <a:solidFill>
                  <a:srgbClr val="222222"/>
                </a:solidFill>
                <a:effectLst/>
                <a:latin typeface="Courier 10 Pitch"/>
              </a:rPr>
              <a:t>);</a:t>
            </a:r>
          </a:p>
          <a:p>
            <a:pPr marL="0" indent="0">
              <a:spcBef>
                <a:spcPts val="0"/>
              </a:spcBef>
              <a:buNone/>
            </a:pPr>
            <a:r>
              <a:rPr kumimoji="0" lang="en-US" altLang="en-US" sz="2400" b="0" i="0" u="none" strike="noStrike" cap="none" normalizeH="0" baseline="0" dirty="0">
                <a:ln>
                  <a:noFill/>
                </a:ln>
                <a:solidFill>
                  <a:srgbClr val="222222"/>
                </a:solidFill>
                <a:effectLst/>
                <a:latin typeface="Courier 10 Pitch"/>
              </a:rPr>
              <a:t> return 0; </a:t>
            </a:r>
          </a:p>
          <a:p>
            <a:pPr marL="0" indent="0">
              <a:spcBef>
                <a:spcPts val="0"/>
              </a:spcBef>
              <a:buNone/>
            </a:pPr>
            <a:r>
              <a:rPr kumimoji="0" lang="en-US" altLang="en-US" sz="2400" b="0" i="0" u="none" strike="noStrike" cap="none" normalizeH="0" baseline="0" dirty="0">
                <a:ln>
                  <a:noFill/>
                </a:ln>
                <a:solidFill>
                  <a:srgbClr val="222222"/>
                </a:solidFill>
                <a:effectLst/>
                <a:latin typeface="Courier 10 Pitch"/>
              </a:rPr>
              <a:t>}</a:t>
            </a:r>
            <a:r>
              <a:rPr kumimoji="0" lang="en-US" altLang="en-US" sz="1800" b="0" i="0" u="none" strike="noStrike" cap="none" normalizeH="0" baseline="0" dirty="0">
                <a:ln>
                  <a:noFill/>
                </a:ln>
                <a:solidFill>
                  <a:schemeClr val="tx1"/>
                </a:solidFill>
                <a:effectLst/>
              </a:rPr>
              <a:t> </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
        <p:nvSpPr>
          <p:cNvPr id="5" name="Content Placeholder 2">
            <a:extLst>
              <a:ext uri="{FF2B5EF4-FFF2-40B4-BE49-F238E27FC236}">
                <a16:creationId xmlns:a16="http://schemas.microsoft.com/office/drawing/2014/main" id="{66820487-EEDD-47F2-BDFD-3A73A961C30E}"/>
              </a:ext>
            </a:extLst>
          </p:cNvPr>
          <p:cNvSpPr txBox="1">
            <a:spLocks/>
          </p:cNvSpPr>
          <p:nvPr/>
        </p:nvSpPr>
        <p:spPr>
          <a:xfrm>
            <a:off x="6566554" y="760049"/>
            <a:ext cx="5465190" cy="3604557"/>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solidFill>
                  <a:schemeClr val="bg1"/>
                </a:solidFill>
              </a:rPr>
              <a:t>Code:</a:t>
            </a:r>
          </a:p>
          <a:p>
            <a:pPr marL="0" indent="0">
              <a:buFont typeface="Arial" panose="020B0604020202020204" pitchFamily="34" charset="0"/>
              <a:buNone/>
            </a:pPr>
            <a:endParaRPr lang="en-US" sz="900" dirty="0"/>
          </a:p>
          <a:p>
            <a:pPr marL="0" indent="0">
              <a:spcBef>
                <a:spcPts val="0"/>
              </a:spcBef>
              <a:buFont typeface="Arial" panose="020B0604020202020204" pitchFamily="34" charset="0"/>
              <a:buNone/>
            </a:pPr>
            <a:r>
              <a:rPr lang="en-US" altLang="en-US" dirty="0">
                <a:solidFill>
                  <a:srgbClr val="222222"/>
                </a:solidFill>
                <a:latin typeface="Courier 10 Pitch"/>
              </a:rPr>
              <a:t>#include &lt;</a:t>
            </a:r>
            <a:r>
              <a:rPr lang="en-US" altLang="en-US" dirty="0" err="1">
                <a:solidFill>
                  <a:srgbClr val="222222"/>
                </a:solidFill>
                <a:latin typeface="Courier 10 Pitch"/>
              </a:rPr>
              <a:t>stdio.h</a:t>
            </a:r>
            <a:r>
              <a:rPr lang="en-US" altLang="en-US" dirty="0">
                <a:solidFill>
                  <a:srgbClr val="222222"/>
                </a:solidFill>
                <a:latin typeface="Courier 10 Pitch"/>
              </a:rPr>
              <a:t>&gt;</a:t>
            </a:r>
          </a:p>
          <a:p>
            <a:pPr marL="0" indent="0">
              <a:spcBef>
                <a:spcPts val="0"/>
              </a:spcBef>
              <a:buFont typeface="Arial" panose="020B0604020202020204" pitchFamily="34" charset="0"/>
              <a:buNone/>
            </a:pPr>
            <a:r>
              <a:rPr lang="en-US" altLang="en-US" dirty="0">
                <a:solidFill>
                  <a:srgbClr val="222222"/>
                </a:solidFill>
                <a:latin typeface="Courier 10 Pitch"/>
              </a:rPr>
              <a:t>int main() </a:t>
            </a:r>
          </a:p>
          <a:p>
            <a:pPr marL="0" indent="0">
              <a:spcBef>
                <a:spcPts val="0"/>
              </a:spcBef>
              <a:buFont typeface="Arial" panose="020B0604020202020204" pitchFamily="34" charset="0"/>
              <a:buNone/>
            </a:pPr>
            <a:r>
              <a:rPr lang="en-US" altLang="en-US" dirty="0">
                <a:solidFill>
                  <a:srgbClr val="222222"/>
                </a:solidFill>
                <a:latin typeface="Courier 10 Pitch"/>
              </a:rPr>
              <a:t>{</a:t>
            </a:r>
          </a:p>
          <a:p>
            <a:pPr marL="0" indent="0">
              <a:spcBef>
                <a:spcPts val="0"/>
              </a:spcBef>
              <a:buFont typeface="Arial" panose="020B0604020202020204" pitchFamily="34" charset="0"/>
              <a:buNone/>
            </a:pPr>
            <a:r>
              <a:rPr lang="en-US" altLang="en-US" dirty="0">
                <a:solidFill>
                  <a:srgbClr val="222222"/>
                </a:solidFill>
                <a:latin typeface="Courier 10 Pitch"/>
              </a:rPr>
              <a:t> int *p = NULL; //null pointer</a:t>
            </a:r>
          </a:p>
          <a:p>
            <a:pPr marL="0" indent="0">
              <a:spcBef>
                <a:spcPts val="0"/>
              </a:spcBef>
              <a:buFont typeface="Arial" panose="020B0604020202020204" pitchFamily="34" charset="0"/>
              <a:buNone/>
            </a:pPr>
            <a:r>
              <a:rPr lang="en-US" altLang="en-US" dirty="0">
                <a:solidFill>
                  <a:srgbClr val="222222"/>
                </a:solidFill>
                <a:latin typeface="Courier 10 Pitch"/>
              </a:rPr>
              <a:t> </a:t>
            </a:r>
            <a:r>
              <a:rPr lang="en-US" altLang="en-US" dirty="0" err="1">
                <a:solidFill>
                  <a:srgbClr val="222222"/>
                </a:solidFill>
                <a:latin typeface="Courier 10 Pitch"/>
              </a:rPr>
              <a:t>printf</a:t>
            </a:r>
            <a:r>
              <a:rPr lang="en-US" altLang="en-US" dirty="0">
                <a:solidFill>
                  <a:srgbClr val="222222"/>
                </a:solidFill>
                <a:latin typeface="Courier 10 Pitch"/>
              </a:rPr>
              <a:t>(“</a:t>
            </a:r>
            <a:r>
              <a:rPr kumimoji="0" lang="en-US" altLang="en-US" sz="2400" b="0" i="0" u="none" strike="noStrike" cap="none" normalizeH="0" baseline="0" dirty="0">
                <a:ln>
                  <a:noFill/>
                </a:ln>
                <a:solidFill>
                  <a:srgbClr val="222222"/>
                </a:solidFill>
                <a:effectLst/>
                <a:latin typeface="Courier 10 Pitch"/>
              </a:rPr>
              <a:t>Address</a:t>
            </a:r>
            <a:r>
              <a:rPr lang="en-US" altLang="en-US" dirty="0">
                <a:solidFill>
                  <a:srgbClr val="222222"/>
                </a:solidFill>
                <a:latin typeface="Courier 10 Pitch"/>
              </a:rPr>
              <a:t>: %x\</a:t>
            </a:r>
            <a:r>
              <a:rPr lang="en-US" altLang="en-US" dirty="0" err="1">
                <a:solidFill>
                  <a:srgbClr val="222222"/>
                </a:solidFill>
                <a:latin typeface="Courier 10 Pitch"/>
              </a:rPr>
              <a:t>n”,p</a:t>
            </a:r>
            <a:r>
              <a:rPr lang="en-US" altLang="en-US" dirty="0">
                <a:solidFill>
                  <a:srgbClr val="222222"/>
                </a:solidFill>
                <a:latin typeface="Courier 10 Pitch"/>
              </a:rPr>
              <a:t>);</a:t>
            </a:r>
          </a:p>
          <a:p>
            <a:pPr marL="0" indent="0">
              <a:spcBef>
                <a:spcPts val="0"/>
              </a:spcBef>
              <a:buNone/>
            </a:pPr>
            <a:r>
              <a:rPr lang="en-US" altLang="en-US" dirty="0">
                <a:solidFill>
                  <a:srgbClr val="222222"/>
                </a:solidFill>
                <a:latin typeface="Courier 10 Pitch"/>
              </a:rPr>
              <a:t> </a:t>
            </a:r>
            <a:r>
              <a:rPr lang="en-US" altLang="en-US" dirty="0" err="1">
                <a:solidFill>
                  <a:srgbClr val="222222"/>
                </a:solidFill>
                <a:latin typeface="Courier 10 Pitch"/>
              </a:rPr>
              <a:t>printf</a:t>
            </a:r>
            <a:r>
              <a:rPr lang="en-US" altLang="en-US" dirty="0">
                <a:solidFill>
                  <a:srgbClr val="222222"/>
                </a:solidFill>
                <a:latin typeface="Courier 10 Pitch"/>
              </a:rPr>
              <a:t>(“Value: %x\n”,*p);</a:t>
            </a:r>
          </a:p>
          <a:p>
            <a:pPr marL="0" indent="0">
              <a:spcBef>
                <a:spcPts val="0"/>
              </a:spcBef>
              <a:buFont typeface="Arial" panose="020B0604020202020204" pitchFamily="34" charset="0"/>
              <a:buNone/>
            </a:pPr>
            <a:r>
              <a:rPr lang="en-US" altLang="en-US" dirty="0">
                <a:solidFill>
                  <a:srgbClr val="222222"/>
                </a:solidFill>
                <a:latin typeface="Courier 10 Pitch"/>
              </a:rPr>
              <a:t> return 0; </a:t>
            </a:r>
          </a:p>
          <a:p>
            <a:pPr marL="0" indent="0">
              <a:spcBef>
                <a:spcPts val="0"/>
              </a:spcBef>
              <a:buFont typeface="Arial" panose="020B0604020202020204" pitchFamily="34" charset="0"/>
              <a:buNone/>
            </a:pPr>
            <a:r>
              <a:rPr lang="en-US" altLang="en-US" dirty="0">
                <a:solidFill>
                  <a:srgbClr val="222222"/>
                </a:solidFill>
                <a:latin typeface="Courier 10 Pitch"/>
              </a:rPr>
              <a:t>}</a:t>
            </a:r>
            <a:r>
              <a:rPr lang="en-US" altLang="en-US" sz="1800" dirty="0"/>
              <a:t> </a:t>
            </a:r>
            <a:endParaRPr lang="en-US" altLang="en-US" sz="4800" dirty="0">
              <a:latin typeface="Arial" panose="020B0604020202020204" pitchFamily="34" charset="0"/>
            </a:endParaRPr>
          </a:p>
        </p:txBody>
      </p:sp>
      <p:sp>
        <p:nvSpPr>
          <p:cNvPr id="8" name="Rectangle: Rounded Corners 7">
            <a:extLst>
              <a:ext uri="{FF2B5EF4-FFF2-40B4-BE49-F238E27FC236}">
                <a16:creationId xmlns:a16="http://schemas.microsoft.com/office/drawing/2014/main" id="{0144A70D-1BE5-4A35-938B-CBFD05200117}"/>
              </a:ext>
            </a:extLst>
          </p:cNvPr>
          <p:cNvSpPr/>
          <p:nvPr/>
        </p:nvSpPr>
        <p:spPr>
          <a:xfrm>
            <a:off x="886906" y="5132894"/>
            <a:ext cx="5304148" cy="11123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Output:</a:t>
            </a:r>
          </a:p>
          <a:p>
            <a:r>
              <a:rPr kumimoji="0" lang="en-US" altLang="en-US" sz="1800" b="0" i="0" u="none" strike="noStrike" cap="none" normalizeH="0" baseline="0" dirty="0">
                <a:ln>
                  <a:noFill/>
                </a:ln>
                <a:solidFill>
                  <a:srgbClr val="222222"/>
                </a:solidFill>
                <a:effectLst/>
                <a:latin typeface="Courier 10 Pitch"/>
              </a:rPr>
              <a:t>Address: 0</a:t>
            </a:r>
            <a:r>
              <a:rPr kumimoji="0" lang="en-US" altLang="en-US" sz="1400" b="0" i="0" u="none" strike="noStrike" cap="none" normalizeH="0" baseline="0" dirty="0">
                <a:ln>
                  <a:noFill/>
                </a:ln>
                <a:solidFill>
                  <a:schemeClr val="tx1"/>
                </a:solidFill>
                <a:effectLst/>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9" name="Arrow: Down 8">
            <a:extLst>
              <a:ext uri="{FF2B5EF4-FFF2-40B4-BE49-F238E27FC236}">
                <a16:creationId xmlns:a16="http://schemas.microsoft.com/office/drawing/2014/main" id="{48FCC44F-C6EC-4D2D-9FE9-471178CCF4CC}"/>
              </a:ext>
            </a:extLst>
          </p:cNvPr>
          <p:cNvSpPr/>
          <p:nvPr/>
        </p:nvSpPr>
        <p:spPr>
          <a:xfrm>
            <a:off x="3252247" y="4364606"/>
            <a:ext cx="584462" cy="7635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0D857E19-76D6-4744-9BFC-A61EDB34990C}"/>
              </a:ext>
            </a:extLst>
          </p:cNvPr>
          <p:cNvSpPr/>
          <p:nvPr/>
        </p:nvSpPr>
        <p:spPr>
          <a:xfrm>
            <a:off x="6466788" y="5128181"/>
            <a:ext cx="5370923" cy="111236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dirty="0">
                <a:solidFill>
                  <a:schemeClr val="bg1"/>
                </a:solidFill>
              </a:rPr>
              <a:t>Output:</a:t>
            </a:r>
          </a:p>
          <a:p>
            <a:r>
              <a:rPr kumimoji="0" lang="en-US" altLang="en-US" sz="1800" b="0" i="0" u="none" strike="noStrike" cap="none" normalizeH="0" baseline="0" dirty="0">
                <a:ln>
                  <a:noFill/>
                </a:ln>
                <a:solidFill>
                  <a:srgbClr val="222222"/>
                </a:solidFill>
                <a:effectLst/>
                <a:latin typeface="Courier 10 Pitch"/>
              </a:rPr>
              <a:t>Address: 0</a:t>
            </a:r>
            <a:r>
              <a:rPr kumimoji="0" lang="en-US" altLang="en-US" sz="1400" b="0" i="0" u="none" strike="noStrike" cap="none" normalizeH="0" baseline="0" dirty="0">
                <a:ln>
                  <a:noFill/>
                </a:ln>
                <a:solidFill>
                  <a:schemeClr val="tx1"/>
                </a:solidFill>
                <a:effectLst/>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12" name="Arrow: Down 11">
            <a:extLst>
              <a:ext uri="{FF2B5EF4-FFF2-40B4-BE49-F238E27FC236}">
                <a16:creationId xmlns:a16="http://schemas.microsoft.com/office/drawing/2014/main" id="{B9555E26-37EF-4CE8-9C22-558B89AA53EA}"/>
              </a:ext>
            </a:extLst>
          </p:cNvPr>
          <p:cNvSpPr/>
          <p:nvPr/>
        </p:nvSpPr>
        <p:spPr>
          <a:xfrm>
            <a:off x="8927184" y="4449451"/>
            <a:ext cx="461913" cy="678730"/>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9921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0D74B-3D50-431C-924C-B7F95CB3F76D}"/>
              </a:ext>
            </a:extLst>
          </p:cNvPr>
          <p:cNvSpPr>
            <a:spLocks noGrp="1"/>
          </p:cNvSpPr>
          <p:nvPr>
            <p:ph type="title"/>
          </p:nvPr>
        </p:nvSpPr>
        <p:spPr/>
        <p:txBody>
          <a:bodyPr/>
          <a:lstStyle/>
          <a:p>
            <a:pPr algn="ctr"/>
            <a:r>
              <a:rPr lang="en-US" cap="none" dirty="0">
                <a:ln w="0"/>
                <a:solidFill>
                  <a:schemeClr val="bg2"/>
                </a:solidFill>
                <a:effectLst>
                  <a:reflection blurRad="6350" stA="53000" endA="300" endPos="35500" dir="5400000" sy="-90000" algn="bl" rotWithShape="0"/>
                </a:effectLst>
              </a:rPr>
              <a:t>Void pointer</a:t>
            </a:r>
          </a:p>
        </p:txBody>
      </p:sp>
      <p:sp>
        <p:nvSpPr>
          <p:cNvPr id="3" name="Content Placeholder 2">
            <a:extLst>
              <a:ext uri="{FF2B5EF4-FFF2-40B4-BE49-F238E27FC236}">
                <a16:creationId xmlns:a16="http://schemas.microsoft.com/office/drawing/2014/main" id="{3DA5E9AC-940F-4BDF-B4F2-6BF0BB025113}"/>
              </a:ext>
            </a:extLst>
          </p:cNvPr>
          <p:cNvSpPr>
            <a:spLocks noGrp="1"/>
          </p:cNvSpPr>
          <p:nvPr>
            <p:ph idx="1"/>
          </p:nvPr>
        </p:nvSpPr>
        <p:spPr>
          <a:xfrm>
            <a:off x="1141412" y="1985536"/>
            <a:ext cx="9905999" cy="3541714"/>
          </a:xfrm>
        </p:spPr>
        <p:txBody>
          <a:bodyPr>
            <a:normAutofit lnSpcReduction="10000"/>
          </a:bodyPr>
          <a:lstStyle/>
          <a:p>
            <a:r>
              <a:rPr lang="en-US" b="0" i="0" dirty="0">
                <a:solidFill>
                  <a:srgbClr val="333333"/>
                </a:solidFill>
                <a:effectLst/>
                <a:latin typeface="inter-regular"/>
              </a:rPr>
              <a:t>Till now, we have studied that the address assigned to a pointer should be of the same type as specified in the pointer declaration. For example, if we declare the int pointer, then this int pointer cannot point to the float variable or some other type of variable, i.e., it can point to only int type variable. </a:t>
            </a:r>
          </a:p>
          <a:p>
            <a:r>
              <a:rPr lang="en-US" b="0" i="0" dirty="0">
                <a:solidFill>
                  <a:srgbClr val="333333"/>
                </a:solidFill>
                <a:effectLst/>
                <a:latin typeface="inter-regular"/>
              </a:rPr>
              <a:t>To overcome this problem, we use a pointer to void. A pointer to void means a generic pointer that can point to any data type. We can assign the address of any data type to the void pointer, and a void pointer can be assigned to any type of the pointer without performing any explicit typecasting.</a:t>
            </a:r>
            <a:endParaRPr lang="en-US" dirty="0"/>
          </a:p>
        </p:txBody>
      </p:sp>
    </p:spTree>
    <p:extLst>
      <p:ext uri="{BB962C8B-B14F-4D97-AF65-F5344CB8AC3E}">
        <p14:creationId xmlns:p14="http://schemas.microsoft.com/office/powerpoint/2010/main" val="2676120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695D0-9DAA-4CD5-8003-6A4248CF4E36}"/>
              </a:ext>
            </a:extLst>
          </p:cNvPr>
          <p:cNvSpPr>
            <a:spLocks noGrp="1"/>
          </p:cNvSpPr>
          <p:nvPr>
            <p:ph type="ctrTitle"/>
          </p:nvPr>
        </p:nvSpPr>
        <p:spPr>
          <a:xfrm>
            <a:off x="1876423" y="405926"/>
            <a:ext cx="8791575" cy="706437"/>
          </a:xfrm>
        </p:spPr>
        <p:txBody>
          <a:bodyPr>
            <a:noAutofit/>
          </a:bodyPr>
          <a:lstStyle/>
          <a:p>
            <a:r>
              <a:rPr lang="en-US" altLang="en-US" sz="5400" i="1" cap="none" dirty="0">
                <a:ln w="0"/>
                <a:solidFill>
                  <a:schemeClr val="bg2"/>
                </a:solidFill>
                <a:effectLst>
                  <a:reflection blurRad="6350" stA="53000" endA="300" endPos="35500" dir="5400000" sy="-90000" algn="bl" rotWithShape="0"/>
                </a:effectLst>
              </a:rPr>
              <a:t>Topics discussed in this section:</a:t>
            </a:r>
          </a:p>
        </p:txBody>
      </p:sp>
      <p:sp>
        <p:nvSpPr>
          <p:cNvPr id="3" name="Subtitle 2">
            <a:extLst>
              <a:ext uri="{FF2B5EF4-FFF2-40B4-BE49-F238E27FC236}">
                <a16:creationId xmlns:a16="http://schemas.microsoft.com/office/drawing/2014/main" id="{EEADEF59-6B31-4126-96B7-F7C0233675BF}"/>
              </a:ext>
            </a:extLst>
          </p:cNvPr>
          <p:cNvSpPr>
            <a:spLocks noGrp="1"/>
          </p:cNvSpPr>
          <p:nvPr>
            <p:ph type="subTitle" idx="1"/>
          </p:nvPr>
        </p:nvSpPr>
        <p:spPr>
          <a:xfrm>
            <a:off x="1876423" y="1216056"/>
            <a:ext cx="8791575" cy="5467548"/>
          </a:xfrm>
        </p:spPr>
        <p:txBody>
          <a:bodyPr>
            <a:normAutofit fontScale="92500" lnSpcReduction="10000"/>
            <a:scene3d>
              <a:camera prst="orthographicFront"/>
              <a:lightRig rig="harsh" dir="t"/>
            </a:scene3d>
            <a:sp3d extrusionH="57150" prstMaterial="matte">
              <a:bevelT w="63500" h="12700" prst="angle"/>
              <a:contourClr>
                <a:schemeClr val="bg1">
                  <a:lumMod val="65000"/>
                </a:schemeClr>
              </a:contourClr>
            </a:sp3d>
          </a:bodyPr>
          <a:lstStyle/>
          <a:p>
            <a:pPr marL="457200" indent="-457200">
              <a:buFont typeface="+mj-lt"/>
              <a:buAutoNum type="arabicPeriod"/>
            </a:pPr>
            <a:r>
              <a:rPr lang="en-US" b="1" cap="none" dirty="0">
                <a:ln/>
                <a:solidFill>
                  <a:schemeClr val="bg1"/>
                </a:solidFill>
              </a:rPr>
              <a:t>What is pointer</a:t>
            </a:r>
          </a:p>
          <a:p>
            <a:pPr marL="457200" indent="-457200">
              <a:buFont typeface="+mj-lt"/>
              <a:buAutoNum type="arabicPeriod"/>
            </a:pPr>
            <a:r>
              <a:rPr lang="en-US" b="1" cap="none" dirty="0">
                <a:ln/>
                <a:solidFill>
                  <a:schemeClr val="bg1"/>
                </a:solidFill>
              </a:rPr>
              <a:t>Advantages &amp; disadvantages of pointer.</a:t>
            </a:r>
          </a:p>
          <a:p>
            <a:pPr marL="457200" indent="-457200">
              <a:buFont typeface="+mj-lt"/>
              <a:buAutoNum type="arabicPeriod"/>
            </a:pPr>
            <a:r>
              <a:rPr lang="en-US" b="1" cap="none" dirty="0">
                <a:ln/>
                <a:solidFill>
                  <a:schemeClr val="bg1"/>
                </a:solidFill>
              </a:rPr>
              <a:t>How to declare, initialize &amp; use the pointer.</a:t>
            </a:r>
          </a:p>
          <a:p>
            <a:pPr marL="457200" indent="-457200">
              <a:buFont typeface="+mj-lt"/>
              <a:buAutoNum type="arabicPeriod"/>
            </a:pPr>
            <a:r>
              <a:rPr lang="en-US" b="1" cap="none" dirty="0">
                <a:ln/>
                <a:solidFill>
                  <a:schemeClr val="bg1"/>
                </a:solidFill>
              </a:rPr>
              <a:t>Direct &amp; indirect access of pointer</a:t>
            </a:r>
          </a:p>
          <a:p>
            <a:pPr marL="457200" indent="-457200">
              <a:buFont typeface="+mj-lt"/>
              <a:buAutoNum type="arabicPeriod"/>
            </a:pPr>
            <a:r>
              <a:rPr lang="en-US" b="1" cap="none" dirty="0">
                <a:ln/>
                <a:solidFill>
                  <a:schemeClr val="bg1"/>
                </a:solidFill>
              </a:rPr>
              <a:t>Pointer with different data types.</a:t>
            </a:r>
          </a:p>
          <a:p>
            <a:pPr marL="457200" indent="-457200">
              <a:buFont typeface="+mj-lt"/>
              <a:buAutoNum type="arabicPeriod"/>
            </a:pPr>
            <a:r>
              <a:rPr lang="en-US" b="1" cap="none" dirty="0">
                <a:ln/>
                <a:solidFill>
                  <a:schemeClr val="bg1"/>
                </a:solidFill>
              </a:rPr>
              <a:t>Types of pointers</a:t>
            </a:r>
          </a:p>
          <a:p>
            <a:pPr marL="457200" indent="-457200">
              <a:buFont typeface="+mj-lt"/>
              <a:buAutoNum type="arabicPeriod"/>
            </a:pPr>
            <a:r>
              <a:rPr lang="en-US" b="1" cap="none" dirty="0">
                <a:ln/>
                <a:solidFill>
                  <a:schemeClr val="bg1"/>
                </a:solidFill>
              </a:rPr>
              <a:t>Array Pointer</a:t>
            </a:r>
          </a:p>
          <a:p>
            <a:pPr marL="457200" indent="-457200">
              <a:buFont typeface="+mj-lt"/>
              <a:buAutoNum type="arabicPeriod"/>
            </a:pPr>
            <a:r>
              <a:rPr lang="en-US" b="1" cap="none" dirty="0">
                <a:ln/>
                <a:solidFill>
                  <a:schemeClr val="bg1"/>
                </a:solidFill>
              </a:rPr>
              <a:t>String Pointer</a:t>
            </a:r>
          </a:p>
          <a:p>
            <a:pPr marL="457200" indent="-457200">
              <a:buFont typeface="+mj-lt"/>
              <a:buAutoNum type="arabicPeriod"/>
            </a:pPr>
            <a:r>
              <a:rPr lang="en-US" b="1" cap="none" dirty="0">
                <a:ln/>
                <a:solidFill>
                  <a:schemeClr val="bg1"/>
                </a:solidFill>
              </a:rPr>
              <a:t>Function Pointer</a:t>
            </a:r>
          </a:p>
          <a:p>
            <a:pPr marL="457200" indent="-457200">
              <a:buFont typeface="+mj-lt"/>
              <a:buAutoNum type="arabicPeriod"/>
            </a:pPr>
            <a:r>
              <a:rPr lang="en-US" b="1" cap="none" dirty="0">
                <a:ln/>
                <a:solidFill>
                  <a:schemeClr val="bg1"/>
                </a:solidFill>
              </a:rPr>
              <a:t>Structure Pointer</a:t>
            </a:r>
          </a:p>
          <a:p>
            <a:pPr marL="457200" indent="-457200">
              <a:buFont typeface="+mj-lt"/>
              <a:buAutoNum type="arabicPeriod"/>
            </a:pPr>
            <a:r>
              <a:rPr lang="en-US" b="1" cap="none" dirty="0">
                <a:ln/>
                <a:solidFill>
                  <a:schemeClr val="bg1"/>
                </a:solidFill>
              </a:rPr>
              <a:t>Union Pointer</a:t>
            </a:r>
          </a:p>
          <a:p>
            <a:pPr marL="457200" indent="-457200">
              <a:buFont typeface="+mj-lt"/>
              <a:buAutoNum type="arabicPeriod"/>
            </a:pPr>
            <a:r>
              <a:rPr lang="en-US" b="1" cap="none" dirty="0">
                <a:ln/>
                <a:solidFill>
                  <a:schemeClr val="bg1"/>
                </a:solidFill>
              </a:rPr>
              <a:t>Pointer Arithmetic</a:t>
            </a:r>
          </a:p>
          <a:p>
            <a:pPr marL="457200" indent="-457200">
              <a:buFont typeface="+mj-lt"/>
              <a:buAutoNum type="arabicPeriod"/>
            </a:pPr>
            <a:endParaRPr lang="en-US" b="1" cap="none" dirty="0">
              <a:ln/>
              <a:solidFill>
                <a:schemeClr val="accent3"/>
              </a:solidFill>
            </a:endParaRPr>
          </a:p>
          <a:p>
            <a:pPr marL="457200" indent="-457200">
              <a:buFont typeface="+mj-lt"/>
              <a:buAutoNum type="arabicPeriod"/>
            </a:pPr>
            <a:endParaRPr lang="en-US" b="1" cap="none" dirty="0">
              <a:ln/>
              <a:solidFill>
                <a:schemeClr val="accent3"/>
              </a:solidFill>
            </a:endParaRPr>
          </a:p>
        </p:txBody>
      </p:sp>
    </p:spTree>
    <p:extLst>
      <p:ext uri="{BB962C8B-B14F-4D97-AF65-F5344CB8AC3E}">
        <p14:creationId xmlns:p14="http://schemas.microsoft.com/office/powerpoint/2010/main" val="24677163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5D832-D628-4D78-B64B-BD142774D84B}"/>
              </a:ext>
            </a:extLst>
          </p:cNvPr>
          <p:cNvSpPr>
            <a:spLocks noGrp="1"/>
          </p:cNvSpPr>
          <p:nvPr>
            <p:ph type="title"/>
          </p:nvPr>
        </p:nvSpPr>
        <p:spPr>
          <a:xfrm>
            <a:off x="1143001" y="411128"/>
            <a:ext cx="9905998" cy="984039"/>
          </a:xfrm>
        </p:spPr>
        <p:txBody>
          <a:bodyPr/>
          <a:lstStyle/>
          <a:p>
            <a:pPr algn="ctr"/>
            <a:r>
              <a:rPr lang="en-US" cap="none" dirty="0">
                <a:ln w="0"/>
                <a:solidFill>
                  <a:schemeClr val="bg2"/>
                </a:solidFill>
                <a:effectLst>
                  <a:reflection blurRad="6350" stA="53000" endA="300" endPos="35500" dir="5400000" sy="-90000" algn="bl" rotWithShape="0"/>
                </a:effectLst>
              </a:rPr>
              <a:t>Declaration of void pointer</a:t>
            </a:r>
          </a:p>
        </p:txBody>
      </p:sp>
      <p:sp>
        <p:nvSpPr>
          <p:cNvPr id="3" name="Content Placeholder 2">
            <a:extLst>
              <a:ext uri="{FF2B5EF4-FFF2-40B4-BE49-F238E27FC236}">
                <a16:creationId xmlns:a16="http://schemas.microsoft.com/office/drawing/2014/main" id="{EA6A0873-4901-46DB-A0B4-19E923375A90}"/>
              </a:ext>
            </a:extLst>
          </p:cNvPr>
          <p:cNvSpPr>
            <a:spLocks noGrp="1"/>
          </p:cNvSpPr>
          <p:nvPr>
            <p:ph idx="1"/>
          </p:nvPr>
        </p:nvSpPr>
        <p:spPr>
          <a:xfrm>
            <a:off x="3544478" y="2658358"/>
            <a:ext cx="5103044" cy="3883842"/>
          </a:xfrm>
        </p:spPr>
        <p:txBody>
          <a:bodyPr>
            <a:normAutofit fontScale="85000" lnSpcReduction="20000"/>
          </a:bodyPr>
          <a:lstStyle/>
          <a:p>
            <a:pPr algn="just"/>
            <a:r>
              <a:rPr lang="en-US" b="0" i="0" dirty="0">
                <a:solidFill>
                  <a:srgbClr val="333333"/>
                </a:solidFill>
                <a:effectLst/>
                <a:latin typeface="inter-regular"/>
              </a:rPr>
              <a:t>int </a:t>
            </a:r>
            <a:r>
              <a:rPr lang="en-US" b="0" i="0" dirty="0" err="1">
                <a:solidFill>
                  <a:srgbClr val="333333"/>
                </a:solidFill>
                <a:effectLst/>
                <a:latin typeface="inter-regular"/>
              </a:rPr>
              <a:t>i</a:t>
            </a:r>
            <a:r>
              <a:rPr lang="en-US" b="0" i="0" dirty="0">
                <a:solidFill>
                  <a:srgbClr val="333333"/>
                </a:solidFill>
                <a:effectLst/>
                <a:latin typeface="inter-regular"/>
              </a:rPr>
              <a:t>=9;         // integer variable initialization.</a:t>
            </a:r>
          </a:p>
          <a:p>
            <a:pPr algn="just"/>
            <a:r>
              <a:rPr lang="en-US" b="0" i="0" dirty="0">
                <a:solidFill>
                  <a:srgbClr val="333333"/>
                </a:solidFill>
                <a:effectLst/>
                <a:latin typeface="inter-regular"/>
              </a:rPr>
              <a:t>int *p;         // integer pointer declaration.</a:t>
            </a:r>
          </a:p>
          <a:p>
            <a:pPr algn="just"/>
            <a:r>
              <a:rPr lang="en-US" b="0" i="0" dirty="0">
                <a:solidFill>
                  <a:srgbClr val="333333"/>
                </a:solidFill>
                <a:effectLst/>
                <a:latin typeface="inter-regular"/>
              </a:rPr>
              <a:t>float *</a:t>
            </a:r>
            <a:r>
              <a:rPr lang="en-US" b="0" i="0" dirty="0" err="1">
                <a:solidFill>
                  <a:srgbClr val="333333"/>
                </a:solidFill>
                <a:effectLst/>
                <a:latin typeface="inter-regular"/>
              </a:rPr>
              <a:t>fp</a:t>
            </a:r>
            <a:r>
              <a:rPr lang="en-US" b="0" i="0" dirty="0">
                <a:solidFill>
                  <a:srgbClr val="333333"/>
                </a:solidFill>
                <a:effectLst/>
                <a:latin typeface="inter-regular"/>
              </a:rPr>
              <a:t>;         // floating pointer declaration.</a:t>
            </a:r>
          </a:p>
          <a:p>
            <a:pPr algn="just"/>
            <a:r>
              <a:rPr lang="en-US" b="0" i="0" dirty="0">
                <a:solidFill>
                  <a:srgbClr val="333333"/>
                </a:solidFill>
                <a:effectLst/>
                <a:latin typeface="inter-regular"/>
              </a:rPr>
              <a:t>void *</a:t>
            </a:r>
            <a:r>
              <a:rPr lang="en-US" b="0" i="0" dirty="0" err="1">
                <a:solidFill>
                  <a:srgbClr val="333333"/>
                </a:solidFill>
                <a:effectLst/>
                <a:latin typeface="inter-regular"/>
              </a:rPr>
              <a:t>ptr</a:t>
            </a:r>
            <a:r>
              <a:rPr lang="en-US" b="0" i="0" dirty="0">
                <a:solidFill>
                  <a:srgbClr val="333333"/>
                </a:solidFill>
                <a:effectLst/>
                <a:latin typeface="inter-regular"/>
              </a:rPr>
              <a:t>;         // void pointer declaration.</a:t>
            </a:r>
          </a:p>
          <a:p>
            <a:pPr algn="just"/>
            <a:r>
              <a:rPr lang="en-US" b="0" i="0" dirty="0">
                <a:solidFill>
                  <a:srgbClr val="333333"/>
                </a:solidFill>
                <a:effectLst/>
                <a:latin typeface="inter-regular"/>
              </a:rPr>
              <a:t>p=</a:t>
            </a:r>
            <a:r>
              <a:rPr lang="en-US" b="0" i="0" dirty="0" err="1">
                <a:solidFill>
                  <a:srgbClr val="333333"/>
                </a:solidFill>
                <a:effectLst/>
                <a:latin typeface="inter-regular"/>
              </a:rPr>
              <a:t>fp</a:t>
            </a:r>
            <a:r>
              <a:rPr lang="en-US" b="0" i="0" dirty="0">
                <a:solidFill>
                  <a:srgbClr val="333333"/>
                </a:solidFill>
                <a:effectLst/>
                <a:latin typeface="inter-regular"/>
              </a:rPr>
              <a:t>;         // incorrect.</a:t>
            </a:r>
          </a:p>
          <a:p>
            <a:pPr algn="just"/>
            <a:r>
              <a:rPr lang="en-US" b="0" i="0" dirty="0" err="1">
                <a:solidFill>
                  <a:srgbClr val="333333"/>
                </a:solidFill>
                <a:effectLst/>
                <a:latin typeface="inter-regular"/>
              </a:rPr>
              <a:t>fp</a:t>
            </a:r>
            <a:r>
              <a:rPr lang="en-US" b="0" i="0" dirty="0">
                <a:solidFill>
                  <a:srgbClr val="333333"/>
                </a:solidFill>
                <a:effectLst/>
                <a:latin typeface="inter-regular"/>
              </a:rPr>
              <a:t>=&amp;</a:t>
            </a:r>
            <a:r>
              <a:rPr lang="en-US" b="0" i="0" dirty="0" err="1">
                <a:solidFill>
                  <a:srgbClr val="333333"/>
                </a:solidFill>
                <a:effectLst/>
                <a:latin typeface="inter-regular"/>
              </a:rPr>
              <a:t>i</a:t>
            </a:r>
            <a:r>
              <a:rPr lang="en-US" b="0" i="0" dirty="0">
                <a:solidFill>
                  <a:srgbClr val="333333"/>
                </a:solidFill>
                <a:effectLst/>
                <a:latin typeface="inter-regular"/>
              </a:rPr>
              <a:t>;         // incorrect</a:t>
            </a:r>
          </a:p>
          <a:p>
            <a:pPr algn="just"/>
            <a:r>
              <a:rPr lang="en-US" b="0" i="0" dirty="0" err="1">
                <a:solidFill>
                  <a:srgbClr val="333333"/>
                </a:solidFill>
                <a:effectLst/>
                <a:latin typeface="inter-regular"/>
              </a:rPr>
              <a:t>ptr</a:t>
            </a:r>
            <a:r>
              <a:rPr lang="en-US" b="0" i="0" dirty="0">
                <a:solidFill>
                  <a:srgbClr val="333333"/>
                </a:solidFill>
                <a:effectLst/>
                <a:latin typeface="inter-regular"/>
              </a:rPr>
              <a:t>=p;         // correct</a:t>
            </a:r>
          </a:p>
          <a:p>
            <a:pPr algn="just"/>
            <a:r>
              <a:rPr lang="en-US" b="0" i="0" dirty="0" err="1">
                <a:solidFill>
                  <a:srgbClr val="333333"/>
                </a:solidFill>
                <a:effectLst/>
                <a:latin typeface="inter-regular"/>
              </a:rPr>
              <a:t>ptr</a:t>
            </a:r>
            <a:r>
              <a:rPr lang="en-US" b="0" i="0" dirty="0">
                <a:solidFill>
                  <a:srgbClr val="333333"/>
                </a:solidFill>
                <a:effectLst/>
                <a:latin typeface="inter-regular"/>
              </a:rPr>
              <a:t>=</a:t>
            </a:r>
            <a:r>
              <a:rPr lang="en-US" b="0" i="0" dirty="0" err="1">
                <a:solidFill>
                  <a:srgbClr val="333333"/>
                </a:solidFill>
                <a:effectLst/>
                <a:latin typeface="inter-regular"/>
              </a:rPr>
              <a:t>fp</a:t>
            </a:r>
            <a:r>
              <a:rPr lang="en-US" b="0" i="0" dirty="0">
                <a:solidFill>
                  <a:srgbClr val="333333"/>
                </a:solidFill>
                <a:effectLst/>
                <a:latin typeface="inter-regular"/>
              </a:rPr>
              <a:t>;         // correct</a:t>
            </a:r>
          </a:p>
          <a:p>
            <a:r>
              <a:rPr lang="en-US" b="0" i="0" dirty="0" err="1">
                <a:solidFill>
                  <a:srgbClr val="333333"/>
                </a:solidFill>
                <a:effectLst/>
                <a:latin typeface="inter-regular"/>
              </a:rPr>
              <a:t>ptr</a:t>
            </a:r>
            <a:r>
              <a:rPr lang="en-US" b="0" i="0" dirty="0">
                <a:solidFill>
                  <a:srgbClr val="333333"/>
                </a:solidFill>
                <a:effectLst/>
                <a:latin typeface="inter-regular"/>
              </a:rPr>
              <a:t>=&amp;</a:t>
            </a:r>
            <a:r>
              <a:rPr lang="en-US" b="0" i="0" dirty="0" err="1">
                <a:solidFill>
                  <a:srgbClr val="333333"/>
                </a:solidFill>
                <a:effectLst/>
                <a:latin typeface="inter-regular"/>
              </a:rPr>
              <a:t>i</a:t>
            </a:r>
            <a:r>
              <a:rPr lang="en-US" b="0" i="0" dirty="0">
                <a:solidFill>
                  <a:srgbClr val="333333"/>
                </a:solidFill>
                <a:effectLst/>
                <a:latin typeface="inter-regular"/>
              </a:rPr>
              <a:t>;         // correct</a:t>
            </a:r>
            <a:endParaRPr lang="en-US" dirty="0"/>
          </a:p>
        </p:txBody>
      </p:sp>
      <p:sp>
        <p:nvSpPr>
          <p:cNvPr id="4" name="Rectangle: Rounded Corners 3">
            <a:extLst>
              <a:ext uri="{FF2B5EF4-FFF2-40B4-BE49-F238E27FC236}">
                <a16:creationId xmlns:a16="http://schemas.microsoft.com/office/drawing/2014/main" id="{BCBD2D41-A644-4F97-9C6D-95A717B36BAE}"/>
              </a:ext>
            </a:extLst>
          </p:cNvPr>
          <p:cNvSpPr/>
          <p:nvPr/>
        </p:nvSpPr>
        <p:spPr>
          <a:xfrm>
            <a:off x="4444737" y="1534743"/>
            <a:ext cx="3063711" cy="9840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0" i="0" dirty="0">
                <a:solidFill>
                  <a:srgbClr val="333333"/>
                </a:solidFill>
                <a:effectLst/>
                <a:latin typeface="inter-regular"/>
              </a:rPr>
              <a:t>void *</a:t>
            </a:r>
            <a:r>
              <a:rPr lang="en-US" sz="2400" b="0" i="0" dirty="0" err="1">
                <a:solidFill>
                  <a:srgbClr val="333333"/>
                </a:solidFill>
                <a:effectLst/>
                <a:latin typeface="inter-regular"/>
              </a:rPr>
              <a:t>ptr</a:t>
            </a:r>
            <a:r>
              <a:rPr lang="en-US" sz="2400" b="0" i="0" dirty="0">
                <a:solidFill>
                  <a:srgbClr val="333333"/>
                </a:solidFill>
                <a:effectLst/>
                <a:latin typeface="inter-regular"/>
              </a:rPr>
              <a:t>;</a:t>
            </a:r>
            <a:endParaRPr lang="en-US" sz="2400" dirty="0"/>
          </a:p>
        </p:txBody>
      </p:sp>
    </p:spTree>
    <p:extLst>
      <p:ext uri="{BB962C8B-B14F-4D97-AF65-F5344CB8AC3E}">
        <p14:creationId xmlns:p14="http://schemas.microsoft.com/office/powerpoint/2010/main" val="914701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FD8469A4-C827-4381-AF01-427C310567B1}"/>
              </a:ext>
            </a:extLst>
          </p:cNvPr>
          <p:cNvSpPr/>
          <p:nvPr/>
        </p:nvSpPr>
        <p:spPr>
          <a:xfrm>
            <a:off x="778096" y="2296623"/>
            <a:ext cx="6306532" cy="33311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475859-E0CE-434F-9FD8-9909AE167BB0}"/>
              </a:ext>
            </a:extLst>
          </p:cNvPr>
          <p:cNvSpPr>
            <a:spLocks noGrp="1"/>
          </p:cNvSpPr>
          <p:nvPr>
            <p:ph type="title"/>
          </p:nvPr>
        </p:nvSpPr>
        <p:spPr>
          <a:xfrm>
            <a:off x="1141413" y="392274"/>
            <a:ext cx="9905998" cy="936905"/>
          </a:xfrm>
        </p:spPr>
        <p:txBody>
          <a:bodyPr/>
          <a:lstStyle/>
          <a:p>
            <a:pPr algn="ctr"/>
            <a:r>
              <a:rPr lang="en-US" cap="none" dirty="0">
                <a:ln w="0"/>
                <a:solidFill>
                  <a:schemeClr val="bg2"/>
                </a:solidFill>
                <a:effectLst>
                  <a:reflection blurRad="6350" stA="53000" endA="300" endPos="35500" dir="5400000" sy="-90000" algn="bl" rotWithShape="0"/>
                </a:effectLst>
              </a:rPr>
              <a:t>Advantages of void pointer</a:t>
            </a:r>
          </a:p>
        </p:txBody>
      </p:sp>
      <p:sp>
        <p:nvSpPr>
          <p:cNvPr id="3" name="Content Placeholder 2">
            <a:extLst>
              <a:ext uri="{FF2B5EF4-FFF2-40B4-BE49-F238E27FC236}">
                <a16:creationId xmlns:a16="http://schemas.microsoft.com/office/drawing/2014/main" id="{763E43C9-7CAF-4AB0-A1A1-B585A69A19C9}"/>
              </a:ext>
            </a:extLst>
          </p:cNvPr>
          <p:cNvSpPr>
            <a:spLocks noGrp="1"/>
          </p:cNvSpPr>
          <p:nvPr>
            <p:ph idx="1"/>
          </p:nvPr>
        </p:nvSpPr>
        <p:spPr>
          <a:xfrm>
            <a:off x="1141413" y="2249486"/>
            <a:ext cx="5579898" cy="3576279"/>
          </a:xfrm>
        </p:spPr>
        <p:txBody>
          <a:bodyPr numCol="1">
            <a:normAutofit fontScale="77500" lnSpcReduction="20000"/>
          </a:bodyPr>
          <a:lstStyle/>
          <a:p>
            <a:pPr marL="0" indent="0">
              <a:spcBef>
                <a:spcPts val="0"/>
              </a:spcBef>
              <a:buNone/>
            </a:pPr>
            <a:endParaRPr lang="en-US" dirty="0">
              <a:solidFill>
                <a:schemeClr val="bg1"/>
              </a:solidFill>
            </a:endParaRPr>
          </a:p>
          <a:p>
            <a:pPr marL="0" indent="0">
              <a:spcBef>
                <a:spcPts val="0"/>
              </a:spcBef>
              <a:buNone/>
            </a:pPr>
            <a:r>
              <a:rPr lang="en-US" dirty="0">
                <a:solidFill>
                  <a:schemeClr val="bg1"/>
                </a:solidFill>
              </a:rPr>
              <a:t>#include &lt;</a:t>
            </a:r>
            <a:r>
              <a:rPr lang="en-US" dirty="0" err="1">
                <a:solidFill>
                  <a:schemeClr val="bg1"/>
                </a:solidFill>
              </a:rPr>
              <a:t>stdio.h</a:t>
            </a:r>
            <a:r>
              <a:rPr lang="en-US" dirty="0">
                <a:solidFill>
                  <a:schemeClr val="bg1"/>
                </a:solidFill>
              </a:rPr>
              <a:t>&gt;  </a:t>
            </a:r>
          </a:p>
          <a:p>
            <a:pPr marL="0" indent="0">
              <a:spcBef>
                <a:spcPts val="0"/>
              </a:spcBef>
              <a:buNone/>
            </a:pPr>
            <a:r>
              <a:rPr lang="en-US" dirty="0">
                <a:solidFill>
                  <a:schemeClr val="bg1"/>
                </a:solidFill>
              </a:rPr>
              <a:t>#include&lt;malloc.h&gt;  </a:t>
            </a:r>
          </a:p>
          <a:p>
            <a:pPr marL="0" indent="0">
              <a:spcBef>
                <a:spcPts val="0"/>
              </a:spcBef>
              <a:buNone/>
            </a:pPr>
            <a:r>
              <a:rPr lang="en-US" dirty="0">
                <a:solidFill>
                  <a:schemeClr val="bg1"/>
                </a:solidFill>
              </a:rPr>
              <a:t>int main()  </a:t>
            </a:r>
          </a:p>
          <a:p>
            <a:pPr marL="0" indent="0">
              <a:spcBef>
                <a:spcPts val="0"/>
              </a:spcBef>
              <a:buNone/>
            </a:pPr>
            <a:r>
              <a:rPr lang="en-US" dirty="0">
                <a:solidFill>
                  <a:schemeClr val="bg1"/>
                </a:solidFill>
              </a:rPr>
              <a:t>{  </a:t>
            </a:r>
          </a:p>
          <a:p>
            <a:pPr marL="0" indent="0">
              <a:spcBef>
                <a:spcPts val="0"/>
              </a:spcBef>
              <a:buNone/>
            </a:pPr>
            <a:r>
              <a:rPr lang="en-US" dirty="0">
                <a:solidFill>
                  <a:schemeClr val="bg1"/>
                </a:solidFill>
              </a:rPr>
              <a:t>   int a=90;  </a:t>
            </a:r>
          </a:p>
          <a:p>
            <a:pPr marL="0" indent="0">
              <a:spcBef>
                <a:spcPts val="0"/>
              </a:spcBef>
              <a:buNone/>
            </a:pPr>
            <a:r>
              <a:rPr lang="en-US" dirty="0">
                <a:solidFill>
                  <a:schemeClr val="bg1"/>
                </a:solidFill>
              </a:rPr>
              <a:t>   int *x = (int*)malloc(</a:t>
            </a:r>
            <a:r>
              <a:rPr lang="en-US" dirty="0" err="1">
                <a:solidFill>
                  <a:schemeClr val="bg1"/>
                </a:solidFill>
              </a:rPr>
              <a:t>sizeof</a:t>
            </a:r>
            <a:r>
              <a:rPr lang="en-US" dirty="0">
                <a:solidFill>
                  <a:schemeClr val="bg1"/>
                </a:solidFill>
              </a:rPr>
              <a:t>(int)) ;  </a:t>
            </a:r>
          </a:p>
          <a:p>
            <a:pPr marL="0" indent="0">
              <a:spcBef>
                <a:spcPts val="0"/>
              </a:spcBef>
              <a:buNone/>
            </a:pPr>
            <a:r>
              <a:rPr lang="en-US" dirty="0">
                <a:solidFill>
                  <a:schemeClr val="bg1"/>
                </a:solidFill>
              </a:rPr>
              <a:t>   x=&amp;a;  </a:t>
            </a:r>
          </a:p>
          <a:p>
            <a:pPr marL="0" indent="0">
              <a:spcBef>
                <a:spcPts val="0"/>
              </a:spcBef>
              <a:buNone/>
            </a:pPr>
            <a:r>
              <a:rPr lang="en-US" dirty="0">
                <a:solidFill>
                  <a:schemeClr val="bg1"/>
                </a:solidFill>
              </a:rPr>
              <a:t>   </a:t>
            </a:r>
            <a:r>
              <a:rPr lang="en-US" dirty="0" err="1">
                <a:solidFill>
                  <a:schemeClr val="bg1"/>
                </a:solidFill>
              </a:rPr>
              <a:t>printf</a:t>
            </a:r>
            <a:r>
              <a:rPr lang="en-US" dirty="0">
                <a:solidFill>
                  <a:schemeClr val="bg1"/>
                </a:solidFill>
              </a:rPr>
              <a:t>("Value which is pointed by x pointer : %d",*x);  </a:t>
            </a:r>
          </a:p>
          <a:p>
            <a:pPr marL="0" indent="0">
              <a:spcBef>
                <a:spcPts val="0"/>
              </a:spcBef>
              <a:buNone/>
            </a:pPr>
            <a:r>
              <a:rPr lang="en-US" dirty="0">
                <a:solidFill>
                  <a:schemeClr val="bg1"/>
                </a:solidFill>
              </a:rPr>
              <a:t>    return 0;  </a:t>
            </a:r>
          </a:p>
          <a:p>
            <a:pPr marL="0" indent="0">
              <a:spcBef>
                <a:spcPts val="0"/>
              </a:spcBef>
              <a:buNone/>
            </a:pPr>
            <a:r>
              <a:rPr lang="en-US" dirty="0">
                <a:solidFill>
                  <a:schemeClr val="bg1"/>
                </a:solidFill>
              </a:rPr>
              <a:t>} </a:t>
            </a:r>
          </a:p>
        </p:txBody>
      </p:sp>
      <p:sp>
        <p:nvSpPr>
          <p:cNvPr id="4" name="Content Placeholder 2">
            <a:extLst>
              <a:ext uri="{FF2B5EF4-FFF2-40B4-BE49-F238E27FC236}">
                <a16:creationId xmlns:a16="http://schemas.microsoft.com/office/drawing/2014/main" id="{54EFE1BA-53F4-4805-B285-87103CD1190C}"/>
              </a:ext>
            </a:extLst>
          </p:cNvPr>
          <p:cNvSpPr txBox="1">
            <a:spLocks/>
          </p:cNvSpPr>
          <p:nvPr/>
        </p:nvSpPr>
        <p:spPr>
          <a:xfrm>
            <a:off x="1141411" y="1457636"/>
            <a:ext cx="9905999" cy="710529"/>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b="0" i="0" dirty="0">
                <a:solidFill>
                  <a:srgbClr val="000000"/>
                </a:solidFill>
                <a:effectLst/>
                <a:latin typeface="inter-regular"/>
              </a:rPr>
              <a:t>The malloc() and </a:t>
            </a:r>
            <a:r>
              <a:rPr lang="en-US" b="0" i="0" dirty="0" err="1">
                <a:solidFill>
                  <a:srgbClr val="000000"/>
                </a:solidFill>
                <a:effectLst/>
                <a:latin typeface="inter-regular"/>
              </a:rPr>
              <a:t>calloc</a:t>
            </a:r>
            <a:r>
              <a:rPr lang="en-US" b="0" i="0" dirty="0">
                <a:solidFill>
                  <a:srgbClr val="000000"/>
                </a:solidFill>
                <a:effectLst/>
                <a:latin typeface="inter-regular"/>
              </a:rPr>
              <a:t>() function return the void pointer, so these functions can be used to allocate the memory of any data type.</a:t>
            </a:r>
          </a:p>
        </p:txBody>
      </p:sp>
      <p:sp>
        <p:nvSpPr>
          <p:cNvPr id="6" name="Rectangle: Rounded Corners 5">
            <a:extLst>
              <a:ext uri="{FF2B5EF4-FFF2-40B4-BE49-F238E27FC236}">
                <a16:creationId xmlns:a16="http://schemas.microsoft.com/office/drawing/2014/main" id="{F73A1D58-03D4-48BC-9B98-7EB0AD945551}"/>
              </a:ext>
            </a:extLst>
          </p:cNvPr>
          <p:cNvSpPr/>
          <p:nvPr/>
        </p:nvSpPr>
        <p:spPr>
          <a:xfrm>
            <a:off x="7748832" y="3429001"/>
            <a:ext cx="4166647" cy="11147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b="1" dirty="0">
                <a:solidFill>
                  <a:schemeClr val="bg1"/>
                </a:solidFill>
              </a:rPr>
              <a:t>Output:</a:t>
            </a:r>
          </a:p>
          <a:p>
            <a:pPr algn="ctr"/>
            <a:r>
              <a:rPr lang="en-US" dirty="0">
                <a:solidFill>
                  <a:schemeClr val="bg1"/>
                </a:solidFill>
              </a:rPr>
              <a:t>Value which is pointed by x pointer : 90</a:t>
            </a:r>
          </a:p>
          <a:p>
            <a:pPr algn="ctr"/>
            <a:endParaRPr lang="en-US" dirty="0"/>
          </a:p>
        </p:txBody>
      </p:sp>
      <p:sp>
        <p:nvSpPr>
          <p:cNvPr id="7" name="Arrow: Right 6">
            <a:extLst>
              <a:ext uri="{FF2B5EF4-FFF2-40B4-BE49-F238E27FC236}">
                <a16:creationId xmlns:a16="http://schemas.microsoft.com/office/drawing/2014/main" id="{415B610F-99A3-4EF1-BCD4-7A032BA1FC86}"/>
              </a:ext>
            </a:extLst>
          </p:cNvPr>
          <p:cNvSpPr/>
          <p:nvPr/>
        </p:nvSpPr>
        <p:spPr>
          <a:xfrm>
            <a:off x="7084628" y="3883843"/>
            <a:ext cx="664204" cy="2450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9126D8CF-928C-42F7-9221-7A39B7106034}"/>
              </a:ext>
            </a:extLst>
          </p:cNvPr>
          <p:cNvSpPr txBox="1">
            <a:spLocks/>
          </p:cNvSpPr>
          <p:nvPr/>
        </p:nvSpPr>
        <p:spPr>
          <a:xfrm>
            <a:off x="778096" y="5703216"/>
            <a:ext cx="9905999" cy="710529"/>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algn="just">
              <a:buFont typeface="Arial" panose="020B0604020202020204" pitchFamily="34" charset="0"/>
              <a:buChar char="•"/>
            </a:pPr>
            <a:r>
              <a:rPr lang="en-US" b="0" i="0" dirty="0">
                <a:solidFill>
                  <a:srgbClr val="000000"/>
                </a:solidFill>
                <a:effectLst/>
                <a:latin typeface="inter-regular"/>
              </a:rPr>
              <a:t>The void pointer in C can also be used to implement the generic functions in C.</a:t>
            </a:r>
          </a:p>
        </p:txBody>
      </p:sp>
    </p:spTree>
    <p:extLst>
      <p:ext uri="{BB962C8B-B14F-4D97-AF65-F5344CB8AC3E}">
        <p14:creationId xmlns:p14="http://schemas.microsoft.com/office/powerpoint/2010/main" val="15183608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FD8469A4-C827-4381-AF01-427C310567B1}"/>
              </a:ext>
            </a:extLst>
          </p:cNvPr>
          <p:cNvSpPr/>
          <p:nvPr/>
        </p:nvSpPr>
        <p:spPr>
          <a:xfrm>
            <a:off x="589560" y="2343741"/>
            <a:ext cx="5897457" cy="4236167"/>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475859-E0CE-434F-9FD8-9909AE167BB0}"/>
              </a:ext>
            </a:extLst>
          </p:cNvPr>
          <p:cNvSpPr>
            <a:spLocks noGrp="1"/>
          </p:cNvSpPr>
          <p:nvPr>
            <p:ph type="title"/>
          </p:nvPr>
        </p:nvSpPr>
        <p:spPr>
          <a:xfrm>
            <a:off x="1141413" y="392274"/>
            <a:ext cx="9905998" cy="936905"/>
          </a:xfrm>
        </p:spPr>
        <p:txBody>
          <a:bodyPr>
            <a:normAutofit/>
          </a:bodyPr>
          <a:lstStyle/>
          <a:p>
            <a:pPr algn="ctr"/>
            <a:r>
              <a:rPr lang="en-US" i="0" cap="none" dirty="0">
                <a:ln w="0"/>
                <a:solidFill>
                  <a:schemeClr val="bg2"/>
                </a:solidFill>
                <a:effectLst>
                  <a:reflection blurRad="6350" stA="53000" endA="300" endPos="35500" dir="5400000" sy="-90000" algn="bl" rotWithShape="0"/>
                </a:effectLst>
                <a:latin typeface="inter-bold"/>
              </a:rPr>
              <a:t>Some important points related to void pointer</a:t>
            </a:r>
            <a:endParaRPr lang="en-US" cap="none" dirty="0">
              <a:ln w="0"/>
              <a:solidFill>
                <a:schemeClr val="bg2"/>
              </a:solidFill>
              <a:effectLst>
                <a:reflection blurRad="6350" stA="53000" endA="300" endPos="35500" dir="5400000" sy="-90000" algn="bl" rotWithShape="0"/>
              </a:effectLst>
            </a:endParaRPr>
          </a:p>
        </p:txBody>
      </p:sp>
      <p:sp>
        <p:nvSpPr>
          <p:cNvPr id="3" name="Content Placeholder 2">
            <a:extLst>
              <a:ext uri="{FF2B5EF4-FFF2-40B4-BE49-F238E27FC236}">
                <a16:creationId xmlns:a16="http://schemas.microsoft.com/office/drawing/2014/main" id="{763E43C9-7CAF-4AB0-A1A1-B585A69A19C9}"/>
              </a:ext>
            </a:extLst>
          </p:cNvPr>
          <p:cNvSpPr>
            <a:spLocks noGrp="1"/>
          </p:cNvSpPr>
          <p:nvPr>
            <p:ph idx="1"/>
          </p:nvPr>
        </p:nvSpPr>
        <p:spPr>
          <a:xfrm>
            <a:off x="952877" y="2343740"/>
            <a:ext cx="5504484" cy="4236167"/>
          </a:xfrm>
        </p:spPr>
        <p:txBody>
          <a:bodyPr numCol="1">
            <a:normAutofit fontScale="92500" lnSpcReduction="10000"/>
          </a:bodyPr>
          <a:lstStyle/>
          <a:p>
            <a:pPr marL="0" indent="0">
              <a:spcBef>
                <a:spcPts val="0"/>
              </a:spcBef>
              <a:buNone/>
            </a:pPr>
            <a:endParaRPr lang="en-US" dirty="0">
              <a:solidFill>
                <a:schemeClr val="bg1"/>
              </a:solidFill>
            </a:endParaRPr>
          </a:p>
          <a:p>
            <a:pPr marL="0" indent="0" algn="just">
              <a:spcBef>
                <a:spcPts val="0"/>
              </a:spcBef>
              <a:buNone/>
            </a:pPr>
            <a:r>
              <a:rPr lang="en-US" b="0" i="0" dirty="0">
                <a:solidFill>
                  <a:schemeClr val="bg1"/>
                </a:solidFill>
                <a:effectLst/>
                <a:latin typeface="inter-regular"/>
              </a:rPr>
              <a:t>#include &lt;</a:t>
            </a:r>
            <a:r>
              <a:rPr lang="en-US" b="0" i="0" dirty="0" err="1">
                <a:solidFill>
                  <a:schemeClr val="bg1"/>
                </a:solidFill>
                <a:effectLst/>
                <a:latin typeface="inter-regular"/>
              </a:rPr>
              <a:t>stdio.h</a:t>
            </a:r>
            <a:r>
              <a:rPr lang="en-US" b="0" i="0" dirty="0">
                <a:solidFill>
                  <a:schemeClr val="bg1"/>
                </a:solidFill>
                <a:effectLst/>
                <a:latin typeface="inter-regular"/>
              </a:rPr>
              <a:t>&gt;  </a:t>
            </a:r>
          </a:p>
          <a:p>
            <a:pPr marL="0" indent="0" algn="just">
              <a:spcBef>
                <a:spcPts val="0"/>
              </a:spcBef>
              <a:buNone/>
            </a:pPr>
            <a:r>
              <a:rPr lang="en-US" b="1" i="0" dirty="0">
                <a:solidFill>
                  <a:schemeClr val="bg1"/>
                </a:solidFill>
                <a:effectLst/>
                <a:latin typeface="inter-regular"/>
              </a:rPr>
              <a:t>int</a:t>
            </a:r>
            <a:r>
              <a:rPr lang="en-US" b="0" i="0" dirty="0">
                <a:solidFill>
                  <a:schemeClr val="bg1"/>
                </a:solidFill>
                <a:effectLst/>
                <a:latin typeface="inter-regular"/>
              </a:rPr>
              <a:t> main()  </a:t>
            </a:r>
          </a:p>
          <a:p>
            <a:pPr marL="0" indent="0" algn="just">
              <a:spcBef>
                <a:spcPts val="0"/>
              </a:spcBef>
              <a:buNone/>
            </a:pPr>
            <a:r>
              <a:rPr lang="en-US" b="0" i="0" dirty="0">
                <a:solidFill>
                  <a:schemeClr val="bg1"/>
                </a:solidFill>
                <a:effectLst/>
                <a:latin typeface="inter-regular"/>
              </a:rPr>
              <a:t>{  </a:t>
            </a:r>
          </a:p>
          <a:p>
            <a:pPr marL="0" indent="0" algn="just">
              <a:spcBef>
                <a:spcPts val="0"/>
              </a:spcBef>
              <a:buNone/>
            </a:pPr>
            <a:r>
              <a:rPr lang="en-US" b="0" i="0" dirty="0">
                <a:solidFill>
                  <a:schemeClr val="bg1"/>
                </a:solidFill>
                <a:effectLst/>
                <a:latin typeface="inter-regular"/>
              </a:rPr>
              <a:t>    </a:t>
            </a:r>
            <a:r>
              <a:rPr lang="en-US" b="1" i="0" dirty="0">
                <a:solidFill>
                  <a:schemeClr val="bg1"/>
                </a:solidFill>
                <a:effectLst/>
                <a:latin typeface="inter-regular"/>
              </a:rPr>
              <a:t>int</a:t>
            </a:r>
            <a:r>
              <a:rPr lang="en-US" b="0" i="0" dirty="0">
                <a:solidFill>
                  <a:schemeClr val="bg1"/>
                </a:solidFill>
                <a:effectLst/>
                <a:latin typeface="inter-regular"/>
              </a:rPr>
              <a:t> a=90;  </a:t>
            </a:r>
          </a:p>
          <a:p>
            <a:pPr marL="0" indent="0" algn="just">
              <a:spcBef>
                <a:spcPts val="0"/>
              </a:spcBef>
              <a:buNone/>
            </a:pPr>
            <a:r>
              <a:rPr lang="en-US" b="0" i="0" dirty="0">
                <a:solidFill>
                  <a:schemeClr val="bg1"/>
                </a:solidFill>
                <a:effectLst/>
                <a:latin typeface="inter-regular"/>
              </a:rPr>
              <a:t>    </a:t>
            </a:r>
            <a:r>
              <a:rPr lang="en-US" b="1" i="0" dirty="0">
                <a:solidFill>
                  <a:schemeClr val="bg1"/>
                </a:solidFill>
                <a:effectLst/>
                <a:latin typeface="inter-regular"/>
              </a:rPr>
              <a:t>void</a:t>
            </a:r>
            <a:r>
              <a:rPr lang="en-US" b="0" i="0" dirty="0">
                <a:solidFill>
                  <a:schemeClr val="bg1"/>
                </a:solidFill>
                <a:effectLst/>
                <a:latin typeface="inter-regular"/>
              </a:rPr>
              <a:t> *</a:t>
            </a:r>
            <a:r>
              <a:rPr lang="en-US" b="0" i="0" dirty="0" err="1">
                <a:solidFill>
                  <a:schemeClr val="bg1"/>
                </a:solidFill>
                <a:effectLst/>
                <a:latin typeface="inter-regular"/>
              </a:rPr>
              <a:t>ptr</a:t>
            </a:r>
            <a:r>
              <a:rPr lang="en-US" b="0" i="0" dirty="0">
                <a:solidFill>
                  <a:schemeClr val="bg1"/>
                </a:solidFill>
                <a:effectLst/>
                <a:latin typeface="inter-regular"/>
              </a:rPr>
              <a:t>;  </a:t>
            </a:r>
          </a:p>
          <a:p>
            <a:pPr marL="0" indent="0" algn="just">
              <a:spcBef>
                <a:spcPts val="0"/>
              </a:spcBef>
              <a:buNone/>
            </a:pPr>
            <a:r>
              <a:rPr lang="en-US" b="0" i="0" dirty="0">
                <a:solidFill>
                  <a:schemeClr val="bg1"/>
                </a:solidFill>
                <a:effectLst/>
                <a:latin typeface="inter-regular"/>
              </a:rPr>
              <a:t>    </a:t>
            </a:r>
            <a:r>
              <a:rPr lang="en-US" b="0" i="0" dirty="0" err="1">
                <a:solidFill>
                  <a:schemeClr val="bg1"/>
                </a:solidFill>
                <a:effectLst/>
                <a:latin typeface="inter-regular"/>
              </a:rPr>
              <a:t>ptr</a:t>
            </a:r>
            <a:r>
              <a:rPr lang="en-US" b="0" i="0" dirty="0">
                <a:solidFill>
                  <a:schemeClr val="bg1"/>
                </a:solidFill>
                <a:effectLst/>
                <a:latin typeface="inter-regular"/>
              </a:rPr>
              <a:t>=&amp;a;  </a:t>
            </a:r>
          </a:p>
          <a:p>
            <a:pPr marL="0" indent="0" algn="just">
              <a:spcBef>
                <a:spcPts val="0"/>
              </a:spcBef>
              <a:buNone/>
            </a:pPr>
            <a:r>
              <a:rPr lang="en-US" b="0" i="0" dirty="0">
                <a:solidFill>
                  <a:schemeClr val="bg1"/>
                </a:solidFill>
                <a:effectLst/>
                <a:latin typeface="inter-regular"/>
              </a:rPr>
              <a:t>    </a:t>
            </a:r>
            <a:r>
              <a:rPr lang="en-US" b="0" i="0" dirty="0" err="1">
                <a:solidFill>
                  <a:schemeClr val="bg1"/>
                </a:solidFill>
                <a:effectLst/>
                <a:latin typeface="inter-regular"/>
              </a:rPr>
              <a:t>printf</a:t>
            </a:r>
            <a:r>
              <a:rPr lang="en-US" b="0" i="0" dirty="0">
                <a:solidFill>
                  <a:schemeClr val="bg1"/>
                </a:solidFill>
                <a:effectLst/>
                <a:latin typeface="inter-regular"/>
              </a:rPr>
              <a:t>("Value which is pointed by </a:t>
            </a:r>
            <a:r>
              <a:rPr lang="en-US" b="0" i="0" dirty="0" err="1">
                <a:solidFill>
                  <a:schemeClr val="bg1"/>
                </a:solidFill>
                <a:effectLst/>
                <a:latin typeface="inter-regular"/>
              </a:rPr>
              <a:t>ptr</a:t>
            </a:r>
            <a:r>
              <a:rPr lang="en-US" b="0" i="0" dirty="0">
                <a:solidFill>
                  <a:schemeClr val="bg1"/>
                </a:solidFill>
                <a:effectLst/>
                <a:latin typeface="inter-regular"/>
              </a:rPr>
              <a:t> pointer : %d",*</a:t>
            </a:r>
            <a:r>
              <a:rPr lang="en-US" b="0" i="0" dirty="0" err="1">
                <a:solidFill>
                  <a:schemeClr val="bg1"/>
                </a:solidFill>
                <a:effectLst/>
                <a:latin typeface="inter-regular"/>
              </a:rPr>
              <a:t>ptr</a:t>
            </a:r>
            <a:r>
              <a:rPr lang="en-US" b="0" i="0" dirty="0">
                <a:solidFill>
                  <a:schemeClr val="bg1"/>
                </a:solidFill>
                <a:effectLst/>
                <a:latin typeface="inter-regular"/>
              </a:rPr>
              <a:t>); </a:t>
            </a:r>
          </a:p>
          <a:p>
            <a:pPr marL="0" indent="0" algn="just">
              <a:spcBef>
                <a:spcPts val="0"/>
              </a:spcBef>
              <a:buNone/>
            </a:pPr>
            <a:r>
              <a:rPr lang="en-US" b="0" i="0" dirty="0">
                <a:solidFill>
                  <a:schemeClr val="bg1"/>
                </a:solidFill>
                <a:effectLst/>
                <a:latin typeface="inter-regular"/>
              </a:rPr>
              <a:t>    </a:t>
            </a:r>
            <a:r>
              <a:rPr lang="en-US" b="1" i="0" dirty="0">
                <a:solidFill>
                  <a:schemeClr val="bg1"/>
                </a:solidFill>
                <a:effectLst/>
                <a:latin typeface="inter-regular"/>
              </a:rPr>
              <a:t>return</a:t>
            </a:r>
            <a:r>
              <a:rPr lang="en-US" b="0" i="0" dirty="0">
                <a:solidFill>
                  <a:schemeClr val="bg1"/>
                </a:solidFill>
                <a:effectLst/>
                <a:latin typeface="inter-regular"/>
              </a:rPr>
              <a:t> 0;  </a:t>
            </a:r>
          </a:p>
          <a:p>
            <a:pPr marL="0" indent="0" algn="just">
              <a:spcBef>
                <a:spcPts val="0"/>
              </a:spcBef>
              <a:buNone/>
            </a:pPr>
            <a:r>
              <a:rPr lang="en-US" b="0" i="0" dirty="0">
                <a:solidFill>
                  <a:schemeClr val="bg1"/>
                </a:solidFill>
                <a:effectLst/>
                <a:latin typeface="inter-regular"/>
              </a:rPr>
              <a:t>} </a:t>
            </a:r>
            <a:r>
              <a:rPr lang="en-US" b="0" i="0" dirty="0">
                <a:solidFill>
                  <a:srgbClr val="000000"/>
                </a:solidFill>
                <a:effectLst/>
                <a:latin typeface="inter-regular"/>
              </a:rPr>
              <a:t> </a:t>
            </a:r>
          </a:p>
        </p:txBody>
      </p:sp>
      <p:sp>
        <p:nvSpPr>
          <p:cNvPr id="4" name="Content Placeholder 2">
            <a:extLst>
              <a:ext uri="{FF2B5EF4-FFF2-40B4-BE49-F238E27FC236}">
                <a16:creationId xmlns:a16="http://schemas.microsoft.com/office/drawing/2014/main" id="{54EFE1BA-53F4-4805-B285-87103CD1190C}"/>
              </a:ext>
            </a:extLst>
          </p:cNvPr>
          <p:cNvSpPr txBox="1">
            <a:spLocks/>
          </p:cNvSpPr>
          <p:nvPr/>
        </p:nvSpPr>
        <p:spPr>
          <a:xfrm>
            <a:off x="1141411" y="1457636"/>
            <a:ext cx="9905999" cy="71052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algn="just">
              <a:buFont typeface="Arial" panose="020B0604020202020204" pitchFamily="34" charset="0"/>
              <a:buChar char="•"/>
            </a:pPr>
            <a:r>
              <a:rPr lang="en-US" i="0" dirty="0">
                <a:solidFill>
                  <a:srgbClr val="000000"/>
                </a:solidFill>
                <a:effectLst/>
                <a:latin typeface="inter-bold"/>
              </a:rPr>
              <a:t>Dereferencing a void pointer in C</a:t>
            </a:r>
            <a:endParaRPr lang="en-US" i="0" dirty="0">
              <a:solidFill>
                <a:srgbClr val="000000"/>
              </a:solidFill>
              <a:effectLst/>
              <a:latin typeface="inter-regular"/>
            </a:endParaRPr>
          </a:p>
        </p:txBody>
      </p:sp>
      <p:grpSp>
        <p:nvGrpSpPr>
          <p:cNvPr id="11" name="Group 10">
            <a:extLst>
              <a:ext uri="{FF2B5EF4-FFF2-40B4-BE49-F238E27FC236}">
                <a16:creationId xmlns:a16="http://schemas.microsoft.com/office/drawing/2014/main" id="{E98EFF80-9013-41A9-B664-AFBCEA7DE4BA}"/>
              </a:ext>
            </a:extLst>
          </p:cNvPr>
          <p:cNvGrpSpPr/>
          <p:nvPr/>
        </p:nvGrpSpPr>
        <p:grpSpPr>
          <a:xfrm>
            <a:off x="6579909" y="2856322"/>
            <a:ext cx="5326145" cy="3035431"/>
            <a:chOff x="6579909" y="2988297"/>
            <a:chExt cx="5326145" cy="3035431"/>
          </a:xfrm>
        </p:grpSpPr>
        <p:sp>
          <p:nvSpPr>
            <p:cNvPr id="6" name="Rectangle: Rounded Corners 5">
              <a:extLst>
                <a:ext uri="{FF2B5EF4-FFF2-40B4-BE49-F238E27FC236}">
                  <a16:creationId xmlns:a16="http://schemas.microsoft.com/office/drawing/2014/main" id="{F73A1D58-03D4-48BC-9B98-7EB0AD945551}"/>
                </a:ext>
              </a:extLst>
            </p:cNvPr>
            <p:cNvSpPr/>
            <p:nvPr/>
          </p:nvSpPr>
          <p:spPr>
            <a:xfrm>
              <a:off x="6579909" y="2988297"/>
              <a:ext cx="5326145" cy="3035431"/>
            </a:xfrm>
            <a:prstGeom prst="roundRect">
              <a:avLst/>
            </a:prstGeom>
          </p:spPr>
          <p:style>
            <a:lnRef idx="3">
              <a:schemeClr val="lt1"/>
            </a:lnRef>
            <a:fillRef idx="1">
              <a:schemeClr val="accent3"/>
            </a:fillRef>
            <a:effectRef idx="1">
              <a:schemeClr val="accent3"/>
            </a:effectRef>
            <a:fontRef idx="minor">
              <a:schemeClr val="lt1"/>
            </a:fontRef>
          </p:style>
          <p:txBody>
            <a:bodyPr rtlCol="0" anchor="t"/>
            <a:lstStyle/>
            <a:p>
              <a:r>
                <a:rPr lang="en-US" b="1" dirty="0">
                  <a:solidFill>
                    <a:schemeClr val="bg1"/>
                  </a:solidFill>
                </a:rPr>
                <a:t>Output:</a:t>
              </a:r>
            </a:p>
            <a:p>
              <a:pPr algn="ctr"/>
              <a:endParaRPr lang="en-US" dirty="0"/>
            </a:p>
          </p:txBody>
        </p:sp>
        <p:pic>
          <p:nvPicPr>
            <p:cNvPr id="2050" name="Picture 2" descr="void pointer in C">
              <a:extLst>
                <a:ext uri="{FF2B5EF4-FFF2-40B4-BE49-F238E27FC236}">
                  <a16:creationId xmlns:a16="http://schemas.microsoft.com/office/drawing/2014/main" id="{816BA391-6498-44E9-ACF0-0A5CD0251B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0334" y="3703998"/>
              <a:ext cx="4667250" cy="1971675"/>
            </a:xfrm>
            <a:prstGeom prst="rect">
              <a:avLst/>
            </a:prstGeom>
          </p:spPr>
          <p:style>
            <a:lnRef idx="3">
              <a:schemeClr val="lt1"/>
            </a:lnRef>
            <a:fillRef idx="1">
              <a:schemeClr val="accent3"/>
            </a:fillRef>
            <a:effectRef idx="1">
              <a:schemeClr val="accent3"/>
            </a:effectRef>
            <a:fontRef idx="minor">
              <a:schemeClr val="lt1"/>
            </a:fontRef>
          </p:style>
        </p:pic>
      </p:grpSp>
    </p:spTree>
    <p:extLst>
      <p:ext uri="{BB962C8B-B14F-4D97-AF65-F5344CB8AC3E}">
        <p14:creationId xmlns:p14="http://schemas.microsoft.com/office/powerpoint/2010/main" val="42710202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FD8469A4-C827-4381-AF01-427C310567B1}"/>
              </a:ext>
            </a:extLst>
          </p:cNvPr>
          <p:cNvSpPr/>
          <p:nvPr/>
        </p:nvSpPr>
        <p:spPr>
          <a:xfrm>
            <a:off x="564407" y="1809948"/>
            <a:ext cx="5897457" cy="42361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63E43C9-7CAF-4AB0-A1A1-B585A69A19C9}"/>
              </a:ext>
            </a:extLst>
          </p:cNvPr>
          <p:cNvSpPr>
            <a:spLocks noGrp="1"/>
          </p:cNvSpPr>
          <p:nvPr>
            <p:ph idx="1"/>
          </p:nvPr>
        </p:nvSpPr>
        <p:spPr>
          <a:xfrm>
            <a:off x="927724" y="1809947"/>
            <a:ext cx="5504484" cy="4236167"/>
          </a:xfrm>
        </p:spPr>
        <p:txBody>
          <a:bodyPr numCol="1">
            <a:normAutofit lnSpcReduction="10000"/>
          </a:bodyPr>
          <a:lstStyle/>
          <a:p>
            <a:pPr marL="0" indent="0" algn="just">
              <a:spcBef>
                <a:spcPts val="0"/>
              </a:spcBef>
              <a:buNone/>
            </a:pPr>
            <a:r>
              <a:rPr lang="en-US" b="0" i="0" dirty="0">
                <a:solidFill>
                  <a:schemeClr val="bg1"/>
                </a:solidFill>
                <a:effectLst/>
                <a:latin typeface="inter-regular"/>
              </a:rPr>
              <a:t>#include &lt;</a:t>
            </a:r>
            <a:r>
              <a:rPr lang="en-US" b="0" i="0" dirty="0" err="1">
                <a:solidFill>
                  <a:schemeClr val="bg1"/>
                </a:solidFill>
                <a:effectLst/>
                <a:latin typeface="inter-regular"/>
              </a:rPr>
              <a:t>stdio.h</a:t>
            </a:r>
            <a:r>
              <a:rPr lang="en-US" b="0" i="0" dirty="0">
                <a:solidFill>
                  <a:schemeClr val="bg1"/>
                </a:solidFill>
                <a:effectLst/>
                <a:latin typeface="inter-regular"/>
              </a:rPr>
              <a:t>&gt;  </a:t>
            </a:r>
          </a:p>
          <a:p>
            <a:pPr marL="0" indent="0" algn="just">
              <a:spcBef>
                <a:spcPts val="0"/>
              </a:spcBef>
              <a:buNone/>
            </a:pPr>
            <a:r>
              <a:rPr lang="en-US" b="1" i="0" dirty="0">
                <a:solidFill>
                  <a:schemeClr val="bg1"/>
                </a:solidFill>
                <a:effectLst/>
                <a:latin typeface="inter-regular"/>
              </a:rPr>
              <a:t>int</a:t>
            </a:r>
            <a:r>
              <a:rPr lang="en-US" b="0" i="0" dirty="0">
                <a:solidFill>
                  <a:schemeClr val="bg1"/>
                </a:solidFill>
                <a:effectLst/>
                <a:latin typeface="inter-regular"/>
              </a:rPr>
              <a:t> main()  </a:t>
            </a:r>
          </a:p>
          <a:p>
            <a:pPr marL="0" indent="0" algn="just">
              <a:spcBef>
                <a:spcPts val="0"/>
              </a:spcBef>
              <a:buNone/>
            </a:pPr>
            <a:r>
              <a:rPr lang="en-US" b="0" i="0" dirty="0">
                <a:solidFill>
                  <a:schemeClr val="bg1"/>
                </a:solidFill>
                <a:effectLst/>
                <a:latin typeface="inter-regular"/>
              </a:rPr>
              <a:t>{  </a:t>
            </a:r>
          </a:p>
          <a:p>
            <a:pPr marL="0" indent="0" algn="just">
              <a:spcBef>
                <a:spcPts val="0"/>
              </a:spcBef>
              <a:buNone/>
            </a:pPr>
            <a:r>
              <a:rPr lang="en-US" b="0" i="0" dirty="0">
                <a:solidFill>
                  <a:schemeClr val="bg1"/>
                </a:solidFill>
                <a:effectLst/>
                <a:latin typeface="inter-regular"/>
              </a:rPr>
              <a:t>    </a:t>
            </a:r>
            <a:r>
              <a:rPr lang="en-US" b="1" i="0" dirty="0">
                <a:solidFill>
                  <a:schemeClr val="bg1"/>
                </a:solidFill>
                <a:effectLst/>
                <a:latin typeface="inter-regular"/>
              </a:rPr>
              <a:t>int</a:t>
            </a:r>
            <a:r>
              <a:rPr lang="en-US" b="0" i="0" dirty="0">
                <a:solidFill>
                  <a:schemeClr val="bg1"/>
                </a:solidFill>
                <a:effectLst/>
                <a:latin typeface="inter-regular"/>
              </a:rPr>
              <a:t> a=90;  </a:t>
            </a:r>
          </a:p>
          <a:p>
            <a:pPr marL="0" indent="0" algn="just">
              <a:spcBef>
                <a:spcPts val="0"/>
              </a:spcBef>
              <a:buNone/>
            </a:pPr>
            <a:r>
              <a:rPr lang="en-US" b="0" i="0" dirty="0">
                <a:solidFill>
                  <a:schemeClr val="bg1"/>
                </a:solidFill>
                <a:effectLst/>
                <a:latin typeface="inter-regular"/>
              </a:rPr>
              <a:t>    </a:t>
            </a:r>
            <a:r>
              <a:rPr lang="en-US" b="1" i="0" dirty="0">
                <a:solidFill>
                  <a:schemeClr val="bg1"/>
                </a:solidFill>
                <a:effectLst/>
                <a:latin typeface="inter-regular"/>
              </a:rPr>
              <a:t>void</a:t>
            </a:r>
            <a:r>
              <a:rPr lang="en-US" b="0" i="0" dirty="0">
                <a:solidFill>
                  <a:schemeClr val="bg1"/>
                </a:solidFill>
                <a:effectLst/>
                <a:latin typeface="inter-regular"/>
              </a:rPr>
              <a:t> *</a:t>
            </a:r>
            <a:r>
              <a:rPr lang="en-US" b="0" i="0" dirty="0" err="1">
                <a:solidFill>
                  <a:schemeClr val="bg1"/>
                </a:solidFill>
                <a:effectLst/>
                <a:latin typeface="inter-regular"/>
              </a:rPr>
              <a:t>ptr</a:t>
            </a:r>
            <a:r>
              <a:rPr lang="en-US" b="0" i="0" dirty="0">
                <a:solidFill>
                  <a:schemeClr val="bg1"/>
                </a:solidFill>
                <a:effectLst/>
                <a:latin typeface="inter-regular"/>
              </a:rPr>
              <a:t>;  </a:t>
            </a:r>
          </a:p>
          <a:p>
            <a:pPr marL="0" indent="0" algn="just">
              <a:spcBef>
                <a:spcPts val="0"/>
              </a:spcBef>
              <a:buNone/>
            </a:pPr>
            <a:r>
              <a:rPr lang="en-US" b="0" i="0" dirty="0">
                <a:solidFill>
                  <a:schemeClr val="bg1"/>
                </a:solidFill>
                <a:effectLst/>
                <a:latin typeface="inter-regular"/>
              </a:rPr>
              <a:t>    </a:t>
            </a:r>
            <a:r>
              <a:rPr lang="en-US" b="0" i="0" dirty="0" err="1">
                <a:solidFill>
                  <a:schemeClr val="bg1"/>
                </a:solidFill>
                <a:effectLst/>
                <a:latin typeface="inter-regular"/>
              </a:rPr>
              <a:t>ptr</a:t>
            </a:r>
            <a:r>
              <a:rPr lang="en-US" b="0" i="0" dirty="0">
                <a:solidFill>
                  <a:schemeClr val="bg1"/>
                </a:solidFill>
                <a:effectLst/>
                <a:latin typeface="inter-regular"/>
              </a:rPr>
              <a:t>=&amp;a;  </a:t>
            </a:r>
          </a:p>
          <a:p>
            <a:pPr marL="0" indent="0" algn="just">
              <a:spcBef>
                <a:spcPts val="0"/>
              </a:spcBef>
              <a:buNone/>
            </a:pPr>
            <a:r>
              <a:rPr lang="en-US" b="0" i="0" dirty="0">
                <a:solidFill>
                  <a:schemeClr val="bg1"/>
                </a:solidFill>
                <a:effectLst/>
                <a:latin typeface="inter-regular"/>
              </a:rPr>
              <a:t>    </a:t>
            </a:r>
            <a:r>
              <a:rPr lang="en-US" b="0" i="0" dirty="0" err="1">
                <a:solidFill>
                  <a:schemeClr val="bg1"/>
                </a:solidFill>
                <a:effectLst/>
                <a:latin typeface="inter-regular"/>
              </a:rPr>
              <a:t>printf</a:t>
            </a:r>
            <a:r>
              <a:rPr lang="en-US" b="0" i="0" dirty="0">
                <a:solidFill>
                  <a:schemeClr val="bg1"/>
                </a:solidFill>
                <a:effectLst/>
                <a:latin typeface="inter-regular"/>
              </a:rPr>
              <a:t>("Value which is pointed by </a:t>
            </a:r>
            <a:r>
              <a:rPr lang="en-US" b="0" i="0" dirty="0" err="1">
                <a:solidFill>
                  <a:schemeClr val="bg1"/>
                </a:solidFill>
                <a:effectLst/>
                <a:latin typeface="inter-regular"/>
              </a:rPr>
              <a:t>ptr</a:t>
            </a:r>
            <a:r>
              <a:rPr lang="en-US" b="0" i="0" dirty="0">
                <a:solidFill>
                  <a:schemeClr val="bg1"/>
                </a:solidFill>
                <a:effectLst/>
                <a:latin typeface="inter-regular"/>
              </a:rPr>
              <a:t> pointer : %d",</a:t>
            </a:r>
            <a:r>
              <a:rPr lang="en-US" b="0" i="0" dirty="0">
                <a:solidFill>
                  <a:srgbClr val="000000"/>
                </a:solidFill>
                <a:effectLst/>
                <a:latin typeface="inter-regular"/>
              </a:rPr>
              <a:t> *(</a:t>
            </a:r>
            <a:r>
              <a:rPr lang="en-US" b="1" i="0" dirty="0">
                <a:solidFill>
                  <a:srgbClr val="2E8B57"/>
                </a:solidFill>
                <a:effectLst/>
                <a:latin typeface="inter-regular"/>
              </a:rPr>
              <a:t>int</a:t>
            </a:r>
            <a:r>
              <a:rPr lang="en-US" b="0" i="0" dirty="0">
                <a:solidFill>
                  <a:srgbClr val="000000"/>
                </a:solidFill>
                <a:effectLst/>
                <a:latin typeface="inter-regular"/>
              </a:rPr>
              <a:t>*)</a:t>
            </a:r>
            <a:r>
              <a:rPr lang="en-US" b="0" i="0" dirty="0" err="1">
                <a:solidFill>
                  <a:schemeClr val="bg1"/>
                </a:solidFill>
                <a:effectLst/>
                <a:latin typeface="inter-regular"/>
              </a:rPr>
              <a:t>ptr</a:t>
            </a:r>
            <a:r>
              <a:rPr lang="en-US" b="0" i="0" dirty="0">
                <a:solidFill>
                  <a:schemeClr val="bg1"/>
                </a:solidFill>
                <a:effectLst/>
                <a:latin typeface="inter-regular"/>
              </a:rPr>
              <a:t>); </a:t>
            </a:r>
          </a:p>
          <a:p>
            <a:pPr marL="0" indent="0" algn="just">
              <a:spcBef>
                <a:spcPts val="0"/>
              </a:spcBef>
              <a:buNone/>
            </a:pPr>
            <a:r>
              <a:rPr lang="en-US" b="0" i="0" dirty="0">
                <a:solidFill>
                  <a:schemeClr val="bg1"/>
                </a:solidFill>
                <a:effectLst/>
                <a:latin typeface="inter-regular"/>
              </a:rPr>
              <a:t>    </a:t>
            </a:r>
            <a:r>
              <a:rPr lang="en-US" b="1" i="0" dirty="0">
                <a:solidFill>
                  <a:schemeClr val="bg1"/>
                </a:solidFill>
                <a:effectLst/>
                <a:latin typeface="inter-regular"/>
              </a:rPr>
              <a:t>return</a:t>
            </a:r>
            <a:r>
              <a:rPr lang="en-US" b="0" i="0" dirty="0">
                <a:solidFill>
                  <a:schemeClr val="bg1"/>
                </a:solidFill>
                <a:effectLst/>
                <a:latin typeface="inter-regular"/>
              </a:rPr>
              <a:t> 0;  </a:t>
            </a:r>
          </a:p>
          <a:p>
            <a:pPr marL="0" indent="0" algn="just">
              <a:spcBef>
                <a:spcPts val="0"/>
              </a:spcBef>
              <a:buNone/>
            </a:pPr>
            <a:r>
              <a:rPr lang="en-US" b="0" i="0" dirty="0">
                <a:solidFill>
                  <a:schemeClr val="bg1"/>
                </a:solidFill>
                <a:effectLst/>
                <a:latin typeface="inter-regular"/>
              </a:rPr>
              <a:t>} </a:t>
            </a:r>
            <a:r>
              <a:rPr lang="en-US" b="0" i="0" dirty="0">
                <a:solidFill>
                  <a:srgbClr val="000000"/>
                </a:solidFill>
                <a:effectLst/>
                <a:latin typeface="inter-regular"/>
              </a:rPr>
              <a:t> </a:t>
            </a:r>
          </a:p>
        </p:txBody>
      </p:sp>
      <p:sp>
        <p:nvSpPr>
          <p:cNvPr id="4" name="Content Placeholder 2">
            <a:extLst>
              <a:ext uri="{FF2B5EF4-FFF2-40B4-BE49-F238E27FC236}">
                <a16:creationId xmlns:a16="http://schemas.microsoft.com/office/drawing/2014/main" id="{54EFE1BA-53F4-4805-B285-87103CD1190C}"/>
              </a:ext>
            </a:extLst>
          </p:cNvPr>
          <p:cNvSpPr txBox="1">
            <a:spLocks/>
          </p:cNvSpPr>
          <p:nvPr/>
        </p:nvSpPr>
        <p:spPr>
          <a:xfrm>
            <a:off x="1143000" y="1099418"/>
            <a:ext cx="9905999" cy="71052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just">
              <a:buNone/>
            </a:pPr>
            <a:r>
              <a:rPr lang="en-US" b="0" i="0" dirty="0">
                <a:solidFill>
                  <a:srgbClr val="333333"/>
                </a:solidFill>
                <a:effectLst/>
                <a:latin typeface="inter-regular"/>
              </a:rPr>
              <a:t>Now, we rewrite the same code to remove the error.</a:t>
            </a:r>
            <a:endParaRPr lang="en-US" i="0" dirty="0">
              <a:solidFill>
                <a:srgbClr val="000000"/>
              </a:solidFill>
              <a:effectLst/>
              <a:latin typeface="inter-regular"/>
            </a:endParaRPr>
          </a:p>
        </p:txBody>
      </p:sp>
      <p:sp>
        <p:nvSpPr>
          <p:cNvPr id="6" name="Rectangle: Rounded Corners 5">
            <a:extLst>
              <a:ext uri="{FF2B5EF4-FFF2-40B4-BE49-F238E27FC236}">
                <a16:creationId xmlns:a16="http://schemas.microsoft.com/office/drawing/2014/main" id="{F73A1D58-03D4-48BC-9B98-7EB0AD945551}"/>
              </a:ext>
            </a:extLst>
          </p:cNvPr>
          <p:cNvSpPr/>
          <p:nvPr/>
        </p:nvSpPr>
        <p:spPr>
          <a:xfrm>
            <a:off x="6617616" y="3429000"/>
            <a:ext cx="5326145" cy="8224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bg1"/>
                </a:solidFill>
              </a:rPr>
              <a:t>Output:</a:t>
            </a:r>
          </a:p>
          <a:p>
            <a:pPr algn="ctr"/>
            <a:r>
              <a:rPr lang="en-US" dirty="0">
                <a:solidFill>
                  <a:schemeClr val="bg1"/>
                </a:solidFill>
              </a:rPr>
              <a:t>Value which is pointed by x pointer : 90</a:t>
            </a:r>
          </a:p>
          <a:p>
            <a:pPr algn="ctr"/>
            <a:endParaRPr lang="en-US" dirty="0"/>
          </a:p>
        </p:txBody>
      </p:sp>
    </p:spTree>
    <p:extLst>
      <p:ext uri="{BB962C8B-B14F-4D97-AF65-F5344CB8AC3E}">
        <p14:creationId xmlns:p14="http://schemas.microsoft.com/office/powerpoint/2010/main" val="2457833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3043C-481A-4A34-8AB1-0FD40876114E}"/>
              </a:ext>
            </a:extLst>
          </p:cNvPr>
          <p:cNvSpPr>
            <a:spLocks noGrp="1"/>
          </p:cNvSpPr>
          <p:nvPr>
            <p:ph type="title"/>
          </p:nvPr>
        </p:nvSpPr>
        <p:spPr/>
        <p:txBody>
          <a:bodyPr/>
          <a:lstStyle/>
          <a:p>
            <a:pPr algn="ctr"/>
            <a:r>
              <a:rPr lang="en-US" cap="none" dirty="0">
                <a:ln w="0"/>
                <a:solidFill>
                  <a:schemeClr val="bg2"/>
                </a:solidFill>
                <a:effectLst>
                  <a:reflection blurRad="6350" stA="53000" endA="300" endPos="35500" dir="5400000" sy="-90000" algn="bl" rotWithShape="0"/>
                </a:effectLst>
              </a:rPr>
              <a:t>Dangling pointer</a:t>
            </a:r>
            <a:endParaRPr lang="en-US" dirty="0"/>
          </a:p>
        </p:txBody>
      </p:sp>
      <p:sp>
        <p:nvSpPr>
          <p:cNvPr id="3" name="Content Placeholder 2">
            <a:extLst>
              <a:ext uri="{FF2B5EF4-FFF2-40B4-BE49-F238E27FC236}">
                <a16:creationId xmlns:a16="http://schemas.microsoft.com/office/drawing/2014/main" id="{BCBA0B41-7E1F-4D24-87EA-90B51BB2177E}"/>
              </a:ext>
            </a:extLst>
          </p:cNvPr>
          <p:cNvSpPr>
            <a:spLocks noGrp="1"/>
          </p:cNvSpPr>
          <p:nvPr>
            <p:ph idx="1"/>
          </p:nvPr>
        </p:nvSpPr>
        <p:spPr>
          <a:xfrm>
            <a:off x="1047144" y="1825280"/>
            <a:ext cx="9905999" cy="4414201"/>
          </a:xfrm>
        </p:spPr>
        <p:txBody>
          <a:bodyPr>
            <a:normAutofit fontScale="85000" lnSpcReduction="10000"/>
          </a:bodyPr>
          <a:lstStyle/>
          <a:p>
            <a:pPr algn="just"/>
            <a:r>
              <a:rPr lang="en-US" b="0" i="0" dirty="0">
                <a:solidFill>
                  <a:srgbClr val="333333"/>
                </a:solidFill>
                <a:effectLst/>
                <a:latin typeface="inter-regular"/>
              </a:rPr>
              <a:t>The most common bugs related to pointers and memory management is dangling/wild pointers. Sometimes the programmer fails to initialize the pointer with a valid address, then this type of initialized pointer is known as a dangling pointer in C.</a:t>
            </a:r>
          </a:p>
          <a:p>
            <a:pPr algn="just"/>
            <a:r>
              <a:rPr lang="en-US" b="0" i="0" dirty="0">
                <a:solidFill>
                  <a:srgbClr val="333333"/>
                </a:solidFill>
                <a:effectLst/>
                <a:latin typeface="inter-regular"/>
              </a:rPr>
              <a:t>Dangling pointer occurs at the time of the object destruction when the object is deleted or de-allocated from memory without modifying the value of the pointer. In this case, the pointer is pointing to the memory, which is de-allocated. </a:t>
            </a:r>
          </a:p>
          <a:p>
            <a:pPr algn="just"/>
            <a:r>
              <a:rPr lang="en-US" b="0" i="0" dirty="0">
                <a:solidFill>
                  <a:srgbClr val="333333"/>
                </a:solidFill>
                <a:effectLst/>
                <a:latin typeface="inter-regular"/>
              </a:rPr>
              <a:t>The dangling pointer can point to the memory, which contains either the program code or the code of the operating system. If we assign the value to this pointer, then it overwrites the value of the program code or operating system instructions; in such cases, the program will show the undesirable result or may even crash. If the memory is re-allocated to some other process, then we dereference the dangling pointer will cause the segmentation faults.</a:t>
            </a:r>
          </a:p>
          <a:p>
            <a:endParaRPr lang="en-US" dirty="0"/>
          </a:p>
        </p:txBody>
      </p:sp>
    </p:spTree>
    <p:extLst>
      <p:ext uri="{BB962C8B-B14F-4D97-AF65-F5344CB8AC3E}">
        <p14:creationId xmlns:p14="http://schemas.microsoft.com/office/powerpoint/2010/main" val="14799926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718894B4-B379-420D-AC73-68DAD3122DA9}"/>
              </a:ext>
            </a:extLst>
          </p:cNvPr>
          <p:cNvSpPr/>
          <p:nvPr/>
        </p:nvSpPr>
        <p:spPr>
          <a:xfrm>
            <a:off x="6096000" y="2050181"/>
            <a:ext cx="5059680" cy="3907857"/>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83B9EF82-4FB4-4ADF-B93F-427026005F6E}"/>
              </a:ext>
            </a:extLst>
          </p:cNvPr>
          <p:cNvSpPr/>
          <p:nvPr/>
        </p:nvSpPr>
        <p:spPr>
          <a:xfrm>
            <a:off x="914400" y="1951348"/>
            <a:ext cx="4534293" cy="4157221"/>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CBA0B41-7E1F-4D24-87EA-90B51BB2177E}"/>
              </a:ext>
            </a:extLst>
          </p:cNvPr>
          <p:cNvSpPr>
            <a:spLocks noGrp="1"/>
          </p:cNvSpPr>
          <p:nvPr>
            <p:ph idx="1"/>
          </p:nvPr>
        </p:nvSpPr>
        <p:spPr>
          <a:xfrm>
            <a:off x="1141412" y="2249487"/>
            <a:ext cx="4307281" cy="3541714"/>
          </a:xfrm>
        </p:spPr>
        <p:txBody>
          <a:bodyPr>
            <a:normAutofit fontScale="92500" lnSpcReduction="10000"/>
          </a:bodyPr>
          <a:lstStyle/>
          <a:p>
            <a:pPr marL="0" indent="0" algn="just">
              <a:spcBef>
                <a:spcPts val="0"/>
              </a:spcBef>
              <a:buNone/>
            </a:pPr>
            <a:r>
              <a:rPr lang="en-US" b="0" i="0" dirty="0">
                <a:solidFill>
                  <a:schemeClr val="bg1"/>
                </a:solidFill>
                <a:effectLst/>
                <a:latin typeface="inter-regular"/>
              </a:rPr>
              <a:t>#include &lt;</a:t>
            </a:r>
            <a:r>
              <a:rPr lang="en-US" b="0" i="0" dirty="0" err="1">
                <a:solidFill>
                  <a:schemeClr val="bg1"/>
                </a:solidFill>
                <a:effectLst/>
                <a:latin typeface="inter-regular"/>
              </a:rPr>
              <a:t>stdio.h</a:t>
            </a:r>
            <a:r>
              <a:rPr lang="en-US" b="0" i="0" dirty="0">
                <a:solidFill>
                  <a:schemeClr val="bg1"/>
                </a:solidFill>
                <a:effectLst/>
                <a:latin typeface="inter-regular"/>
              </a:rPr>
              <a:t>&gt;  </a:t>
            </a:r>
          </a:p>
          <a:p>
            <a:pPr marL="0" indent="0" algn="just">
              <a:spcBef>
                <a:spcPts val="0"/>
              </a:spcBef>
              <a:buNone/>
            </a:pPr>
            <a:r>
              <a:rPr lang="en-US" b="1" i="0" dirty="0">
                <a:solidFill>
                  <a:schemeClr val="bg1"/>
                </a:solidFill>
                <a:effectLst/>
                <a:latin typeface="inter-regular"/>
              </a:rPr>
              <a:t>int</a:t>
            </a:r>
            <a:r>
              <a:rPr lang="en-US" b="0" i="0" dirty="0">
                <a:solidFill>
                  <a:schemeClr val="bg1"/>
                </a:solidFill>
                <a:effectLst/>
                <a:latin typeface="inter-regular"/>
              </a:rPr>
              <a:t> main()  </a:t>
            </a:r>
          </a:p>
          <a:p>
            <a:pPr marL="0" indent="0" algn="just">
              <a:spcBef>
                <a:spcPts val="0"/>
              </a:spcBef>
              <a:buNone/>
            </a:pPr>
            <a:r>
              <a:rPr lang="en-US" b="0" i="0" dirty="0">
                <a:solidFill>
                  <a:schemeClr val="bg1"/>
                </a:solidFill>
                <a:effectLst/>
                <a:latin typeface="inter-regular"/>
              </a:rPr>
              <a:t>{  </a:t>
            </a:r>
          </a:p>
          <a:p>
            <a:pPr marL="0" indent="0" algn="just">
              <a:spcBef>
                <a:spcPts val="0"/>
              </a:spcBef>
              <a:buNone/>
            </a:pPr>
            <a:r>
              <a:rPr lang="en-US" b="0" i="0" dirty="0">
                <a:solidFill>
                  <a:schemeClr val="bg1"/>
                </a:solidFill>
                <a:effectLst/>
                <a:latin typeface="inter-regular"/>
              </a:rPr>
              <a:t>   </a:t>
            </a:r>
            <a:r>
              <a:rPr lang="en-US" b="1" i="0" dirty="0">
                <a:solidFill>
                  <a:schemeClr val="bg1"/>
                </a:solidFill>
                <a:effectLst/>
                <a:latin typeface="inter-regular"/>
              </a:rPr>
              <a:t>int</a:t>
            </a:r>
            <a:r>
              <a:rPr lang="en-US" b="0" i="0" dirty="0">
                <a:solidFill>
                  <a:schemeClr val="bg1"/>
                </a:solidFill>
                <a:effectLst/>
                <a:latin typeface="inter-regular"/>
              </a:rPr>
              <a:t> *</a:t>
            </a:r>
            <a:r>
              <a:rPr lang="en-US" b="0" i="0" dirty="0" err="1">
                <a:solidFill>
                  <a:schemeClr val="bg1"/>
                </a:solidFill>
                <a:effectLst/>
                <a:latin typeface="inter-regular"/>
              </a:rPr>
              <a:t>ptr</a:t>
            </a:r>
            <a:r>
              <a:rPr lang="en-US" b="0" i="0" dirty="0">
                <a:solidFill>
                  <a:schemeClr val="bg1"/>
                </a:solidFill>
                <a:effectLst/>
                <a:latin typeface="inter-regular"/>
              </a:rPr>
              <a:t>=(</a:t>
            </a:r>
            <a:r>
              <a:rPr lang="en-US" b="1" i="0" dirty="0">
                <a:solidFill>
                  <a:schemeClr val="bg1"/>
                </a:solidFill>
                <a:effectLst/>
                <a:latin typeface="inter-regular"/>
              </a:rPr>
              <a:t>int</a:t>
            </a:r>
            <a:r>
              <a:rPr lang="en-US" b="0" i="0" dirty="0">
                <a:solidFill>
                  <a:schemeClr val="bg1"/>
                </a:solidFill>
                <a:effectLst/>
                <a:latin typeface="inter-regular"/>
              </a:rPr>
              <a:t> *)malloc(</a:t>
            </a:r>
            <a:r>
              <a:rPr lang="en-US" b="0" i="0" dirty="0" err="1">
                <a:solidFill>
                  <a:schemeClr val="bg1"/>
                </a:solidFill>
                <a:effectLst/>
                <a:latin typeface="inter-regular"/>
              </a:rPr>
              <a:t>sizeof</a:t>
            </a:r>
            <a:r>
              <a:rPr lang="en-US" b="0" i="0" dirty="0">
                <a:solidFill>
                  <a:schemeClr val="bg1"/>
                </a:solidFill>
                <a:effectLst/>
                <a:latin typeface="inter-regular"/>
              </a:rPr>
              <a:t>(</a:t>
            </a:r>
            <a:r>
              <a:rPr lang="en-US" b="1" i="0" dirty="0">
                <a:solidFill>
                  <a:schemeClr val="bg1"/>
                </a:solidFill>
                <a:effectLst/>
                <a:latin typeface="inter-regular"/>
              </a:rPr>
              <a:t>int</a:t>
            </a:r>
            <a:r>
              <a:rPr lang="en-US" b="0" i="0" dirty="0">
                <a:solidFill>
                  <a:schemeClr val="bg1"/>
                </a:solidFill>
                <a:effectLst/>
                <a:latin typeface="inter-regular"/>
              </a:rPr>
              <a:t>));  </a:t>
            </a:r>
          </a:p>
          <a:p>
            <a:pPr marL="0" indent="0" algn="just">
              <a:spcBef>
                <a:spcPts val="0"/>
              </a:spcBef>
              <a:buNone/>
            </a:pPr>
            <a:r>
              <a:rPr lang="en-US" b="0" i="0" dirty="0">
                <a:solidFill>
                  <a:schemeClr val="bg1"/>
                </a:solidFill>
                <a:effectLst/>
                <a:latin typeface="inter-regular"/>
              </a:rPr>
              <a:t>   </a:t>
            </a:r>
            <a:r>
              <a:rPr lang="en-US" b="1" i="0" dirty="0">
                <a:solidFill>
                  <a:schemeClr val="bg1"/>
                </a:solidFill>
                <a:effectLst/>
                <a:latin typeface="inter-regular"/>
              </a:rPr>
              <a:t>int</a:t>
            </a:r>
            <a:r>
              <a:rPr lang="en-US" b="0" i="0" dirty="0">
                <a:solidFill>
                  <a:schemeClr val="bg1"/>
                </a:solidFill>
                <a:effectLst/>
                <a:latin typeface="inter-regular"/>
              </a:rPr>
              <a:t> a=560;  </a:t>
            </a:r>
          </a:p>
          <a:p>
            <a:pPr marL="0" indent="0" algn="just">
              <a:spcBef>
                <a:spcPts val="0"/>
              </a:spcBef>
              <a:buNone/>
            </a:pPr>
            <a:r>
              <a:rPr lang="en-US" b="0" i="0" dirty="0">
                <a:solidFill>
                  <a:schemeClr val="bg1"/>
                </a:solidFill>
                <a:effectLst/>
                <a:latin typeface="inter-regular"/>
              </a:rPr>
              <a:t>   </a:t>
            </a:r>
            <a:r>
              <a:rPr lang="en-US" b="0" i="0" dirty="0" err="1">
                <a:solidFill>
                  <a:schemeClr val="bg1"/>
                </a:solidFill>
                <a:effectLst/>
                <a:latin typeface="inter-regular"/>
              </a:rPr>
              <a:t>ptr</a:t>
            </a:r>
            <a:r>
              <a:rPr lang="en-US" b="0" i="0" dirty="0">
                <a:solidFill>
                  <a:schemeClr val="bg1"/>
                </a:solidFill>
                <a:effectLst/>
                <a:latin typeface="inter-regular"/>
              </a:rPr>
              <a:t>=&amp;a;  </a:t>
            </a:r>
          </a:p>
          <a:p>
            <a:pPr marL="0" indent="0" algn="just">
              <a:spcBef>
                <a:spcPts val="0"/>
              </a:spcBef>
              <a:buNone/>
            </a:pPr>
            <a:r>
              <a:rPr lang="en-US" dirty="0">
                <a:solidFill>
                  <a:schemeClr val="bg1"/>
                </a:solidFill>
                <a:latin typeface="inter-regular"/>
              </a:rPr>
              <a:t> </a:t>
            </a:r>
            <a:r>
              <a:rPr lang="en-US" b="0" i="0" dirty="0">
                <a:solidFill>
                  <a:schemeClr val="bg1"/>
                </a:solidFill>
                <a:effectLst/>
                <a:latin typeface="inter-regular"/>
              </a:rPr>
              <a:t>  free(</a:t>
            </a:r>
            <a:r>
              <a:rPr lang="en-US" b="0" i="0" dirty="0" err="1">
                <a:solidFill>
                  <a:schemeClr val="bg1"/>
                </a:solidFill>
                <a:effectLst/>
                <a:latin typeface="inter-regular"/>
              </a:rPr>
              <a:t>ptr</a:t>
            </a:r>
            <a:r>
              <a:rPr lang="en-US" b="0" i="0" dirty="0">
                <a:solidFill>
                  <a:schemeClr val="bg1"/>
                </a:solidFill>
                <a:effectLst/>
                <a:latin typeface="inter-regular"/>
              </a:rPr>
              <a:t>);  </a:t>
            </a:r>
          </a:p>
          <a:p>
            <a:pPr marL="0" indent="0" algn="just">
              <a:spcBef>
                <a:spcPts val="0"/>
              </a:spcBef>
              <a:buNone/>
            </a:pPr>
            <a:r>
              <a:rPr lang="en-US" b="0" i="0" dirty="0">
                <a:solidFill>
                  <a:schemeClr val="bg1"/>
                </a:solidFill>
                <a:effectLst/>
                <a:latin typeface="inter-regular"/>
              </a:rPr>
              <a:t>   </a:t>
            </a:r>
            <a:r>
              <a:rPr lang="en-US" b="1" i="0" dirty="0">
                <a:solidFill>
                  <a:schemeClr val="bg1"/>
                </a:solidFill>
                <a:effectLst/>
                <a:latin typeface="inter-regular"/>
              </a:rPr>
              <a:t>return</a:t>
            </a:r>
            <a:r>
              <a:rPr lang="en-US" b="0" i="0" dirty="0">
                <a:solidFill>
                  <a:schemeClr val="bg1"/>
                </a:solidFill>
                <a:effectLst/>
                <a:latin typeface="inter-regular"/>
              </a:rPr>
              <a:t> 0;  </a:t>
            </a:r>
          </a:p>
          <a:p>
            <a:pPr marL="0" indent="0" algn="just">
              <a:spcBef>
                <a:spcPts val="0"/>
              </a:spcBef>
              <a:buNone/>
            </a:pPr>
            <a:r>
              <a:rPr lang="en-US" b="0" i="0" dirty="0">
                <a:solidFill>
                  <a:schemeClr val="bg1"/>
                </a:solidFill>
                <a:effectLst/>
                <a:latin typeface="inter-regular"/>
              </a:rPr>
              <a:t>} </a:t>
            </a:r>
          </a:p>
          <a:p>
            <a:pPr marL="0" indent="0">
              <a:buNone/>
            </a:pPr>
            <a:endParaRPr lang="en-US" dirty="0"/>
          </a:p>
        </p:txBody>
      </p:sp>
      <p:sp>
        <p:nvSpPr>
          <p:cNvPr id="6" name="TextBox 5">
            <a:extLst>
              <a:ext uri="{FF2B5EF4-FFF2-40B4-BE49-F238E27FC236}">
                <a16:creationId xmlns:a16="http://schemas.microsoft.com/office/drawing/2014/main" id="{17E9C0BC-3C43-42F4-BEAA-72CDAE6F3B97}"/>
              </a:ext>
            </a:extLst>
          </p:cNvPr>
          <p:cNvSpPr txBox="1"/>
          <p:nvPr/>
        </p:nvSpPr>
        <p:spPr>
          <a:xfrm>
            <a:off x="6676551" y="2268340"/>
            <a:ext cx="4374037" cy="3416320"/>
          </a:xfrm>
          <a:prstGeom prst="rect">
            <a:avLst/>
          </a:prstGeom>
          <a:noFill/>
        </p:spPr>
        <p:txBody>
          <a:bodyPr wrap="square" rtlCol="0">
            <a:spAutoFit/>
          </a:bodyPr>
          <a:lstStyle/>
          <a:p>
            <a:pPr algn="just"/>
            <a:r>
              <a:rPr lang="en-US" b="0" i="0" dirty="0">
                <a:solidFill>
                  <a:schemeClr val="bg1"/>
                </a:solidFill>
                <a:effectLst/>
                <a:latin typeface="inter-regular"/>
              </a:rPr>
              <a:t>#include&lt;stdio.h&gt;  </a:t>
            </a:r>
          </a:p>
          <a:p>
            <a:pPr algn="just"/>
            <a:r>
              <a:rPr lang="en-US" b="1" i="0" dirty="0">
                <a:solidFill>
                  <a:schemeClr val="bg1"/>
                </a:solidFill>
                <a:effectLst/>
                <a:latin typeface="inter-regular"/>
              </a:rPr>
              <a:t>int</a:t>
            </a:r>
            <a:r>
              <a:rPr lang="en-US" b="0" i="0" dirty="0">
                <a:solidFill>
                  <a:schemeClr val="bg1"/>
                </a:solidFill>
                <a:effectLst/>
                <a:latin typeface="inter-regular"/>
              </a:rPr>
              <a:t> main()  </a:t>
            </a:r>
          </a:p>
          <a:p>
            <a:pPr algn="just"/>
            <a:r>
              <a:rPr lang="en-US" b="0" i="0" dirty="0">
                <a:solidFill>
                  <a:schemeClr val="bg1"/>
                </a:solidFill>
                <a:effectLst/>
                <a:latin typeface="inter-regular"/>
              </a:rPr>
              <a:t>{  </a:t>
            </a:r>
          </a:p>
          <a:p>
            <a:pPr algn="just"/>
            <a:r>
              <a:rPr lang="en-US" b="0" i="0" dirty="0">
                <a:solidFill>
                  <a:schemeClr val="bg1"/>
                </a:solidFill>
                <a:effectLst/>
                <a:latin typeface="inter-regular"/>
              </a:rPr>
              <a:t>    </a:t>
            </a:r>
            <a:r>
              <a:rPr lang="en-US" b="1" i="0" dirty="0">
                <a:solidFill>
                  <a:schemeClr val="bg1"/>
                </a:solidFill>
                <a:effectLst/>
                <a:latin typeface="inter-regular"/>
              </a:rPr>
              <a:t>char</a:t>
            </a:r>
            <a:r>
              <a:rPr lang="en-US" b="0" i="0" dirty="0">
                <a:solidFill>
                  <a:schemeClr val="bg1"/>
                </a:solidFill>
                <a:effectLst/>
                <a:latin typeface="inter-regular"/>
              </a:rPr>
              <a:t> *str;  </a:t>
            </a:r>
          </a:p>
          <a:p>
            <a:pPr algn="just"/>
            <a:r>
              <a:rPr lang="en-US" b="0" i="0" dirty="0">
                <a:solidFill>
                  <a:schemeClr val="bg1"/>
                </a:solidFill>
                <a:effectLst/>
                <a:latin typeface="inter-regular"/>
              </a:rPr>
              <a:t>    {  </a:t>
            </a:r>
          </a:p>
          <a:p>
            <a:pPr algn="just"/>
            <a:r>
              <a:rPr lang="en-US" b="0" i="0" dirty="0">
                <a:solidFill>
                  <a:schemeClr val="bg1"/>
                </a:solidFill>
                <a:effectLst/>
                <a:latin typeface="inter-regular"/>
              </a:rPr>
              <a:t>        </a:t>
            </a:r>
            <a:r>
              <a:rPr lang="en-US" b="1" i="0" dirty="0">
                <a:solidFill>
                  <a:schemeClr val="bg1"/>
                </a:solidFill>
                <a:effectLst/>
                <a:latin typeface="inter-regular"/>
              </a:rPr>
              <a:t>char</a:t>
            </a:r>
            <a:r>
              <a:rPr lang="en-US" b="0" i="0" dirty="0">
                <a:solidFill>
                  <a:schemeClr val="bg1"/>
                </a:solidFill>
                <a:effectLst/>
                <a:latin typeface="inter-regular"/>
              </a:rPr>
              <a:t> a = ’A</a:t>
            </a:r>
            <a:r>
              <a:rPr lang="en-US" dirty="0">
                <a:solidFill>
                  <a:schemeClr val="bg1"/>
                </a:solidFill>
                <a:latin typeface="inter-regular"/>
              </a:rPr>
              <a:t>’</a:t>
            </a:r>
            <a:r>
              <a:rPr lang="en-US" b="0" i="0" dirty="0">
                <a:solidFill>
                  <a:schemeClr val="bg1"/>
                </a:solidFill>
                <a:effectLst/>
                <a:latin typeface="inter-regular"/>
              </a:rPr>
              <a:t>;  </a:t>
            </a:r>
          </a:p>
          <a:p>
            <a:pPr algn="just"/>
            <a:r>
              <a:rPr lang="en-US" b="0" i="0" dirty="0">
                <a:solidFill>
                  <a:schemeClr val="bg1"/>
                </a:solidFill>
                <a:effectLst/>
                <a:latin typeface="inter-regular"/>
              </a:rPr>
              <a:t>        str = &amp;a;  </a:t>
            </a:r>
          </a:p>
          <a:p>
            <a:pPr algn="just"/>
            <a:r>
              <a:rPr lang="en-US" b="0" i="0" dirty="0">
                <a:solidFill>
                  <a:schemeClr val="bg1"/>
                </a:solidFill>
                <a:effectLst/>
                <a:latin typeface="inter-regular"/>
              </a:rPr>
              <a:t>    }  </a:t>
            </a:r>
          </a:p>
          <a:p>
            <a:pPr algn="just"/>
            <a:r>
              <a:rPr lang="en-US" b="0" i="0" dirty="0">
                <a:solidFill>
                  <a:schemeClr val="bg1"/>
                </a:solidFill>
                <a:effectLst/>
                <a:latin typeface="inter-regular"/>
              </a:rPr>
              <a:t>    // a falls out of scope   </a:t>
            </a:r>
          </a:p>
          <a:p>
            <a:pPr algn="just"/>
            <a:r>
              <a:rPr lang="en-US" b="0" i="0" dirty="0">
                <a:solidFill>
                  <a:schemeClr val="bg1"/>
                </a:solidFill>
                <a:effectLst/>
                <a:latin typeface="inter-regular"/>
              </a:rPr>
              <a:t>    // str is now a dangling pointer   </a:t>
            </a:r>
          </a:p>
          <a:p>
            <a:pPr algn="just"/>
            <a:r>
              <a:rPr lang="en-US" b="0" i="0" dirty="0">
                <a:solidFill>
                  <a:schemeClr val="bg1"/>
                </a:solidFill>
                <a:effectLst/>
                <a:latin typeface="inter-regular"/>
              </a:rPr>
              <a:t>    </a:t>
            </a:r>
            <a:r>
              <a:rPr lang="en-US" b="0" i="0" dirty="0" err="1">
                <a:solidFill>
                  <a:schemeClr val="bg1"/>
                </a:solidFill>
                <a:effectLst/>
                <a:latin typeface="inter-regular"/>
              </a:rPr>
              <a:t>printf</a:t>
            </a:r>
            <a:r>
              <a:rPr lang="en-US" b="0" i="0" dirty="0">
                <a:solidFill>
                  <a:schemeClr val="bg1"/>
                </a:solidFill>
                <a:effectLst/>
                <a:latin typeface="inter-regular"/>
              </a:rPr>
              <a:t>("%s", *str);  </a:t>
            </a:r>
          </a:p>
          <a:p>
            <a:pPr algn="just"/>
            <a:r>
              <a:rPr lang="en-US" b="0" i="0" dirty="0">
                <a:solidFill>
                  <a:schemeClr val="bg1"/>
                </a:solidFill>
                <a:effectLst/>
                <a:latin typeface="inter-regular"/>
              </a:rPr>
              <a:t>}  </a:t>
            </a:r>
          </a:p>
        </p:txBody>
      </p:sp>
    </p:spTree>
    <p:extLst>
      <p:ext uri="{BB962C8B-B14F-4D97-AF65-F5344CB8AC3E}">
        <p14:creationId xmlns:p14="http://schemas.microsoft.com/office/powerpoint/2010/main" val="28412995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54E23-68C1-4D53-A55B-C0364B944882}"/>
              </a:ext>
            </a:extLst>
          </p:cNvPr>
          <p:cNvSpPr>
            <a:spLocks noGrp="1"/>
          </p:cNvSpPr>
          <p:nvPr>
            <p:ph type="title"/>
          </p:nvPr>
        </p:nvSpPr>
        <p:spPr>
          <a:xfrm>
            <a:off x="1141411" y="619127"/>
            <a:ext cx="9906000" cy="974004"/>
          </a:xfrm>
        </p:spPr>
        <p:txBody>
          <a:bodyPr>
            <a:normAutofit/>
          </a:bodyPr>
          <a:lstStyle/>
          <a:p>
            <a:pPr algn="ctr"/>
            <a:r>
              <a:rPr lang="en-US" sz="4000" cap="none" dirty="0">
                <a:ln w="0"/>
                <a:solidFill>
                  <a:schemeClr val="bg2"/>
                </a:solidFill>
                <a:effectLst>
                  <a:reflection blurRad="6350" stA="53000" endA="300" endPos="35500" dir="5400000" sy="-90000" algn="bl" rotWithShape="0"/>
                </a:effectLst>
              </a:rPr>
              <a:t>Constant pointer</a:t>
            </a:r>
          </a:p>
        </p:txBody>
      </p:sp>
      <p:sp>
        <p:nvSpPr>
          <p:cNvPr id="4" name="Content Placeholder 3">
            <a:extLst>
              <a:ext uri="{FF2B5EF4-FFF2-40B4-BE49-F238E27FC236}">
                <a16:creationId xmlns:a16="http://schemas.microsoft.com/office/drawing/2014/main" id="{1AB8673D-4658-4852-B474-6A6C24AAABD0}"/>
              </a:ext>
            </a:extLst>
          </p:cNvPr>
          <p:cNvSpPr>
            <a:spLocks noGrp="1"/>
          </p:cNvSpPr>
          <p:nvPr>
            <p:ph sz="half" idx="2"/>
          </p:nvPr>
        </p:nvSpPr>
        <p:spPr>
          <a:xfrm>
            <a:off x="1141410" y="1593132"/>
            <a:ext cx="9906000" cy="2131846"/>
          </a:xfrm>
        </p:spPr>
        <p:txBody>
          <a:bodyPr>
            <a:normAutofit/>
          </a:bodyPr>
          <a:lstStyle/>
          <a:p>
            <a:r>
              <a:rPr lang="en-US" b="0" i="0" dirty="0">
                <a:solidFill>
                  <a:srgbClr val="333333"/>
                </a:solidFill>
                <a:effectLst/>
                <a:latin typeface="inter-regular"/>
              </a:rPr>
              <a:t>A constant pointer in C cannot change the address of the variable to which it is pointing, i.e., the address will remain constant. </a:t>
            </a:r>
          </a:p>
          <a:p>
            <a:r>
              <a:rPr lang="en-US" b="0" i="0" dirty="0">
                <a:solidFill>
                  <a:srgbClr val="333333"/>
                </a:solidFill>
                <a:effectLst/>
                <a:latin typeface="inter-regular"/>
              </a:rPr>
              <a:t>Therefore, we can say that if a constant pointer is pointing to some variable, then it cannot point to any other variable.</a:t>
            </a:r>
            <a:endParaRPr lang="en-US" dirty="0">
              <a:solidFill>
                <a:schemeClr val="bg1"/>
              </a:solidFill>
            </a:endParaRPr>
          </a:p>
        </p:txBody>
      </p:sp>
    </p:spTree>
    <p:extLst>
      <p:ext uri="{BB962C8B-B14F-4D97-AF65-F5344CB8AC3E}">
        <p14:creationId xmlns:p14="http://schemas.microsoft.com/office/powerpoint/2010/main" val="23718304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650B3475-4B39-4B09-87F5-0627A709A3EE}"/>
              </a:ext>
            </a:extLst>
          </p:cNvPr>
          <p:cNvSpPr/>
          <p:nvPr/>
        </p:nvSpPr>
        <p:spPr>
          <a:xfrm>
            <a:off x="3301465" y="1174585"/>
            <a:ext cx="2566752" cy="7796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D748B0D-EDF8-47C7-A673-D1EE8B2AC571}"/>
              </a:ext>
            </a:extLst>
          </p:cNvPr>
          <p:cNvSpPr>
            <a:spLocks noGrp="1"/>
          </p:cNvSpPr>
          <p:nvPr>
            <p:ph type="title"/>
          </p:nvPr>
        </p:nvSpPr>
        <p:spPr>
          <a:xfrm>
            <a:off x="1711493" y="992008"/>
            <a:ext cx="4804809" cy="1103796"/>
          </a:xfrm>
        </p:spPr>
        <p:txBody>
          <a:bodyPr>
            <a:normAutofit/>
          </a:bodyPr>
          <a:lstStyle/>
          <a:p>
            <a:pPr marL="0" indent="0"/>
            <a:r>
              <a:rPr lang="en-US" sz="2200" dirty="0">
                <a:solidFill>
                  <a:schemeClr val="bg1"/>
                </a:solidFill>
              </a:rPr>
              <a:t>Syntax:</a:t>
            </a:r>
            <a:r>
              <a:rPr lang="en-US" sz="2200" dirty="0">
                <a:solidFill>
                  <a:schemeClr val="bg1"/>
                </a:solidFill>
                <a:latin typeface="Courier New" panose="02070309020205020404" pitchFamily="49" charset="0"/>
              </a:rPr>
              <a:t>	</a:t>
            </a:r>
            <a:r>
              <a:rPr lang="en-US" sz="2200" i="0" dirty="0">
                <a:solidFill>
                  <a:schemeClr val="bg1"/>
                </a:solidFill>
                <a:effectLst/>
                <a:latin typeface="inter-regular"/>
              </a:rPr>
              <a:t>int</a:t>
            </a:r>
            <a:r>
              <a:rPr lang="en-US" sz="2200" b="0" i="0" dirty="0">
                <a:solidFill>
                  <a:schemeClr val="bg1"/>
                </a:solidFill>
                <a:effectLst/>
                <a:latin typeface="inter-regular"/>
              </a:rPr>
              <a:t> *</a:t>
            </a:r>
            <a:r>
              <a:rPr lang="en-US" sz="2200" i="0" dirty="0">
                <a:solidFill>
                  <a:schemeClr val="bg1"/>
                </a:solidFill>
                <a:effectLst/>
                <a:latin typeface="inter-regular"/>
              </a:rPr>
              <a:t>const</a:t>
            </a:r>
            <a:r>
              <a:rPr lang="en-US" sz="2200" b="0" i="0" dirty="0">
                <a:solidFill>
                  <a:schemeClr val="bg1"/>
                </a:solidFill>
                <a:effectLst/>
                <a:latin typeface="inter-regular"/>
              </a:rPr>
              <a:t> </a:t>
            </a:r>
            <a:r>
              <a:rPr lang="en-US" sz="2200" b="0" i="0" dirty="0" err="1">
                <a:solidFill>
                  <a:schemeClr val="bg1"/>
                </a:solidFill>
                <a:effectLst/>
                <a:latin typeface="inter-regular"/>
              </a:rPr>
              <a:t>ptr</a:t>
            </a:r>
            <a:r>
              <a:rPr lang="en-US" sz="2200" b="0" i="0" dirty="0">
                <a:solidFill>
                  <a:schemeClr val="bg1"/>
                </a:solidFill>
                <a:effectLst/>
                <a:latin typeface="Courier New" panose="02070309020205020404" pitchFamily="49" charset="0"/>
              </a:rPr>
              <a:t>;</a:t>
            </a:r>
            <a:endParaRPr lang="en-US" dirty="0">
              <a:solidFill>
                <a:schemeClr val="bg1"/>
              </a:solidFill>
            </a:endParaRPr>
          </a:p>
        </p:txBody>
      </p:sp>
      <p:sp>
        <p:nvSpPr>
          <p:cNvPr id="7" name="Title 1">
            <a:extLst>
              <a:ext uri="{FF2B5EF4-FFF2-40B4-BE49-F238E27FC236}">
                <a16:creationId xmlns:a16="http://schemas.microsoft.com/office/drawing/2014/main" id="{3E8C0055-F318-47D2-A7A8-6F56B09E2865}"/>
              </a:ext>
            </a:extLst>
          </p:cNvPr>
          <p:cNvSpPr txBox="1">
            <a:spLocks/>
          </p:cNvSpPr>
          <p:nvPr/>
        </p:nvSpPr>
        <p:spPr>
          <a:xfrm>
            <a:off x="1343541" y="423511"/>
            <a:ext cx="9906000" cy="60950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i="0" cap="none" dirty="0">
                <a:ln w="0"/>
                <a:solidFill>
                  <a:schemeClr val="bg2"/>
                </a:solidFill>
                <a:effectLst>
                  <a:reflection blurRad="6350" stA="53000" endA="300" endPos="35500" dir="5400000" sy="-90000" algn="bl" rotWithShape="0"/>
                </a:effectLst>
                <a:latin typeface="erdana"/>
              </a:rPr>
              <a:t>Syntax of Constant Pointer</a:t>
            </a:r>
          </a:p>
        </p:txBody>
      </p:sp>
      <p:sp>
        <p:nvSpPr>
          <p:cNvPr id="8" name="Rectangle: Rounded Corners 7">
            <a:extLst>
              <a:ext uri="{FF2B5EF4-FFF2-40B4-BE49-F238E27FC236}">
                <a16:creationId xmlns:a16="http://schemas.microsoft.com/office/drawing/2014/main" id="{9E592575-2FC6-4ED2-9267-D8226381814A}"/>
              </a:ext>
            </a:extLst>
          </p:cNvPr>
          <p:cNvSpPr/>
          <p:nvPr/>
        </p:nvSpPr>
        <p:spPr>
          <a:xfrm>
            <a:off x="6237171" y="2298885"/>
            <a:ext cx="4889633" cy="3033511"/>
          </a:xfrm>
          <a:prstGeom prst="roundRect">
            <a:avLst/>
          </a:prstGeom>
        </p:spPr>
        <p:style>
          <a:lnRef idx="3">
            <a:schemeClr val="lt1"/>
          </a:lnRef>
          <a:fillRef idx="1">
            <a:schemeClr val="accent3"/>
          </a:fillRef>
          <a:effectRef idx="1">
            <a:schemeClr val="accent3"/>
          </a:effectRef>
          <a:fontRef idx="minor">
            <a:schemeClr val="lt1"/>
          </a:fontRef>
        </p:style>
        <p:txBody>
          <a:bodyPr rtlCol="0" anchor="t"/>
          <a:lstStyle/>
          <a:p>
            <a:r>
              <a:rPr lang="en-US" dirty="0">
                <a:solidFill>
                  <a:schemeClr val="bg1"/>
                </a:solidFill>
              </a:rPr>
              <a:t>Output:</a:t>
            </a:r>
          </a:p>
          <a:p>
            <a:pPr algn="ctr"/>
            <a:endParaRPr lang="en-US" dirty="0">
              <a:solidFill>
                <a:schemeClr val="bg1"/>
              </a:solidFill>
            </a:endParaRPr>
          </a:p>
        </p:txBody>
      </p:sp>
      <p:pic>
        <p:nvPicPr>
          <p:cNvPr id="4100" name="Picture 4" descr="const Pointer in C">
            <a:extLst>
              <a:ext uri="{FF2B5EF4-FFF2-40B4-BE49-F238E27FC236}">
                <a16:creationId xmlns:a16="http://schemas.microsoft.com/office/drawing/2014/main" id="{F0D86A30-F9F2-4C13-A8AB-7A5102E992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6302" y="2966987"/>
            <a:ext cx="4305300" cy="1914525"/>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Rounded Corners 14">
            <a:extLst>
              <a:ext uri="{FF2B5EF4-FFF2-40B4-BE49-F238E27FC236}">
                <a16:creationId xmlns:a16="http://schemas.microsoft.com/office/drawing/2014/main" id="{9A504648-4D21-49BD-A23B-5746675562EB}"/>
              </a:ext>
            </a:extLst>
          </p:cNvPr>
          <p:cNvSpPr/>
          <p:nvPr/>
        </p:nvSpPr>
        <p:spPr>
          <a:xfrm>
            <a:off x="1434181" y="2090539"/>
            <a:ext cx="4434036" cy="3378468"/>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p:txBody>
      </p:sp>
      <p:sp>
        <p:nvSpPr>
          <p:cNvPr id="16" name="Content Placeholder 3">
            <a:extLst>
              <a:ext uri="{FF2B5EF4-FFF2-40B4-BE49-F238E27FC236}">
                <a16:creationId xmlns:a16="http://schemas.microsoft.com/office/drawing/2014/main" id="{9149052F-4F4A-4A2D-B037-DC43AC4C2D68}"/>
              </a:ext>
            </a:extLst>
          </p:cNvPr>
          <p:cNvSpPr txBox="1">
            <a:spLocks/>
          </p:cNvSpPr>
          <p:nvPr/>
        </p:nvSpPr>
        <p:spPr>
          <a:xfrm>
            <a:off x="1973195" y="2090539"/>
            <a:ext cx="3288632" cy="337846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just">
              <a:spcBef>
                <a:spcPts val="0"/>
              </a:spcBef>
              <a:buFont typeface="Arial" panose="020B0604020202020204" pitchFamily="34" charset="0"/>
              <a:buNone/>
            </a:pPr>
            <a:r>
              <a:rPr lang="en-US" sz="1600">
                <a:solidFill>
                  <a:schemeClr val="bg1"/>
                </a:solidFill>
                <a:latin typeface="inter-regular"/>
              </a:rPr>
              <a:t>#include &lt;stdio.h&gt;  </a:t>
            </a:r>
          </a:p>
          <a:p>
            <a:pPr marL="0" indent="0" algn="just">
              <a:spcBef>
                <a:spcPts val="0"/>
              </a:spcBef>
              <a:buFont typeface="Arial" panose="020B0604020202020204" pitchFamily="34" charset="0"/>
              <a:buNone/>
            </a:pPr>
            <a:r>
              <a:rPr lang="en-US" sz="1600" b="1">
                <a:solidFill>
                  <a:schemeClr val="bg1"/>
                </a:solidFill>
                <a:latin typeface="inter-regular"/>
              </a:rPr>
              <a:t>int</a:t>
            </a:r>
            <a:r>
              <a:rPr lang="en-US" sz="1600">
                <a:solidFill>
                  <a:schemeClr val="bg1"/>
                </a:solidFill>
                <a:latin typeface="inter-regular"/>
              </a:rPr>
              <a:t> main()  </a:t>
            </a:r>
          </a:p>
          <a:p>
            <a:pPr marL="0" indent="0" algn="just">
              <a:spcBef>
                <a:spcPts val="0"/>
              </a:spcBef>
              <a:buFont typeface="Arial" panose="020B0604020202020204" pitchFamily="34" charset="0"/>
              <a:buNone/>
            </a:pPr>
            <a:r>
              <a:rPr lang="en-US" sz="1600">
                <a:solidFill>
                  <a:schemeClr val="bg1"/>
                </a:solidFill>
                <a:latin typeface="inter-regular"/>
              </a:rPr>
              <a:t>{  </a:t>
            </a:r>
          </a:p>
          <a:p>
            <a:pPr marL="0" indent="0" algn="just">
              <a:spcBef>
                <a:spcPts val="0"/>
              </a:spcBef>
              <a:buFont typeface="Arial" panose="020B0604020202020204" pitchFamily="34" charset="0"/>
              <a:buNone/>
            </a:pPr>
            <a:r>
              <a:rPr lang="en-US" sz="1600">
                <a:solidFill>
                  <a:schemeClr val="bg1"/>
                </a:solidFill>
                <a:latin typeface="inter-regular"/>
              </a:rPr>
              <a:t>    </a:t>
            </a:r>
            <a:r>
              <a:rPr lang="en-US" sz="1600" b="1">
                <a:solidFill>
                  <a:schemeClr val="bg1"/>
                </a:solidFill>
                <a:latin typeface="inter-regular"/>
              </a:rPr>
              <a:t>int</a:t>
            </a:r>
            <a:r>
              <a:rPr lang="en-US" sz="1600">
                <a:solidFill>
                  <a:schemeClr val="bg1"/>
                </a:solidFill>
                <a:latin typeface="inter-regular"/>
              </a:rPr>
              <a:t> a=1;  </a:t>
            </a:r>
          </a:p>
          <a:p>
            <a:pPr marL="0" indent="0" algn="just">
              <a:spcBef>
                <a:spcPts val="0"/>
              </a:spcBef>
              <a:buFont typeface="Arial" panose="020B0604020202020204" pitchFamily="34" charset="0"/>
              <a:buNone/>
            </a:pPr>
            <a:r>
              <a:rPr lang="en-US" sz="1600">
                <a:solidFill>
                  <a:schemeClr val="bg1"/>
                </a:solidFill>
                <a:latin typeface="inter-regular"/>
              </a:rPr>
              <a:t>    </a:t>
            </a:r>
            <a:r>
              <a:rPr lang="en-US" sz="1600" b="1">
                <a:solidFill>
                  <a:schemeClr val="bg1"/>
                </a:solidFill>
                <a:latin typeface="inter-regular"/>
              </a:rPr>
              <a:t>int</a:t>
            </a:r>
            <a:r>
              <a:rPr lang="en-US" sz="1600">
                <a:solidFill>
                  <a:schemeClr val="bg1"/>
                </a:solidFill>
                <a:latin typeface="inter-regular"/>
              </a:rPr>
              <a:t> b=2;  </a:t>
            </a:r>
          </a:p>
          <a:p>
            <a:pPr marL="0" indent="0" algn="just">
              <a:spcBef>
                <a:spcPts val="0"/>
              </a:spcBef>
              <a:buFont typeface="Arial" panose="020B0604020202020204" pitchFamily="34" charset="0"/>
              <a:buNone/>
            </a:pPr>
            <a:r>
              <a:rPr lang="en-US" sz="1600">
                <a:solidFill>
                  <a:schemeClr val="bg1"/>
                </a:solidFill>
                <a:latin typeface="inter-regular"/>
              </a:rPr>
              <a:t>    </a:t>
            </a:r>
            <a:r>
              <a:rPr lang="en-US" sz="1600" b="1">
                <a:solidFill>
                  <a:schemeClr val="bg1"/>
                </a:solidFill>
                <a:latin typeface="inter-regular"/>
              </a:rPr>
              <a:t>int</a:t>
            </a:r>
            <a:r>
              <a:rPr lang="en-US" sz="1600">
                <a:solidFill>
                  <a:schemeClr val="bg1"/>
                </a:solidFill>
                <a:latin typeface="inter-regular"/>
              </a:rPr>
              <a:t> *</a:t>
            </a:r>
            <a:r>
              <a:rPr lang="en-US" sz="1600" b="1">
                <a:solidFill>
                  <a:schemeClr val="bg1"/>
                </a:solidFill>
                <a:latin typeface="inter-regular"/>
              </a:rPr>
              <a:t>const</a:t>
            </a:r>
            <a:r>
              <a:rPr lang="en-US" sz="1600">
                <a:solidFill>
                  <a:schemeClr val="bg1"/>
                </a:solidFill>
                <a:latin typeface="inter-regular"/>
              </a:rPr>
              <a:t> ptr;  </a:t>
            </a:r>
          </a:p>
          <a:p>
            <a:pPr marL="0" indent="0" algn="just">
              <a:spcBef>
                <a:spcPts val="0"/>
              </a:spcBef>
              <a:buFont typeface="Arial" panose="020B0604020202020204" pitchFamily="34" charset="0"/>
              <a:buNone/>
            </a:pPr>
            <a:r>
              <a:rPr lang="en-US" sz="1600">
                <a:solidFill>
                  <a:schemeClr val="bg1"/>
                </a:solidFill>
                <a:latin typeface="inter-regular"/>
              </a:rPr>
              <a:t>    ptr=&amp;a;  </a:t>
            </a:r>
          </a:p>
          <a:p>
            <a:pPr marL="0" indent="0" algn="just">
              <a:spcBef>
                <a:spcPts val="0"/>
              </a:spcBef>
              <a:buFont typeface="Arial" panose="020B0604020202020204" pitchFamily="34" charset="0"/>
              <a:buNone/>
            </a:pPr>
            <a:r>
              <a:rPr lang="en-US" sz="1600">
                <a:solidFill>
                  <a:schemeClr val="bg1"/>
                </a:solidFill>
                <a:latin typeface="inter-regular"/>
              </a:rPr>
              <a:t>    ptr=&amp;b;  </a:t>
            </a:r>
          </a:p>
          <a:p>
            <a:pPr marL="0" indent="0" algn="just">
              <a:spcBef>
                <a:spcPts val="0"/>
              </a:spcBef>
              <a:buFont typeface="Arial" panose="020B0604020202020204" pitchFamily="34" charset="0"/>
              <a:buNone/>
            </a:pPr>
            <a:r>
              <a:rPr lang="en-US" sz="1600">
                <a:solidFill>
                  <a:schemeClr val="bg1"/>
                </a:solidFill>
                <a:latin typeface="inter-regular"/>
              </a:rPr>
              <a:t>    printf("Value of ptr is :%d",*ptr);  </a:t>
            </a:r>
          </a:p>
          <a:p>
            <a:pPr marL="0" indent="0" algn="just">
              <a:spcBef>
                <a:spcPts val="0"/>
              </a:spcBef>
              <a:buFont typeface="Arial" panose="020B0604020202020204" pitchFamily="34" charset="0"/>
              <a:buNone/>
            </a:pPr>
            <a:r>
              <a:rPr lang="en-US" sz="1600">
                <a:solidFill>
                  <a:schemeClr val="bg1"/>
                </a:solidFill>
                <a:latin typeface="inter-regular"/>
              </a:rPr>
              <a:t>    </a:t>
            </a:r>
            <a:r>
              <a:rPr lang="en-US" sz="1600" b="1">
                <a:solidFill>
                  <a:schemeClr val="bg1"/>
                </a:solidFill>
                <a:latin typeface="inter-regular"/>
              </a:rPr>
              <a:t>return</a:t>
            </a:r>
            <a:r>
              <a:rPr lang="en-US" sz="1600">
                <a:solidFill>
                  <a:schemeClr val="bg1"/>
                </a:solidFill>
                <a:latin typeface="inter-regular"/>
              </a:rPr>
              <a:t> 0;  </a:t>
            </a:r>
          </a:p>
          <a:p>
            <a:pPr marL="0" indent="0" algn="just">
              <a:spcBef>
                <a:spcPts val="0"/>
              </a:spcBef>
              <a:buFont typeface="Arial" panose="020B0604020202020204" pitchFamily="34" charset="0"/>
              <a:buNone/>
            </a:pPr>
            <a:r>
              <a:rPr lang="en-US" sz="1600">
                <a:solidFill>
                  <a:schemeClr val="bg1"/>
                </a:solidFill>
                <a:latin typeface="inter-regular"/>
              </a:rPr>
              <a:t>}  </a:t>
            </a:r>
            <a:endParaRPr lang="en-US" sz="1600" dirty="0">
              <a:solidFill>
                <a:schemeClr val="bg1"/>
              </a:solidFill>
              <a:latin typeface="inter-regular"/>
            </a:endParaRPr>
          </a:p>
        </p:txBody>
      </p:sp>
    </p:spTree>
    <p:extLst>
      <p:ext uri="{BB962C8B-B14F-4D97-AF65-F5344CB8AC3E}">
        <p14:creationId xmlns:p14="http://schemas.microsoft.com/office/powerpoint/2010/main" val="4790865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650B3475-4B39-4B09-87F5-0627A709A3EE}"/>
              </a:ext>
            </a:extLst>
          </p:cNvPr>
          <p:cNvSpPr/>
          <p:nvPr/>
        </p:nvSpPr>
        <p:spPr>
          <a:xfrm>
            <a:off x="3301465" y="1174585"/>
            <a:ext cx="2566752" cy="7796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D748B0D-EDF8-47C7-A673-D1EE8B2AC571}"/>
              </a:ext>
            </a:extLst>
          </p:cNvPr>
          <p:cNvSpPr>
            <a:spLocks noGrp="1"/>
          </p:cNvSpPr>
          <p:nvPr>
            <p:ph type="title"/>
          </p:nvPr>
        </p:nvSpPr>
        <p:spPr>
          <a:xfrm>
            <a:off x="1711493" y="992008"/>
            <a:ext cx="4804809" cy="1103796"/>
          </a:xfrm>
        </p:spPr>
        <p:txBody>
          <a:bodyPr>
            <a:normAutofit/>
          </a:bodyPr>
          <a:lstStyle/>
          <a:p>
            <a:pPr marL="0" indent="0"/>
            <a:r>
              <a:rPr lang="en-US" sz="2200" dirty="0">
                <a:solidFill>
                  <a:schemeClr val="bg1"/>
                </a:solidFill>
              </a:rPr>
              <a:t>Syntax:</a:t>
            </a:r>
            <a:r>
              <a:rPr lang="en-US" sz="2200" dirty="0">
                <a:solidFill>
                  <a:schemeClr val="bg1"/>
                </a:solidFill>
                <a:latin typeface="Courier New" panose="02070309020205020404" pitchFamily="49" charset="0"/>
              </a:rPr>
              <a:t>	</a:t>
            </a:r>
            <a:r>
              <a:rPr lang="en-US" sz="2200" b="1" i="0" dirty="0">
                <a:solidFill>
                  <a:schemeClr val="bg1"/>
                </a:solidFill>
                <a:effectLst/>
                <a:latin typeface="inter-regular"/>
              </a:rPr>
              <a:t>const</a:t>
            </a:r>
            <a:r>
              <a:rPr lang="en-US" sz="2200" b="0" i="0" dirty="0">
                <a:solidFill>
                  <a:schemeClr val="bg1"/>
                </a:solidFill>
                <a:effectLst/>
                <a:latin typeface="inter-regular"/>
              </a:rPr>
              <a:t> </a:t>
            </a:r>
            <a:r>
              <a:rPr lang="en-US" sz="2200" b="1" i="0" dirty="0">
                <a:solidFill>
                  <a:schemeClr val="bg1"/>
                </a:solidFill>
                <a:effectLst/>
                <a:latin typeface="inter-regular"/>
              </a:rPr>
              <a:t>int</a:t>
            </a:r>
            <a:r>
              <a:rPr lang="en-US" sz="2200" b="0" i="0" dirty="0">
                <a:solidFill>
                  <a:schemeClr val="bg1"/>
                </a:solidFill>
                <a:effectLst/>
                <a:latin typeface="inter-regular"/>
              </a:rPr>
              <a:t>* </a:t>
            </a:r>
            <a:r>
              <a:rPr lang="en-US" sz="2200" b="0" i="0" dirty="0" err="1">
                <a:solidFill>
                  <a:schemeClr val="bg1"/>
                </a:solidFill>
                <a:effectLst/>
                <a:latin typeface="inter-regular"/>
              </a:rPr>
              <a:t>ptr</a:t>
            </a:r>
            <a:r>
              <a:rPr lang="en-US" sz="2200" b="0" i="0" dirty="0">
                <a:solidFill>
                  <a:schemeClr val="bg1"/>
                </a:solidFill>
                <a:effectLst/>
                <a:latin typeface="inter-regular"/>
              </a:rPr>
              <a:t>; </a:t>
            </a:r>
            <a:endParaRPr lang="en-US" sz="2200" dirty="0">
              <a:solidFill>
                <a:schemeClr val="bg1"/>
              </a:solidFill>
            </a:endParaRPr>
          </a:p>
        </p:txBody>
      </p:sp>
      <p:sp>
        <p:nvSpPr>
          <p:cNvPr id="7" name="Title 1">
            <a:extLst>
              <a:ext uri="{FF2B5EF4-FFF2-40B4-BE49-F238E27FC236}">
                <a16:creationId xmlns:a16="http://schemas.microsoft.com/office/drawing/2014/main" id="{3E8C0055-F318-47D2-A7A8-6F56B09E2865}"/>
              </a:ext>
            </a:extLst>
          </p:cNvPr>
          <p:cNvSpPr txBox="1">
            <a:spLocks/>
          </p:cNvSpPr>
          <p:nvPr/>
        </p:nvSpPr>
        <p:spPr>
          <a:xfrm>
            <a:off x="1343541" y="423511"/>
            <a:ext cx="9906000" cy="60950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i="0" cap="none" dirty="0">
                <a:ln w="0"/>
                <a:solidFill>
                  <a:schemeClr val="bg2"/>
                </a:solidFill>
                <a:effectLst>
                  <a:reflection blurRad="6350" stA="53000" endA="300" endPos="35500" dir="5400000" sy="-90000" algn="bl" rotWithShape="0"/>
                </a:effectLst>
                <a:latin typeface="erdana"/>
              </a:rPr>
              <a:t>Syntax of Pointer to Constant</a:t>
            </a:r>
            <a:endParaRPr lang="en-US" b="0" i="0" dirty="0">
              <a:solidFill>
                <a:schemeClr val="bg2"/>
              </a:solidFill>
              <a:effectLst/>
              <a:latin typeface="erdana"/>
            </a:endParaRPr>
          </a:p>
        </p:txBody>
      </p:sp>
      <p:sp>
        <p:nvSpPr>
          <p:cNvPr id="8" name="Rectangle: Rounded Corners 7">
            <a:extLst>
              <a:ext uri="{FF2B5EF4-FFF2-40B4-BE49-F238E27FC236}">
                <a16:creationId xmlns:a16="http://schemas.microsoft.com/office/drawing/2014/main" id="{9E592575-2FC6-4ED2-9267-D8226381814A}"/>
              </a:ext>
            </a:extLst>
          </p:cNvPr>
          <p:cNvSpPr/>
          <p:nvPr/>
        </p:nvSpPr>
        <p:spPr>
          <a:xfrm>
            <a:off x="1434181" y="5865992"/>
            <a:ext cx="4263992" cy="790824"/>
          </a:xfrm>
          <a:prstGeom prst="roundRect">
            <a:avLst/>
          </a:prstGeom>
        </p:spPr>
        <p:style>
          <a:lnRef idx="3">
            <a:schemeClr val="lt1"/>
          </a:lnRef>
          <a:fillRef idx="1">
            <a:schemeClr val="accent1"/>
          </a:fillRef>
          <a:effectRef idx="1">
            <a:schemeClr val="accent1"/>
          </a:effectRef>
          <a:fontRef idx="minor">
            <a:schemeClr val="lt1"/>
          </a:fontRef>
        </p:style>
        <p:txBody>
          <a:bodyPr rtlCol="0" anchor="t"/>
          <a:lstStyle/>
          <a:p>
            <a:r>
              <a:rPr lang="en-US" dirty="0">
                <a:solidFill>
                  <a:schemeClr val="bg1"/>
                </a:solidFill>
              </a:rPr>
              <a:t>Output:</a:t>
            </a:r>
          </a:p>
          <a:p>
            <a:pPr algn="ctr"/>
            <a:r>
              <a:rPr lang="en-US" sz="1800" b="0" i="0" dirty="0">
                <a:solidFill>
                  <a:schemeClr val="bg1"/>
                </a:solidFill>
                <a:effectLst/>
                <a:latin typeface="inter-regular"/>
              </a:rPr>
              <a:t>Value of </a:t>
            </a:r>
            <a:r>
              <a:rPr lang="en-US" sz="1800" b="0" i="0" dirty="0" err="1">
                <a:solidFill>
                  <a:schemeClr val="bg1"/>
                </a:solidFill>
                <a:effectLst/>
                <a:latin typeface="inter-regular"/>
              </a:rPr>
              <a:t>ptr</a:t>
            </a:r>
            <a:r>
              <a:rPr lang="en-US" sz="1800" b="0" i="0" dirty="0">
                <a:solidFill>
                  <a:schemeClr val="bg1"/>
                </a:solidFill>
                <a:effectLst/>
                <a:latin typeface="inter-regular"/>
              </a:rPr>
              <a:t> is: 427760772</a:t>
            </a:r>
            <a:endParaRPr lang="en-US" dirty="0">
              <a:solidFill>
                <a:schemeClr val="bg1"/>
              </a:solidFill>
            </a:endParaRPr>
          </a:p>
        </p:txBody>
      </p:sp>
      <p:sp>
        <p:nvSpPr>
          <p:cNvPr id="15" name="Rectangle: Rounded Corners 14">
            <a:extLst>
              <a:ext uri="{FF2B5EF4-FFF2-40B4-BE49-F238E27FC236}">
                <a16:creationId xmlns:a16="http://schemas.microsoft.com/office/drawing/2014/main" id="{9A504648-4D21-49BD-A23B-5746675562EB}"/>
              </a:ext>
            </a:extLst>
          </p:cNvPr>
          <p:cNvSpPr/>
          <p:nvPr/>
        </p:nvSpPr>
        <p:spPr>
          <a:xfrm>
            <a:off x="1434181" y="2090539"/>
            <a:ext cx="4434036" cy="337846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16" name="Content Placeholder 3">
            <a:extLst>
              <a:ext uri="{FF2B5EF4-FFF2-40B4-BE49-F238E27FC236}">
                <a16:creationId xmlns:a16="http://schemas.microsoft.com/office/drawing/2014/main" id="{9149052F-4F4A-4A2D-B037-DC43AC4C2D68}"/>
              </a:ext>
            </a:extLst>
          </p:cNvPr>
          <p:cNvSpPr txBox="1">
            <a:spLocks/>
          </p:cNvSpPr>
          <p:nvPr/>
        </p:nvSpPr>
        <p:spPr>
          <a:xfrm>
            <a:off x="1973195" y="2090539"/>
            <a:ext cx="3288632" cy="337846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just">
              <a:spcBef>
                <a:spcPts val="0"/>
              </a:spcBef>
              <a:buNone/>
            </a:pPr>
            <a:r>
              <a:rPr lang="en-US" sz="1600" b="0" i="0" dirty="0">
                <a:solidFill>
                  <a:schemeClr val="bg1"/>
                </a:solidFill>
                <a:effectLst/>
                <a:latin typeface="inter-regular"/>
              </a:rPr>
              <a:t>#include &lt;</a:t>
            </a:r>
            <a:r>
              <a:rPr lang="en-US" sz="1600" b="0" i="0" dirty="0" err="1">
                <a:solidFill>
                  <a:schemeClr val="bg1"/>
                </a:solidFill>
                <a:effectLst/>
                <a:latin typeface="inter-regular"/>
              </a:rPr>
              <a:t>stdio.h</a:t>
            </a:r>
            <a:r>
              <a:rPr lang="en-US" sz="1600" b="0" i="0" dirty="0">
                <a:solidFill>
                  <a:schemeClr val="bg1"/>
                </a:solidFill>
                <a:effectLst/>
                <a:latin typeface="inter-regular"/>
              </a:rPr>
              <a:t>&gt;  </a:t>
            </a:r>
          </a:p>
          <a:p>
            <a:pPr marL="0" indent="0" algn="just">
              <a:spcBef>
                <a:spcPts val="0"/>
              </a:spcBef>
              <a:buNone/>
            </a:pPr>
            <a:r>
              <a:rPr lang="en-US" sz="1600" b="1" i="0" dirty="0">
                <a:solidFill>
                  <a:schemeClr val="bg1"/>
                </a:solidFill>
                <a:effectLst/>
                <a:latin typeface="inter-regular"/>
              </a:rPr>
              <a:t>int</a:t>
            </a:r>
            <a:r>
              <a:rPr lang="en-US" sz="1600" b="0" i="0" dirty="0">
                <a:solidFill>
                  <a:schemeClr val="bg1"/>
                </a:solidFill>
                <a:effectLst/>
                <a:latin typeface="inter-regular"/>
              </a:rPr>
              <a:t> main()  </a:t>
            </a:r>
          </a:p>
          <a:p>
            <a:pPr marL="0" indent="0" algn="just">
              <a:spcBef>
                <a:spcPts val="0"/>
              </a:spcBef>
              <a:buNone/>
            </a:pPr>
            <a:r>
              <a:rPr lang="en-US" sz="1600" b="0" i="0" dirty="0">
                <a:solidFill>
                  <a:schemeClr val="bg1"/>
                </a:solidFill>
                <a:effectLst/>
                <a:latin typeface="inter-regular"/>
              </a:rPr>
              <a:t>{  </a:t>
            </a:r>
          </a:p>
          <a:p>
            <a:pPr marL="0" indent="0" algn="just">
              <a:spcBef>
                <a:spcPts val="0"/>
              </a:spcBef>
              <a:buNone/>
            </a:pPr>
            <a:r>
              <a:rPr lang="en-US" sz="1600" b="0" i="0" dirty="0">
                <a:solidFill>
                  <a:schemeClr val="bg1"/>
                </a:solidFill>
                <a:effectLst/>
                <a:latin typeface="inter-regular"/>
              </a:rPr>
              <a:t>    </a:t>
            </a:r>
            <a:r>
              <a:rPr lang="en-US" sz="1600" b="1" i="0" dirty="0">
                <a:solidFill>
                  <a:schemeClr val="bg1"/>
                </a:solidFill>
                <a:effectLst/>
                <a:latin typeface="inter-regular"/>
              </a:rPr>
              <a:t>int</a:t>
            </a:r>
            <a:r>
              <a:rPr lang="en-US" sz="1600" b="0" i="0" dirty="0">
                <a:solidFill>
                  <a:schemeClr val="bg1"/>
                </a:solidFill>
                <a:effectLst/>
                <a:latin typeface="inter-regular"/>
              </a:rPr>
              <a:t> a=100;  </a:t>
            </a:r>
          </a:p>
          <a:p>
            <a:pPr marL="0" indent="0" algn="just">
              <a:spcBef>
                <a:spcPts val="0"/>
              </a:spcBef>
              <a:buNone/>
            </a:pPr>
            <a:r>
              <a:rPr lang="en-US" sz="1600" b="0" i="0" dirty="0">
                <a:solidFill>
                  <a:schemeClr val="bg1"/>
                </a:solidFill>
                <a:effectLst/>
                <a:latin typeface="inter-regular"/>
              </a:rPr>
              <a:t>    </a:t>
            </a:r>
            <a:r>
              <a:rPr lang="en-US" sz="1600" b="1" i="0" dirty="0">
                <a:solidFill>
                  <a:schemeClr val="bg1"/>
                </a:solidFill>
                <a:effectLst/>
                <a:latin typeface="inter-regular"/>
              </a:rPr>
              <a:t>int</a:t>
            </a:r>
            <a:r>
              <a:rPr lang="en-US" sz="1600" b="0" i="0" dirty="0">
                <a:solidFill>
                  <a:schemeClr val="bg1"/>
                </a:solidFill>
                <a:effectLst/>
                <a:latin typeface="inter-regular"/>
              </a:rPr>
              <a:t> b=200;  </a:t>
            </a:r>
          </a:p>
          <a:p>
            <a:pPr marL="0" indent="0" algn="just">
              <a:spcBef>
                <a:spcPts val="0"/>
              </a:spcBef>
              <a:buNone/>
            </a:pPr>
            <a:r>
              <a:rPr lang="en-US" sz="1600" b="0" i="0" dirty="0">
                <a:solidFill>
                  <a:schemeClr val="bg1"/>
                </a:solidFill>
                <a:effectLst/>
                <a:latin typeface="inter-regular"/>
              </a:rPr>
              <a:t>    </a:t>
            </a:r>
            <a:r>
              <a:rPr lang="en-US" sz="1600" b="1" i="0" dirty="0">
                <a:solidFill>
                  <a:schemeClr val="bg1"/>
                </a:solidFill>
                <a:effectLst/>
                <a:latin typeface="inter-regular"/>
              </a:rPr>
              <a:t>const</a:t>
            </a:r>
            <a:r>
              <a:rPr lang="en-US" sz="1600" b="0" i="0" dirty="0">
                <a:solidFill>
                  <a:schemeClr val="bg1"/>
                </a:solidFill>
                <a:effectLst/>
                <a:latin typeface="inter-regular"/>
              </a:rPr>
              <a:t> </a:t>
            </a:r>
            <a:r>
              <a:rPr lang="en-US" sz="1600" b="1" i="0" dirty="0">
                <a:solidFill>
                  <a:schemeClr val="bg1"/>
                </a:solidFill>
                <a:effectLst/>
                <a:latin typeface="inter-regular"/>
              </a:rPr>
              <a:t>int</a:t>
            </a:r>
            <a:r>
              <a:rPr lang="en-US" sz="1600" b="0" i="0" dirty="0">
                <a:solidFill>
                  <a:schemeClr val="bg1"/>
                </a:solidFill>
                <a:effectLst/>
                <a:latin typeface="inter-regular"/>
              </a:rPr>
              <a:t>* </a:t>
            </a:r>
            <a:r>
              <a:rPr lang="en-US" sz="1600" b="0" i="0" dirty="0" err="1">
                <a:solidFill>
                  <a:schemeClr val="bg1"/>
                </a:solidFill>
                <a:effectLst/>
                <a:latin typeface="inter-regular"/>
              </a:rPr>
              <a:t>ptr</a:t>
            </a:r>
            <a:r>
              <a:rPr lang="en-US" sz="1600" b="0" i="0" dirty="0">
                <a:solidFill>
                  <a:schemeClr val="bg1"/>
                </a:solidFill>
                <a:effectLst/>
                <a:latin typeface="inter-regular"/>
              </a:rPr>
              <a:t>;  </a:t>
            </a:r>
          </a:p>
          <a:p>
            <a:pPr marL="0" indent="0" algn="just">
              <a:spcBef>
                <a:spcPts val="0"/>
              </a:spcBef>
              <a:buNone/>
            </a:pPr>
            <a:r>
              <a:rPr lang="en-US" sz="1600" b="0" i="0" dirty="0">
                <a:solidFill>
                  <a:schemeClr val="bg1"/>
                </a:solidFill>
                <a:effectLst/>
                <a:latin typeface="inter-regular"/>
              </a:rPr>
              <a:t>    </a:t>
            </a:r>
            <a:r>
              <a:rPr lang="en-US" sz="1600" b="0" i="0" dirty="0" err="1">
                <a:solidFill>
                  <a:schemeClr val="bg1"/>
                </a:solidFill>
                <a:effectLst/>
                <a:latin typeface="inter-regular"/>
              </a:rPr>
              <a:t>ptr</a:t>
            </a:r>
            <a:r>
              <a:rPr lang="en-US" sz="1600" b="0" i="0" dirty="0">
                <a:solidFill>
                  <a:schemeClr val="bg1"/>
                </a:solidFill>
                <a:effectLst/>
                <a:latin typeface="inter-regular"/>
              </a:rPr>
              <a:t>=&amp;a;  </a:t>
            </a:r>
          </a:p>
          <a:p>
            <a:pPr marL="0" indent="0" algn="just">
              <a:spcBef>
                <a:spcPts val="0"/>
              </a:spcBef>
              <a:buNone/>
            </a:pPr>
            <a:r>
              <a:rPr lang="en-US" sz="1600" b="0" i="0" dirty="0">
                <a:solidFill>
                  <a:schemeClr val="bg1"/>
                </a:solidFill>
                <a:effectLst/>
                <a:latin typeface="inter-regular"/>
              </a:rPr>
              <a:t>    </a:t>
            </a:r>
            <a:r>
              <a:rPr lang="en-US" sz="1600" b="0" i="0" dirty="0" err="1">
                <a:solidFill>
                  <a:schemeClr val="bg1"/>
                </a:solidFill>
                <a:effectLst/>
                <a:latin typeface="inter-regular"/>
              </a:rPr>
              <a:t>ptr</a:t>
            </a:r>
            <a:r>
              <a:rPr lang="en-US" sz="1600" b="0" i="0" dirty="0">
                <a:solidFill>
                  <a:schemeClr val="bg1"/>
                </a:solidFill>
                <a:effectLst/>
                <a:latin typeface="inter-regular"/>
              </a:rPr>
              <a:t>=&amp;b;  </a:t>
            </a:r>
          </a:p>
          <a:p>
            <a:pPr marL="0" indent="0" algn="just">
              <a:spcBef>
                <a:spcPts val="0"/>
              </a:spcBef>
              <a:buNone/>
            </a:pPr>
            <a:r>
              <a:rPr lang="en-US" sz="1600" b="0" i="0" dirty="0">
                <a:solidFill>
                  <a:schemeClr val="bg1"/>
                </a:solidFill>
                <a:effectLst/>
                <a:latin typeface="inter-regular"/>
              </a:rPr>
              <a:t>    </a:t>
            </a:r>
            <a:r>
              <a:rPr lang="en-US" sz="1600" b="0" i="0" dirty="0" err="1">
                <a:solidFill>
                  <a:schemeClr val="bg1"/>
                </a:solidFill>
                <a:effectLst/>
                <a:latin typeface="inter-regular"/>
              </a:rPr>
              <a:t>printf</a:t>
            </a:r>
            <a:r>
              <a:rPr lang="en-US" sz="1600" b="0" i="0" dirty="0">
                <a:solidFill>
                  <a:schemeClr val="bg1"/>
                </a:solidFill>
                <a:effectLst/>
                <a:latin typeface="inter-regular"/>
              </a:rPr>
              <a:t>("Value of </a:t>
            </a:r>
            <a:r>
              <a:rPr lang="en-US" sz="1600" b="0" i="0" dirty="0" err="1">
                <a:solidFill>
                  <a:schemeClr val="bg1"/>
                </a:solidFill>
                <a:effectLst/>
                <a:latin typeface="inter-regular"/>
              </a:rPr>
              <a:t>ptr</a:t>
            </a:r>
            <a:r>
              <a:rPr lang="en-US" sz="1600" b="0" i="0" dirty="0">
                <a:solidFill>
                  <a:schemeClr val="bg1"/>
                </a:solidFill>
                <a:effectLst/>
                <a:latin typeface="inter-regular"/>
              </a:rPr>
              <a:t> is: %u",</a:t>
            </a:r>
            <a:r>
              <a:rPr lang="en-US" sz="1600" b="0" i="0" dirty="0" err="1">
                <a:solidFill>
                  <a:schemeClr val="bg1"/>
                </a:solidFill>
                <a:effectLst/>
                <a:latin typeface="inter-regular"/>
              </a:rPr>
              <a:t>ptr</a:t>
            </a:r>
            <a:r>
              <a:rPr lang="en-US" sz="1600" b="0" i="0" dirty="0">
                <a:solidFill>
                  <a:schemeClr val="bg1"/>
                </a:solidFill>
                <a:effectLst/>
                <a:latin typeface="inter-regular"/>
              </a:rPr>
              <a:t>);  </a:t>
            </a:r>
          </a:p>
          <a:p>
            <a:pPr marL="0" indent="0" algn="just">
              <a:spcBef>
                <a:spcPts val="0"/>
              </a:spcBef>
              <a:buNone/>
            </a:pPr>
            <a:r>
              <a:rPr lang="en-US" sz="1600" b="0" i="0" dirty="0">
                <a:solidFill>
                  <a:schemeClr val="bg1"/>
                </a:solidFill>
                <a:effectLst/>
                <a:latin typeface="inter-regular"/>
              </a:rPr>
              <a:t>    </a:t>
            </a:r>
            <a:r>
              <a:rPr lang="en-US" sz="1600" b="1" i="0" dirty="0">
                <a:solidFill>
                  <a:schemeClr val="bg1"/>
                </a:solidFill>
                <a:effectLst/>
                <a:latin typeface="inter-regular"/>
              </a:rPr>
              <a:t>return</a:t>
            </a:r>
            <a:r>
              <a:rPr lang="en-US" sz="1600" b="0" i="0" dirty="0">
                <a:solidFill>
                  <a:schemeClr val="bg1"/>
                </a:solidFill>
                <a:effectLst/>
                <a:latin typeface="inter-regular"/>
              </a:rPr>
              <a:t> 0;  </a:t>
            </a:r>
          </a:p>
          <a:p>
            <a:pPr marL="0" indent="0" algn="just">
              <a:spcBef>
                <a:spcPts val="0"/>
              </a:spcBef>
              <a:buNone/>
            </a:pPr>
            <a:r>
              <a:rPr lang="en-US" sz="1600" b="0" i="0" dirty="0">
                <a:solidFill>
                  <a:schemeClr val="bg1"/>
                </a:solidFill>
                <a:effectLst/>
                <a:latin typeface="inter-regular"/>
              </a:rPr>
              <a:t>}</a:t>
            </a:r>
          </a:p>
        </p:txBody>
      </p:sp>
      <p:sp>
        <p:nvSpPr>
          <p:cNvPr id="9" name="Rectangle: Rounded Corners 8">
            <a:extLst>
              <a:ext uri="{FF2B5EF4-FFF2-40B4-BE49-F238E27FC236}">
                <a16:creationId xmlns:a16="http://schemas.microsoft.com/office/drawing/2014/main" id="{6D8D1A3B-6603-4F5C-838B-A629332774D1}"/>
              </a:ext>
            </a:extLst>
          </p:cNvPr>
          <p:cNvSpPr/>
          <p:nvPr/>
        </p:nvSpPr>
        <p:spPr>
          <a:xfrm>
            <a:off x="6493829" y="5111015"/>
            <a:ext cx="4883232" cy="1545801"/>
          </a:xfrm>
          <a:prstGeom prst="roundRect">
            <a:avLst/>
          </a:prstGeom>
        </p:spPr>
        <p:style>
          <a:lnRef idx="3">
            <a:schemeClr val="lt1"/>
          </a:lnRef>
          <a:fillRef idx="1">
            <a:schemeClr val="accent3"/>
          </a:fillRef>
          <a:effectRef idx="1">
            <a:schemeClr val="accent3"/>
          </a:effectRef>
          <a:fontRef idx="minor">
            <a:schemeClr val="lt1"/>
          </a:fontRef>
        </p:style>
        <p:txBody>
          <a:bodyPr rtlCol="0" anchor="t"/>
          <a:lstStyle/>
          <a:p>
            <a:r>
              <a:rPr lang="en-US" dirty="0">
                <a:solidFill>
                  <a:schemeClr val="bg1"/>
                </a:solidFill>
              </a:rPr>
              <a:t>Output:</a:t>
            </a:r>
          </a:p>
        </p:txBody>
      </p:sp>
      <p:sp>
        <p:nvSpPr>
          <p:cNvPr id="10" name="Rectangle: Rounded Corners 9">
            <a:extLst>
              <a:ext uri="{FF2B5EF4-FFF2-40B4-BE49-F238E27FC236}">
                <a16:creationId xmlns:a16="http://schemas.microsoft.com/office/drawing/2014/main" id="{E7222DD5-D13A-44CD-89B4-84A044ADD9E4}"/>
              </a:ext>
            </a:extLst>
          </p:cNvPr>
          <p:cNvSpPr/>
          <p:nvPr/>
        </p:nvSpPr>
        <p:spPr>
          <a:xfrm>
            <a:off x="6493829" y="1574490"/>
            <a:ext cx="4434036" cy="3378468"/>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p:txBody>
      </p:sp>
      <p:sp>
        <p:nvSpPr>
          <p:cNvPr id="11" name="Content Placeholder 3">
            <a:extLst>
              <a:ext uri="{FF2B5EF4-FFF2-40B4-BE49-F238E27FC236}">
                <a16:creationId xmlns:a16="http://schemas.microsoft.com/office/drawing/2014/main" id="{A9987209-9FAA-46D4-9D5E-B83F71784870}"/>
              </a:ext>
            </a:extLst>
          </p:cNvPr>
          <p:cNvSpPr txBox="1">
            <a:spLocks/>
          </p:cNvSpPr>
          <p:nvPr/>
        </p:nvSpPr>
        <p:spPr>
          <a:xfrm>
            <a:off x="7032843" y="1574490"/>
            <a:ext cx="3288632" cy="3378468"/>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just">
              <a:spcBef>
                <a:spcPts val="0"/>
              </a:spcBef>
              <a:buNone/>
            </a:pPr>
            <a:r>
              <a:rPr lang="en-US" sz="1600" b="0" i="0" dirty="0">
                <a:solidFill>
                  <a:schemeClr val="bg1"/>
                </a:solidFill>
                <a:effectLst/>
                <a:latin typeface="inter-regular"/>
              </a:rPr>
              <a:t>#include &lt;</a:t>
            </a:r>
            <a:r>
              <a:rPr lang="en-US" sz="1600" b="0" i="0" dirty="0" err="1">
                <a:solidFill>
                  <a:schemeClr val="bg1"/>
                </a:solidFill>
                <a:effectLst/>
                <a:latin typeface="inter-regular"/>
              </a:rPr>
              <a:t>stdio.h</a:t>
            </a:r>
            <a:r>
              <a:rPr lang="en-US" sz="1600" b="0" i="0" dirty="0">
                <a:solidFill>
                  <a:schemeClr val="bg1"/>
                </a:solidFill>
                <a:effectLst/>
                <a:latin typeface="inter-regular"/>
              </a:rPr>
              <a:t>&gt;  </a:t>
            </a:r>
          </a:p>
          <a:p>
            <a:pPr marL="0" indent="0" algn="just">
              <a:spcBef>
                <a:spcPts val="0"/>
              </a:spcBef>
              <a:buNone/>
            </a:pPr>
            <a:r>
              <a:rPr lang="en-US" sz="1600" b="1" i="0" dirty="0">
                <a:solidFill>
                  <a:schemeClr val="bg1"/>
                </a:solidFill>
                <a:effectLst/>
                <a:latin typeface="inter-regular"/>
              </a:rPr>
              <a:t>int</a:t>
            </a:r>
            <a:r>
              <a:rPr lang="en-US" sz="1600" b="0" i="0" dirty="0">
                <a:solidFill>
                  <a:schemeClr val="bg1"/>
                </a:solidFill>
                <a:effectLst/>
                <a:latin typeface="inter-regular"/>
              </a:rPr>
              <a:t> main()  </a:t>
            </a:r>
          </a:p>
          <a:p>
            <a:pPr marL="0" indent="0" algn="just">
              <a:spcBef>
                <a:spcPts val="0"/>
              </a:spcBef>
              <a:buNone/>
            </a:pPr>
            <a:r>
              <a:rPr lang="en-US" sz="1600" b="0" i="0" dirty="0">
                <a:solidFill>
                  <a:schemeClr val="bg1"/>
                </a:solidFill>
                <a:effectLst/>
                <a:latin typeface="inter-regular"/>
              </a:rPr>
              <a:t>{  </a:t>
            </a:r>
          </a:p>
          <a:p>
            <a:pPr marL="0" indent="0" algn="just">
              <a:spcBef>
                <a:spcPts val="0"/>
              </a:spcBef>
              <a:buNone/>
            </a:pPr>
            <a:r>
              <a:rPr lang="en-US" sz="1600" b="0" i="0" dirty="0">
                <a:solidFill>
                  <a:schemeClr val="bg1"/>
                </a:solidFill>
                <a:effectLst/>
                <a:latin typeface="inter-regular"/>
              </a:rPr>
              <a:t>    </a:t>
            </a:r>
            <a:r>
              <a:rPr lang="en-US" sz="1600" b="1" i="0" dirty="0">
                <a:solidFill>
                  <a:schemeClr val="bg1"/>
                </a:solidFill>
                <a:effectLst/>
                <a:latin typeface="inter-regular"/>
              </a:rPr>
              <a:t>int</a:t>
            </a:r>
            <a:r>
              <a:rPr lang="en-US" sz="1600" b="0" i="0" dirty="0">
                <a:solidFill>
                  <a:schemeClr val="bg1"/>
                </a:solidFill>
                <a:effectLst/>
                <a:latin typeface="inter-regular"/>
              </a:rPr>
              <a:t> a=100;  </a:t>
            </a:r>
          </a:p>
          <a:p>
            <a:pPr marL="0" indent="0" algn="just">
              <a:spcBef>
                <a:spcPts val="0"/>
              </a:spcBef>
              <a:buNone/>
            </a:pPr>
            <a:r>
              <a:rPr lang="en-US" sz="1600" b="0" i="0" dirty="0">
                <a:solidFill>
                  <a:schemeClr val="bg1"/>
                </a:solidFill>
                <a:effectLst/>
                <a:latin typeface="inter-regular"/>
              </a:rPr>
              <a:t>    </a:t>
            </a:r>
            <a:r>
              <a:rPr lang="en-US" sz="1600" b="1" i="0" dirty="0">
                <a:solidFill>
                  <a:schemeClr val="bg1"/>
                </a:solidFill>
                <a:effectLst/>
                <a:latin typeface="inter-regular"/>
              </a:rPr>
              <a:t>int</a:t>
            </a:r>
            <a:r>
              <a:rPr lang="en-US" sz="1600" b="0" i="0" dirty="0">
                <a:solidFill>
                  <a:schemeClr val="bg1"/>
                </a:solidFill>
                <a:effectLst/>
                <a:latin typeface="inter-regular"/>
              </a:rPr>
              <a:t> b=200;  </a:t>
            </a:r>
          </a:p>
          <a:p>
            <a:pPr marL="0" indent="0" algn="just">
              <a:spcBef>
                <a:spcPts val="0"/>
              </a:spcBef>
              <a:buNone/>
            </a:pPr>
            <a:r>
              <a:rPr lang="en-US" sz="1600" b="0" i="0" dirty="0">
                <a:solidFill>
                  <a:schemeClr val="bg1"/>
                </a:solidFill>
                <a:effectLst/>
                <a:latin typeface="inter-regular"/>
              </a:rPr>
              <a:t>    </a:t>
            </a:r>
            <a:r>
              <a:rPr lang="en-US" sz="1600" b="1" i="0" dirty="0">
                <a:solidFill>
                  <a:schemeClr val="bg1"/>
                </a:solidFill>
                <a:effectLst/>
                <a:latin typeface="inter-regular"/>
              </a:rPr>
              <a:t>const</a:t>
            </a:r>
            <a:r>
              <a:rPr lang="en-US" sz="1600" b="0" i="0" dirty="0">
                <a:solidFill>
                  <a:schemeClr val="bg1"/>
                </a:solidFill>
                <a:effectLst/>
                <a:latin typeface="inter-regular"/>
              </a:rPr>
              <a:t> </a:t>
            </a:r>
            <a:r>
              <a:rPr lang="en-US" sz="1600" b="1" i="0" dirty="0">
                <a:solidFill>
                  <a:schemeClr val="bg1"/>
                </a:solidFill>
                <a:effectLst/>
                <a:latin typeface="inter-regular"/>
              </a:rPr>
              <a:t>int</a:t>
            </a:r>
            <a:r>
              <a:rPr lang="en-US" sz="1600" b="0" i="0" dirty="0">
                <a:solidFill>
                  <a:schemeClr val="bg1"/>
                </a:solidFill>
                <a:effectLst/>
                <a:latin typeface="inter-regular"/>
              </a:rPr>
              <a:t>* </a:t>
            </a:r>
            <a:r>
              <a:rPr lang="en-US" sz="1600" b="0" i="0" dirty="0" err="1">
                <a:solidFill>
                  <a:schemeClr val="bg1"/>
                </a:solidFill>
                <a:effectLst/>
                <a:latin typeface="inter-regular"/>
              </a:rPr>
              <a:t>ptr</a:t>
            </a:r>
            <a:r>
              <a:rPr lang="en-US" sz="1600" b="0" i="0" dirty="0">
                <a:solidFill>
                  <a:schemeClr val="bg1"/>
                </a:solidFill>
                <a:effectLst/>
                <a:latin typeface="inter-regular"/>
              </a:rPr>
              <a:t>;  </a:t>
            </a:r>
          </a:p>
          <a:p>
            <a:pPr marL="0" indent="0" algn="just">
              <a:spcBef>
                <a:spcPts val="0"/>
              </a:spcBef>
              <a:buNone/>
            </a:pPr>
            <a:r>
              <a:rPr lang="en-US" sz="1600" b="0" i="0" dirty="0">
                <a:solidFill>
                  <a:schemeClr val="bg1"/>
                </a:solidFill>
                <a:effectLst/>
                <a:latin typeface="inter-regular"/>
              </a:rPr>
              <a:t>    </a:t>
            </a:r>
            <a:r>
              <a:rPr lang="en-US" sz="1600" b="0" i="0" dirty="0" err="1">
                <a:solidFill>
                  <a:schemeClr val="bg1"/>
                </a:solidFill>
                <a:effectLst/>
                <a:latin typeface="inter-regular"/>
              </a:rPr>
              <a:t>ptr</a:t>
            </a:r>
            <a:r>
              <a:rPr lang="en-US" sz="1600" b="0" i="0" dirty="0">
                <a:solidFill>
                  <a:schemeClr val="bg1"/>
                </a:solidFill>
                <a:effectLst/>
                <a:latin typeface="inter-regular"/>
              </a:rPr>
              <a:t>=&amp;b;  </a:t>
            </a:r>
          </a:p>
          <a:p>
            <a:pPr marL="0" indent="0" algn="just">
              <a:spcBef>
                <a:spcPts val="0"/>
              </a:spcBef>
              <a:buNone/>
            </a:pPr>
            <a:r>
              <a:rPr lang="en-US" sz="1600" b="0" i="0" dirty="0">
                <a:solidFill>
                  <a:schemeClr val="bg1"/>
                </a:solidFill>
                <a:effectLst/>
                <a:latin typeface="inter-regular"/>
              </a:rPr>
              <a:t>    *</a:t>
            </a:r>
            <a:r>
              <a:rPr lang="en-US" sz="1600" b="0" i="0" dirty="0" err="1">
                <a:solidFill>
                  <a:schemeClr val="bg1"/>
                </a:solidFill>
                <a:effectLst/>
                <a:latin typeface="inter-regular"/>
              </a:rPr>
              <a:t>ptr</a:t>
            </a:r>
            <a:r>
              <a:rPr lang="en-US" sz="1600" b="0" i="0" dirty="0">
                <a:solidFill>
                  <a:schemeClr val="bg1"/>
                </a:solidFill>
                <a:effectLst/>
                <a:latin typeface="inter-regular"/>
              </a:rPr>
              <a:t>=300;  </a:t>
            </a:r>
          </a:p>
          <a:p>
            <a:pPr marL="0" indent="0" algn="just">
              <a:spcBef>
                <a:spcPts val="0"/>
              </a:spcBef>
              <a:buNone/>
            </a:pPr>
            <a:r>
              <a:rPr lang="en-US" sz="1600" b="0" i="0" dirty="0">
                <a:solidFill>
                  <a:schemeClr val="bg1"/>
                </a:solidFill>
                <a:effectLst/>
                <a:latin typeface="inter-regular"/>
              </a:rPr>
              <a:t>    </a:t>
            </a:r>
            <a:r>
              <a:rPr lang="en-US" sz="1600" b="0" i="0" dirty="0" err="1">
                <a:solidFill>
                  <a:schemeClr val="bg1"/>
                </a:solidFill>
                <a:effectLst/>
                <a:latin typeface="inter-regular"/>
              </a:rPr>
              <a:t>printf</a:t>
            </a:r>
            <a:r>
              <a:rPr lang="en-US" sz="1600" b="0" i="0" dirty="0">
                <a:solidFill>
                  <a:schemeClr val="bg1"/>
                </a:solidFill>
                <a:effectLst/>
                <a:latin typeface="inter-regular"/>
              </a:rPr>
              <a:t>("Value of </a:t>
            </a:r>
            <a:r>
              <a:rPr lang="en-US" sz="1600" b="0" i="0" dirty="0" err="1">
                <a:solidFill>
                  <a:schemeClr val="bg1"/>
                </a:solidFill>
                <a:effectLst/>
                <a:latin typeface="inter-regular"/>
              </a:rPr>
              <a:t>ptr</a:t>
            </a:r>
            <a:r>
              <a:rPr lang="en-US" sz="1600" b="0" i="0" dirty="0">
                <a:solidFill>
                  <a:schemeClr val="bg1"/>
                </a:solidFill>
                <a:effectLst/>
                <a:latin typeface="inter-regular"/>
              </a:rPr>
              <a:t> is :%d",*</a:t>
            </a:r>
            <a:r>
              <a:rPr lang="en-US" sz="1600" b="0" i="0" dirty="0" err="1">
                <a:solidFill>
                  <a:schemeClr val="bg1"/>
                </a:solidFill>
                <a:effectLst/>
                <a:latin typeface="inter-regular"/>
              </a:rPr>
              <a:t>ptr</a:t>
            </a:r>
            <a:r>
              <a:rPr lang="en-US" sz="1600" b="0" i="0" dirty="0">
                <a:solidFill>
                  <a:schemeClr val="bg1"/>
                </a:solidFill>
                <a:effectLst/>
                <a:latin typeface="inter-regular"/>
              </a:rPr>
              <a:t>);  </a:t>
            </a:r>
          </a:p>
          <a:p>
            <a:pPr marL="0" indent="0" algn="just">
              <a:spcBef>
                <a:spcPts val="0"/>
              </a:spcBef>
              <a:buNone/>
            </a:pPr>
            <a:r>
              <a:rPr lang="en-US" sz="1600" b="0" i="0" dirty="0">
                <a:solidFill>
                  <a:schemeClr val="bg1"/>
                </a:solidFill>
                <a:effectLst/>
                <a:latin typeface="inter-regular"/>
              </a:rPr>
              <a:t>    </a:t>
            </a:r>
            <a:r>
              <a:rPr lang="en-US" sz="1600" b="1" i="0" dirty="0">
                <a:solidFill>
                  <a:schemeClr val="bg1"/>
                </a:solidFill>
                <a:effectLst/>
                <a:latin typeface="inter-regular"/>
              </a:rPr>
              <a:t>return</a:t>
            </a:r>
            <a:r>
              <a:rPr lang="en-US" sz="1600" b="0" i="0" dirty="0">
                <a:solidFill>
                  <a:schemeClr val="bg1"/>
                </a:solidFill>
                <a:effectLst/>
                <a:latin typeface="inter-regular"/>
              </a:rPr>
              <a:t> 0;  </a:t>
            </a:r>
          </a:p>
          <a:p>
            <a:pPr marL="0" indent="0" algn="just">
              <a:spcBef>
                <a:spcPts val="0"/>
              </a:spcBef>
              <a:buNone/>
            </a:pPr>
            <a:r>
              <a:rPr lang="en-US" sz="1600" b="0" i="0" dirty="0">
                <a:solidFill>
                  <a:schemeClr val="bg1"/>
                </a:solidFill>
                <a:effectLst/>
                <a:latin typeface="inter-regular"/>
              </a:rPr>
              <a:t>}  </a:t>
            </a:r>
          </a:p>
        </p:txBody>
      </p:sp>
      <p:pic>
        <p:nvPicPr>
          <p:cNvPr id="5122" name="Picture 2" descr="const Pointer in C">
            <a:extLst>
              <a:ext uri="{FF2B5EF4-FFF2-40B4-BE49-F238E27FC236}">
                <a16:creationId xmlns:a16="http://schemas.microsoft.com/office/drawing/2014/main" id="{D5C458EE-771E-4E2F-9BD2-79F99826F4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7558" y="5599595"/>
            <a:ext cx="4162425" cy="904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41415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650B3475-4B39-4B09-87F5-0627A709A3EE}"/>
              </a:ext>
            </a:extLst>
          </p:cNvPr>
          <p:cNvSpPr/>
          <p:nvPr/>
        </p:nvSpPr>
        <p:spPr>
          <a:xfrm>
            <a:off x="2974206" y="1174585"/>
            <a:ext cx="3031958" cy="7796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D748B0D-EDF8-47C7-A673-D1EE8B2AC571}"/>
              </a:ext>
            </a:extLst>
          </p:cNvPr>
          <p:cNvSpPr>
            <a:spLocks noGrp="1"/>
          </p:cNvSpPr>
          <p:nvPr>
            <p:ph type="title"/>
          </p:nvPr>
        </p:nvSpPr>
        <p:spPr>
          <a:xfrm>
            <a:off x="1711493" y="992008"/>
            <a:ext cx="5016566" cy="1103796"/>
          </a:xfrm>
        </p:spPr>
        <p:txBody>
          <a:bodyPr>
            <a:normAutofit/>
          </a:bodyPr>
          <a:lstStyle/>
          <a:p>
            <a:pPr marL="0" indent="0"/>
            <a:r>
              <a:rPr lang="en-US" sz="2200" dirty="0">
                <a:solidFill>
                  <a:schemeClr val="bg1"/>
                </a:solidFill>
              </a:rPr>
              <a:t>Syntax:</a:t>
            </a:r>
            <a:r>
              <a:rPr lang="en-US" sz="2200" dirty="0">
                <a:solidFill>
                  <a:schemeClr val="bg1"/>
                </a:solidFill>
                <a:latin typeface="Courier New" panose="02070309020205020404" pitchFamily="49" charset="0"/>
              </a:rPr>
              <a:t>  </a:t>
            </a:r>
            <a:r>
              <a:rPr lang="en-US" sz="2200" b="1" i="0" dirty="0">
                <a:solidFill>
                  <a:schemeClr val="bg1"/>
                </a:solidFill>
                <a:effectLst/>
                <a:latin typeface="inter-regular"/>
              </a:rPr>
              <a:t>const</a:t>
            </a:r>
            <a:r>
              <a:rPr lang="en-US" sz="2200" b="0" i="0" dirty="0">
                <a:solidFill>
                  <a:schemeClr val="bg1"/>
                </a:solidFill>
                <a:effectLst/>
                <a:latin typeface="inter-regular"/>
              </a:rPr>
              <a:t> </a:t>
            </a:r>
            <a:r>
              <a:rPr lang="en-US" sz="2200" b="1" i="0" dirty="0">
                <a:solidFill>
                  <a:schemeClr val="bg1"/>
                </a:solidFill>
                <a:effectLst/>
                <a:latin typeface="inter-regular"/>
              </a:rPr>
              <a:t>int</a:t>
            </a:r>
            <a:r>
              <a:rPr lang="en-US" sz="2200" b="0" i="0" dirty="0">
                <a:solidFill>
                  <a:schemeClr val="bg1"/>
                </a:solidFill>
                <a:effectLst/>
                <a:latin typeface="inter-regular"/>
              </a:rPr>
              <a:t>* </a:t>
            </a:r>
            <a:r>
              <a:rPr lang="en-US" sz="2200" b="1" i="0" dirty="0">
                <a:solidFill>
                  <a:schemeClr val="bg1"/>
                </a:solidFill>
                <a:effectLst/>
                <a:latin typeface="inter-regular"/>
              </a:rPr>
              <a:t>const</a:t>
            </a:r>
            <a:r>
              <a:rPr lang="en-US" sz="2200" b="0" i="0" dirty="0">
                <a:solidFill>
                  <a:schemeClr val="bg1"/>
                </a:solidFill>
                <a:effectLst/>
                <a:latin typeface="inter-regular"/>
              </a:rPr>
              <a:t> </a:t>
            </a:r>
            <a:r>
              <a:rPr lang="en-US" sz="2200" b="0" i="0" dirty="0" err="1">
                <a:solidFill>
                  <a:schemeClr val="bg1"/>
                </a:solidFill>
                <a:effectLst/>
                <a:latin typeface="inter-regular"/>
              </a:rPr>
              <a:t>ptr</a:t>
            </a:r>
            <a:r>
              <a:rPr lang="en-US" sz="2200" b="0" i="0" dirty="0">
                <a:solidFill>
                  <a:schemeClr val="bg1"/>
                </a:solidFill>
                <a:effectLst/>
                <a:latin typeface="inter-regular"/>
              </a:rPr>
              <a:t>; </a:t>
            </a:r>
            <a:endParaRPr lang="en-US" sz="2200" dirty="0">
              <a:solidFill>
                <a:schemeClr val="bg1"/>
              </a:solidFill>
            </a:endParaRPr>
          </a:p>
        </p:txBody>
      </p:sp>
      <p:sp>
        <p:nvSpPr>
          <p:cNvPr id="7" name="Title 1">
            <a:extLst>
              <a:ext uri="{FF2B5EF4-FFF2-40B4-BE49-F238E27FC236}">
                <a16:creationId xmlns:a16="http://schemas.microsoft.com/office/drawing/2014/main" id="{3E8C0055-F318-47D2-A7A8-6F56B09E2865}"/>
              </a:ext>
            </a:extLst>
          </p:cNvPr>
          <p:cNvSpPr txBox="1">
            <a:spLocks/>
          </p:cNvSpPr>
          <p:nvPr/>
        </p:nvSpPr>
        <p:spPr>
          <a:xfrm>
            <a:off x="1343541" y="423511"/>
            <a:ext cx="9906000" cy="60950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i="0" cap="none" dirty="0">
                <a:ln w="0"/>
                <a:solidFill>
                  <a:schemeClr val="bg2"/>
                </a:solidFill>
                <a:effectLst>
                  <a:reflection blurRad="6350" stA="53000" endA="300" endPos="35500" dir="5400000" sy="-90000" algn="bl" rotWithShape="0"/>
                </a:effectLst>
                <a:latin typeface="erdana"/>
              </a:rPr>
              <a:t>Syntax of Constant Pointer to a Constant</a:t>
            </a:r>
            <a:endParaRPr lang="en-US" b="0" i="0" dirty="0">
              <a:solidFill>
                <a:schemeClr val="bg2"/>
              </a:solidFill>
              <a:effectLst/>
              <a:latin typeface="erdana"/>
            </a:endParaRPr>
          </a:p>
        </p:txBody>
      </p:sp>
      <p:sp>
        <p:nvSpPr>
          <p:cNvPr id="8" name="Rectangle: Rounded Corners 7">
            <a:extLst>
              <a:ext uri="{FF2B5EF4-FFF2-40B4-BE49-F238E27FC236}">
                <a16:creationId xmlns:a16="http://schemas.microsoft.com/office/drawing/2014/main" id="{9E592575-2FC6-4ED2-9267-D8226381814A}"/>
              </a:ext>
            </a:extLst>
          </p:cNvPr>
          <p:cNvSpPr/>
          <p:nvPr/>
        </p:nvSpPr>
        <p:spPr>
          <a:xfrm>
            <a:off x="6323785" y="2339544"/>
            <a:ext cx="4841520" cy="2885722"/>
          </a:xfrm>
          <a:prstGeom prst="roundRect">
            <a:avLst/>
          </a:prstGeom>
        </p:spPr>
        <p:style>
          <a:lnRef idx="3">
            <a:schemeClr val="lt1"/>
          </a:lnRef>
          <a:fillRef idx="1">
            <a:schemeClr val="accent3"/>
          </a:fillRef>
          <a:effectRef idx="1">
            <a:schemeClr val="accent3"/>
          </a:effectRef>
          <a:fontRef idx="minor">
            <a:schemeClr val="lt1"/>
          </a:fontRef>
        </p:style>
        <p:txBody>
          <a:bodyPr rtlCol="0" anchor="t"/>
          <a:lstStyle/>
          <a:p>
            <a:r>
              <a:rPr lang="en-US" dirty="0">
                <a:solidFill>
                  <a:schemeClr val="bg1"/>
                </a:solidFill>
              </a:rPr>
              <a:t>Output:</a:t>
            </a:r>
          </a:p>
        </p:txBody>
      </p:sp>
      <p:sp>
        <p:nvSpPr>
          <p:cNvPr id="15" name="Rectangle: Rounded Corners 14">
            <a:extLst>
              <a:ext uri="{FF2B5EF4-FFF2-40B4-BE49-F238E27FC236}">
                <a16:creationId xmlns:a16="http://schemas.microsoft.com/office/drawing/2014/main" id="{9A504648-4D21-49BD-A23B-5746675562EB}"/>
              </a:ext>
            </a:extLst>
          </p:cNvPr>
          <p:cNvSpPr/>
          <p:nvPr/>
        </p:nvSpPr>
        <p:spPr>
          <a:xfrm>
            <a:off x="1434181" y="2090539"/>
            <a:ext cx="4434036" cy="3378468"/>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p:txBody>
      </p:sp>
      <p:sp>
        <p:nvSpPr>
          <p:cNvPr id="16" name="Content Placeholder 3">
            <a:extLst>
              <a:ext uri="{FF2B5EF4-FFF2-40B4-BE49-F238E27FC236}">
                <a16:creationId xmlns:a16="http://schemas.microsoft.com/office/drawing/2014/main" id="{9149052F-4F4A-4A2D-B037-DC43AC4C2D68}"/>
              </a:ext>
            </a:extLst>
          </p:cNvPr>
          <p:cNvSpPr txBox="1">
            <a:spLocks/>
          </p:cNvSpPr>
          <p:nvPr/>
        </p:nvSpPr>
        <p:spPr>
          <a:xfrm>
            <a:off x="1973195" y="2090539"/>
            <a:ext cx="3288632" cy="337846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just">
              <a:spcBef>
                <a:spcPts val="0"/>
              </a:spcBef>
              <a:buNone/>
            </a:pPr>
            <a:r>
              <a:rPr lang="en-US" sz="1600" b="0" i="0" dirty="0">
                <a:solidFill>
                  <a:schemeClr val="bg1"/>
                </a:solidFill>
                <a:effectLst/>
                <a:latin typeface="inter-regular"/>
              </a:rPr>
              <a:t>#include &lt;</a:t>
            </a:r>
            <a:r>
              <a:rPr lang="en-US" sz="1600" b="0" i="0" dirty="0" err="1">
                <a:solidFill>
                  <a:schemeClr val="bg1"/>
                </a:solidFill>
                <a:effectLst/>
                <a:latin typeface="inter-regular"/>
              </a:rPr>
              <a:t>stdio.h</a:t>
            </a:r>
            <a:r>
              <a:rPr lang="en-US" sz="1600" b="0" i="0" dirty="0">
                <a:solidFill>
                  <a:schemeClr val="bg1"/>
                </a:solidFill>
                <a:effectLst/>
                <a:latin typeface="inter-regular"/>
              </a:rPr>
              <a:t>&gt;  </a:t>
            </a:r>
          </a:p>
          <a:p>
            <a:pPr marL="0" indent="0" algn="just">
              <a:spcBef>
                <a:spcPts val="0"/>
              </a:spcBef>
              <a:buNone/>
            </a:pPr>
            <a:r>
              <a:rPr lang="en-US" sz="1600" b="1" i="0" dirty="0">
                <a:solidFill>
                  <a:schemeClr val="bg1"/>
                </a:solidFill>
                <a:effectLst/>
                <a:latin typeface="inter-regular"/>
              </a:rPr>
              <a:t>int</a:t>
            </a:r>
            <a:r>
              <a:rPr lang="en-US" sz="1600" b="0" i="0" dirty="0">
                <a:solidFill>
                  <a:schemeClr val="bg1"/>
                </a:solidFill>
                <a:effectLst/>
                <a:latin typeface="inter-regular"/>
              </a:rPr>
              <a:t> main()  </a:t>
            </a:r>
          </a:p>
          <a:p>
            <a:pPr marL="0" indent="0" algn="just">
              <a:spcBef>
                <a:spcPts val="0"/>
              </a:spcBef>
              <a:buNone/>
            </a:pPr>
            <a:r>
              <a:rPr lang="en-US" sz="1600" b="0" i="0" dirty="0">
                <a:solidFill>
                  <a:schemeClr val="bg1"/>
                </a:solidFill>
                <a:effectLst/>
                <a:latin typeface="inter-regular"/>
              </a:rPr>
              <a:t>{  </a:t>
            </a:r>
          </a:p>
          <a:p>
            <a:pPr marL="0" indent="0" algn="just">
              <a:spcBef>
                <a:spcPts val="0"/>
              </a:spcBef>
              <a:buNone/>
            </a:pPr>
            <a:r>
              <a:rPr lang="en-US" sz="1600" b="0" i="0" dirty="0">
                <a:solidFill>
                  <a:schemeClr val="bg1"/>
                </a:solidFill>
                <a:effectLst/>
                <a:latin typeface="inter-regular"/>
              </a:rPr>
              <a:t>    </a:t>
            </a:r>
            <a:r>
              <a:rPr lang="en-US" sz="1600" b="1" i="0" dirty="0">
                <a:solidFill>
                  <a:schemeClr val="bg1"/>
                </a:solidFill>
                <a:effectLst/>
                <a:latin typeface="inter-regular"/>
              </a:rPr>
              <a:t>int</a:t>
            </a:r>
            <a:r>
              <a:rPr lang="en-US" sz="1600" b="0" i="0" dirty="0">
                <a:solidFill>
                  <a:schemeClr val="bg1"/>
                </a:solidFill>
                <a:effectLst/>
                <a:latin typeface="inter-regular"/>
              </a:rPr>
              <a:t> a=10;  </a:t>
            </a:r>
          </a:p>
          <a:p>
            <a:pPr marL="0" indent="0" algn="just">
              <a:spcBef>
                <a:spcPts val="0"/>
              </a:spcBef>
              <a:buNone/>
            </a:pPr>
            <a:r>
              <a:rPr lang="en-US" sz="1600" b="0" i="0" dirty="0">
                <a:solidFill>
                  <a:schemeClr val="bg1"/>
                </a:solidFill>
                <a:effectLst/>
                <a:latin typeface="inter-regular"/>
              </a:rPr>
              <a:t>    </a:t>
            </a:r>
            <a:r>
              <a:rPr lang="en-US" sz="1600" b="1" i="0" dirty="0">
                <a:solidFill>
                  <a:schemeClr val="bg1"/>
                </a:solidFill>
                <a:effectLst/>
                <a:latin typeface="inter-regular"/>
              </a:rPr>
              <a:t>int</a:t>
            </a:r>
            <a:r>
              <a:rPr lang="en-US" sz="1600" b="0" i="0" dirty="0">
                <a:solidFill>
                  <a:schemeClr val="bg1"/>
                </a:solidFill>
                <a:effectLst/>
                <a:latin typeface="inter-regular"/>
              </a:rPr>
              <a:t> b=90;  </a:t>
            </a:r>
          </a:p>
          <a:p>
            <a:pPr marL="0" indent="0" algn="just">
              <a:spcBef>
                <a:spcPts val="0"/>
              </a:spcBef>
              <a:buNone/>
            </a:pPr>
            <a:r>
              <a:rPr lang="en-US" sz="1600" b="0" i="0" dirty="0">
                <a:solidFill>
                  <a:schemeClr val="bg1"/>
                </a:solidFill>
                <a:effectLst/>
                <a:latin typeface="inter-regular"/>
              </a:rPr>
              <a:t>    </a:t>
            </a:r>
            <a:r>
              <a:rPr lang="en-US" sz="1600" b="1" i="0" dirty="0">
                <a:solidFill>
                  <a:schemeClr val="bg1"/>
                </a:solidFill>
                <a:effectLst/>
                <a:latin typeface="inter-regular"/>
              </a:rPr>
              <a:t>const</a:t>
            </a:r>
            <a:r>
              <a:rPr lang="en-US" sz="1600" b="0" i="0" dirty="0">
                <a:solidFill>
                  <a:schemeClr val="bg1"/>
                </a:solidFill>
                <a:effectLst/>
                <a:latin typeface="inter-regular"/>
              </a:rPr>
              <a:t> </a:t>
            </a:r>
            <a:r>
              <a:rPr lang="en-US" sz="1600" b="1" i="0" dirty="0">
                <a:solidFill>
                  <a:schemeClr val="bg1"/>
                </a:solidFill>
                <a:effectLst/>
                <a:latin typeface="inter-regular"/>
              </a:rPr>
              <a:t>int</a:t>
            </a:r>
            <a:r>
              <a:rPr lang="en-US" sz="1600" b="0" i="0" dirty="0">
                <a:solidFill>
                  <a:schemeClr val="bg1"/>
                </a:solidFill>
                <a:effectLst/>
                <a:latin typeface="inter-regular"/>
              </a:rPr>
              <a:t>* </a:t>
            </a:r>
            <a:r>
              <a:rPr lang="en-US" sz="1600" b="1" i="0" dirty="0">
                <a:solidFill>
                  <a:schemeClr val="bg1"/>
                </a:solidFill>
                <a:effectLst/>
                <a:latin typeface="inter-regular"/>
              </a:rPr>
              <a:t>const</a:t>
            </a:r>
            <a:r>
              <a:rPr lang="en-US" sz="1600" b="0" i="0" dirty="0">
                <a:solidFill>
                  <a:schemeClr val="bg1"/>
                </a:solidFill>
                <a:effectLst/>
                <a:latin typeface="inter-regular"/>
              </a:rPr>
              <a:t> </a:t>
            </a:r>
            <a:r>
              <a:rPr lang="en-US" sz="1600" b="0" i="0" dirty="0" err="1">
                <a:solidFill>
                  <a:schemeClr val="bg1"/>
                </a:solidFill>
                <a:effectLst/>
                <a:latin typeface="inter-regular"/>
              </a:rPr>
              <a:t>ptr</a:t>
            </a:r>
            <a:r>
              <a:rPr lang="en-US" sz="1600" b="0" i="0" dirty="0">
                <a:solidFill>
                  <a:schemeClr val="bg1"/>
                </a:solidFill>
                <a:effectLst/>
                <a:latin typeface="inter-regular"/>
              </a:rPr>
              <a:t>=&amp;a;  </a:t>
            </a:r>
          </a:p>
          <a:p>
            <a:pPr marL="0" indent="0" algn="just">
              <a:spcBef>
                <a:spcPts val="0"/>
              </a:spcBef>
              <a:buNone/>
            </a:pPr>
            <a:r>
              <a:rPr lang="en-US" sz="1600" b="0" i="0" dirty="0">
                <a:solidFill>
                  <a:schemeClr val="bg1"/>
                </a:solidFill>
                <a:effectLst/>
                <a:latin typeface="inter-regular"/>
              </a:rPr>
              <a:t>   *</a:t>
            </a:r>
            <a:r>
              <a:rPr lang="en-US" sz="1600" b="0" i="0" dirty="0" err="1">
                <a:solidFill>
                  <a:schemeClr val="bg1"/>
                </a:solidFill>
                <a:effectLst/>
                <a:latin typeface="inter-regular"/>
              </a:rPr>
              <a:t>ptr</a:t>
            </a:r>
            <a:r>
              <a:rPr lang="en-US" sz="1600" b="0" i="0" dirty="0">
                <a:solidFill>
                  <a:schemeClr val="bg1"/>
                </a:solidFill>
                <a:effectLst/>
                <a:latin typeface="inter-regular"/>
              </a:rPr>
              <a:t>=12;  </a:t>
            </a:r>
          </a:p>
          <a:p>
            <a:pPr marL="0" indent="0" algn="just">
              <a:spcBef>
                <a:spcPts val="0"/>
              </a:spcBef>
              <a:buNone/>
            </a:pPr>
            <a:r>
              <a:rPr lang="en-US" sz="1600" b="0" i="0" dirty="0">
                <a:solidFill>
                  <a:schemeClr val="bg1"/>
                </a:solidFill>
                <a:effectLst/>
                <a:latin typeface="inter-regular"/>
              </a:rPr>
              <a:t>    </a:t>
            </a:r>
            <a:r>
              <a:rPr lang="en-US" sz="1600" b="0" i="0" dirty="0" err="1">
                <a:solidFill>
                  <a:schemeClr val="bg1"/>
                </a:solidFill>
                <a:effectLst/>
                <a:latin typeface="inter-regular"/>
              </a:rPr>
              <a:t>ptr</a:t>
            </a:r>
            <a:r>
              <a:rPr lang="en-US" sz="1600" b="0" i="0" dirty="0">
                <a:solidFill>
                  <a:schemeClr val="bg1"/>
                </a:solidFill>
                <a:effectLst/>
                <a:latin typeface="inter-regular"/>
              </a:rPr>
              <a:t>=&amp;b;  </a:t>
            </a:r>
          </a:p>
          <a:p>
            <a:pPr marL="0" indent="0" algn="just">
              <a:spcBef>
                <a:spcPts val="0"/>
              </a:spcBef>
              <a:buNone/>
            </a:pPr>
            <a:r>
              <a:rPr lang="en-US" sz="1600" b="0" i="0" dirty="0">
                <a:solidFill>
                  <a:schemeClr val="bg1"/>
                </a:solidFill>
                <a:effectLst/>
                <a:latin typeface="inter-regular"/>
              </a:rPr>
              <a:t>    </a:t>
            </a:r>
            <a:r>
              <a:rPr lang="en-US" sz="1600" b="0" i="0" dirty="0" err="1">
                <a:solidFill>
                  <a:schemeClr val="bg1"/>
                </a:solidFill>
                <a:effectLst/>
                <a:latin typeface="inter-regular"/>
              </a:rPr>
              <a:t>printf</a:t>
            </a:r>
            <a:r>
              <a:rPr lang="en-US" sz="1600" b="0" i="0" dirty="0">
                <a:solidFill>
                  <a:schemeClr val="bg1"/>
                </a:solidFill>
                <a:effectLst/>
                <a:latin typeface="inter-regular"/>
              </a:rPr>
              <a:t>("Value of </a:t>
            </a:r>
            <a:r>
              <a:rPr lang="en-US" sz="1600" b="0" i="0" dirty="0" err="1">
                <a:solidFill>
                  <a:schemeClr val="bg1"/>
                </a:solidFill>
                <a:effectLst/>
                <a:latin typeface="inter-regular"/>
              </a:rPr>
              <a:t>ptr</a:t>
            </a:r>
            <a:r>
              <a:rPr lang="en-US" sz="1600" b="0" i="0" dirty="0">
                <a:solidFill>
                  <a:schemeClr val="bg1"/>
                </a:solidFill>
                <a:effectLst/>
                <a:latin typeface="inter-regular"/>
              </a:rPr>
              <a:t> is :%d",*</a:t>
            </a:r>
            <a:r>
              <a:rPr lang="en-US" sz="1600" b="0" i="0" dirty="0" err="1">
                <a:solidFill>
                  <a:schemeClr val="bg1"/>
                </a:solidFill>
                <a:effectLst/>
                <a:latin typeface="inter-regular"/>
              </a:rPr>
              <a:t>ptr</a:t>
            </a:r>
            <a:r>
              <a:rPr lang="en-US" sz="1600" b="0" i="0" dirty="0">
                <a:solidFill>
                  <a:schemeClr val="bg1"/>
                </a:solidFill>
                <a:effectLst/>
                <a:latin typeface="inter-regular"/>
              </a:rPr>
              <a:t>);  </a:t>
            </a:r>
          </a:p>
          <a:p>
            <a:pPr marL="0" indent="0" algn="just">
              <a:spcBef>
                <a:spcPts val="0"/>
              </a:spcBef>
              <a:buNone/>
            </a:pPr>
            <a:r>
              <a:rPr lang="en-US" sz="1600" b="0" i="0" dirty="0">
                <a:solidFill>
                  <a:schemeClr val="bg1"/>
                </a:solidFill>
                <a:effectLst/>
                <a:latin typeface="inter-regular"/>
              </a:rPr>
              <a:t>    </a:t>
            </a:r>
            <a:r>
              <a:rPr lang="en-US" sz="1600" b="1" i="0" dirty="0">
                <a:solidFill>
                  <a:schemeClr val="bg1"/>
                </a:solidFill>
                <a:effectLst/>
                <a:latin typeface="inter-regular"/>
              </a:rPr>
              <a:t>return</a:t>
            </a:r>
            <a:r>
              <a:rPr lang="en-US" sz="1600" b="0" i="0" dirty="0">
                <a:solidFill>
                  <a:schemeClr val="bg1"/>
                </a:solidFill>
                <a:effectLst/>
                <a:latin typeface="inter-regular"/>
              </a:rPr>
              <a:t> 0;  </a:t>
            </a:r>
          </a:p>
          <a:p>
            <a:pPr marL="0" indent="0" algn="just">
              <a:spcBef>
                <a:spcPts val="0"/>
              </a:spcBef>
              <a:buNone/>
            </a:pPr>
            <a:r>
              <a:rPr lang="en-US" sz="1600" b="0" i="0" dirty="0">
                <a:solidFill>
                  <a:schemeClr val="bg1"/>
                </a:solidFill>
                <a:effectLst/>
                <a:latin typeface="inter-regular"/>
              </a:rPr>
              <a:t>}   </a:t>
            </a:r>
          </a:p>
        </p:txBody>
      </p:sp>
      <p:pic>
        <p:nvPicPr>
          <p:cNvPr id="6146" name="Picture 2" descr="const Pointer in C">
            <a:extLst>
              <a:ext uri="{FF2B5EF4-FFF2-40B4-BE49-F238E27FC236}">
                <a16:creationId xmlns:a16="http://schemas.microsoft.com/office/drawing/2014/main" id="{60C60FC8-FAE8-4B34-900D-18C8D2FDBA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8307" y="3091617"/>
            <a:ext cx="4324350" cy="1838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1035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DB063-BE9A-4360-948E-9B9FCB55526E}"/>
              </a:ext>
            </a:extLst>
          </p:cNvPr>
          <p:cNvSpPr>
            <a:spLocks noGrp="1"/>
          </p:cNvSpPr>
          <p:nvPr>
            <p:ph type="title"/>
          </p:nvPr>
        </p:nvSpPr>
        <p:spPr/>
        <p:txBody>
          <a:bodyPr>
            <a:normAutofit/>
          </a:bodyPr>
          <a:lstStyle/>
          <a:p>
            <a:pPr algn="ctr"/>
            <a:r>
              <a:rPr lang="en-US" sz="4800" cap="none" dirty="0">
                <a:ln w="0"/>
                <a:solidFill>
                  <a:schemeClr val="bg2"/>
                </a:solidFill>
                <a:effectLst>
                  <a:reflection blurRad="6350" stA="53000" endA="300" endPos="35500" dir="5400000" sy="-90000" algn="bl" rotWithShape="0"/>
                </a:effectLst>
              </a:rPr>
              <a:t>What is pointer</a:t>
            </a:r>
          </a:p>
        </p:txBody>
      </p:sp>
      <p:sp>
        <p:nvSpPr>
          <p:cNvPr id="3" name="Content Placeholder 2">
            <a:extLst>
              <a:ext uri="{FF2B5EF4-FFF2-40B4-BE49-F238E27FC236}">
                <a16:creationId xmlns:a16="http://schemas.microsoft.com/office/drawing/2014/main" id="{0D8EEAEF-0F62-49FB-9073-F00B9264A379}"/>
              </a:ext>
            </a:extLst>
          </p:cNvPr>
          <p:cNvSpPr>
            <a:spLocks noGrp="1"/>
          </p:cNvSpPr>
          <p:nvPr>
            <p:ph idx="1"/>
          </p:nvPr>
        </p:nvSpPr>
        <p:spPr/>
        <p:txBody>
          <a:bodyPr anchor="ctr">
            <a:normAutofit/>
          </a:bodyPr>
          <a:lstStyle/>
          <a:p>
            <a:pPr marL="0" indent="0">
              <a:buNone/>
            </a:pPr>
            <a:r>
              <a:rPr lang="en-US" sz="2000" b="0" i="0" dirty="0">
                <a:solidFill>
                  <a:srgbClr val="222222"/>
                </a:solidFill>
                <a:effectLst/>
                <a:latin typeface="Source Sans Pro" panose="020B0604020202020204" pitchFamily="34" charset="0"/>
              </a:rPr>
              <a:t>The </a:t>
            </a:r>
            <a:r>
              <a:rPr lang="en-US" sz="2000" b="1" i="0" dirty="0">
                <a:solidFill>
                  <a:srgbClr val="222222"/>
                </a:solidFill>
                <a:effectLst/>
                <a:latin typeface="Source Sans Pro" panose="020B0604020202020204" pitchFamily="34" charset="0"/>
              </a:rPr>
              <a:t>Pointer</a:t>
            </a:r>
            <a:r>
              <a:rPr lang="en-US" sz="2000" b="0" i="0" dirty="0">
                <a:solidFill>
                  <a:srgbClr val="222222"/>
                </a:solidFill>
                <a:effectLst/>
                <a:latin typeface="Source Sans Pro" panose="020B0604020202020204" pitchFamily="34" charset="0"/>
              </a:rPr>
              <a:t> in C, </a:t>
            </a:r>
          </a:p>
          <a:p>
            <a:r>
              <a:rPr lang="en-US" sz="2000" dirty="0">
                <a:solidFill>
                  <a:srgbClr val="222222"/>
                </a:solidFill>
                <a:latin typeface="Source Sans Pro" panose="020B0604020202020204" pitchFamily="34" charset="0"/>
              </a:rPr>
              <a:t>Pointer </a:t>
            </a:r>
            <a:r>
              <a:rPr lang="en-US" sz="2000" b="0" i="0" dirty="0">
                <a:solidFill>
                  <a:srgbClr val="222222"/>
                </a:solidFill>
                <a:effectLst/>
                <a:latin typeface="Source Sans Pro" panose="020B0604020202020204" pitchFamily="34" charset="0"/>
              </a:rPr>
              <a:t>is a variable that stores address of another variable. </a:t>
            </a:r>
          </a:p>
          <a:p>
            <a:r>
              <a:rPr lang="en-US" sz="2000" b="0" i="0" dirty="0">
                <a:solidFill>
                  <a:srgbClr val="222222"/>
                </a:solidFill>
                <a:effectLst/>
                <a:latin typeface="Source Sans Pro" panose="020B0604020202020204" pitchFamily="34" charset="0"/>
              </a:rPr>
              <a:t>A pointer can also be used to refer to another pointer function. </a:t>
            </a:r>
          </a:p>
          <a:p>
            <a:r>
              <a:rPr lang="en-US" sz="2000" b="0" i="0" dirty="0">
                <a:solidFill>
                  <a:srgbClr val="222222"/>
                </a:solidFill>
                <a:effectLst/>
                <a:latin typeface="Source Sans Pro" panose="020B0604020202020204" pitchFamily="34" charset="0"/>
              </a:rPr>
              <a:t>A pointer can also be used to refer to another pointer Structure &amp; Union. </a:t>
            </a:r>
          </a:p>
          <a:p>
            <a:r>
              <a:rPr lang="en-US" sz="2000" b="0" i="0" dirty="0">
                <a:solidFill>
                  <a:srgbClr val="222222"/>
                </a:solidFill>
                <a:effectLst/>
                <a:latin typeface="Source Sans Pro" panose="020B0604020202020204" pitchFamily="34" charset="0"/>
              </a:rPr>
              <a:t>A pointer can be incremented/decremented, i.e., to point to the next/ previous memory location. </a:t>
            </a:r>
          </a:p>
          <a:p>
            <a:r>
              <a:rPr lang="en-US" sz="2000" b="0" i="0" dirty="0">
                <a:solidFill>
                  <a:srgbClr val="222222"/>
                </a:solidFill>
                <a:effectLst/>
                <a:latin typeface="Source Sans Pro" panose="020B0604020202020204" pitchFamily="34" charset="0"/>
              </a:rPr>
              <a:t>The purpose of pointer is to save memory space and achieve faster execution time.</a:t>
            </a:r>
            <a:endParaRPr lang="en-US" dirty="0"/>
          </a:p>
        </p:txBody>
      </p:sp>
    </p:spTree>
    <p:extLst>
      <p:ext uri="{BB962C8B-B14F-4D97-AF65-F5344CB8AC3E}">
        <p14:creationId xmlns:p14="http://schemas.microsoft.com/office/powerpoint/2010/main" val="39931019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3F1B0-9EB1-4A6A-855A-D7B8C26CC9D5}"/>
              </a:ext>
            </a:extLst>
          </p:cNvPr>
          <p:cNvSpPr>
            <a:spLocks noGrp="1"/>
          </p:cNvSpPr>
          <p:nvPr>
            <p:ph type="title"/>
          </p:nvPr>
        </p:nvSpPr>
        <p:spPr>
          <a:xfrm>
            <a:off x="1141413" y="618518"/>
            <a:ext cx="9905998" cy="1171781"/>
          </a:xfrm>
        </p:spPr>
        <p:txBody>
          <a:bodyPr/>
          <a:lstStyle/>
          <a:p>
            <a:pPr algn="ctr"/>
            <a:r>
              <a:rPr lang="en-US" cap="none" dirty="0">
                <a:ln w="0"/>
                <a:solidFill>
                  <a:schemeClr val="bg2"/>
                </a:solidFill>
                <a:effectLst>
                  <a:reflection blurRad="6350" stA="53000" endA="300" endPos="35500" dir="5400000" sy="-90000" algn="bl" rotWithShape="0"/>
                </a:effectLst>
              </a:rPr>
              <a:t>Complex pointer</a:t>
            </a:r>
          </a:p>
        </p:txBody>
      </p:sp>
      <p:sp>
        <p:nvSpPr>
          <p:cNvPr id="5" name="TextBox 4">
            <a:extLst>
              <a:ext uri="{FF2B5EF4-FFF2-40B4-BE49-F238E27FC236}">
                <a16:creationId xmlns:a16="http://schemas.microsoft.com/office/drawing/2014/main" id="{4E2398EA-5F6D-4E09-BB3D-9EDF0A219C4E}"/>
              </a:ext>
            </a:extLst>
          </p:cNvPr>
          <p:cNvSpPr txBox="1"/>
          <p:nvPr/>
        </p:nvSpPr>
        <p:spPr>
          <a:xfrm>
            <a:off x="2277995" y="2300438"/>
            <a:ext cx="7632834" cy="1815882"/>
          </a:xfrm>
          <a:prstGeom prst="rect">
            <a:avLst/>
          </a:prstGeom>
          <a:noFill/>
        </p:spPr>
        <p:txBody>
          <a:bodyPr wrap="square" rtlCol="0">
            <a:spAutoFit/>
          </a:bodyPr>
          <a:lstStyle/>
          <a:p>
            <a:pPr marL="285750" indent="-285750" algn="just">
              <a:lnSpc>
                <a:spcPct val="100000"/>
              </a:lnSpc>
              <a:buSzTx/>
              <a:buFont typeface="Arial" panose="020B0604020202020204" pitchFamily="34" charset="0"/>
              <a:buChar char="•"/>
            </a:pPr>
            <a:r>
              <a:rPr kumimoji="0" lang="en-US" altLang="en-US" sz="28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Pointer to function </a:t>
            </a:r>
          </a:p>
          <a:p>
            <a:pPr marL="285750" indent="-285750" algn="just">
              <a:lnSpc>
                <a:spcPct val="100000"/>
              </a:lnSpc>
              <a:buSzTx/>
              <a:buFont typeface="Arial" panose="020B0604020202020204" pitchFamily="34" charset="0"/>
              <a:buChar char="•"/>
            </a:pPr>
            <a:r>
              <a:rPr kumimoji="0" lang="en-US" altLang="en-US" sz="28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Pointer to array</a:t>
            </a:r>
            <a:endParaRPr lang="en-US" altLang="en-US" sz="2800" dirty="0">
              <a:solidFill>
                <a:schemeClr val="bg1"/>
              </a:solidFill>
            </a:endParaRPr>
          </a:p>
          <a:p>
            <a:pPr marL="285750" indent="-285750" algn="just">
              <a:lnSpc>
                <a:spcPct val="100000"/>
              </a:lnSpc>
              <a:buSzTx/>
              <a:buFont typeface="Arial" panose="020B0604020202020204" pitchFamily="34" charset="0"/>
              <a:buChar char="•"/>
            </a:pPr>
            <a:r>
              <a:rPr kumimoji="0" lang="en-US" altLang="en-US" sz="28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Pointer to structure</a:t>
            </a:r>
            <a:endParaRPr lang="en-US" altLang="en-US" sz="2800" dirty="0">
              <a:solidFill>
                <a:schemeClr val="bg1"/>
              </a:solidFill>
            </a:endParaRPr>
          </a:p>
          <a:p>
            <a:pPr marL="285750" indent="-285750" algn="just">
              <a:lnSpc>
                <a:spcPct val="100000"/>
              </a:lnSpc>
              <a:buSzTx/>
              <a:buFont typeface="Arial" panose="020B0604020202020204" pitchFamily="34" charset="0"/>
              <a:buChar char="•"/>
            </a:pPr>
            <a:r>
              <a:rPr kumimoji="0" lang="en-US" altLang="en-US" sz="28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Pointer to union</a:t>
            </a:r>
            <a:endParaRPr lang="en-US" altLang="en-US" sz="2800" dirty="0">
              <a:solidFill>
                <a:schemeClr val="bg1"/>
              </a:solidFill>
            </a:endParaRPr>
          </a:p>
        </p:txBody>
      </p:sp>
    </p:spTree>
    <p:extLst>
      <p:ext uri="{BB962C8B-B14F-4D97-AF65-F5344CB8AC3E}">
        <p14:creationId xmlns:p14="http://schemas.microsoft.com/office/powerpoint/2010/main" val="35927793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3043C-481A-4A34-8AB1-0FD40876114E}"/>
              </a:ext>
            </a:extLst>
          </p:cNvPr>
          <p:cNvSpPr>
            <a:spLocks noGrp="1"/>
          </p:cNvSpPr>
          <p:nvPr>
            <p:ph type="title"/>
          </p:nvPr>
        </p:nvSpPr>
        <p:spPr/>
        <p:txBody>
          <a:bodyPr/>
          <a:lstStyle/>
          <a:p>
            <a:pPr algn="ctr"/>
            <a:r>
              <a:rPr lang="en-US" cap="none" dirty="0">
                <a:ln w="0"/>
                <a:solidFill>
                  <a:schemeClr val="bg2"/>
                </a:solidFill>
                <a:effectLst>
                  <a:reflection blurRad="6350" stA="53000" endA="300" endPos="35500" dir="5400000" sy="-90000" algn="bl" rotWithShape="0"/>
                </a:effectLst>
              </a:rPr>
              <a:t>Double pointer</a:t>
            </a:r>
          </a:p>
        </p:txBody>
      </p:sp>
      <p:sp>
        <p:nvSpPr>
          <p:cNvPr id="3" name="Content Placeholder 2">
            <a:extLst>
              <a:ext uri="{FF2B5EF4-FFF2-40B4-BE49-F238E27FC236}">
                <a16:creationId xmlns:a16="http://schemas.microsoft.com/office/drawing/2014/main" id="{BCBA0B41-7E1F-4D24-87EA-90B51BB2177E}"/>
              </a:ext>
            </a:extLst>
          </p:cNvPr>
          <p:cNvSpPr>
            <a:spLocks noGrp="1"/>
          </p:cNvSpPr>
          <p:nvPr>
            <p:ph idx="1"/>
          </p:nvPr>
        </p:nvSpPr>
        <p:spPr/>
        <p:txBody>
          <a:bodyPr/>
          <a:lstStyle/>
          <a:p>
            <a:r>
              <a:rPr lang="en-US" b="0" i="0" dirty="0">
                <a:solidFill>
                  <a:srgbClr val="333333"/>
                </a:solidFill>
                <a:effectLst/>
                <a:latin typeface="inter-regular"/>
              </a:rPr>
              <a:t>A pointer to store the address of another pointer. Such pointer is known as a double pointer (pointer to pointer). The first pointer is used to store the address of a variable whereas the second pointer is used to store the address of the first pointer</a:t>
            </a:r>
            <a:endParaRPr lang="en-US" dirty="0"/>
          </a:p>
        </p:txBody>
      </p:sp>
    </p:spTree>
    <p:extLst>
      <p:ext uri="{BB962C8B-B14F-4D97-AF65-F5344CB8AC3E}">
        <p14:creationId xmlns:p14="http://schemas.microsoft.com/office/powerpoint/2010/main" val="20110850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650B3475-4B39-4B09-87F5-0627A709A3EE}"/>
              </a:ext>
            </a:extLst>
          </p:cNvPr>
          <p:cNvSpPr/>
          <p:nvPr/>
        </p:nvSpPr>
        <p:spPr>
          <a:xfrm>
            <a:off x="3301465" y="1171952"/>
            <a:ext cx="1694047" cy="7796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D748B0D-EDF8-47C7-A673-D1EE8B2AC571}"/>
              </a:ext>
            </a:extLst>
          </p:cNvPr>
          <p:cNvSpPr>
            <a:spLocks noGrp="1"/>
          </p:cNvSpPr>
          <p:nvPr>
            <p:ph type="title"/>
          </p:nvPr>
        </p:nvSpPr>
        <p:spPr>
          <a:xfrm>
            <a:off x="1711493" y="992008"/>
            <a:ext cx="4804809" cy="1103796"/>
          </a:xfrm>
        </p:spPr>
        <p:txBody>
          <a:bodyPr>
            <a:normAutofit/>
          </a:bodyPr>
          <a:lstStyle/>
          <a:p>
            <a:pPr marL="0" indent="0"/>
            <a:r>
              <a:rPr lang="en-US" sz="2200" dirty="0">
                <a:solidFill>
                  <a:schemeClr val="bg1"/>
                </a:solidFill>
              </a:rPr>
              <a:t>Syntax:</a:t>
            </a:r>
            <a:r>
              <a:rPr lang="en-US" sz="2200" dirty="0">
                <a:solidFill>
                  <a:schemeClr val="bg1"/>
                </a:solidFill>
                <a:latin typeface="Courier New" panose="02070309020205020404" pitchFamily="49" charset="0"/>
              </a:rPr>
              <a:t>	</a:t>
            </a:r>
            <a:r>
              <a:rPr lang="en-US" sz="2400" b="1" i="0" dirty="0">
                <a:solidFill>
                  <a:schemeClr val="bg1"/>
                </a:solidFill>
                <a:effectLst/>
                <a:latin typeface="inter-regular"/>
              </a:rPr>
              <a:t>int</a:t>
            </a:r>
            <a:r>
              <a:rPr lang="en-US" sz="2400" b="0" i="0" dirty="0">
                <a:solidFill>
                  <a:schemeClr val="bg1"/>
                </a:solidFill>
                <a:effectLst/>
                <a:latin typeface="inter-regular"/>
              </a:rPr>
              <a:t> **p;</a:t>
            </a:r>
            <a:endParaRPr lang="en-US" sz="2400" dirty="0">
              <a:solidFill>
                <a:schemeClr val="bg1"/>
              </a:solidFill>
            </a:endParaRPr>
          </a:p>
        </p:txBody>
      </p:sp>
      <p:sp>
        <p:nvSpPr>
          <p:cNvPr id="7" name="Title 1">
            <a:extLst>
              <a:ext uri="{FF2B5EF4-FFF2-40B4-BE49-F238E27FC236}">
                <a16:creationId xmlns:a16="http://schemas.microsoft.com/office/drawing/2014/main" id="{3E8C0055-F318-47D2-A7A8-6F56B09E2865}"/>
              </a:ext>
            </a:extLst>
          </p:cNvPr>
          <p:cNvSpPr txBox="1">
            <a:spLocks/>
          </p:cNvSpPr>
          <p:nvPr/>
        </p:nvSpPr>
        <p:spPr>
          <a:xfrm>
            <a:off x="1343541" y="423511"/>
            <a:ext cx="9906000" cy="60950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i="0" cap="none" dirty="0">
                <a:ln w="0"/>
                <a:solidFill>
                  <a:schemeClr val="bg2"/>
                </a:solidFill>
                <a:effectLst>
                  <a:reflection blurRad="6350" stA="53000" endA="300" endPos="35500" dir="5400000" sy="-90000" algn="bl" rotWithShape="0"/>
                </a:effectLst>
                <a:latin typeface="erdana"/>
              </a:rPr>
              <a:t>Syntax of Double Pointer</a:t>
            </a:r>
            <a:endParaRPr lang="en-US" b="0" i="0" dirty="0">
              <a:solidFill>
                <a:schemeClr val="bg2"/>
              </a:solidFill>
              <a:effectLst/>
              <a:latin typeface="erdana"/>
            </a:endParaRPr>
          </a:p>
        </p:txBody>
      </p:sp>
      <p:sp>
        <p:nvSpPr>
          <p:cNvPr id="8" name="Rectangle: Rounded Corners 7">
            <a:extLst>
              <a:ext uri="{FF2B5EF4-FFF2-40B4-BE49-F238E27FC236}">
                <a16:creationId xmlns:a16="http://schemas.microsoft.com/office/drawing/2014/main" id="{9E592575-2FC6-4ED2-9267-D8226381814A}"/>
              </a:ext>
            </a:extLst>
          </p:cNvPr>
          <p:cNvSpPr/>
          <p:nvPr/>
        </p:nvSpPr>
        <p:spPr>
          <a:xfrm>
            <a:off x="1434181" y="5607948"/>
            <a:ext cx="9046326" cy="1048868"/>
          </a:xfrm>
          <a:prstGeom prst="roundRect">
            <a:avLst/>
          </a:prstGeom>
        </p:spPr>
        <p:style>
          <a:lnRef idx="3">
            <a:schemeClr val="lt1"/>
          </a:lnRef>
          <a:fillRef idx="1">
            <a:schemeClr val="accent1"/>
          </a:fillRef>
          <a:effectRef idx="1">
            <a:schemeClr val="accent1"/>
          </a:effectRef>
          <a:fontRef idx="minor">
            <a:schemeClr val="lt1"/>
          </a:fontRef>
        </p:style>
        <p:txBody>
          <a:bodyPr rtlCol="0" anchor="t"/>
          <a:lstStyle/>
          <a:p>
            <a:r>
              <a:rPr lang="en-US" dirty="0">
                <a:solidFill>
                  <a:schemeClr val="bg1"/>
                </a:solidFill>
              </a:rPr>
              <a:t>Output: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bg1"/>
                </a:solidFill>
                <a:effectLst/>
                <a:latin typeface="Arial Unicode MS"/>
              </a:rPr>
              <a:t>	address of a: d26a8734	address of p: d26a8738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bg1"/>
                </a:solidFill>
                <a:effectLst/>
                <a:latin typeface="Arial Unicode MS"/>
              </a:rPr>
              <a:t>	value stored at p: 10	value stored at pp: 10</a:t>
            </a:r>
            <a:r>
              <a:rPr kumimoji="0" lang="en-US" altLang="en-US" sz="1050" b="0" i="0" u="none" strike="noStrike" cap="none" normalizeH="0" baseline="0" dirty="0">
                <a:ln>
                  <a:noFill/>
                </a:ln>
                <a:solidFill>
                  <a:schemeClr val="bg1"/>
                </a:solidFill>
                <a:effectLst/>
              </a:rPr>
              <a:t> </a:t>
            </a:r>
            <a:endParaRPr kumimoji="0" lang="en-US" altLang="en-US" sz="2800" b="0" i="0" u="none" strike="noStrike" cap="none" normalizeH="0" baseline="0" dirty="0">
              <a:ln>
                <a:noFill/>
              </a:ln>
              <a:solidFill>
                <a:schemeClr val="bg1"/>
              </a:solidFill>
              <a:effectLst/>
              <a:latin typeface="Arial" panose="020B0604020202020204" pitchFamily="34" charset="0"/>
            </a:endParaRPr>
          </a:p>
        </p:txBody>
      </p:sp>
      <p:sp>
        <p:nvSpPr>
          <p:cNvPr id="15" name="Rectangle: Rounded Corners 14">
            <a:extLst>
              <a:ext uri="{FF2B5EF4-FFF2-40B4-BE49-F238E27FC236}">
                <a16:creationId xmlns:a16="http://schemas.microsoft.com/office/drawing/2014/main" id="{9A504648-4D21-49BD-A23B-5746675562EB}"/>
              </a:ext>
            </a:extLst>
          </p:cNvPr>
          <p:cNvSpPr/>
          <p:nvPr/>
        </p:nvSpPr>
        <p:spPr>
          <a:xfrm>
            <a:off x="1434181" y="2090539"/>
            <a:ext cx="9240236" cy="337846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16" name="Content Placeholder 3">
            <a:extLst>
              <a:ext uri="{FF2B5EF4-FFF2-40B4-BE49-F238E27FC236}">
                <a16:creationId xmlns:a16="http://schemas.microsoft.com/office/drawing/2014/main" id="{9149052F-4F4A-4A2D-B037-DC43AC4C2D68}"/>
              </a:ext>
            </a:extLst>
          </p:cNvPr>
          <p:cNvSpPr txBox="1">
            <a:spLocks/>
          </p:cNvSpPr>
          <p:nvPr/>
        </p:nvSpPr>
        <p:spPr>
          <a:xfrm>
            <a:off x="1973195" y="2090539"/>
            <a:ext cx="8507312" cy="3378468"/>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just">
              <a:spcBef>
                <a:spcPts val="0"/>
              </a:spcBef>
              <a:buNone/>
            </a:pPr>
            <a:r>
              <a:rPr lang="en-US" sz="1400" b="0" i="0" dirty="0">
                <a:solidFill>
                  <a:schemeClr val="bg1"/>
                </a:solidFill>
                <a:effectLst/>
                <a:latin typeface="inter-regular"/>
              </a:rPr>
              <a:t>#include&lt;stdio.h&gt;  </a:t>
            </a:r>
          </a:p>
          <a:p>
            <a:pPr marL="0" indent="0" algn="just">
              <a:spcBef>
                <a:spcPts val="0"/>
              </a:spcBef>
              <a:buNone/>
            </a:pPr>
            <a:r>
              <a:rPr lang="en-US" sz="1400" b="1" i="0" dirty="0">
                <a:solidFill>
                  <a:schemeClr val="bg1"/>
                </a:solidFill>
                <a:effectLst/>
                <a:latin typeface="inter-regular"/>
              </a:rPr>
              <a:t>void</a:t>
            </a:r>
            <a:r>
              <a:rPr lang="en-US" sz="1400" b="0" i="0" dirty="0">
                <a:solidFill>
                  <a:schemeClr val="bg1"/>
                </a:solidFill>
                <a:effectLst/>
                <a:latin typeface="inter-regular"/>
              </a:rPr>
              <a:t> main ()  </a:t>
            </a:r>
          </a:p>
          <a:p>
            <a:pPr marL="0" indent="0" algn="just">
              <a:spcBef>
                <a:spcPts val="0"/>
              </a:spcBef>
              <a:buNone/>
            </a:pPr>
            <a:r>
              <a:rPr lang="en-US" sz="1400" b="0" i="0" dirty="0">
                <a:solidFill>
                  <a:schemeClr val="bg1"/>
                </a:solidFill>
                <a:effectLst/>
                <a:latin typeface="inter-regular"/>
              </a:rPr>
              <a:t>{  </a:t>
            </a:r>
          </a:p>
          <a:p>
            <a:pPr marL="0" indent="0" algn="just">
              <a:spcBef>
                <a:spcPts val="0"/>
              </a:spcBef>
              <a:buNone/>
            </a:pPr>
            <a:r>
              <a:rPr lang="en-US" sz="1400" b="0" i="0" dirty="0">
                <a:solidFill>
                  <a:schemeClr val="bg1"/>
                </a:solidFill>
                <a:effectLst/>
                <a:latin typeface="inter-regular"/>
              </a:rPr>
              <a:t>    </a:t>
            </a:r>
            <a:r>
              <a:rPr lang="en-US" sz="1400" b="1" i="0" dirty="0">
                <a:solidFill>
                  <a:schemeClr val="bg1"/>
                </a:solidFill>
                <a:effectLst/>
                <a:latin typeface="inter-regular"/>
              </a:rPr>
              <a:t>int</a:t>
            </a:r>
            <a:r>
              <a:rPr lang="en-US" sz="1400" b="0" i="0" dirty="0">
                <a:solidFill>
                  <a:schemeClr val="bg1"/>
                </a:solidFill>
                <a:effectLst/>
                <a:latin typeface="inter-regular"/>
              </a:rPr>
              <a:t> a = 10;  </a:t>
            </a:r>
          </a:p>
          <a:p>
            <a:pPr marL="0" indent="0" algn="just">
              <a:spcBef>
                <a:spcPts val="0"/>
              </a:spcBef>
              <a:buNone/>
            </a:pPr>
            <a:r>
              <a:rPr lang="en-US" sz="1400" b="0" i="0" dirty="0">
                <a:solidFill>
                  <a:schemeClr val="bg1"/>
                </a:solidFill>
                <a:effectLst/>
                <a:latin typeface="inter-regular"/>
              </a:rPr>
              <a:t>    </a:t>
            </a:r>
            <a:r>
              <a:rPr lang="en-US" sz="1400" b="1" i="0" dirty="0">
                <a:solidFill>
                  <a:schemeClr val="bg1"/>
                </a:solidFill>
                <a:effectLst/>
                <a:latin typeface="inter-regular"/>
              </a:rPr>
              <a:t>int</a:t>
            </a:r>
            <a:r>
              <a:rPr lang="en-US" sz="1400" b="0" i="0" dirty="0">
                <a:solidFill>
                  <a:schemeClr val="bg1"/>
                </a:solidFill>
                <a:effectLst/>
                <a:latin typeface="inter-regular"/>
              </a:rPr>
              <a:t> *p;  </a:t>
            </a:r>
          </a:p>
          <a:p>
            <a:pPr marL="0" indent="0" algn="just">
              <a:spcBef>
                <a:spcPts val="0"/>
              </a:spcBef>
              <a:buNone/>
            </a:pPr>
            <a:r>
              <a:rPr lang="en-US" sz="1400" b="0" i="0" dirty="0">
                <a:solidFill>
                  <a:schemeClr val="bg1"/>
                </a:solidFill>
                <a:effectLst/>
                <a:latin typeface="inter-regular"/>
              </a:rPr>
              <a:t>    </a:t>
            </a:r>
            <a:r>
              <a:rPr lang="en-US" sz="1400" b="1" i="0" dirty="0">
                <a:solidFill>
                  <a:schemeClr val="bg1"/>
                </a:solidFill>
                <a:effectLst/>
                <a:latin typeface="inter-regular"/>
              </a:rPr>
              <a:t>int</a:t>
            </a:r>
            <a:r>
              <a:rPr lang="en-US" sz="1400" b="0" i="0" dirty="0">
                <a:solidFill>
                  <a:schemeClr val="bg1"/>
                </a:solidFill>
                <a:effectLst/>
                <a:latin typeface="inter-regular"/>
              </a:rPr>
              <a:t> **pp;   </a:t>
            </a:r>
          </a:p>
          <a:p>
            <a:pPr marL="0" indent="0" algn="just">
              <a:spcBef>
                <a:spcPts val="0"/>
              </a:spcBef>
              <a:buNone/>
            </a:pPr>
            <a:r>
              <a:rPr lang="en-US" sz="1400" b="0" i="0" dirty="0">
                <a:solidFill>
                  <a:schemeClr val="bg1"/>
                </a:solidFill>
                <a:effectLst/>
                <a:latin typeface="inter-regular"/>
              </a:rPr>
              <a:t>    p = &amp;a;                                                            // pointer p is pointing to the address of a  </a:t>
            </a:r>
          </a:p>
          <a:p>
            <a:pPr marL="0" indent="0" algn="just">
              <a:spcBef>
                <a:spcPts val="0"/>
              </a:spcBef>
              <a:buNone/>
            </a:pPr>
            <a:r>
              <a:rPr lang="en-US" sz="1400" b="0" i="0" dirty="0">
                <a:solidFill>
                  <a:schemeClr val="bg1"/>
                </a:solidFill>
                <a:effectLst/>
                <a:latin typeface="inter-regular"/>
              </a:rPr>
              <a:t>    pp = &amp;p;                                                          // pointer pp is a double pointer pointing to the address of pointer p  </a:t>
            </a:r>
          </a:p>
          <a:p>
            <a:pPr marL="0" indent="0" algn="just">
              <a:spcBef>
                <a:spcPts val="0"/>
              </a:spcBef>
              <a:buNone/>
            </a:pPr>
            <a:r>
              <a:rPr lang="en-US" sz="1400" b="0" i="0" dirty="0">
                <a:solidFill>
                  <a:schemeClr val="bg1"/>
                </a:solidFill>
                <a:effectLst/>
                <a:latin typeface="inter-regular"/>
              </a:rPr>
              <a:t>    </a:t>
            </a:r>
            <a:r>
              <a:rPr lang="en-US" sz="1400" b="0" i="0" dirty="0" err="1">
                <a:solidFill>
                  <a:schemeClr val="bg1"/>
                </a:solidFill>
                <a:effectLst/>
                <a:latin typeface="inter-regular"/>
              </a:rPr>
              <a:t>printf</a:t>
            </a:r>
            <a:r>
              <a:rPr lang="en-US" sz="1400" b="0" i="0" dirty="0">
                <a:solidFill>
                  <a:schemeClr val="bg1"/>
                </a:solidFill>
                <a:effectLst/>
                <a:latin typeface="inter-regular"/>
              </a:rPr>
              <a:t>("address of a: %x\</a:t>
            </a:r>
            <a:r>
              <a:rPr lang="en-US" sz="1400" dirty="0" err="1">
                <a:solidFill>
                  <a:schemeClr val="bg1"/>
                </a:solidFill>
                <a:latin typeface="inter-regular"/>
              </a:rPr>
              <a:t>t</a:t>
            </a:r>
            <a:r>
              <a:rPr lang="en-US" sz="1400" b="0" i="0" dirty="0" err="1">
                <a:solidFill>
                  <a:schemeClr val="bg1"/>
                </a:solidFill>
                <a:effectLst/>
                <a:latin typeface="inter-regular"/>
              </a:rPr>
              <a:t>",p</a:t>
            </a:r>
            <a:r>
              <a:rPr lang="en-US" sz="1400" b="0" i="0" dirty="0">
                <a:solidFill>
                  <a:schemeClr val="bg1"/>
                </a:solidFill>
                <a:effectLst/>
                <a:latin typeface="inter-regular"/>
              </a:rPr>
              <a:t>);                   // Address of a will be printed   </a:t>
            </a:r>
          </a:p>
          <a:p>
            <a:pPr marL="0" indent="0" algn="just">
              <a:spcBef>
                <a:spcPts val="0"/>
              </a:spcBef>
              <a:buNone/>
            </a:pPr>
            <a:r>
              <a:rPr lang="en-US" sz="1400" b="0" i="0" dirty="0">
                <a:solidFill>
                  <a:schemeClr val="bg1"/>
                </a:solidFill>
                <a:effectLst/>
                <a:latin typeface="inter-regular"/>
              </a:rPr>
              <a:t>    </a:t>
            </a:r>
            <a:r>
              <a:rPr lang="en-US" sz="1400" b="0" i="0" dirty="0" err="1">
                <a:solidFill>
                  <a:schemeClr val="bg1"/>
                </a:solidFill>
                <a:effectLst/>
                <a:latin typeface="inter-regular"/>
              </a:rPr>
              <a:t>printf</a:t>
            </a:r>
            <a:r>
              <a:rPr lang="en-US" sz="1400" b="0" i="0" dirty="0">
                <a:solidFill>
                  <a:schemeClr val="bg1"/>
                </a:solidFill>
                <a:effectLst/>
                <a:latin typeface="inter-regular"/>
              </a:rPr>
              <a:t>("address of p: %x\</a:t>
            </a:r>
            <a:r>
              <a:rPr lang="en-US" sz="1400" b="0" i="0" dirty="0" err="1">
                <a:solidFill>
                  <a:schemeClr val="bg1"/>
                </a:solidFill>
                <a:effectLst/>
                <a:latin typeface="inter-regular"/>
              </a:rPr>
              <a:t>n",pp</a:t>
            </a:r>
            <a:r>
              <a:rPr lang="en-US" sz="1400" b="0" i="0" dirty="0">
                <a:solidFill>
                  <a:schemeClr val="bg1"/>
                </a:solidFill>
                <a:effectLst/>
                <a:latin typeface="inter-regular"/>
              </a:rPr>
              <a:t>);                 // Address of p will be printed  </a:t>
            </a:r>
          </a:p>
          <a:p>
            <a:pPr marL="0" indent="0" algn="just">
              <a:spcBef>
                <a:spcPts val="0"/>
              </a:spcBef>
              <a:buNone/>
            </a:pPr>
            <a:r>
              <a:rPr lang="en-US" sz="1400" b="0" i="0" dirty="0">
                <a:solidFill>
                  <a:schemeClr val="bg1"/>
                </a:solidFill>
                <a:effectLst/>
                <a:latin typeface="inter-regular"/>
              </a:rPr>
              <a:t>    </a:t>
            </a:r>
            <a:r>
              <a:rPr lang="en-US" sz="1400" b="0" i="0" dirty="0" err="1">
                <a:solidFill>
                  <a:schemeClr val="bg1"/>
                </a:solidFill>
                <a:effectLst/>
                <a:latin typeface="inter-regular"/>
              </a:rPr>
              <a:t>printf</a:t>
            </a:r>
            <a:r>
              <a:rPr lang="en-US" sz="1400" b="0" i="0" dirty="0">
                <a:solidFill>
                  <a:schemeClr val="bg1"/>
                </a:solidFill>
                <a:effectLst/>
                <a:latin typeface="inter-regular"/>
              </a:rPr>
              <a:t>("value stored at p: %d\t",*p);        // value stored at the address contained by p </a:t>
            </a:r>
            <a:r>
              <a:rPr lang="en-US" sz="1400" b="0" i="0" dirty="0" err="1">
                <a:solidFill>
                  <a:schemeClr val="bg1"/>
                </a:solidFill>
                <a:effectLst/>
                <a:latin typeface="inter-regular"/>
              </a:rPr>
              <a:t>ie</a:t>
            </a:r>
            <a:r>
              <a:rPr lang="en-US" sz="1400" b="0" i="0" dirty="0">
                <a:solidFill>
                  <a:schemeClr val="bg1"/>
                </a:solidFill>
                <a:effectLst/>
                <a:latin typeface="inter-regular"/>
              </a:rPr>
              <a:t>. 10 will be printed  </a:t>
            </a:r>
          </a:p>
          <a:p>
            <a:pPr marL="0" indent="0" algn="just">
              <a:spcBef>
                <a:spcPts val="0"/>
              </a:spcBef>
              <a:buNone/>
            </a:pPr>
            <a:r>
              <a:rPr lang="en-US" sz="1400" b="0" i="0" dirty="0">
                <a:solidFill>
                  <a:schemeClr val="bg1"/>
                </a:solidFill>
                <a:effectLst/>
                <a:latin typeface="inter-regular"/>
              </a:rPr>
              <a:t>    </a:t>
            </a:r>
            <a:r>
              <a:rPr lang="en-US" sz="1400" b="0" i="0" dirty="0" err="1">
                <a:solidFill>
                  <a:schemeClr val="bg1"/>
                </a:solidFill>
                <a:effectLst/>
                <a:latin typeface="inter-regular"/>
              </a:rPr>
              <a:t>printf</a:t>
            </a:r>
            <a:r>
              <a:rPr lang="en-US" sz="1400" b="0" i="0" dirty="0">
                <a:solidFill>
                  <a:schemeClr val="bg1"/>
                </a:solidFill>
                <a:effectLst/>
                <a:latin typeface="inter-regular"/>
              </a:rPr>
              <a:t>("value stored at pp: %d\n",**pp); // value stored at the address contained by the pointer stored at pp  </a:t>
            </a:r>
          </a:p>
          <a:p>
            <a:pPr marL="0" indent="0" algn="just">
              <a:spcBef>
                <a:spcPts val="0"/>
              </a:spcBef>
              <a:buNone/>
            </a:pPr>
            <a:r>
              <a:rPr lang="en-US" sz="1400" b="0" i="0" dirty="0">
                <a:solidFill>
                  <a:schemeClr val="bg1"/>
                </a:solidFill>
                <a:effectLst/>
                <a:latin typeface="inter-regular"/>
              </a:rPr>
              <a:t>} </a:t>
            </a:r>
          </a:p>
        </p:txBody>
      </p:sp>
    </p:spTree>
    <p:extLst>
      <p:ext uri="{BB962C8B-B14F-4D97-AF65-F5344CB8AC3E}">
        <p14:creationId xmlns:p14="http://schemas.microsoft.com/office/powerpoint/2010/main" val="31691994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5137F-210E-48CE-9539-D7DC6E387890}"/>
              </a:ext>
            </a:extLst>
          </p:cNvPr>
          <p:cNvSpPr>
            <a:spLocks noGrp="1"/>
          </p:cNvSpPr>
          <p:nvPr>
            <p:ph type="title"/>
          </p:nvPr>
        </p:nvSpPr>
        <p:spPr>
          <a:xfrm>
            <a:off x="1063621" y="330368"/>
            <a:ext cx="9906000" cy="863165"/>
          </a:xfrm>
        </p:spPr>
        <p:txBody>
          <a:bodyPr/>
          <a:lstStyle/>
          <a:p>
            <a:pPr algn="ctr"/>
            <a:r>
              <a:rPr lang="en-US" cap="none" dirty="0">
                <a:ln w="0"/>
                <a:solidFill>
                  <a:schemeClr val="bg2"/>
                </a:solidFill>
                <a:effectLst>
                  <a:reflection blurRad="6350" stA="53000" endA="300" endPos="35500" dir="5400000" sy="-90000" algn="bl" rotWithShape="0"/>
                </a:effectLst>
              </a:rPr>
              <a:t>Array Pointer</a:t>
            </a:r>
            <a:endParaRPr lang="en-US" i="0" cap="none" dirty="0">
              <a:ln w="0"/>
              <a:solidFill>
                <a:schemeClr val="bg2"/>
              </a:solidFill>
              <a:effectLst>
                <a:reflection blurRad="6350" stA="53000" endA="300" endPos="35500" dir="5400000" sy="-90000" algn="bl" rotWithShape="0"/>
              </a:effectLst>
              <a:latin typeface="erdana"/>
            </a:endParaRPr>
          </a:p>
        </p:txBody>
      </p:sp>
      <p:sp>
        <p:nvSpPr>
          <p:cNvPr id="3" name="Rectangle: Rounded Corners 2">
            <a:extLst>
              <a:ext uri="{FF2B5EF4-FFF2-40B4-BE49-F238E27FC236}">
                <a16:creationId xmlns:a16="http://schemas.microsoft.com/office/drawing/2014/main" id="{D047C922-BEF3-4A1D-9885-0D42CC6E8BCA}"/>
              </a:ext>
            </a:extLst>
          </p:cNvPr>
          <p:cNvSpPr/>
          <p:nvPr/>
        </p:nvSpPr>
        <p:spPr>
          <a:xfrm>
            <a:off x="986619" y="1636296"/>
            <a:ext cx="4952168" cy="4073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b="0" i="0" dirty="0">
                <a:solidFill>
                  <a:schemeClr val="bg1"/>
                </a:solidFill>
                <a:effectLst/>
                <a:latin typeface="inter-regular"/>
              </a:rPr>
              <a:t>#include&lt;stdio.h&gt;  </a:t>
            </a:r>
          </a:p>
          <a:p>
            <a:pPr algn="just"/>
            <a:r>
              <a:rPr lang="en-US" b="1" i="0" dirty="0">
                <a:solidFill>
                  <a:schemeClr val="bg1"/>
                </a:solidFill>
                <a:effectLst/>
                <a:latin typeface="inter-regular"/>
              </a:rPr>
              <a:t>void</a:t>
            </a:r>
            <a:r>
              <a:rPr lang="en-US" b="0" i="0" dirty="0">
                <a:solidFill>
                  <a:schemeClr val="bg1"/>
                </a:solidFill>
                <a:effectLst/>
                <a:latin typeface="inter-regular"/>
              </a:rPr>
              <a:t> main ()  </a:t>
            </a:r>
          </a:p>
          <a:p>
            <a:pPr algn="just"/>
            <a:r>
              <a:rPr lang="en-US" b="0" i="0" dirty="0">
                <a:solidFill>
                  <a:schemeClr val="bg1"/>
                </a:solidFill>
                <a:effectLst/>
                <a:latin typeface="inter-regular"/>
              </a:rPr>
              <a:t>{  </a:t>
            </a:r>
          </a:p>
          <a:p>
            <a:pPr algn="just"/>
            <a:r>
              <a:rPr lang="en-US" b="0" i="0" dirty="0">
                <a:solidFill>
                  <a:schemeClr val="bg1"/>
                </a:solidFill>
                <a:effectLst/>
                <a:latin typeface="inter-regular"/>
              </a:rPr>
              <a:t>    </a:t>
            </a:r>
            <a:r>
              <a:rPr lang="en-US" b="1" i="0" dirty="0">
                <a:solidFill>
                  <a:schemeClr val="bg1"/>
                </a:solidFill>
                <a:effectLst/>
                <a:latin typeface="inter-regular"/>
              </a:rPr>
              <a:t>int</a:t>
            </a:r>
            <a:r>
              <a:rPr lang="en-US" b="0" i="0" dirty="0">
                <a:solidFill>
                  <a:schemeClr val="bg1"/>
                </a:solidFill>
                <a:effectLst/>
                <a:latin typeface="inter-regular"/>
              </a:rPr>
              <a:t> </a:t>
            </a:r>
            <a:r>
              <a:rPr lang="en-US" b="0" i="0" dirty="0" err="1">
                <a:solidFill>
                  <a:schemeClr val="bg1"/>
                </a:solidFill>
                <a:effectLst/>
                <a:latin typeface="inter-regular"/>
              </a:rPr>
              <a:t>arr</a:t>
            </a:r>
            <a:r>
              <a:rPr lang="en-US" b="0" i="0" dirty="0">
                <a:solidFill>
                  <a:schemeClr val="bg1"/>
                </a:solidFill>
                <a:effectLst/>
                <a:latin typeface="inter-regular"/>
              </a:rPr>
              <a:t>[5] = {1, 2, 3, 4, 5};  </a:t>
            </a:r>
          </a:p>
          <a:p>
            <a:pPr algn="just"/>
            <a:r>
              <a:rPr lang="en-US" b="0" i="0" dirty="0">
                <a:solidFill>
                  <a:schemeClr val="bg1"/>
                </a:solidFill>
                <a:effectLst/>
                <a:latin typeface="inter-regular"/>
              </a:rPr>
              <a:t>    </a:t>
            </a:r>
            <a:r>
              <a:rPr lang="en-US" b="1" i="0" dirty="0">
                <a:solidFill>
                  <a:schemeClr val="bg1"/>
                </a:solidFill>
                <a:effectLst/>
                <a:latin typeface="inter-regular"/>
              </a:rPr>
              <a:t>int</a:t>
            </a:r>
            <a:r>
              <a:rPr lang="en-US" b="0" i="0" dirty="0">
                <a:solidFill>
                  <a:schemeClr val="bg1"/>
                </a:solidFill>
                <a:effectLst/>
                <a:latin typeface="inter-regular"/>
              </a:rPr>
              <a:t> *p = </a:t>
            </a:r>
            <a:r>
              <a:rPr lang="en-US" b="0" i="0" dirty="0" err="1">
                <a:solidFill>
                  <a:schemeClr val="bg1"/>
                </a:solidFill>
                <a:effectLst/>
                <a:latin typeface="inter-regular"/>
              </a:rPr>
              <a:t>arr</a:t>
            </a:r>
            <a:r>
              <a:rPr lang="en-US" b="0" i="0" dirty="0">
                <a:solidFill>
                  <a:schemeClr val="bg1"/>
                </a:solidFill>
                <a:effectLst/>
                <a:latin typeface="inter-regular"/>
              </a:rPr>
              <a:t>;  </a:t>
            </a:r>
          </a:p>
          <a:p>
            <a:pPr algn="just"/>
            <a:r>
              <a:rPr lang="en-US" b="0" i="0" dirty="0">
                <a:solidFill>
                  <a:schemeClr val="bg1"/>
                </a:solidFill>
                <a:effectLst/>
                <a:latin typeface="inter-regular"/>
              </a:rPr>
              <a:t>    </a:t>
            </a:r>
            <a:r>
              <a:rPr lang="en-US" b="1" i="0" dirty="0">
                <a:solidFill>
                  <a:schemeClr val="bg1"/>
                </a:solidFill>
                <a:effectLst/>
                <a:latin typeface="inter-regular"/>
              </a:rPr>
              <a:t>int</a:t>
            </a:r>
            <a:r>
              <a:rPr lang="en-US" b="0" i="0" dirty="0">
                <a:solidFill>
                  <a:schemeClr val="bg1"/>
                </a:solidFill>
                <a:effectLst/>
                <a:latin typeface="inter-regular"/>
              </a:rPr>
              <a:t> </a:t>
            </a:r>
            <a:r>
              <a:rPr lang="en-US" b="0" i="0" dirty="0" err="1">
                <a:solidFill>
                  <a:schemeClr val="bg1"/>
                </a:solidFill>
                <a:effectLst/>
                <a:latin typeface="inter-regular"/>
              </a:rPr>
              <a:t>i</a:t>
            </a:r>
            <a:r>
              <a:rPr lang="en-US" b="0" i="0" dirty="0">
                <a:solidFill>
                  <a:schemeClr val="bg1"/>
                </a:solidFill>
                <a:effectLst/>
                <a:latin typeface="inter-regular"/>
              </a:rPr>
              <a:t>;  </a:t>
            </a:r>
          </a:p>
          <a:p>
            <a:pPr algn="just"/>
            <a:r>
              <a:rPr lang="en-US" b="0" i="0" dirty="0">
                <a:solidFill>
                  <a:schemeClr val="bg1"/>
                </a:solidFill>
                <a:effectLst/>
                <a:latin typeface="inter-regular"/>
              </a:rPr>
              <a:t>    </a:t>
            </a:r>
            <a:r>
              <a:rPr lang="en-US" b="0" i="0" dirty="0" err="1">
                <a:solidFill>
                  <a:schemeClr val="bg1"/>
                </a:solidFill>
                <a:effectLst/>
                <a:latin typeface="inter-regular"/>
              </a:rPr>
              <a:t>printf</a:t>
            </a:r>
            <a:r>
              <a:rPr lang="en-US" b="0" i="0" dirty="0">
                <a:solidFill>
                  <a:schemeClr val="bg1"/>
                </a:solidFill>
                <a:effectLst/>
                <a:latin typeface="inter-regular"/>
              </a:rPr>
              <a:t>("printing array elements...\n");  </a:t>
            </a:r>
          </a:p>
          <a:p>
            <a:pPr algn="just"/>
            <a:r>
              <a:rPr lang="en-US" b="0" i="0" dirty="0">
                <a:solidFill>
                  <a:schemeClr val="bg1"/>
                </a:solidFill>
                <a:effectLst/>
                <a:latin typeface="inter-regular"/>
              </a:rPr>
              <a:t>    </a:t>
            </a:r>
            <a:r>
              <a:rPr lang="en-US" b="1" i="0" dirty="0">
                <a:solidFill>
                  <a:schemeClr val="bg1"/>
                </a:solidFill>
                <a:effectLst/>
                <a:latin typeface="inter-regular"/>
              </a:rPr>
              <a:t>for</a:t>
            </a:r>
            <a:r>
              <a:rPr lang="en-US" b="0" i="0" dirty="0">
                <a:solidFill>
                  <a:schemeClr val="bg1"/>
                </a:solidFill>
                <a:effectLst/>
                <a:latin typeface="inter-regular"/>
              </a:rPr>
              <a:t>(</a:t>
            </a:r>
            <a:r>
              <a:rPr lang="en-US" b="0" i="0" dirty="0" err="1">
                <a:solidFill>
                  <a:schemeClr val="bg1"/>
                </a:solidFill>
                <a:effectLst/>
                <a:latin typeface="inter-regular"/>
              </a:rPr>
              <a:t>i</a:t>
            </a:r>
            <a:r>
              <a:rPr lang="en-US" b="0" i="0" dirty="0">
                <a:solidFill>
                  <a:schemeClr val="bg1"/>
                </a:solidFill>
                <a:effectLst/>
                <a:latin typeface="inter-regular"/>
              </a:rPr>
              <a:t> = 0; </a:t>
            </a:r>
            <a:r>
              <a:rPr lang="en-US" b="0" i="0" dirty="0" err="1">
                <a:solidFill>
                  <a:schemeClr val="bg1"/>
                </a:solidFill>
                <a:effectLst/>
                <a:latin typeface="inter-regular"/>
              </a:rPr>
              <a:t>i</a:t>
            </a:r>
            <a:r>
              <a:rPr lang="en-US" b="0" i="0" dirty="0">
                <a:solidFill>
                  <a:schemeClr val="bg1"/>
                </a:solidFill>
                <a:effectLst/>
                <a:latin typeface="inter-regular"/>
              </a:rPr>
              <a:t>&lt; 5; </a:t>
            </a:r>
            <a:r>
              <a:rPr lang="en-US" b="0" i="0" dirty="0" err="1">
                <a:solidFill>
                  <a:schemeClr val="bg1"/>
                </a:solidFill>
                <a:effectLst/>
                <a:latin typeface="inter-regular"/>
              </a:rPr>
              <a:t>i</a:t>
            </a:r>
            <a:r>
              <a:rPr lang="en-US" b="0" i="0" dirty="0">
                <a:solidFill>
                  <a:schemeClr val="bg1"/>
                </a:solidFill>
                <a:effectLst/>
                <a:latin typeface="inter-regular"/>
              </a:rPr>
              <a:t>++)  </a:t>
            </a:r>
          </a:p>
          <a:p>
            <a:pPr algn="just"/>
            <a:r>
              <a:rPr lang="en-US" b="0" i="0" dirty="0">
                <a:solidFill>
                  <a:schemeClr val="bg1"/>
                </a:solidFill>
                <a:effectLst/>
                <a:latin typeface="inter-regular"/>
              </a:rPr>
              <a:t>    {  </a:t>
            </a:r>
          </a:p>
          <a:p>
            <a:pPr algn="just"/>
            <a:r>
              <a:rPr lang="en-US" b="0" i="0" dirty="0">
                <a:solidFill>
                  <a:schemeClr val="bg1"/>
                </a:solidFill>
                <a:effectLst/>
                <a:latin typeface="inter-regular"/>
              </a:rPr>
              <a:t>        </a:t>
            </a:r>
            <a:r>
              <a:rPr lang="en-US" b="0" i="0" dirty="0" err="1">
                <a:solidFill>
                  <a:schemeClr val="bg1"/>
                </a:solidFill>
                <a:effectLst/>
                <a:latin typeface="inter-regular"/>
              </a:rPr>
              <a:t>printf</a:t>
            </a:r>
            <a:r>
              <a:rPr lang="en-US" b="0" i="0" dirty="0">
                <a:solidFill>
                  <a:schemeClr val="bg1"/>
                </a:solidFill>
                <a:effectLst/>
                <a:latin typeface="inter-regular"/>
              </a:rPr>
              <a:t>("%d  ",*(</a:t>
            </a:r>
            <a:r>
              <a:rPr lang="en-US" b="0" i="0" dirty="0" err="1">
                <a:solidFill>
                  <a:schemeClr val="bg1"/>
                </a:solidFill>
                <a:effectLst/>
                <a:latin typeface="inter-regular"/>
              </a:rPr>
              <a:t>p+i</a:t>
            </a:r>
            <a:r>
              <a:rPr lang="en-US" b="0" i="0" dirty="0">
                <a:solidFill>
                  <a:schemeClr val="bg1"/>
                </a:solidFill>
                <a:effectLst/>
                <a:latin typeface="inter-regular"/>
              </a:rPr>
              <a:t>));  </a:t>
            </a:r>
          </a:p>
          <a:p>
            <a:pPr algn="just"/>
            <a:r>
              <a:rPr lang="en-US" b="0" i="0" dirty="0">
                <a:solidFill>
                  <a:schemeClr val="bg1"/>
                </a:solidFill>
                <a:effectLst/>
                <a:latin typeface="inter-regular"/>
              </a:rPr>
              <a:t>    }  </a:t>
            </a:r>
          </a:p>
          <a:p>
            <a:pPr algn="just"/>
            <a:r>
              <a:rPr lang="en-US" b="0" i="0" dirty="0">
                <a:solidFill>
                  <a:schemeClr val="bg1"/>
                </a:solidFill>
                <a:effectLst/>
                <a:latin typeface="inter-regular"/>
              </a:rPr>
              <a:t>}  </a:t>
            </a:r>
          </a:p>
        </p:txBody>
      </p:sp>
      <p:sp>
        <p:nvSpPr>
          <p:cNvPr id="5" name="Rectangle: Rounded Corners 4">
            <a:extLst>
              <a:ext uri="{FF2B5EF4-FFF2-40B4-BE49-F238E27FC236}">
                <a16:creationId xmlns:a16="http://schemas.microsoft.com/office/drawing/2014/main" id="{995696D3-F211-4F3A-9A87-7C2E6FB5E7A3}"/>
              </a:ext>
            </a:extLst>
          </p:cNvPr>
          <p:cNvSpPr/>
          <p:nvPr/>
        </p:nvSpPr>
        <p:spPr>
          <a:xfrm>
            <a:off x="6564429" y="2378292"/>
            <a:ext cx="4167739" cy="25891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Output:</a:t>
            </a:r>
          </a:p>
          <a:p>
            <a:endParaRPr lang="en-US" dirty="0">
              <a:solidFill>
                <a:schemeClr val="bg1"/>
              </a:solidFill>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bg1"/>
                </a:solidFill>
                <a:effectLst/>
                <a:latin typeface="Arial Unicode MS"/>
              </a:rPr>
              <a:t>printing array elements...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bg1"/>
                </a:solidFill>
                <a:effectLst/>
                <a:latin typeface="Arial Unicode MS"/>
              </a:rPr>
              <a:t>1 2 3 4 5</a:t>
            </a:r>
            <a:r>
              <a:rPr kumimoji="0" lang="en-US" altLang="en-US" sz="1050" b="0" i="0" u="none" strike="noStrike" cap="none" normalizeH="0" baseline="0" dirty="0">
                <a:ln>
                  <a:noFill/>
                </a:ln>
                <a:solidFill>
                  <a:schemeClr val="bg1"/>
                </a:solidFill>
                <a:effectLst/>
              </a:rPr>
              <a:t> </a:t>
            </a:r>
            <a:endParaRPr kumimoji="0" lang="en-US" altLang="en-US" sz="2800" b="0" i="0" u="none" strike="noStrike" cap="none" normalizeH="0" baseline="0" dirty="0">
              <a:ln>
                <a:noFill/>
              </a:ln>
              <a:solidFill>
                <a:schemeClr val="bg1"/>
              </a:solidFill>
              <a:effectLst/>
              <a:latin typeface="Arial" panose="020B0604020202020204" pitchFamily="34" charset="0"/>
            </a:endParaRPr>
          </a:p>
          <a:p>
            <a:pPr algn="ctr"/>
            <a:endParaRPr lang="en-US" dirty="0"/>
          </a:p>
        </p:txBody>
      </p:sp>
    </p:spTree>
    <p:extLst>
      <p:ext uri="{BB962C8B-B14F-4D97-AF65-F5344CB8AC3E}">
        <p14:creationId xmlns:p14="http://schemas.microsoft.com/office/powerpoint/2010/main" val="27971017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5137F-210E-48CE-9539-D7DC6E387890}"/>
              </a:ext>
            </a:extLst>
          </p:cNvPr>
          <p:cNvSpPr>
            <a:spLocks noGrp="1"/>
          </p:cNvSpPr>
          <p:nvPr>
            <p:ph type="title"/>
          </p:nvPr>
        </p:nvSpPr>
        <p:spPr>
          <a:xfrm>
            <a:off x="1063621" y="330368"/>
            <a:ext cx="9906000" cy="863165"/>
          </a:xfrm>
        </p:spPr>
        <p:txBody>
          <a:bodyPr/>
          <a:lstStyle/>
          <a:p>
            <a:pPr algn="ctr"/>
            <a:r>
              <a:rPr lang="en-US" cap="none" dirty="0">
                <a:ln w="0"/>
                <a:solidFill>
                  <a:schemeClr val="bg2"/>
                </a:solidFill>
                <a:effectLst>
                  <a:reflection blurRad="6350" stA="53000" endA="300" endPos="35500" dir="5400000" sy="-90000" algn="bl" rotWithShape="0"/>
                </a:effectLst>
              </a:rPr>
              <a:t>String Pointer</a:t>
            </a:r>
            <a:endParaRPr lang="en-US" i="0" cap="none" dirty="0">
              <a:ln w="0"/>
              <a:solidFill>
                <a:schemeClr val="bg2"/>
              </a:solidFill>
              <a:effectLst>
                <a:reflection blurRad="6350" stA="53000" endA="300" endPos="35500" dir="5400000" sy="-90000" algn="bl" rotWithShape="0"/>
              </a:effectLst>
              <a:latin typeface="erdana"/>
            </a:endParaRPr>
          </a:p>
        </p:txBody>
      </p:sp>
      <p:sp>
        <p:nvSpPr>
          <p:cNvPr id="3" name="Rectangle: Rounded Corners 2">
            <a:extLst>
              <a:ext uri="{FF2B5EF4-FFF2-40B4-BE49-F238E27FC236}">
                <a16:creationId xmlns:a16="http://schemas.microsoft.com/office/drawing/2014/main" id="{D047C922-BEF3-4A1D-9885-0D42CC6E8BCA}"/>
              </a:ext>
            </a:extLst>
          </p:cNvPr>
          <p:cNvSpPr/>
          <p:nvPr/>
        </p:nvSpPr>
        <p:spPr>
          <a:xfrm>
            <a:off x="986619" y="1636296"/>
            <a:ext cx="4952168" cy="4073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b="0" i="0" dirty="0">
                <a:solidFill>
                  <a:schemeClr val="bg1"/>
                </a:solidFill>
                <a:effectLst/>
                <a:latin typeface="inter-regular"/>
              </a:rPr>
              <a:t>#include&lt;stdio.h&gt;  </a:t>
            </a:r>
          </a:p>
          <a:p>
            <a:pPr algn="just"/>
            <a:r>
              <a:rPr lang="en-US" b="1" i="0" dirty="0">
                <a:solidFill>
                  <a:schemeClr val="bg1"/>
                </a:solidFill>
                <a:effectLst/>
                <a:latin typeface="inter-regular"/>
              </a:rPr>
              <a:t>void</a:t>
            </a:r>
            <a:r>
              <a:rPr lang="en-US" b="0" i="0" dirty="0">
                <a:solidFill>
                  <a:schemeClr val="bg1"/>
                </a:solidFill>
                <a:effectLst/>
                <a:latin typeface="inter-regular"/>
              </a:rPr>
              <a:t> main ()  </a:t>
            </a:r>
          </a:p>
          <a:p>
            <a:pPr algn="just"/>
            <a:r>
              <a:rPr lang="en-US" b="0" i="0" dirty="0">
                <a:solidFill>
                  <a:schemeClr val="bg1"/>
                </a:solidFill>
                <a:effectLst/>
                <a:latin typeface="inter-regular"/>
              </a:rPr>
              <a:t>{  </a:t>
            </a:r>
          </a:p>
          <a:p>
            <a:pPr algn="just"/>
            <a:r>
              <a:rPr lang="en-US" b="0" i="0" dirty="0">
                <a:solidFill>
                  <a:schemeClr val="bg1"/>
                </a:solidFill>
                <a:effectLst/>
                <a:latin typeface="inter-regular"/>
              </a:rPr>
              <a:t>    </a:t>
            </a:r>
            <a:r>
              <a:rPr lang="en-US" b="1" dirty="0">
                <a:solidFill>
                  <a:schemeClr val="bg1"/>
                </a:solidFill>
                <a:latin typeface="inter-regular"/>
              </a:rPr>
              <a:t>char</a:t>
            </a:r>
            <a:r>
              <a:rPr lang="en-US" b="0" i="0" dirty="0">
                <a:solidFill>
                  <a:schemeClr val="bg1"/>
                </a:solidFill>
                <a:effectLst/>
                <a:latin typeface="inter-regular"/>
              </a:rPr>
              <a:t> str[] = ”Ettiksoft”;  </a:t>
            </a:r>
          </a:p>
          <a:p>
            <a:pPr algn="just"/>
            <a:r>
              <a:rPr lang="en-US" b="0" i="0" dirty="0">
                <a:solidFill>
                  <a:schemeClr val="bg1"/>
                </a:solidFill>
                <a:effectLst/>
                <a:latin typeface="inter-regular"/>
              </a:rPr>
              <a:t>    </a:t>
            </a:r>
            <a:r>
              <a:rPr lang="en-US" b="1" i="0" dirty="0">
                <a:solidFill>
                  <a:schemeClr val="bg1"/>
                </a:solidFill>
                <a:effectLst/>
                <a:latin typeface="inter-regular"/>
              </a:rPr>
              <a:t>int</a:t>
            </a:r>
            <a:r>
              <a:rPr lang="en-US" b="0" i="0" dirty="0">
                <a:solidFill>
                  <a:schemeClr val="bg1"/>
                </a:solidFill>
                <a:effectLst/>
                <a:latin typeface="inter-regular"/>
              </a:rPr>
              <a:t> *p = &amp;str;  </a:t>
            </a:r>
          </a:p>
          <a:p>
            <a:pPr algn="just"/>
            <a:r>
              <a:rPr lang="en-US" b="0" i="0" dirty="0">
                <a:solidFill>
                  <a:schemeClr val="bg1"/>
                </a:solidFill>
                <a:effectLst/>
                <a:latin typeface="inter-regular"/>
              </a:rPr>
              <a:t>    </a:t>
            </a:r>
            <a:r>
              <a:rPr lang="en-US" b="1" i="0" dirty="0">
                <a:solidFill>
                  <a:schemeClr val="bg1"/>
                </a:solidFill>
                <a:effectLst/>
                <a:latin typeface="inter-regular"/>
              </a:rPr>
              <a:t>int</a:t>
            </a:r>
            <a:r>
              <a:rPr lang="en-US" b="0" i="0" dirty="0">
                <a:solidFill>
                  <a:schemeClr val="bg1"/>
                </a:solidFill>
                <a:effectLst/>
                <a:latin typeface="inter-regular"/>
              </a:rPr>
              <a:t> </a:t>
            </a:r>
            <a:r>
              <a:rPr lang="en-US" b="0" i="0" dirty="0" err="1">
                <a:solidFill>
                  <a:schemeClr val="bg1"/>
                </a:solidFill>
                <a:effectLst/>
                <a:latin typeface="inter-regular"/>
              </a:rPr>
              <a:t>i</a:t>
            </a:r>
            <a:r>
              <a:rPr lang="en-US" b="0" i="0" dirty="0">
                <a:solidFill>
                  <a:schemeClr val="bg1"/>
                </a:solidFill>
                <a:effectLst/>
                <a:latin typeface="inter-regular"/>
              </a:rPr>
              <a:t>;  </a:t>
            </a:r>
          </a:p>
          <a:p>
            <a:pPr algn="just"/>
            <a:r>
              <a:rPr lang="en-US" b="0" i="0" dirty="0">
                <a:solidFill>
                  <a:schemeClr val="bg1"/>
                </a:solidFill>
                <a:effectLst/>
                <a:latin typeface="inter-regular"/>
              </a:rPr>
              <a:t>    </a:t>
            </a:r>
            <a:r>
              <a:rPr lang="en-US" b="0" i="0" dirty="0" err="1">
                <a:solidFill>
                  <a:schemeClr val="bg1"/>
                </a:solidFill>
                <a:effectLst/>
                <a:latin typeface="inter-regular"/>
              </a:rPr>
              <a:t>printf</a:t>
            </a:r>
            <a:r>
              <a:rPr lang="en-US" b="0" i="0" dirty="0">
                <a:solidFill>
                  <a:schemeClr val="bg1"/>
                </a:solidFill>
                <a:effectLst/>
                <a:latin typeface="inter-regular"/>
              </a:rPr>
              <a:t>("printing string...\n");  </a:t>
            </a:r>
          </a:p>
          <a:p>
            <a:pPr algn="just"/>
            <a:r>
              <a:rPr lang="en-US" b="0" i="0" dirty="0">
                <a:solidFill>
                  <a:schemeClr val="bg1"/>
                </a:solidFill>
                <a:effectLst/>
                <a:latin typeface="inter-regular"/>
              </a:rPr>
              <a:t>    </a:t>
            </a:r>
            <a:r>
              <a:rPr lang="en-US" b="0" i="0" dirty="0" err="1">
                <a:solidFill>
                  <a:schemeClr val="bg1"/>
                </a:solidFill>
                <a:effectLst/>
                <a:latin typeface="inter-regular"/>
              </a:rPr>
              <a:t>printf</a:t>
            </a:r>
            <a:r>
              <a:rPr lang="en-US" b="0" i="0" dirty="0">
                <a:solidFill>
                  <a:schemeClr val="bg1"/>
                </a:solidFill>
                <a:effectLst/>
                <a:latin typeface="inter-regular"/>
              </a:rPr>
              <a:t>("%s ", *str);   </a:t>
            </a:r>
          </a:p>
          <a:p>
            <a:pPr algn="just"/>
            <a:r>
              <a:rPr lang="en-US" b="0" i="0" dirty="0">
                <a:solidFill>
                  <a:schemeClr val="bg1"/>
                </a:solidFill>
                <a:effectLst/>
                <a:latin typeface="inter-regular"/>
              </a:rPr>
              <a:t>}  </a:t>
            </a:r>
          </a:p>
        </p:txBody>
      </p:sp>
      <p:sp>
        <p:nvSpPr>
          <p:cNvPr id="5" name="Rectangle: Rounded Corners 4">
            <a:extLst>
              <a:ext uri="{FF2B5EF4-FFF2-40B4-BE49-F238E27FC236}">
                <a16:creationId xmlns:a16="http://schemas.microsoft.com/office/drawing/2014/main" id="{995696D3-F211-4F3A-9A87-7C2E6FB5E7A3}"/>
              </a:ext>
            </a:extLst>
          </p:cNvPr>
          <p:cNvSpPr/>
          <p:nvPr/>
        </p:nvSpPr>
        <p:spPr>
          <a:xfrm>
            <a:off x="6564429" y="2378292"/>
            <a:ext cx="4167739" cy="25891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Output:</a:t>
            </a:r>
          </a:p>
          <a:p>
            <a:endParaRPr lang="en-US" dirty="0">
              <a:solidFill>
                <a:schemeClr val="bg1"/>
              </a:solidFill>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bg1"/>
                </a:solidFill>
                <a:effectLst/>
                <a:latin typeface="Arial Unicode MS"/>
              </a:rPr>
              <a:t>printing string...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bg1"/>
                </a:solidFill>
                <a:effectLst/>
                <a:latin typeface="Arial Unicode MS"/>
              </a:rPr>
              <a:t>Ettiksoft</a:t>
            </a:r>
            <a:endParaRPr kumimoji="0" lang="en-US" altLang="en-US" sz="2800" b="0" i="0" u="none" strike="noStrike" cap="none" normalizeH="0" baseline="0" dirty="0">
              <a:ln>
                <a:noFill/>
              </a:ln>
              <a:solidFill>
                <a:schemeClr val="bg1"/>
              </a:solidFill>
              <a:effectLst/>
              <a:latin typeface="Arial" panose="020B0604020202020204" pitchFamily="34" charset="0"/>
            </a:endParaRPr>
          </a:p>
          <a:p>
            <a:pPr algn="ctr"/>
            <a:endParaRPr lang="en-US" dirty="0"/>
          </a:p>
        </p:txBody>
      </p:sp>
    </p:spTree>
    <p:extLst>
      <p:ext uri="{BB962C8B-B14F-4D97-AF65-F5344CB8AC3E}">
        <p14:creationId xmlns:p14="http://schemas.microsoft.com/office/powerpoint/2010/main" val="5352955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5137F-210E-48CE-9539-D7DC6E387890}"/>
              </a:ext>
            </a:extLst>
          </p:cNvPr>
          <p:cNvSpPr>
            <a:spLocks noGrp="1"/>
          </p:cNvSpPr>
          <p:nvPr>
            <p:ph type="title"/>
          </p:nvPr>
        </p:nvSpPr>
        <p:spPr>
          <a:xfrm>
            <a:off x="985787" y="1354330"/>
            <a:ext cx="9906000" cy="863165"/>
          </a:xfrm>
        </p:spPr>
        <p:txBody>
          <a:bodyPr>
            <a:normAutofit/>
          </a:bodyPr>
          <a:lstStyle/>
          <a:p>
            <a:pPr marL="285750" indent="-285750">
              <a:buFont typeface="Arial" panose="020B0604020202020204" pitchFamily="34" charset="0"/>
              <a:buChar char="•"/>
            </a:pPr>
            <a:r>
              <a:rPr lang="en-US" sz="1600" b="0" i="0" dirty="0">
                <a:solidFill>
                  <a:schemeClr val="bg1"/>
                </a:solidFill>
                <a:effectLst/>
                <a:latin typeface="inter-regular"/>
              </a:rPr>
              <a:t>a pointer can point to a function in C. </a:t>
            </a:r>
            <a:br>
              <a:rPr lang="en-US" sz="1600" b="0" i="0" dirty="0">
                <a:solidFill>
                  <a:schemeClr val="bg1"/>
                </a:solidFill>
                <a:effectLst/>
                <a:latin typeface="inter-regular"/>
              </a:rPr>
            </a:br>
            <a:r>
              <a:rPr lang="en-US" sz="1600" b="0" i="0" dirty="0">
                <a:solidFill>
                  <a:schemeClr val="bg1"/>
                </a:solidFill>
                <a:effectLst/>
                <a:latin typeface="inter-regular"/>
              </a:rPr>
              <a:t>However, the declaration of the pointer variable must be the same as the function</a:t>
            </a:r>
            <a:endParaRPr lang="en-US" sz="1600" i="0" cap="none" dirty="0">
              <a:ln w="0"/>
              <a:solidFill>
                <a:schemeClr val="bg1"/>
              </a:solidFill>
              <a:effectLst>
                <a:reflection blurRad="6350" stA="53000" endA="300" endPos="35500" dir="5400000" sy="-90000" algn="bl" rotWithShape="0"/>
              </a:effectLst>
              <a:latin typeface="erdana"/>
            </a:endParaRPr>
          </a:p>
        </p:txBody>
      </p:sp>
      <p:sp>
        <p:nvSpPr>
          <p:cNvPr id="5" name="Rectangle: Rounded Corners 4">
            <a:extLst>
              <a:ext uri="{FF2B5EF4-FFF2-40B4-BE49-F238E27FC236}">
                <a16:creationId xmlns:a16="http://schemas.microsoft.com/office/drawing/2014/main" id="{995696D3-F211-4F3A-9A87-7C2E6FB5E7A3}"/>
              </a:ext>
            </a:extLst>
          </p:cNvPr>
          <p:cNvSpPr/>
          <p:nvPr/>
        </p:nvSpPr>
        <p:spPr>
          <a:xfrm>
            <a:off x="1232033" y="2817659"/>
            <a:ext cx="4793382" cy="8526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err="1">
                <a:solidFill>
                  <a:srgbClr val="006699"/>
                </a:solidFill>
                <a:effectLst/>
                <a:latin typeface="inter-regular"/>
              </a:rPr>
              <a:t>Return</a:t>
            </a:r>
            <a:r>
              <a:rPr lang="en-US" dirty="0" err="1">
                <a:solidFill>
                  <a:srgbClr val="000000"/>
                </a:solidFill>
                <a:latin typeface="inter-regular"/>
              </a:rPr>
              <a:t>_</a:t>
            </a:r>
            <a:r>
              <a:rPr lang="en-US" b="0" i="0" dirty="0" err="1">
                <a:solidFill>
                  <a:srgbClr val="000000"/>
                </a:solidFill>
                <a:effectLst/>
                <a:latin typeface="inter-regular"/>
              </a:rPr>
              <a:t>type</a:t>
            </a:r>
            <a:r>
              <a:rPr lang="en-US" b="0" i="0" dirty="0">
                <a:solidFill>
                  <a:srgbClr val="000000"/>
                </a:solidFill>
                <a:effectLst/>
                <a:latin typeface="inter-regular"/>
              </a:rPr>
              <a:t> (*</a:t>
            </a:r>
            <a:r>
              <a:rPr lang="en-US" b="0" i="0" dirty="0" err="1">
                <a:solidFill>
                  <a:srgbClr val="000000"/>
                </a:solidFill>
                <a:effectLst/>
                <a:latin typeface="inter-regular"/>
              </a:rPr>
              <a:t>ptr_name</a:t>
            </a:r>
            <a:r>
              <a:rPr lang="en-US" b="0" i="0" dirty="0">
                <a:solidFill>
                  <a:srgbClr val="000000"/>
                </a:solidFill>
                <a:effectLst/>
                <a:latin typeface="inter-regular"/>
              </a:rPr>
              <a:t>)(value1, value2…);</a:t>
            </a:r>
            <a:endParaRPr kumimoji="0" lang="en-US" altLang="en-US" sz="2800" b="0" i="0" u="none" strike="noStrike" cap="none" normalizeH="0" baseline="0" dirty="0">
              <a:ln>
                <a:noFill/>
              </a:ln>
              <a:solidFill>
                <a:schemeClr val="bg1"/>
              </a:solidFill>
              <a:effectLst/>
              <a:latin typeface="Arial" panose="020B0604020202020204" pitchFamily="34" charset="0"/>
            </a:endParaRPr>
          </a:p>
        </p:txBody>
      </p:sp>
      <p:sp>
        <p:nvSpPr>
          <p:cNvPr id="6" name="Title 1">
            <a:extLst>
              <a:ext uri="{FF2B5EF4-FFF2-40B4-BE49-F238E27FC236}">
                <a16:creationId xmlns:a16="http://schemas.microsoft.com/office/drawing/2014/main" id="{7E3C1C6A-3255-4CEC-BD87-802305A28212}"/>
              </a:ext>
            </a:extLst>
          </p:cNvPr>
          <p:cNvSpPr txBox="1">
            <a:spLocks/>
          </p:cNvSpPr>
          <p:nvPr/>
        </p:nvSpPr>
        <p:spPr>
          <a:xfrm>
            <a:off x="985787" y="200566"/>
            <a:ext cx="9906000" cy="8631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cap="none" dirty="0">
                <a:ln w="0"/>
                <a:solidFill>
                  <a:schemeClr val="bg2"/>
                </a:solidFill>
                <a:effectLst>
                  <a:reflection blurRad="6350" stA="53000" endA="300" endPos="35500" dir="5400000" sy="-90000" algn="bl" rotWithShape="0"/>
                </a:effectLst>
              </a:rPr>
              <a:t>Function Pointer</a:t>
            </a:r>
            <a:endParaRPr lang="en-US" cap="none" dirty="0">
              <a:ln w="0"/>
              <a:solidFill>
                <a:schemeClr val="bg2"/>
              </a:solidFill>
              <a:effectLst>
                <a:reflection blurRad="6350" stA="53000" endA="300" endPos="35500" dir="5400000" sy="-90000" algn="bl" rotWithShape="0"/>
              </a:effectLst>
              <a:latin typeface="erdana"/>
            </a:endParaRPr>
          </a:p>
        </p:txBody>
      </p:sp>
      <p:sp>
        <p:nvSpPr>
          <p:cNvPr id="9" name="TextBox 8">
            <a:extLst>
              <a:ext uri="{FF2B5EF4-FFF2-40B4-BE49-F238E27FC236}">
                <a16:creationId xmlns:a16="http://schemas.microsoft.com/office/drawing/2014/main" id="{F76E9410-6829-4C66-AD6B-72BB368315DA}"/>
              </a:ext>
            </a:extLst>
          </p:cNvPr>
          <p:cNvSpPr txBox="1"/>
          <p:nvPr/>
        </p:nvSpPr>
        <p:spPr>
          <a:xfrm>
            <a:off x="1232033" y="4040341"/>
            <a:ext cx="4389120" cy="400110"/>
          </a:xfrm>
          <a:prstGeom prst="rect">
            <a:avLst/>
          </a:prstGeom>
          <a:noFill/>
        </p:spPr>
        <p:txBody>
          <a:bodyPr wrap="square" rtlCol="0">
            <a:spAutoFit/>
          </a:bodyPr>
          <a:lstStyle/>
          <a:p>
            <a:pPr algn="just"/>
            <a:r>
              <a:rPr lang="en-US" sz="2000" b="0" i="0" dirty="0">
                <a:solidFill>
                  <a:srgbClr val="610B4B"/>
                </a:solidFill>
                <a:effectLst/>
                <a:latin typeface="erdana"/>
              </a:rPr>
              <a:t>Example:</a:t>
            </a:r>
          </a:p>
        </p:txBody>
      </p:sp>
      <p:sp>
        <p:nvSpPr>
          <p:cNvPr id="10" name="Rectangle: Rounded Corners 9">
            <a:extLst>
              <a:ext uri="{FF2B5EF4-FFF2-40B4-BE49-F238E27FC236}">
                <a16:creationId xmlns:a16="http://schemas.microsoft.com/office/drawing/2014/main" id="{A42668D7-9184-402D-8ED6-87A1A8D6F48E}"/>
              </a:ext>
            </a:extLst>
          </p:cNvPr>
          <p:cNvSpPr/>
          <p:nvPr/>
        </p:nvSpPr>
        <p:spPr>
          <a:xfrm>
            <a:off x="1232033" y="4650983"/>
            <a:ext cx="5958040" cy="8526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rgbClr val="2E8B57"/>
                </a:solidFill>
                <a:latin typeface="inter-regular"/>
              </a:rPr>
              <a:t>float</a:t>
            </a:r>
            <a:r>
              <a:rPr lang="en-US" b="0" i="0" dirty="0">
                <a:solidFill>
                  <a:srgbClr val="000000"/>
                </a:solidFill>
                <a:effectLst/>
                <a:latin typeface="inter-regular"/>
              </a:rPr>
              <a:t> (*add) (</a:t>
            </a:r>
            <a:r>
              <a:rPr lang="en-US" b="1" dirty="0">
                <a:solidFill>
                  <a:srgbClr val="2E8B57"/>
                </a:solidFill>
                <a:latin typeface="inter-regular"/>
              </a:rPr>
              <a:t>float</a:t>
            </a:r>
            <a:r>
              <a:rPr lang="en-US" b="0" i="0" dirty="0">
                <a:solidFill>
                  <a:srgbClr val="000000"/>
                </a:solidFill>
                <a:effectLst/>
                <a:latin typeface="inter-regular"/>
              </a:rPr>
              <a:t> , </a:t>
            </a:r>
            <a:r>
              <a:rPr lang="en-US" b="1" dirty="0">
                <a:solidFill>
                  <a:srgbClr val="2E8B57"/>
                </a:solidFill>
                <a:latin typeface="inter-regular"/>
              </a:rPr>
              <a:t>float</a:t>
            </a:r>
            <a:r>
              <a:rPr lang="en-US" b="0" i="0" dirty="0">
                <a:solidFill>
                  <a:srgbClr val="000000"/>
                </a:solidFill>
                <a:effectLst/>
                <a:latin typeface="inter-regular"/>
              </a:rPr>
              <a:t>);  </a:t>
            </a:r>
            <a:r>
              <a:rPr lang="en-US" b="0" i="0" dirty="0">
                <a:solidFill>
                  <a:srgbClr val="008200"/>
                </a:solidFill>
                <a:effectLst/>
                <a:latin typeface="inter-regular"/>
              </a:rPr>
              <a:t>// Declaration of a function.</a:t>
            </a:r>
            <a:r>
              <a:rPr lang="en-US" b="0" i="0" dirty="0">
                <a:solidFill>
                  <a:srgbClr val="000000"/>
                </a:solidFill>
                <a:effectLst/>
                <a:latin typeface="inter-regular"/>
              </a:rPr>
              <a:t>  </a:t>
            </a:r>
          </a:p>
          <a:p>
            <a:r>
              <a:rPr lang="en-US" altLang="en-US" dirty="0">
                <a:solidFill>
                  <a:schemeClr val="bg1"/>
                </a:solidFill>
                <a:latin typeface="Arial" panose="020B0604020202020204" pitchFamily="34" charset="0"/>
              </a:rPr>
              <a:t>r</a:t>
            </a:r>
            <a:r>
              <a:rPr kumimoji="0" lang="en-US" altLang="en-US" b="0" i="0" u="none" strike="noStrike" cap="none" normalizeH="0" baseline="0" dirty="0">
                <a:ln>
                  <a:noFill/>
                </a:ln>
                <a:solidFill>
                  <a:schemeClr val="bg1"/>
                </a:solidFill>
                <a:effectLst/>
                <a:latin typeface="Arial" panose="020B0604020202020204" pitchFamily="34" charset="0"/>
              </a:rPr>
              <a:t>esult = (*add)(1,2);</a:t>
            </a:r>
            <a:r>
              <a:rPr lang="en-US" b="0" i="0" dirty="0">
                <a:solidFill>
                  <a:srgbClr val="008200"/>
                </a:solidFill>
                <a:effectLst/>
                <a:latin typeface="inter-regular"/>
              </a:rPr>
              <a:t>// Calling a function using usual ways.</a:t>
            </a:r>
            <a:r>
              <a:rPr lang="en-US" b="0" i="0" dirty="0">
                <a:solidFill>
                  <a:srgbClr val="000000"/>
                </a:solidFill>
                <a:effectLst/>
                <a:latin typeface="inter-regular"/>
              </a:rPr>
              <a:t> </a:t>
            </a:r>
            <a:endParaRPr kumimoji="0" lang="en-US" altLang="en-US" b="0" i="0" u="none" strike="noStrike" cap="none" normalizeH="0" baseline="0" dirty="0">
              <a:ln>
                <a:noFill/>
              </a:ln>
              <a:solidFill>
                <a:schemeClr val="bg1"/>
              </a:solidFill>
              <a:effectLst/>
              <a:latin typeface="Arial" panose="020B0604020202020204" pitchFamily="34" charset="0"/>
            </a:endParaRPr>
          </a:p>
        </p:txBody>
      </p:sp>
      <p:sp>
        <p:nvSpPr>
          <p:cNvPr id="11" name="TextBox 10">
            <a:extLst>
              <a:ext uri="{FF2B5EF4-FFF2-40B4-BE49-F238E27FC236}">
                <a16:creationId xmlns:a16="http://schemas.microsoft.com/office/drawing/2014/main" id="{51ACBEEE-435E-4AD5-A6EE-E4F0BF1A39E0}"/>
              </a:ext>
            </a:extLst>
          </p:cNvPr>
          <p:cNvSpPr txBox="1"/>
          <p:nvPr/>
        </p:nvSpPr>
        <p:spPr>
          <a:xfrm>
            <a:off x="1232033" y="2217495"/>
            <a:ext cx="4389120" cy="400110"/>
          </a:xfrm>
          <a:prstGeom prst="rect">
            <a:avLst/>
          </a:prstGeom>
          <a:noFill/>
        </p:spPr>
        <p:txBody>
          <a:bodyPr wrap="square" rtlCol="0">
            <a:spAutoFit/>
          </a:bodyPr>
          <a:lstStyle/>
          <a:p>
            <a:pPr algn="just"/>
            <a:r>
              <a:rPr lang="en-US" sz="2000" b="0" i="0" dirty="0">
                <a:solidFill>
                  <a:srgbClr val="610B4B"/>
                </a:solidFill>
                <a:effectLst/>
                <a:latin typeface="erdana"/>
              </a:rPr>
              <a:t>Declaration of a function pointer:</a:t>
            </a:r>
          </a:p>
        </p:txBody>
      </p:sp>
    </p:spTree>
    <p:extLst>
      <p:ext uri="{BB962C8B-B14F-4D97-AF65-F5344CB8AC3E}">
        <p14:creationId xmlns:p14="http://schemas.microsoft.com/office/powerpoint/2010/main" val="41269047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D047C922-BEF3-4A1D-9885-0D42CC6E8BCA}"/>
              </a:ext>
            </a:extLst>
          </p:cNvPr>
          <p:cNvSpPr/>
          <p:nvPr/>
        </p:nvSpPr>
        <p:spPr>
          <a:xfrm>
            <a:off x="726735" y="2217495"/>
            <a:ext cx="7108228" cy="35706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just"/>
            <a:endParaRPr lang="en-US" b="0" i="0" dirty="0">
              <a:solidFill>
                <a:srgbClr val="000000"/>
              </a:solidFill>
              <a:effectLst/>
              <a:latin typeface="inter-regular"/>
            </a:endParaRPr>
          </a:p>
        </p:txBody>
      </p:sp>
      <p:sp>
        <p:nvSpPr>
          <p:cNvPr id="4" name="Rectangle 3">
            <a:extLst>
              <a:ext uri="{FF2B5EF4-FFF2-40B4-BE49-F238E27FC236}">
                <a16:creationId xmlns:a16="http://schemas.microsoft.com/office/drawing/2014/main" id="{4DC59F4E-194B-4C79-8FE0-43EE4F3B39A0}"/>
              </a:ext>
            </a:extLst>
          </p:cNvPr>
          <p:cNvSpPr/>
          <p:nvPr/>
        </p:nvSpPr>
        <p:spPr>
          <a:xfrm>
            <a:off x="895149" y="2425566"/>
            <a:ext cx="3378468" cy="3078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b="0" i="0" dirty="0">
                <a:solidFill>
                  <a:srgbClr val="0000FF"/>
                </a:solidFill>
                <a:effectLst/>
                <a:latin typeface="inter-regular"/>
              </a:rPr>
              <a:t>#include&lt;stdio.h&gt;</a:t>
            </a:r>
            <a:r>
              <a:rPr lang="en-US" b="0" i="0" dirty="0">
                <a:solidFill>
                  <a:srgbClr val="000000"/>
                </a:solidFill>
                <a:effectLst/>
                <a:latin typeface="inter-regular"/>
              </a:rPr>
              <a:t>  </a:t>
            </a:r>
          </a:p>
          <a:p>
            <a:pPr algn="just"/>
            <a:r>
              <a:rPr lang="en-US" b="1" i="0" dirty="0">
                <a:solidFill>
                  <a:srgbClr val="2E8B57"/>
                </a:solidFill>
                <a:effectLst/>
                <a:latin typeface="inter-regular"/>
              </a:rPr>
              <a:t>int</a:t>
            </a:r>
            <a:r>
              <a:rPr lang="en-US" b="0" i="0" dirty="0">
                <a:solidFill>
                  <a:srgbClr val="000000"/>
                </a:solidFill>
                <a:effectLst/>
                <a:latin typeface="inter-regular"/>
              </a:rPr>
              <a:t> addition ();  </a:t>
            </a:r>
          </a:p>
          <a:p>
            <a:pPr algn="just"/>
            <a:r>
              <a:rPr lang="en-US" b="1" i="0" dirty="0">
                <a:solidFill>
                  <a:srgbClr val="2E8B57"/>
                </a:solidFill>
                <a:effectLst/>
                <a:latin typeface="inter-regular"/>
              </a:rPr>
              <a:t>int</a:t>
            </a:r>
            <a:r>
              <a:rPr lang="en-US" b="0" i="0" dirty="0">
                <a:solidFill>
                  <a:srgbClr val="000000"/>
                </a:solidFill>
                <a:effectLst/>
                <a:latin typeface="inter-regular"/>
              </a:rPr>
              <a:t> main ()  </a:t>
            </a:r>
          </a:p>
          <a:p>
            <a:pPr algn="just"/>
            <a:r>
              <a:rPr lang="en-US" b="0" i="0" dirty="0">
                <a:solidFill>
                  <a:srgbClr val="000000"/>
                </a:solidFill>
                <a:effectLst/>
                <a:latin typeface="inter-regular"/>
              </a:rPr>
              <a:t>{  </a:t>
            </a:r>
          </a:p>
          <a:p>
            <a:pPr algn="just"/>
            <a:r>
              <a:rPr lang="en-US" b="0" i="0" dirty="0">
                <a:solidFill>
                  <a:srgbClr val="000000"/>
                </a:solidFill>
                <a:effectLst/>
                <a:latin typeface="inter-regular"/>
              </a:rPr>
              <a:t>    </a:t>
            </a:r>
            <a:r>
              <a:rPr lang="en-US" b="1" i="0" dirty="0">
                <a:solidFill>
                  <a:srgbClr val="2E8B57"/>
                </a:solidFill>
                <a:effectLst/>
                <a:latin typeface="inter-regular"/>
              </a:rPr>
              <a:t>int</a:t>
            </a:r>
            <a:r>
              <a:rPr lang="en-US" b="0" i="0" dirty="0">
                <a:solidFill>
                  <a:srgbClr val="000000"/>
                </a:solidFill>
                <a:effectLst/>
                <a:latin typeface="inter-regular"/>
              </a:rPr>
              <a:t> result;   </a:t>
            </a:r>
          </a:p>
          <a:p>
            <a:pPr algn="just"/>
            <a:r>
              <a:rPr lang="en-US" b="0" i="0" dirty="0">
                <a:solidFill>
                  <a:srgbClr val="000000"/>
                </a:solidFill>
                <a:effectLst/>
                <a:latin typeface="inter-regular"/>
              </a:rPr>
              <a:t>    </a:t>
            </a:r>
            <a:r>
              <a:rPr lang="en-US" b="1" i="0" dirty="0">
                <a:solidFill>
                  <a:srgbClr val="2E8B57"/>
                </a:solidFill>
                <a:effectLst/>
                <a:latin typeface="inter-regular"/>
              </a:rPr>
              <a:t>int</a:t>
            </a:r>
            <a:r>
              <a:rPr lang="en-US" b="0" i="0" dirty="0">
                <a:solidFill>
                  <a:srgbClr val="000000"/>
                </a:solidFill>
                <a:effectLst/>
                <a:latin typeface="inter-regular"/>
              </a:rPr>
              <a:t> (*</a:t>
            </a:r>
            <a:r>
              <a:rPr lang="en-US" b="0" i="0" dirty="0" err="1">
                <a:solidFill>
                  <a:srgbClr val="000000"/>
                </a:solidFill>
                <a:effectLst/>
                <a:latin typeface="inter-regular"/>
              </a:rPr>
              <a:t>ptr</a:t>
            </a:r>
            <a:r>
              <a:rPr lang="en-US" b="0" i="0" dirty="0">
                <a:solidFill>
                  <a:srgbClr val="000000"/>
                </a:solidFill>
                <a:effectLst/>
                <a:latin typeface="inter-regular"/>
              </a:rPr>
              <a:t>)();  </a:t>
            </a:r>
          </a:p>
          <a:p>
            <a:pPr algn="just"/>
            <a:r>
              <a:rPr lang="en-US" b="0" i="0" dirty="0">
                <a:solidFill>
                  <a:srgbClr val="000000"/>
                </a:solidFill>
                <a:effectLst/>
                <a:latin typeface="inter-regular"/>
              </a:rPr>
              <a:t>    </a:t>
            </a:r>
            <a:r>
              <a:rPr lang="en-US" b="0" i="0" dirty="0" err="1">
                <a:solidFill>
                  <a:srgbClr val="000000"/>
                </a:solidFill>
                <a:effectLst/>
                <a:latin typeface="inter-regular"/>
              </a:rPr>
              <a:t>ptr</a:t>
            </a:r>
            <a:r>
              <a:rPr lang="en-US" b="0" i="0" dirty="0">
                <a:solidFill>
                  <a:srgbClr val="000000"/>
                </a:solidFill>
                <a:effectLst/>
                <a:latin typeface="inter-regular"/>
              </a:rPr>
              <a:t> = &amp;addition;  </a:t>
            </a:r>
          </a:p>
          <a:p>
            <a:pPr algn="just"/>
            <a:r>
              <a:rPr lang="en-US" b="0" i="0" dirty="0">
                <a:solidFill>
                  <a:srgbClr val="000000"/>
                </a:solidFill>
                <a:effectLst/>
                <a:latin typeface="inter-regular"/>
              </a:rPr>
              <a:t>    result = (*</a:t>
            </a:r>
            <a:r>
              <a:rPr lang="en-US" b="0" i="0" dirty="0" err="1">
                <a:solidFill>
                  <a:srgbClr val="000000"/>
                </a:solidFill>
                <a:effectLst/>
                <a:latin typeface="inter-regular"/>
              </a:rPr>
              <a:t>ptr</a:t>
            </a:r>
            <a:r>
              <a:rPr lang="en-US" b="0" i="0" dirty="0">
                <a:solidFill>
                  <a:srgbClr val="000000"/>
                </a:solidFill>
                <a:effectLst/>
                <a:latin typeface="inter-regular"/>
              </a:rPr>
              <a:t>)();  </a:t>
            </a:r>
          </a:p>
          <a:p>
            <a:pPr algn="just"/>
            <a:r>
              <a:rPr lang="en-US" b="0" i="0" dirty="0">
                <a:solidFill>
                  <a:srgbClr val="000000"/>
                </a:solidFill>
                <a:effectLst/>
                <a:latin typeface="inter-regular"/>
              </a:rPr>
              <a:t>    </a:t>
            </a:r>
            <a:r>
              <a:rPr lang="en-US" b="0" i="0" dirty="0" err="1">
                <a:solidFill>
                  <a:srgbClr val="000000"/>
                </a:solidFill>
                <a:effectLst/>
                <a:latin typeface="inter-regular"/>
              </a:rPr>
              <a:t>printf</a:t>
            </a:r>
            <a:r>
              <a:rPr lang="en-US" b="0" i="0" dirty="0">
                <a:solidFill>
                  <a:srgbClr val="000000"/>
                </a:solidFill>
                <a:effectLst/>
                <a:latin typeface="inter-regular"/>
              </a:rPr>
              <a:t>(</a:t>
            </a:r>
            <a:r>
              <a:rPr lang="en-US" b="0" i="0" dirty="0">
                <a:solidFill>
                  <a:srgbClr val="0000FF"/>
                </a:solidFill>
                <a:effectLst/>
                <a:latin typeface="inter-regular"/>
              </a:rPr>
              <a:t>"The sum is %</a:t>
            </a:r>
            <a:r>
              <a:rPr lang="en-US" b="0" i="0" dirty="0" err="1">
                <a:solidFill>
                  <a:srgbClr val="0000FF"/>
                </a:solidFill>
                <a:effectLst/>
                <a:latin typeface="inter-regular"/>
              </a:rPr>
              <a:t>d"</a:t>
            </a:r>
            <a:r>
              <a:rPr lang="en-US" b="0" i="0" dirty="0" err="1">
                <a:solidFill>
                  <a:srgbClr val="000000"/>
                </a:solidFill>
                <a:effectLst/>
                <a:latin typeface="inter-regular"/>
              </a:rPr>
              <a:t>,result</a:t>
            </a:r>
            <a:r>
              <a:rPr lang="en-US" b="0" i="0" dirty="0">
                <a:solidFill>
                  <a:srgbClr val="000000"/>
                </a:solidFill>
                <a:effectLst/>
                <a:latin typeface="inter-regular"/>
              </a:rPr>
              <a:t>);</a:t>
            </a:r>
          </a:p>
          <a:p>
            <a:pPr algn="just"/>
            <a:r>
              <a:rPr lang="en-US" b="0" i="0" dirty="0">
                <a:solidFill>
                  <a:srgbClr val="000000"/>
                </a:solidFill>
                <a:effectLst/>
                <a:latin typeface="inter-regular"/>
              </a:rPr>
              <a:t>}  </a:t>
            </a:r>
          </a:p>
          <a:p>
            <a:pPr algn="ctr"/>
            <a:endParaRPr lang="en-US" dirty="0"/>
          </a:p>
        </p:txBody>
      </p:sp>
      <p:sp>
        <p:nvSpPr>
          <p:cNvPr id="5" name="Rectangle: Rounded Corners 4">
            <a:extLst>
              <a:ext uri="{FF2B5EF4-FFF2-40B4-BE49-F238E27FC236}">
                <a16:creationId xmlns:a16="http://schemas.microsoft.com/office/drawing/2014/main" id="{995696D3-F211-4F3A-9A87-7C2E6FB5E7A3}"/>
              </a:ext>
            </a:extLst>
          </p:cNvPr>
          <p:cNvSpPr/>
          <p:nvPr/>
        </p:nvSpPr>
        <p:spPr>
          <a:xfrm>
            <a:off x="8104472" y="2756786"/>
            <a:ext cx="3898230" cy="25891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Output:</a:t>
            </a:r>
          </a:p>
          <a:p>
            <a:endParaRPr lang="en-US" dirty="0">
              <a:solidFill>
                <a:schemeClr val="bg1"/>
              </a:solidFill>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bg1"/>
                </a:solidFill>
                <a:effectLst/>
                <a:latin typeface="Arial Unicode MS"/>
              </a:rPr>
              <a:t>Enter two numbers:10 15</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bg1"/>
                </a:solidFill>
                <a:effectLst/>
                <a:latin typeface="Arial Unicode MS"/>
              </a:rPr>
              <a:t> The sum is 25 </a:t>
            </a:r>
            <a:endParaRPr kumimoji="0" lang="en-US" altLang="en-US" sz="2800" b="0" i="0" u="none" strike="noStrike" cap="none" normalizeH="0" baseline="0" dirty="0">
              <a:ln>
                <a:noFill/>
              </a:ln>
              <a:solidFill>
                <a:schemeClr val="bg1"/>
              </a:solidFill>
              <a:effectLst/>
              <a:latin typeface="Arial" panose="020B0604020202020204" pitchFamily="34" charset="0"/>
            </a:endParaRPr>
          </a:p>
        </p:txBody>
      </p:sp>
      <p:sp>
        <p:nvSpPr>
          <p:cNvPr id="6" name="Title 1">
            <a:extLst>
              <a:ext uri="{FF2B5EF4-FFF2-40B4-BE49-F238E27FC236}">
                <a16:creationId xmlns:a16="http://schemas.microsoft.com/office/drawing/2014/main" id="{7E3C1C6A-3255-4CEC-BD87-802305A28212}"/>
              </a:ext>
            </a:extLst>
          </p:cNvPr>
          <p:cNvSpPr txBox="1">
            <a:spLocks/>
          </p:cNvSpPr>
          <p:nvPr/>
        </p:nvSpPr>
        <p:spPr>
          <a:xfrm>
            <a:off x="895149" y="818712"/>
            <a:ext cx="9906000" cy="8631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cap="none" dirty="0">
                <a:ln w="0"/>
                <a:solidFill>
                  <a:schemeClr val="bg2"/>
                </a:solidFill>
                <a:effectLst>
                  <a:reflection blurRad="6350" stA="53000" endA="300" endPos="35500" dir="5400000" sy="-90000" algn="bl" rotWithShape="0"/>
                </a:effectLst>
              </a:rPr>
              <a:t>Pointer to Function</a:t>
            </a:r>
            <a:endParaRPr lang="en-US" cap="none" dirty="0">
              <a:ln w="0"/>
              <a:solidFill>
                <a:schemeClr val="bg2"/>
              </a:solidFill>
              <a:effectLst>
                <a:reflection blurRad="6350" stA="53000" endA="300" endPos="35500" dir="5400000" sy="-90000" algn="bl" rotWithShape="0"/>
              </a:effectLst>
              <a:latin typeface="erdana"/>
            </a:endParaRPr>
          </a:p>
        </p:txBody>
      </p:sp>
      <p:sp>
        <p:nvSpPr>
          <p:cNvPr id="7" name="Rectangle 6">
            <a:extLst>
              <a:ext uri="{FF2B5EF4-FFF2-40B4-BE49-F238E27FC236}">
                <a16:creationId xmlns:a16="http://schemas.microsoft.com/office/drawing/2014/main" id="{89AD5AF1-5F8D-4D54-95B5-22F2480D6886}"/>
              </a:ext>
            </a:extLst>
          </p:cNvPr>
          <p:cNvSpPr/>
          <p:nvPr/>
        </p:nvSpPr>
        <p:spPr>
          <a:xfrm>
            <a:off x="4427621" y="2425566"/>
            <a:ext cx="3262963" cy="3078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b="1" i="0" dirty="0">
                <a:solidFill>
                  <a:srgbClr val="2E8B57"/>
                </a:solidFill>
                <a:effectLst/>
                <a:latin typeface="inter-regular"/>
              </a:rPr>
              <a:t>int</a:t>
            </a:r>
            <a:r>
              <a:rPr lang="en-US" b="0" i="0" dirty="0">
                <a:solidFill>
                  <a:srgbClr val="000000"/>
                </a:solidFill>
                <a:effectLst/>
                <a:latin typeface="inter-regular"/>
              </a:rPr>
              <a:t> addition()  </a:t>
            </a:r>
          </a:p>
          <a:p>
            <a:pPr algn="just"/>
            <a:r>
              <a:rPr lang="en-US" b="0" i="0" dirty="0">
                <a:solidFill>
                  <a:srgbClr val="000000"/>
                </a:solidFill>
                <a:effectLst/>
                <a:latin typeface="inter-regular"/>
              </a:rPr>
              <a:t>{  </a:t>
            </a:r>
          </a:p>
          <a:p>
            <a:pPr algn="just"/>
            <a:r>
              <a:rPr lang="en-US" b="0" i="0" dirty="0">
                <a:solidFill>
                  <a:srgbClr val="000000"/>
                </a:solidFill>
                <a:effectLst/>
                <a:latin typeface="inter-regular"/>
              </a:rPr>
              <a:t>    </a:t>
            </a:r>
            <a:r>
              <a:rPr lang="en-US" b="1" i="0" dirty="0">
                <a:solidFill>
                  <a:srgbClr val="2E8B57"/>
                </a:solidFill>
                <a:effectLst/>
                <a:latin typeface="inter-regular"/>
              </a:rPr>
              <a:t>int</a:t>
            </a:r>
            <a:r>
              <a:rPr lang="en-US" b="0" i="0" dirty="0">
                <a:solidFill>
                  <a:srgbClr val="000000"/>
                </a:solidFill>
                <a:effectLst/>
                <a:latin typeface="inter-regular"/>
              </a:rPr>
              <a:t> a, b;   </a:t>
            </a:r>
          </a:p>
          <a:p>
            <a:pPr algn="just"/>
            <a:r>
              <a:rPr lang="en-US" b="0" i="0" dirty="0">
                <a:solidFill>
                  <a:srgbClr val="000000"/>
                </a:solidFill>
                <a:effectLst/>
                <a:latin typeface="inter-regular"/>
              </a:rPr>
              <a:t>    </a:t>
            </a:r>
            <a:r>
              <a:rPr lang="en-US" b="0" i="0" dirty="0" err="1">
                <a:solidFill>
                  <a:srgbClr val="000000"/>
                </a:solidFill>
                <a:effectLst/>
                <a:latin typeface="inter-regular"/>
              </a:rPr>
              <a:t>printf</a:t>
            </a:r>
            <a:r>
              <a:rPr lang="en-US" b="0" i="0" dirty="0">
                <a:solidFill>
                  <a:srgbClr val="000000"/>
                </a:solidFill>
                <a:effectLst/>
                <a:latin typeface="inter-regular"/>
              </a:rPr>
              <a:t>(</a:t>
            </a:r>
            <a:r>
              <a:rPr lang="en-US" b="0" i="0" dirty="0">
                <a:solidFill>
                  <a:srgbClr val="0000FF"/>
                </a:solidFill>
                <a:effectLst/>
                <a:latin typeface="inter-regular"/>
              </a:rPr>
              <a:t>"Enter two numbers:"</a:t>
            </a:r>
            <a:r>
              <a:rPr lang="en-US" b="0" i="0" dirty="0">
                <a:solidFill>
                  <a:srgbClr val="000000"/>
                </a:solidFill>
                <a:effectLst/>
                <a:latin typeface="inter-regular"/>
              </a:rPr>
              <a:t>);  </a:t>
            </a:r>
          </a:p>
          <a:p>
            <a:pPr algn="just"/>
            <a:r>
              <a:rPr lang="en-US" b="0" i="0" dirty="0">
                <a:solidFill>
                  <a:srgbClr val="000000"/>
                </a:solidFill>
                <a:effectLst/>
                <a:latin typeface="inter-regular"/>
              </a:rPr>
              <a:t>    </a:t>
            </a:r>
            <a:r>
              <a:rPr lang="en-US" b="0" i="0" dirty="0" err="1">
                <a:solidFill>
                  <a:srgbClr val="000000"/>
                </a:solidFill>
                <a:effectLst/>
                <a:latin typeface="inter-regular"/>
              </a:rPr>
              <a:t>scanf</a:t>
            </a:r>
            <a:r>
              <a:rPr lang="en-US" b="0" i="0" dirty="0">
                <a:solidFill>
                  <a:srgbClr val="000000"/>
                </a:solidFill>
                <a:effectLst/>
                <a:latin typeface="inter-regular"/>
              </a:rPr>
              <a:t>(</a:t>
            </a:r>
            <a:r>
              <a:rPr lang="en-US" b="0" i="0" dirty="0">
                <a:solidFill>
                  <a:srgbClr val="0000FF"/>
                </a:solidFill>
                <a:effectLst/>
                <a:latin typeface="inter-regular"/>
              </a:rPr>
              <a:t>"%d %d\</a:t>
            </a:r>
            <a:r>
              <a:rPr lang="en-US" b="0" i="0" dirty="0" err="1">
                <a:solidFill>
                  <a:srgbClr val="0000FF"/>
                </a:solidFill>
                <a:effectLst/>
                <a:latin typeface="inter-regular"/>
              </a:rPr>
              <a:t>n"</a:t>
            </a:r>
            <a:r>
              <a:rPr lang="en-US" b="0" i="0" dirty="0" err="1">
                <a:solidFill>
                  <a:srgbClr val="000000"/>
                </a:solidFill>
                <a:effectLst/>
                <a:latin typeface="inter-regular"/>
              </a:rPr>
              <a:t>,&amp;a,&amp;b</a:t>
            </a:r>
            <a:r>
              <a:rPr lang="en-US" b="0" i="0" dirty="0">
                <a:solidFill>
                  <a:srgbClr val="000000"/>
                </a:solidFill>
                <a:effectLst/>
                <a:latin typeface="inter-regular"/>
              </a:rPr>
              <a:t>);  </a:t>
            </a:r>
          </a:p>
          <a:p>
            <a:pPr algn="just"/>
            <a:r>
              <a:rPr lang="en-US" b="0" i="0" dirty="0">
                <a:solidFill>
                  <a:srgbClr val="000000"/>
                </a:solidFill>
                <a:effectLst/>
                <a:latin typeface="inter-regular"/>
              </a:rPr>
              <a:t>    </a:t>
            </a:r>
            <a:r>
              <a:rPr lang="en-US" b="1" i="0" dirty="0">
                <a:solidFill>
                  <a:srgbClr val="006699"/>
                </a:solidFill>
                <a:effectLst/>
                <a:latin typeface="inter-regular"/>
              </a:rPr>
              <a:t>return</a:t>
            </a:r>
            <a:r>
              <a:rPr lang="en-US" b="0" i="0" dirty="0">
                <a:solidFill>
                  <a:srgbClr val="000000"/>
                </a:solidFill>
                <a:effectLst/>
                <a:latin typeface="inter-regular"/>
              </a:rPr>
              <a:t> </a:t>
            </a:r>
            <a:r>
              <a:rPr lang="en-US" b="0" i="0" dirty="0" err="1">
                <a:solidFill>
                  <a:srgbClr val="000000"/>
                </a:solidFill>
                <a:effectLst/>
                <a:latin typeface="inter-regular"/>
              </a:rPr>
              <a:t>a+b</a:t>
            </a:r>
            <a:r>
              <a:rPr lang="en-US" b="0" i="0" dirty="0">
                <a:solidFill>
                  <a:srgbClr val="000000"/>
                </a:solidFill>
                <a:effectLst/>
                <a:latin typeface="inter-regular"/>
              </a:rPr>
              <a:t>;  </a:t>
            </a:r>
          </a:p>
          <a:p>
            <a:pPr algn="just"/>
            <a:r>
              <a:rPr lang="en-US" b="0" i="0" dirty="0">
                <a:solidFill>
                  <a:srgbClr val="000000"/>
                </a:solidFill>
                <a:effectLst/>
                <a:latin typeface="inter-regular"/>
              </a:rPr>
              <a:t>}  </a:t>
            </a:r>
          </a:p>
          <a:p>
            <a:pPr algn="ctr"/>
            <a:endParaRPr lang="en-US" dirty="0"/>
          </a:p>
        </p:txBody>
      </p:sp>
    </p:spTree>
    <p:extLst>
      <p:ext uri="{BB962C8B-B14F-4D97-AF65-F5344CB8AC3E}">
        <p14:creationId xmlns:p14="http://schemas.microsoft.com/office/powerpoint/2010/main" val="19103000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D047C922-BEF3-4A1D-9885-0D42CC6E8BCA}"/>
              </a:ext>
            </a:extLst>
          </p:cNvPr>
          <p:cNvSpPr/>
          <p:nvPr/>
        </p:nvSpPr>
        <p:spPr>
          <a:xfrm>
            <a:off x="709878" y="1742212"/>
            <a:ext cx="11071444" cy="48511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just"/>
            <a:endParaRPr lang="en-US" b="0" i="0" dirty="0">
              <a:solidFill>
                <a:srgbClr val="000000"/>
              </a:solidFill>
              <a:effectLst/>
              <a:latin typeface="inter-regular"/>
            </a:endParaRPr>
          </a:p>
        </p:txBody>
      </p:sp>
      <p:sp>
        <p:nvSpPr>
          <p:cNvPr id="4" name="Rectangle 3">
            <a:extLst>
              <a:ext uri="{FF2B5EF4-FFF2-40B4-BE49-F238E27FC236}">
                <a16:creationId xmlns:a16="http://schemas.microsoft.com/office/drawing/2014/main" id="{4DC59F4E-194B-4C79-8FE0-43EE4F3B39A0}"/>
              </a:ext>
            </a:extLst>
          </p:cNvPr>
          <p:cNvSpPr/>
          <p:nvPr/>
        </p:nvSpPr>
        <p:spPr>
          <a:xfrm>
            <a:off x="985787" y="1941366"/>
            <a:ext cx="5852161" cy="44334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b="0" i="0" dirty="0">
                <a:solidFill>
                  <a:srgbClr val="0000FF"/>
                </a:solidFill>
                <a:effectLst/>
                <a:latin typeface="inter-regular"/>
              </a:rPr>
              <a:t>#include&lt;stdio.h&gt;</a:t>
            </a:r>
            <a:r>
              <a:rPr lang="en-US" b="0" i="0" dirty="0">
                <a:solidFill>
                  <a:srgbClr val="000000"/>
                </a:solidFill>
                <a:effectLst/>
                <a:latin typeface="inter-regular"/>
              </a:rPr>
              <a:t>  </a:t>
            </a:r>
          </a:p>
          <a:p>
            <a:pPr algn="just"/>
            <a:r>
              <a:rPr lang="en-US" b="1" i="0" dirty="0">
                <a:solidFill>
                  <a:srgbClr val="2E8B57"/>
                </a:solidFill>
                <a:effectLst/>
                <a:latin typeface="inter-regular"/>
              </a:rPr>
              <a:t>int</a:t>
            </a:r>
            <a:r>
              <a:rPr lang="en-US" b="0" i="0" dirty="0">
                <a:solidFill>
                  <a:srgbClr val="000000"/>
                </a:solidFill>
                <a:effectLst/>
                <a:latin typeface="inter-regular"/>
              </a:rPr>
              <a:t> show();  </a:t>
            </a:r>
          </a:p>
          <a:p>
            <a:pPr algn="just"/>
            <a:r>
              <a:rPr lang="en-US" b="1" i="0" dirty="0">
                <a:solidFill>
                  <a:srgbClr val="2E8B57"/>
                </a:solidFill>
                <a:effectLst/>
                <a:latin typeface="inter-regular"/>
              </a:rPr>
              <a:t>int</a:t>
            </a:r>
            <a:r>
              <a:rPr lang="en-US" b="0" i="0" dirty="0">
                <a:solidFill>
                  <a:srgbClr val="000000"/>
                </a:solidFill>
                <a:effectLst/>
                <a:latin typeface="inter-regular"/>
              </a:rPr>
              <a:t> </a:t>
            </a:r>
            <a:r>
              <a:rPr lang="en-US" b="0" i="0" dirty="0" err="1">
                <a:solidFill>
                  <a:srgbClr val="000000"/>
                </a:solidFill>
                <a:effectLst/>
                <a:latin typeface="inter-regular"/>
              </a:rPr>
              <a:t>showadd</a:t>
            </a:r>
            <a:r>
              <a:rPr lang="en-US" b="0" i="0" dirty="0">
                <a:solidFill>
                  <a:srgbClr val="000000"/>
                </a:solidFill>
                <a:effectLst/>
                <a:latin typeface="inter-regular"/>
              </a:rPr>
              <a:t>(</a:t>
            </a:r>
            <a:r>
              <a:rPr lang="en-US" b="1" i="0" dirty="0">
                <a:solidFill>
                  <a:srgbClr val="2E8B57"/>
                </a:solidFill>
                <a:effectLst/>
                <a:latin typeface="inter-regular"/>
              </a:rPr>
              <a:t>int</a:t>
            </a:r>
            <a:r>
              <a:rPr lang="en-US" b="0" i="0" dirty="0">
                <a:solidFill>
                  <a:srgbClr val="000000"/>
                </a:solidFill>
                <a:effectLst/>
                <a:latin typeface="inter-regular"/>
              </a:rPr>
              <a:t>);  </a:t>
            </a:r>
          </a:p>
          <a:p>
            <a:pPr algn="just"/>
            <a:r>
              <a:rPr lang="en-US" b="1" i="0" dirty="0">
                <a:solidFill>
                  <a:srgbClr val="2E8B57"/>
                </a:solidFill>
                <a:effectLst/>
                <a:latin typeface="inter-regular"/>
              </a:rPr>
              <a:t>int</a:t>
            </a:r>
            <a:r>
              <a:rPr lang="en-US" b="0" i="0" dirty="0">
                <a:solidFill>
                  <a:srgbClr val="000000"/>
                </a:solidFill>
                <a:effectLst/>
                <a:latin typeface="inter-regular"/>
              </a:rPr>
              <a:t> (*</a:t>
            </a:r>
            <a:r>
              <a:rPr lang="en-US" b="0" i="0" dirty="0" err="1">
                <a:solidFill>
                  <a:srgbClr val="000000"/>
                </a:solidFill>
                <a:effectLst/>
                <a:latin typeface="inter-regular"/>
              </a:rPr>
              <a:t>arr</a:t>
            </a:r>
            <a:r>
              <a:rPr lang="en-US" b="0" i="0" dirty="0">
                <a:solidFill>
                  <a:srgbClr val="000000"/>
                </a:solidFill>
                <a:effectLst/>
                <a:latin typeface="inter-regular"/>
              </a:rPr>
              <a:t>[3])();  </a:t>
            </a:r>
          </a:p>
          <a:p>
            <a:pPr algn="just"/>
            <a:r>
              <a:rPr lang="en-US" b="1" i="0" dirty="0">
                <a:solidFill>
                  <a:srgbClr val="2E8B57"/>
                </a:solidFill>
                <a:effectLst/>
                <a:latin typeface="inter-regular"/>
              </a:rPr>
              <a:t>int</a:t>
            </a:r>
            <a:r>
              <a:rPr lang="en-US" b="0" i="0" dirty="0">
                <a:solidFill>
                  <a:srgbClr val="000000"/>
                </a:solidFill>
                <a:effectLst/>
                <a:latin typeface="inter-regular"/>
              </a:rPr>
              <a:t> (*(*</a:t>
            </a:r>
            <a:r>
              <a:rPr lang="en-US" b="0" i="0" dirty="0" err="1">
                <a:solidFill>
                  <a:srgbClr val="000000"/>
                </a:solidFill>
                <a:effectLst/>
                <a:latin typeface="inter-regular"/>
              </a:rPr>
              <a:t>ptr</a:t>
            </a:r>
            <a:r>
              <a:rPr lang="en-US" b="0" i="0" dirty="0">
                <a:solidFill>
                  <a:srgbClr val="000000"/>
                </a:solidFill>
                <a:effectLst/>
                <a:latin typeface="inter-regular"/>
              </a:rPr>
              <a:t>)[3])();  </a:t>
            </a:r>
          </a:p>
          <a:p>
            <a:pPr algn="just"/>
            <a:r>
              <a:rPr lang="en-US" b="1" i="0" dirty="0">
                <a:solidFill>
                  <a:srgbClr val="2E8B57"/>
                </a:solidFill>
                <a:effectLst/>
                <a:latin typeface="inter-regular"/>
              </a:rPr>
              <a:t>int</a:t>
            </a:r>
            <a:r>
              <a:rPr lang="en-US" b="0" i="0" dirty="0">
                <a:solidFill>
                  <a:srgbClr val="000000"/>
                </a:solidFill>
                <a:effectLst/>
                <a:latin typeface="inter-regular"/>
              </a:rPr>
              <a:t> main ()  </a:t>
            </a:r>
          </a:p>
          <a:p>
            <a:pPr algn="just"/>
            <a:r>
              <a:rPr lang="en-US" b="0" i="0" dirty="0">
                <a:solidFill>
                  <a:srgbClr val="000000"/>
                </a:solidFill>
                <a:effectLst/>
                <a:latin typeface="inter-regular"/>
              </a:rPr>
              <a:t>{  </a:t>
            </a:r>
          </a:p>
          <a:p>
            <a:pPr algn="just"/>
            <a:r>
              <a:rPr lang="en-US" b="0" i="0" dirty="0">
                <a:solidFill>
                  <a:srgbClr val="000000"/>
                </a:solidFill>
                <a:effectLst/>
                <a:latin typeface="inter-regular"/>
              </a:rPr>
              <a:t>    </a:t>
            </a:r>
            <a:r>
              <a:rPr lang="en-US" b="1" i="0" dirty="0">
                <a:solidFill>
                  <a:srgbClr val="2E8B57"/>
                </a:solidFill>
                <a:effectLst/>
                <a:latin typeface="inter-regular"/>
              </a:rPr>
              <a:t>int</a:t>
            </a:r>
            <a:r>
              <a:rPr lang="en-US" b="0" i="0" dirty="0">
                <a:solidFill>
                  <a:srgbClr val="000000"/>
                </a:solidFill>
                <a:effectLst/>
                <a:latin typeface="inter-regular"/>
              </a:rPr>
              <a:t> result1;  </a:t>
            </a:r>
          </a:p>
          <a:p>
            <a:pPr algn="just"/>
            <a:r>
              <a:rPr lang="en-US" b="0" i="0" dirty="0">
                <a:solidFill>
                  <a:srgbClr val="000000"/>
                </a:solidFill>
                <a:effectLst/>
                <a:latin typeface="inter-regular"/>
              </a:rPr>
              <a:t>    </a:t>
            </a:r>
            <a:r>
              <a:rPr lang="en-US" b="0" i="0" dirty="0" err="1">
                <a:solidFill>
                  <a:srgbClr val="000000"/>
                </a:solidFill>
                <a:effectLst/>
                <a:latin typeface="inter-regular"/>
              </a:rPr>
              <a:t>arr</a:t>
            </a:r>
            <a:r>
              <a:rPr lang="en-US" b="0" i="0" dirty="0">
                <a:solidFill>
                  <a:srgbClr val="000000"/>
                </a:solidFill>
                <a:effectLst/>
                <a:latin typeface="inter-regular"/>
              </a:rPr>
              <a:t>[0] = show;  </a:t>
            </a:r>
          </a:p>
          <a:p>
            <a:pPr algn="just"/>
            <a:r>
              <a:rPr lang="en-US" b="0" i="0" dirty="0">
                <a:solidFill>
                  <a:srgbClr val="000000"/>
                </a:solidFill>
                <a:effectLst/>
                <a:latin typeface="inter-regular"/>
              </a:rPr>
              <a:t>    </a:t>
            </a:r>
            <a:r>
              <a:rPr lang="en-US" b="0" i="0" dirty="0" err="1">
                <a:solidFill>
                  <a:srgbClr val="000000"/>
                </a:solidFill>
                <a:effectLst/>
                <a:latin typeface="inter-regular"/>
              </a:rPr>
              <a:t>arr</a:t>
            </a:r>
            <a:r>
              <a:rPr lang="en-US" b="0" i="0" dirty="0">
                <a:solidFill>
                  <a:srgbClr val="000000"/>
                </a:solidFill>
                <a:effectLst/>
                <a:latin typeface="inter-regular"/>
              </a:rPr>
              <a:t>[1] = </a:t>
            </a:r>
            <a:r>
              <a:rPr lang="en-US" b="0" i="0" dirty="0" err="1">
                <a:solidFill>
                  <a:srgbClr val="000000"/>
                </a:solidFill>
                <a:effectLst/>
                <a:latin typeface="inter-regular"/>
              </a:rPr>
              <a:t>showadd</a:t>
            </a:r>
            <a:r>
              <a:rPr lang="en-US" b="0" i="0" dirty="0">
                <a:solidFill>
                  <a:srgbClr val="000000"/>
                </a:solidFill>
                <a:effectLst/>
                <a:latin typeface="inter-regular"/>
              </a:rPr>
              <a:t>;  </a:t>
            </a:r>
          </a:p>
          <a:p>
            <a:pPr algn="just"/>
            <a:r>
              <a:rPr lang="en-US" b="0" i="0" dirty="0">
                <a:solidFill>
                  <a:srgbClr val="000000"/>
                </a:solidFill>
                <a:effectLst/>
                <a:latin typeface="inter-regular"/>
              </a:rPr>
              <a:t>    </a:t>
            </a:r>
            <a:r>
              <a:rPr lang="en-US" b="0" i="0" dirty="0" err="1">
                <a:solidFill>
                  <a:srgbClr val="000000"/>
                </a:solidFill>
                <a:effectLst/>
                <a:latin typeface="inter-regular"/>
              </a:rPr>
              <a:t>ptr</a:t>
            </a:r>
            <a:r>
              <a:rPr lang="en-US" b="0" i="0" dirty="0">
                <a:solidFill>
                  <a:srgbClr val="000000"/>
                </a:solidFill>
                <a:effectLst/>
                <a:latin typeface="inter-regular"/>
              </a:rPr>
              <a:t> = &amp;</a:t>
            </a:r>
            <a:r>
              <a:rPr lang="en-US" b="0" i="0" dirty="0" err="1">
                <a:solidFill>
                  <a:srgbClr val="000000"/>
                </a:solidFill>
                <a:effectLst/>
                <a:latin typeface="inter-regular"/>
              </a:rPr>
              <a:t>arr</a:t>
            </a:r>
            <a:r>
              <a:rPr lang="en-US" b="0" i="0" dirty="0">
                <a:solidFill>
                  <a:srgbClr val="000000"/>
                </a:solidFill>
                <a:effectLst/>
                <a:latin typeface="inter-regular"/>
              </a:rPr>
              <a:t>;  </a:t>
            </a:r>
          </a:p>
          <a:p>
            <a:pPr algn="just"/>
            <a:r>
              <a:rPr lang="en-US" b="0" i="0" dirty="0">
                <a:solidFill>
                  <a:srgbClr val="000000"/>
                </a:solidFill>
                <a:effectLst/>
                <a:latin typeface="inter-regular"/>
              </a:rPr>
              <a:t>    result1 = (**</a:t>
            </a:r>
            <a:r>
              <a:rPr lang="en-US" b="0" i="0" dirty="0" err="1">
                <a:solidFill>
                  <a:srgbClr val="000000"/>
                </a:solidFill>
                <a:effectLst/>
                <a:latin typeface="inter-regular"/>
              </a:rPr>
              <a:t>ptr</a:t>
            </a:r>
            <a:r>
              <a:rPr lang="en-US" b="0" i="0" dirty="0">
                <a:solidFill>
                  <a:srgbClr val="000000"/>
                </a:solidFill>
                <a:effectLst/>
                <a:latin typeface="inter-regular"/>
              </a:rPr>
              <a:t>)();  </a:t>
            </a:r>
          </a:p>
          <a:p>
            <a:pPr algn="just"/>
            <a:r>
              <a:rPr lang="en-US" b="0" i="0" dirty="0">
                <a:solidFill>
                  <a:srgbClr val="000000"/>
                </a:solidFill>
                <a:effectLst/>
                <a:latin typeface="inter-regular"/>
              </a:rPr>
              <a:t>    </a:t>
            </a:r>
            <a:r>
              <a:rPr lang="en-US" b="0" i="0" dirty="0" err="1">
                <a:solidFill>
                  <a:srgbClr val="000000"/>
                </a:solidFill>
                <a:effectLst/>
                <a:latin typeface="inter-regular"/>
              </a:rPr>
              <a:t>printf</a:t>
            </a:r>
            <a:r>
              <a:rPr lang="en-US" b="0" i="0" dirty="0">
                <a:solidFill>
                  <a:srgbClr val="000000"/>
                </a:solidFill>
                <a:effectLst/>
                <a:latin typeface="inter-regular"/>
              </a:rPr>
              <a:t>(</a:t>
            </a:r>
            <a:r>
              <a:rPr lang="en-US" b="0" i="0" dirty="0">
                <a:solidFill>
                  <a:srgbClr val="0000FF"/>
                </a:solidFill>
                <a:effectLst/>
                <a:latin typeface="inter-regular"/>
              </a:rPr>
              <a:t>"printing the value returned by show : %d"</a:t>
            </a:r>
            <a:r>
              <a:rPr lang="en-US" b="0" i="0" dirty="0">
                <a:solidFill>
                  <a:srgbClr val="000000"/>
                </a:solidFill>
                <a:effectLst/>
                <a:latin typeface="inter-regular"/>
              </a:rPr>
              <a:t>,result1); </a:t>
            </a:r>
          </a:p>
          <a:p>
            <a:pPr algn="just"/>
            <a:r>
              <a:rPr lang="en-US" b="0" i="0" dirty="0">
                <a:solidFill>
                  <a:srgbClr val="000000"/>
                </a:solidFill>
                <a:effectLst/>
                <a:latin typeface="inter-regular"/>
              </a:rPr>
              <a:t>    (*(*ptr+1))(result1);  </a:t>
            </a:r>
          </a:p>
          <a:p>
            <a:pPr algn="just"/>
            <a:r>
              <a:rPr lang="en-US" b="0" i="0" dirty="0">
                <a:solidFill>
                  <a:srgbClr val="000000"/>
                </a:solidFill>
                <a:effectLst/>
                <a:latin typeface="inter-regular"/>
              </a:rPr>
              <a:t>}</a:t>
            </a:r>
          </a:p>
        </p:txBody>
      </p:sp>
      <p:sp>
        <p:nvSpPr>
          <p:cNvPr id="2" name="Title 1">
            <a:extLst>
              <a:ext uri="{FF2B5EF4-FFF2-40B4-BE49-F238E27FC236}">
                <a16:creationId xmlns:a16="http://schemas.microsoft.com/office/drawing/2014/main" id="{3EA5137F-210E-48CE-9539-D7DC6E387890}"/>
              </a:ext>
            </a:extLst>
          </p:cNvPr>
          <p:cNvSpPr>
            <a:spLocks noGrp="1"/>
          </p:cNvSpPr>
          <p:nvPr>
            <p:ph type="title"/>
          </p:nvPr>
        </p:nvSpPr>
        <p:spPr>
          <a:xfrm>
            <a:off x="985787" y="801959"/>
            <a:ext cx="9906000" cy="1117936"/>
          </a:xfrm>
        </p:spPr>
        <p:txBody>
          <a:bodyPr>
            <a:normAutofit/>
          </a:bodyPr>
          <a:lstStyle/>
          <a:p>
            <a:pPr marL="285750" indent="-285750">
              <a:buFont typeface="Arial" panose="020B0604020202020204" pitchFamily="34" charset="0"/>
              <a:buChar char="•"/>
            </a:pPr>
            <a:r>
              <a:rPr lang="en-US" sz="1600" b="0" i="0" dirty="0">
                <a:solidFill>
                  <a:schemeClr val="bg1"/>
                </a:solidFill>
                <a:effectLst/>
                <a:latin typeface="inter-regular"/>
              </a:rPr>
              <a:t>an array of the function is an array which contains the addresses of functions. In other words, the pointer to an array of functions is a pointer pointing to an array which contains the pointers to the functions.</a:t>
            </a:r>
            <a:endParaRPr lang="en-US" sz="1600" i="0" cap="none" dirty="0">
              <a:ln w="0"/>
              <a:solidFill>
                <a:schemeClr val="bg1"/>
              </a:solidFill>
              <a:effectLst>
                <a:reflection blurRad="6350" stA="53000" endA="300" endPos="35500" dir="5400000" sy="-90000" algn="bl" rotWithShape="0"/>
              </a:effectLst>
              <a:latin typeface="erdana"/>
            </a:endParaRPr>
          </a:p>
        </p:txBody>
      </p:sp>
      <p:sp>
        <p:nvSpPr>
          <p:cNvPr id="5" name="Rectangle: Rounded Corners 4">
            <a:extLst>
              <a:ext uri="{FF2B5EF4-FFF2-40B4-BE49-F238E27FC236}">
                <a16:creationId xmlns:a16="http://schemas.microsoft.com/office/drawing/2014/main" id="{995696D3-F211-4F3A-9A87-7C2E6FB5E7A3}"/>
              </a:ext>
            </a:extLst>
          </p:cNvPr>
          <p:cNvSpPr/>
          <p:nvPr/>
        </p:nvSpPr>
        <p:spPr>
          <a:xfrm>
            <a:off x="7113857" y="5011786"/>
            <a:ext cx="4446084" cy="13630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Output: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bg1"/>
                </a:solidFill>
                <a:effectLst/>
                <a:latin typeface="Arial Unicode MS"/>
              </a:rPr>
              <a:t>printing the value returned by show : 65 Adding 90 to the value returned by show: 155</a:t>
            </a:r>
            <a:r>
              <a:rPr kumimoji="0" lang="en-US" altLang="en-US" sz="1050" b="0" i="0" u="none" strike="noStrike" cap="none" normalizeH="0" baseline="0" dirty="0">
                <a:ln>
                  <a:noFill/>
                </a:ln>
                <a:solidFill>
                  <a:schemeClr val="bg1"/>
                </a:solidFill>
                <a:effectLst/>
              </a:rPr>
              <a:t> </a:t>
            </a:r>
            <a:endParaRPr kumimoji="0" lang="en-US" altLang="en-US" sz="2800" b="0" i="0" u="none" strike="noStrike" cap="none" normalizeH="0" baseline="0" dirty="0">
              <a:ln>
                <a:noFill/>
              </a:ln>
              <a:solidFill>
                <a:schemeClr val="bg1"/>
              </a:solidFill>
              <a:effectLst/>
              <a:latin typeface="Arial" panose="020B0604020202020204" pitchFamily="34" charset="0"/>
            </a:endParaRPr>
          </a:p>
        </p:txBody>
      </p:sp>
      <p:sp>
        <p:nvSpPr>
          <p:cNvPr id="6" name="Title 1">
            <a:extLst>
              <a:ext uri="{FF2B5EF4-FFF2-40B4-BE49-F238E27FC236}">
                <a16:creationId xmlns:a16="http://schemas.microsoft.com/office/drawing/2014/main" id="{7E3C1C6A-3255-4CEC-BD87-802305A28212}"/>
              </a:ext>
            </a:extLst>
          </p:cNvPr>
          <p:cNvSpPr txBox="1">
            <a:spLocks/>
          </p:cNvSpPr>
          <p:nvPr/>
        </p:nvSpPr>
        <p:spPr>
          <a:xfrm>
            <a:off x="985787" y="200566"/>
            <a:ext cx="9906000" cy="8631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cap="none" dirty="0">
                <a:ln w="0"/>
                <a:solidFill>
                  <a:schemeClr val="bg2"/>
                </a:solidFill>
                <a:effectLst>
                  <a:reflection blurRad="6350" stA="53000" endA="300" endPos="35500" dir="5400000" sy="-90000" algn="bl" rotWithShape="0"/>
                </a:effectLst>
              </a:rPr>
              <a:t>Pointer to Array of Functions</a:t>
            </a:r>
            <a:endParaRPr lang="en-US" cap="none" dirty="0">
              <a:ln w="0"/>
              <a:solidFill>
                <a:schemeClr val="bg2"/>
              </a:solidFill>
              <a:effectLst>
                <a:reflection blurRad="6350" stA="53000" endA="300" endPos="35500" dir="5400000" sy="-90000" algn="bl" rotWithShape="0"/>
              </a:effectLst>
              <a:latin typeface="erdana"/>
            </a:endParaRPr>
          </a:p>
        </p:txBody>
      </p:sp>
      <p:sp>
        <p:nvSpPr>
          <p:cNvPr id="7" name="Rectangle 6">
            <a:extLst>
              <a:ext uri="{FF2B5EF4-FFF2-40B4-BE49-F238E27FC236}">
                <a16:creationId xmlns:a16="http://schemas.microsoft.com/office/drawing/2014/main" id="{89AD5AF1-5F8D-4D54-95B5-22F2480D6886}"/>
              </a:ext>
            </a:extLst>
          </p:cNvPr>
          <p:cNvSpPr/>
          <p:nvPr/>
        </p:nvSpPr>
        <p:spPr>
          <a:xfrm>
            <a:off x="6888883" y="1941366"/>
            <a:ext cx="4593239" cy="28712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b="1" i="0" dirty="0">
                <a:solidFill>
                  <a:srgbClr val="2E8B57"/>
                </a:solidFill>
                <a:effectLst/>
                <a:latin typeface="inter-regular"/>
              </a:rPr>
              <a:t>int</a:t>
            </a:r>
            <a:r>
              <a:rPr lang="en-US" b="0" i="0" dirty="0">
                <a:solidFill>
                  <a:srgbClr val="000000"/>
                </a:solidFill>
                <a:effectLst/>
                <a:latin typeface="inter-regular"/>
              </a:rPr>
              <a:t> show()  </a:t>
            </a:r>
          </a:p>
          <a:p>
            <a:pPr algn="just"/>
            <a:r>
              <a:rPr lang="en-US" b="0" i="0" dirty="0">
                <a:solidFill>
                  <a:srgbClr val="000000"/>
                </a:solidFill>
                <a:effectLst/>
                <a:latin typeface="inter-regular"/>
              </a:rPr>
              <a:t>{  </a:t>
            </a:r>
          </a:p>
          <a:p>
            <a:pPr algn="just"/>
            <a:r>
              <a:rPr lang="en-US" b="0" i="0" dirty="0">
                <a:solidFill>
                  <a:srgbClr val="000000"/>
                </a:solidFill>
                <a:effectLst/>
                <a:latin typeface="inter-regular"/>
              </a:rPr>
              <a:t>    </a:t>
            </a:r>
            <a:r>
              <a:rPr lang="en-US" b="1" i="0" dirty="0">
                <a:solidFill>
                  <a:srgbClr val="2E8B57"/>
                </a:solidFill>
                <a:effectLst/>
                <a:latin typeface="inter-regular"/>
              </a:rPr>
              <a:t>int</a:t>
            </a:r>
            <a:r>
              <a:rPr lang="en-US" b="0" i="0" dirty="0">
                <a:solidFill>
                  <a:srgbClr val="000000"/>
                </a:solidFill>
                <a:effectLst/>
                <a:latin typeface="inter-regular"/>
              </a:rPr>
              <a:t> a = 65;  </a:t>
            </a:r>
          </a:p>
          <a:p>
            <a:pPr algn="just"/>
            <a:r>
              <a:rPr lang="en-US" b="0" i="0" dirty="0">
                <a:solidFill>
                  <a:srgbClr val="000000"/>
                </a:solidFill>
                <a:effectLst/>
                <a:latin typeface="inter-regular"/>
              </a:rPr>
              <a:t>    </a:t>
            </a:r>
            <a:r>
              <a:rPr lang="en-US" b="1" i="0" dirty="0">
                <a:solidFill>
                  <a:srgbClr val="006699"/>
                </a:solidFill>
                <a:effectLst/>
                <a:latin typeface="inter-regular"/>
              </a:rPr>
              <a:t>return</a:t>
            </a:r>
            <a:r>
              <a:rPr lang="en-US" b="0" i="0" dirty="0">
                <a:solidFill>
                  <a:srgbClr val="000000"/>
                </a:solidFill>
                <a:effectLst/>
                <a:latin typeface="inter-regular"/>
              </a:rPr>
              <a:t> a++;  </a:t>
            </a:r>
          </a:p>
          <a:p>
            <a:pPr algn="just"/>
            <a:r>
              <a:rPr lang="en-US" b="0" i="0" dirty="0">
                <a:solidFill>
                  <a:srgbClr val="000000"/>
                </a:solidFill>
                <a:effectLst/>
                <a:latin typeface="inter-regular"/>
              </a:rPr>
              <a:t>}  </a:t>
            </a:r>
          </a:p>
          <a:p>
            <a:pPr algn="just"/>
            <a:r>
              <a:rPr lang="en-US" b="1" i="0" dirty="0">
                <a:solidFill>
                  <a:srgbClr val="2E8B57"/>
                </a:solidFill>
                <a:effectLst/>
                <a:latin typeface="inter-regular"/>
              </a:rPr>
              <a:t>int</a:t>
            </a:r>
            <a:r>
              <a:rPr lang="en-US" b="0" i="0" dirty="0">
                <a:solidFill>
                  <a:srgbClr val="000000"/>
                </a:solidFill>
                <a:effectLst/>
                <a:latin typeface="inter-regular"/>
              </a:rPr>
              <a:t> </a:t>
            </a:r>
            <a:r>
              <a:rPr lang="en-US" b="0" i="0" dirty="0" err="1">
                <a:solidFill>
                  <a:srgbClr val="000000"/>
                </a:solidFill>
                <a:effectLst/>
                <a:latin typeface="inter-regular"/>
              </a:rPr>
              <a:t>showadd</a:t>
            </a:r>
            <a:r>
              <a:rPr lang="en-US" b="0" i="0" dirty="0">
                <a:solidFill>
                  <a:srgbClr val="000000"/>
                </a:solidFill>
                <a:effectLst/>
                <a:latin typeface="inter-regular"/>
              </a:rPr>
              <a:t>(</a:t>
            </a:r>
            <a:r>
              <a:rPr lang="en-US" b="1" i="0" dirty="0">
                <a:solidFill>
                  <a:srgbClr val="2E8B57"/>
                </a:solidFill>
                <a:effectLst/>
                <a:latin typeface="inter-regular"/>
              </a:rPr>
              <a:t>int</a:t>
            </a:r>
            <a:r>
              <a:rPr lang="en-US" b="0" i="0" dirty="0">
                <a:solidFill>
                  <a:srgbClr val="000000"/>
                </a:solidFill>
                <a:effectLst/>
                <a:latin typeface="inter-regular"/>
              </a:rPr>
              <a:t> b)  </a:t>
            </a:r>
          </a:p>
          <a:p>
            <a:pPr algn="just"/>
            <a:r>
              <a:rPr lang="en-US" b="0" i="0" dirty="0">
                <a:solidFill>
                  <a:srgbClr val="000000"/>
                </a:solidFill>
                <a:effectLst/>
                <a:latin typeface="inter-regular"/>
              </a:rPr>
              <a:t>{  </a:t>
            </a:r>
          </a:p>
          <a:p>
            <a:pPr algn="just"/>
            <a:r>
              <a:rPr lang="en-US" b="0" i="0" dirty="0">
                <a:solidFill>
                  <a:srgbClr val="000000"/>
                </a:solidFill>
                <a:effectLst/>
                <a:latin typeface="inter-regular"/>
              </a:rPr>
              <a:t>    </a:t>
            </a:r>
            <a:r>
              <a:rPr lang="en-US" b="0" i="0" dirty="0" err="1">
                <a:solidFill>
                  <a:srgbClr val="000000"/>
                </a:solidFill>
                <a:effectLst/>
                <a:latin typeface="inter-regular"/>
              </a:rPr>
              <a:t>printf</a:t>
            </a:r>
            <a:r>
              <a:rPr lang="en-US" b="0" i="0" dirty="0">
                <a:solidFill>
                  <a:srgbClr val="000000"/>
                </a:solidFill>
                <a:effectLst/>
                <a:latin typeface="inter-regular"/>
              </a:rPr>
              <a:t>(</a:t>
            </a:r>
            <a:r>
              <a:rPr lang="en-US" b="0" i="0" dirty="0">
                <a:solidFill>
                  <a:srgbClr val="0000FF"/>
                </a:solidFill>
                <a:effectLst/>
                <a:latin typeface="inter-regular"/>
              </a:rPr>
              <a:t>"\</a:t>
            </a:r>
            <a:r>
              <a:rPr lang="en-US" b="0" i="0" dirty="0" err="1">
                <a:solidFill>
                  <a:srgbClr val="0000FF"/>
                </a:solidFill>
                <a:effectLst/>
                <a:latin typeface="inter-regular"/>
              </a:rPr>
              <a:t>nAdding</a:t>
            </a:r>
            <a:r>
              <a:rPr lang="en-US" b="0" i="0" dirty="0">
                <a:solidFill>
                  <a:srgbClr val="0000FF"/>
                </a:solidFill>
                <a:effectLst/>
                <a:latin typeface="inter-regular"/>
              </a:rPr>
              <a:t> 90 to the value returned by show: %d"</a:t>
            </a:r>
            <a:r>
              <a:rPr lang="en-US" b="0" i="0" dirty="0">
                <a:solidFill>
                  <a:srgbClr val="000000"/>
                </a:solidFill>
                <a:effectLst/>
                <a:latin typeface="inter-regular"/>
              </a:rPr>
              <a:t>,b+90);  </a:t>
            </a:r>
          </a:p>
          <a:p>
            <a:pPr algn="just"/>
            <a:r>
              <a:rPr lang="en-US" b="0" i="0" dirty="0">
                <a:solidFill>
                  <a:srgbClr val="000000"/>
                </a:solidFill>
                <a:effectLst/>
                <a:latin typeface="inter-regular"/>
              </a:rPr>
              <a:t>}</a:t>
            </a:r>
          </a:p>
        </p:txBody>
      </p:sp>
    </p:spTree>
    <p:extLst>
      <p:ext uri="{BB962C8B-B14F-4D97-AF65-F5344CB8AC3E}">
        <p14:creationId xmlns:p14="http://schemas.microsoft.com/office/powerpoint/2010/main" val="34186340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5137F-210E-48CE-9539-D7DC6E387890}"/>
              </a:ext>
            </a:extLst>
          </p:cNvPr>
          <p:cNvSpPr>
            <a:spLocks noGrp="1"/>
          </p:cNvSpPr>
          <p:nvPr>
            <p:ph type="title"/>
          </p:nvPr>
        </p:nvSpPr>
        <p:spPr>
          <a:xfrm>
            <a:off x="985787" y="1354330"/>
            <a:ext cx="9906000" cy="863165"/>
          </a:xfrm>
        </p:spPr>
        <p:txBody>
          <a:bodyPr>
            <a:normAutofit/>
          </a:bodyPr>
          <a:lstStyle/>
          <a:p>
            <a:pPr marL="285750" indent="-285750">
              <a:buFont typeface="Arial" panose="020B0604020202020204" pitchFamily="34" charset="0"/>
              <a:buChar char="•"/>
            </a:pPr>
            <a:r>
              <a:rPr lang="en-US" sz="1600" b="0" i="0" dirty="0">
                <a:solidFill>
                  <a:schemeClr val="bg1"/>
                </a:solidFill>
                <a:effectLst/>
                <a:latin typeface="inter-regular"/>
              </a:rPr>
              <a:t>The structure pointer points to the address of a memory block where the Structure is being stored.</a:t>
            </a:r>
            <a:endParaRPr lang="en-US" sz="1600" i="0" cap="none" dirty="0">
              <a:ln w="0"/>
              <a:solidFill>
                <a:schemeClr val="bg1"/>
              </a:solidFill>
              <a:effectLst>
                <a:reflection blurRad="6350" stA="53000" endA="300" endPos="35500" dir="5400000" sy="-90000" algn="bl" rotWithShape="0"/>
              </a:effectLst>
              <a:latin typeface="erdana"/>
            </a:endParaRPr>
          </a:p>
        </p:txBody>
      </p:sp>
      <p:sp>
        <p:nvSpPr>
          <p:cNvPr id="5" name="Rectangle: Rounded Corners 4">
            <a:extLst>
              <a:ext uri="{FF2B5EF4-FFF2-40B4-BE49-F238E27FC236}">
                <a16:creationId xmlns:a16="http://schemas.microsoft.com/office/drawing/2014/main" id="{995696D3-F211-4F3A-9A87-7C2E6FB5E7A3}"/>
              </a:ext>
            </a:extLst>
          </p:cNvPr>
          <p:cNvSpPr/>
          <p:nvPr/>
        </p:nvSpPr>
        <p:spPr>
          <a:xfrm>
            <a:off x="1232033" y="2824164"/>
            <a:ext cx="4263991" cy="8526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solidFill>
                  <a:srgbClr val="006699"/>
                </a:solidFill>
                <a:effectLst/>
                <a:latin typeface="inter-regular"/>
              </a:rPr>
              <a:t>struct</a:t>
            </a:r>
            <a:r>
              <a:rPr lang="en-US" b="0" i="0" dirty="0">
                <a:solidFill>
                  <a:srgbClr val="000000"/>
                </a:solidFill>
                <a:effectLst/>
                <a:latin typeface="inter-regular"/>
              </a:rPr>
              <a:t> </a:t>
            </a:r>
            <a:r>
              <a:rPr lang="en-US" b="0" i="0" dirty="0" err="1">
                <a:solidFill>
                  <a:srgbClr val="000000"/>
                </a:solidFill>
                <a:effectLst/>
                <a:latin typeface="inter-regular"/>
              </a:rPr>
              <a:t>structure_name</a:t>
            </a:r>
            <a:r>
              <a:rPr lang="en-US" b="0" i="0" dirty="0">
                <a:solidFill>
                  <a:srgbClr val="000000"/>
                </a:solidFill>
                <a:effectLst/>
                <a:latin typeface="inter-regular"/>
              </a:rPr>
              <a:t> *</a:t>
            </a:r>
            <a:r>
              <a:rPr lang="en-US" b="0" i="0" dirty="0" err="1">
                <a:solidFill>
                  <a:srgbClr val="000000"/>
                </a:solidFill>
                <a:effectLst/>
                <a:latin typeface="inter-regular"/>
              </a:rPr>
              <a:t>ptr</a:t>
            </a:r>
            <a:r>
              <a:rPr lang="en-US" b="0" i="0" dirty="0">
                <a:solidFill>
                  <a:srgbClr val="000000"/>
                </a:solidFill>
                <a:effectLst/>
                <a:latin typeface="inter-regular"/>
              </a:rPr>
              <a:t>; </a:t>
            </a:r>
            <a:endParaRPr kumimoji="0" lang="en-US" altLang="en-US" sz="2800" b="0" i="0" u="none" strike="noStrike" cap="none" normalizeH="0" baseline="0" dirty="0">
              <a:ln>
                <a:noFill/>
              </a:ln>
              <a:solidFill>
                <a:schemeClr val="bg1"/>
              </a:solidFill>
              <a:effectLst/>
              <a:latin typeface="Arial" panose="020B0604020202020204" pitchFamily="34" charset="0"/>
            </a:endParaRPr>
          </a:p>
        </p:txBody>
      </p:sp>
      <p:sp>
        <p:nvSpPr>
          <p:cNvPr id="6" name="Title 1">
            <a:extLst>
              <a:ext uri="{FF2B5EF4-FFF2-40B4-BE49-F238E27FC236}">
                <a16:creationId xmlns:a16="http://schemas.microsoft.com/office/drawing/2014/main" id="{7E3C1C6A-3255-4CEC-BD87-802305A28212}"/>
              </a:ext>
            </a:extLst>
          </p:cNvPr>
          <p:cNvSpPr txBox="1">
            <a:spLocks/>
          </p:cNvSpPr>
          <p:nvPr/>
        </p:nvSpPr>
        <p:spPr>
          <a:xfrm>
            <a:off x="985787" y="200566"/>
            <a:ext cx="9906000" cy="8631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cap="none" dirty="0">
                <a:ln w="0"/>
                <a:solidFill>
                  <a:schemeClr val="bg2"/>
                </a:solidFill>
                <a:effectLst>
                  <a:reflection blurRad="6350" stA="53000" endA="300" endPos="35500" dir="5400000" sy="-90000" algn="bl" rotWithShape="0"/>
                </a:effectLst>
              </a:rPr>
              <a:t>Structure Pointer</a:t>
            </a:r>
            <a:endParaRPr lang="en-US" cap="none" dirty="0">
              <a:ln w="0"/>
              <a:solidFill>
                <a:schemeClr val="bg2"/>
              </a:solidFill>
              <a:effectLst>
                <a:reflection blurRad="6350" stA="53000" endA="300" endPos="35500" dir="5400000" sy="-90000" algn="bl" rotWithShape="0"/>
              </a:effectLst>
              <a:latin typeface="erdana"/>
            </a:endParaRPr>
          </a:p>
        </p:txBody>
      </p:sp>
      <p:sp>
        <p:nvSpPr>
          <p:cNvPr id="9" name="TextBox 8">
            <a:extLst>
              <a:ext uri="{FF2B5EF4-FFF2-40B4-BE49-F238E27FC236}">
                <a16:creationId xmlns:a16="http://schemas.microsoft.com/office/drawing/2014/main" id="{F76E9410-6829-4C66-AD6B-72BB368315DA}"/>
              </a:ext>
            </a:extLst>
          </p:cNvPr>
          <p:cNvSpPr txBox="1"/>
          <p:nvPr/>
        </p:nvSpPr>
        <p:spPr>
          <a:xfrm>
            <a:off x="1232033" y="4040341"/>
            <a:ext cx="4389120" cy="400110"/>
          </a:xfrm>
          <a:prstGeom prst="rect">
            <a:avLst/>
          </a:prstGeom>
          <a:noFill/>
        </p:spPr>
        <p:txBody>
          <a:bodyPr wrap="square" rtlCol="0">
            <a:spAutoFit/>
          </a:bodyPr>
          <a:lstStyle/>
          <a:p>
            <a:pPr algn="just"/>
            <a:r>
              <a:rPr lang="en-US" sz="2000" b="0" i="0" dirty="0">
                <a:solidFill>
                  <a:srgbClr val="610B4B"/>
                </a:solidFill>
                <a:effectLst/>
                <a:latin typeface="erdana"/>
              </a:rPr>
              <a:t>Example:</a:t>
            </a:r>
          </a:p>
        </p:txBody>
      </p:sp>
      <p:sp>
        <p:nvSpPr>
          <p:cNvPr id="10" name="Rectangle: Rounded Corners 9">
            <a:extLst>
              <a:ext uri="{FF2B5EF4-FFF2-40B4-BE49-F238E27FC236}">
                <a16:creationId xmlns:a16="http://schemas.microsoft.com/office/drawing/2014/main" id="{A42668D7-9184-402D-8ED6-87A1A8D6F48E}"/>
              </a:ext>
            </a:extLst>
          </p:cNvPr>
          <p:cNvSpPr/>
          <p:nvPr/>
        </p:nvSpPr>
        <p:spPr>
          <a:xfrm>
            <a:off x="1232033" y="4650983"/>
            <a:ext cx="5958040" cy="8526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rgbClr val="2E8B57"/>
                </a:solidFill>
                <a:latin typeface="inter-regular"/>
              </a:rPr>
              <a:t>float</a:t>
            </a:r>
            <a:r>
              <a:rPr lang="en-US" b="0" i="0" dirty="0">
                <a:solidFill>
                  <a:srgbClr val="000000"/>
                </a:solidFill>
                <a:effectLst/>
                <a:latin typeface="inter-regular"/>
              </a:rPr>
              <a:t> (*add) (</a:t>
            </a:r>
            <a:r>
              <a:rPr lang="en-US" b="1" dirty="0">
                <a:solidFill>
                  <a:srgbClr val="2E8B57"/>
                </a:solidFill>
                <a:latin typeface="inter-regular"/>
              </a:rPr>
              <a:t>float</a:t>
            </a:r>
            <a:r>
              <a:rPr lang="en-US" b="0" i="0" dirty="0">
                <a:solidFill>
                  <a:srgbClr val="000000"/>
                </a:solidFill>
                <a:effectLst/>
                <a:latin typeface="inter-regular"/>
              </a:rPr>
              <a:t> , </a:t>
            </a:r>
            <a:r>
              <a:rPr lang="en-US" b="1" dirty="0">
                <a:solidFill>
                  <a:srgbClr val="2E8B57"/>
                </a:solidFill>
                <a:latin typeface="inter-regular"/>
              </a:rPr>
              <a:t>float</a:t>
            </a:r>
            <a:r>
              <a:rPr lang="en-US" b="0" i="0" dirty="0">
                <a:solidFill>
                  <a:srgbClr val="000000"/>
                </a:solidFill>
                <a:effectLst/>
                <a:latin typeface="inter-regular"/>
              </a:rPr>
              <a:t>);  </a:t>
            </a:r>
            <a:r>
              <a:rPr lang="en-US" b="0" i="0" dirty="0">
                <a:solidFill>
                  <a:srgbClr val="008200"/>
                </a:solidFill>
                <a:effectLst/>
                <a:latin typeface="inter-regular"/>
              </a:rPr>
              <a:t>// Declaration of a function.</a:t>
            </a:r>
            <a:r>
              <a:rPr lang="en-US" b="0" i="0" dirty="0">
                <a:solidFill>
                  <a:srgbClr val="000000"/>
                </a:solidFill>
                <a:effectLst/>
                <a:latin typeface="inter-regular"/>
              </a:rPr>
              <a:t>  </a:t>
            </a:r>
          </a:p>
          <a:p>
            <a:r>
              <a:rPr lang="en-US" altLang="en-US" dirty="0">
                <a:solidFill>
                  <a:schemeClr val="bg1"/>
                </a:solidFill>
                <a:latin typeface="Arial" panose="020B0604020202020204" pitchFamily="34" charset="0"/>
              </a:rPr>
              <a:t>r</a:t>
            </a:r>
            <a:r>
              <a:rPr kumimoji="0" lang="en-US" altLang="en-US" b="0" i="0" u="none" strike="noStrike" cap="none" normalizeH="0" baseline="0" dirty="0">
                <a:ln>
                  <a:noFill/>
                </a:ln>
                <a:solidFill>
                  <a:schemeClr val="bg1"/>
                </a:solidFill>
                <a:effectLst/>
                <a:latin typeface="Arial" panose="020B0604020202020204" pitchFamily="34" charset="0"/>
              </a:rPr>
              <a:t>esult = (*add)(1,2);</a:t>
            </a:r>
            <a:r>
              <a:rPr lang="en-US" b="0" i="0" dirty="0">
                <a:solidFill>
                  <a:srgbClr val="008200"/>
                </a:solidFill>
                <a:effectLst/>
                <a:latin typeface="inter-regular"/>
              </a:rPr>
              <a:t>// Calling a function using usual ways.</a:t>
            </a:r>
            <a:r>
              <a:rPr lang="en-US" b="0" i="0" dirty="0">
                <a:solidFill>
                  <a:srgbClr val="000000"/>
                </a:solidFill>
                <a:effectLst/>
                <a:latin typeface="inter-regular"/>
              </a:rPr>
              <a:t> </a:t>
            </a:r>
            <a:endParaRPr kumimoji="0" lang="en-US" altLang="en-US" b="0" i="0" u="none" strike="noStrike" cap="none" normalizeH="0" baseline="0" dirty="0">
              <a:ln>
                <a:noFill/>
              </a:ln>
              <a:solidFill>
                <a:schemeClr val="bg1"/>
              </a:solidFill>
              <a:effectLst/>
              <a:latin typeface="Arial" panose="020B0604020202020204" pitchFamily="34" charset="0"/>
            </a:endParaRPr>
          </a:p>
        </p:txBody>
      </p:sp>
      <p:sp>
        <p:nvSpPr>
          <p:cNvPr id="11" name="TextBox 10">
            <a:extLst>
              <a:ext uri="{FF2B5EF4-FFF2-40B4-BE49-F238E27FC236}">
                <a16:creationId xmlns:a16="http://schemas.microsoft.com/office/drawing/2014/main" id="{51ACBEEE-435E-4AD5-A6EE-E4F0BF1A39E0}"/>
              </a:ext>
            </a:extLst>
          </p:cNvPr>
          <p:cNvSpPr txBox="1"/>
          <p:nvPr/>
        </p:nvSpPr>
        <p:spPr>
          <a:xfrm>
            <a:off x="1232032" y="2217495"/>
            <a:ext cx="3724979" cy="400110"/>
          </a:xfrm>
          <a:prstGeom prst="rect">
            <a:avLst/>
          </a:prstGeom>
          <a:noFill/>
        </p:spPr>
        <p:txBody>
          <a:bodyPr wrap="square" rtlCol="0">
            <a:spAutoFit/>
          </a:bodyPr>
          <a:lstStyle/>
          <a:p>
            <a:pPr algn="just"/>
            <a:r>
              <a:rPr lang="en-US" sz="2000" b="0" i="0" dirty="0">
                <a:solidFill>
                  <a:srgbClr val="610B4B"/>
                </a:solidFill>
                <a:effectLst/>
                <a:latin typeface="erdana"/>
              </a:rPr>
              <a:t>Declaration of a </a:t>
            </a:r>
            <a:r>
              <a:rPr lang="en-US" sz="2000" dirty="0">
                <a:solidFill>
                  <a:srgbClr val="610B4B"/>
                </a:solidFill>
                <a:latin typeface="erdana"/>
              </a:rPr>
              <a:t>structure</a:t>
            </a:r>
            <a:r>
              <a:rPr lang="en-US" sz="2000" b="0" i="0" dirty="0">
                <a:solidFill>
                  <a:srgbClr val="610B4B"/>
                </a:solidFill>
                <a:effectLst/>
                <a:latin typeface="erdana"/>
              </a:rPr>
              <a:t> pointer:</a:t>
            </a:r>
          </a:p>
        </p:txBody>
      </p:sp>
      <p:sp>
        <p:nvSpPr>
          <p:cNvPr id="8" name="Rectangle: Rounded Corners 7">
            <a:extLst>
              <a:ext uri="{FF2B5EF4-FFF2-40B4-BE49-F238E27FC236}">
                <a16:creationId xmlns:a16="http://schemas.microsoft.com/office/drawing/2014/main" id="{7C1F573F-E9A7-43F6-B2FB-181B9D021310}"/>
              </a:ext>
            </a:extLst>
          </p:cNvPr>
          <p:cNvSpPr/>
          <p:nvPr/>
        </p:nvSpPr>
        <p:spPr>
          <a:xfrm>
            <a:off x="5938787" y="2824164"/>
            <a:ext cx="4953000" cy="8526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0" i="0" dirty="0" err="1">
                <a:solidFill>
                  <a:srgbClr val="000000"/>
                </a:solidFill>
                <a:effectLst/>
                <a:latin typeface="inter-regular"/>
              </a:rPr>
              <a:t>ptr</a:t>
            </a:r>
            <a:r>
              <a:rPr lang="en-US" b="0" i="0" dirty="0">
                <a:solidFill>
                  <a:srgbClr val="000000"/>
                </a:solidFill>
                <a:effectLst/>
                <a:latin typeface="inter-regular"/>
              </a:rPr>
              <a:t> = &amp;</a:t>
            </a:r>
            <a:r>
              <a:rPr lang="en-US" b="0" i="0" dirty="0" err="1">
                <a:solidFill>
                  <a:srgbClr val="000000"/>
                </a:solidFill>
                <a:effectLst/>
                <a:latin typeface="inter-regular"/>
              </a:rPr>
              <a:t>structure_variable</a:t>
            </a:r>
            <a:r>
              <a:rPr lang="en-US" b="0" i="0" dirty="0">
                <a:solidFill>
                  <a:srgbClr val="000000"/>
                </a:solidFill>
                <a:effectLst/>
                <a:latin typeface="inter-regular"/>
              </a:rPr>
              <a:t>;</a:t>
            </a:r>
          </a:p>
          <a:p>
            <a:r>
              <a:rPr lang="en-US" b="1" i="0" dirty="0">
                <a:solidFill>
                  <a:srgbClr val="006699"/>
                </a:solidFill>
                <a:effectLst/>
                <a:latin typeface="inter-regular"/>
              </a:rPr>
              <a:t>struct</a:t>
            </a:r>
            <a:r>
              <a:rPr lang="en-US" b="0" i="0" dirty="0">
                <a:solidFill>
                  <a:srgbClr val="000000"/>
                </a:solidFill>
                <a:effectLst/>
                <a:latin typeface="inter-regular"/>
              </a:rPr>
              <a:t> </a:t>
            </a:r>
            <a:r>
              <a:rPr lang="en-US" b="0" i="0" dirty="0" err="1">
                <a:solidFill>
                  <a:srgbClr val="000000"/>
                </a:solidFill>
                <a:effectLst/>
                <a:latin typeface="inter-regular"/>
              </a:rPr>
              <a:t>structure_name</a:t>
            </a:r>
            <a:r>
              <a:rPr lang="en-US" b="0" i="0" dirty="0">
                <a:solidFill>
                  <a:srgbClr val="000000"/>
                </a:solidFill>
                <a:effectLst/>
                <a:latin typeface="inter-regular"/>
              </a:rPr>
              <a:t> *</a:t>
            </a:r>
            <a:r>
              <a:rPr lang="en-US" b="0" i="0" dirty="0" err="1">
                <a:solidFill>
                  <a:srgbClr val="000000"/>
                </a:solidFill>
                <a:effectLst/>
                <a:latin typeface="inter-regular"/>
              </a:rPr>
              <a:t>ptr</a:t>
            </a:r>
            <a:r>
              <a:rPr lang="en-US" b="0" i="0" dirty="0">
                <a:solidFill>
                  <a:srgbClr val="000000"/>
                </a:solidFill>
                <a:effectLst/>
                <a:latin typeface="inter-regular"/>
              </a:rPr>
              <a:t> = &amp;</a:t>
            </a:r>
            <a:r>
              <a:rPr lang="en-US" b="0" i="0" dirty="0" err="1">
                <a:solidFill>
                  <a:srgbClr val="000000"/>
                </a:solidFill>
                <a:effectLst/>
                <a:latin typeface="inter-regular"/>
              </a:rPr>
              <a:t>structure_variable</a:t>
            </a:r>
            <a:r>
              <a:rPr lang="en-US" b="0" i="0" dirty="0">
                <a:solidFill>
                  <a:srgbClr val="000000"/>
                </a:solidFill>
                <a:effectLst/>
                <a:latin typeface="inter-regular"/>
              </a:rPr>
              <a:t>;</a:t>
            </a:r>
            <a:endParaRPr kumimoji="0" lang="en-US" altLang="en-US" b="0" i="0" u="none" strike="noStrike" cap="none" normalizeH="0" baseline="0" dirty="0">
              <a:ln>
                <a:noFill/>
              </a:ln>
              <a:solidFill>
                <a:schemeClr val="bg1"/>
              </a:solidFill>
              <a:effectLst/>
              <a:latin typeface="Arial" panose="020B0604020202020204" pitchFamily="34" charset="0"/>
            </a:endParaRPr>
          </a:p>
        </p:txBody>
      </p:sp>
      <p:sp>
        <p:nvSpPr>
          <p:cNvPr id="12" name="TextBox 11">
            <a:extLst>
              <a:ext uri="{FF2B5EF4-FFF2-40B4-BE49-F238E27FC236}">
                <a16:creationId xmlns:a16="http://schemas.microsoft.com/office/drawing/2014/main" id="{F712A173-AADC-4064-B7AF-07CA388897E8}"/>
              </a:ext>
            </a:extLst>
          </p:cNvPr>
          <p:cNvSpPr txBox="1"/>
          <p:nvPr/>
        </p:nvSpPr>
        <p:spPr>
          <a:xfrm>
            <a:off x="5938787" y="2227972"/>
            <a:ext cx="4061861" cy="400110"/>
          </a:xfrm>
          <a:prstGeom prst="rect">
            <a:avLst/>
          </a:prstGeom>
          <a:noFill/>
        </p:spPr>
        <p:txBody>
          <a:bodyPr wrap="square" rtlCol="0">
            <a:spAutoFit/>
          </a:bodyPr>
          <a:lstStyle/>
          <a:p>
            <a:pPr algn="just"/>
            <a:r>
              <a:rPr lang="en-US" sz="2000" b="0" i="0" dirty="0">
                <a:solidFill>
                  <a:srgbClr val="610B4B"/>
                </a:solidFill>
                <a:effectLst/>
                <a:latin typeface="erdana"/>
              </a:rPr>
              <a:t>Initialization of a structure pointer:</a:t>
            </a:r>
          </a:p>
        </p:txBody>
      </p:sp>
    </p:spTree>
    <p:extLst>
      <p:ext uri="{BB962C8B-B14F-4D97-AF65-F5344CB8AC3E}">
        <p14:creationId xmlns:p14="http://schemas.microsoft.com/office/powerpoint/2010/main" val="37045595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5137F-210E-48CE-9539-D7DC6E387890}"/>
              </a:ext>
            </a:extLst>
          </p:cNvPr>
          <p:cNvSpPr>
            <a:spLocks noGrp="1"/>
          </p:cNvSpPr>
          <p:nvPr>
            <p:ph type="title"/>
          </p:nvPr>
        </p:nvSpPr>
        <p:spPr>
          <a:xfrm>
            <a:off x="1063621" y="330368"/>
            <a:ext cx="9906000" cy="863165"/>
          </a:xfrm>
        </p:spPr>
        <p:txBody>
          <a:bodyPr>
            <a:normAutofit fontScale="90000"/>
          </a:bodyPr>
          <a:lstStyle/>
          <a:p>
            <a:pPr algn="ctr"/>
            <a:r>
              <a:rPr lang="en-US" i="0" cap="none" dirty="0">
                <a:ln w="0"/>
                <a:solidFill>
                  <a:schemeClr val="bg2"/>
                </a:solidFill>
                <a:effectLst>
                  <a:reflection blurRad="6350" stA="53000" endA="300" endPos="35500" dir="5400000" sy="-90000" algn="bl" rotWithShape="0"/>
                </a:effectLst>
                <a:latin typeface="erdana"/>
              </a:rPr>
              <a:t>access the structure member using structure pointer and the dot operator</a:t>
            </a:r>
          </a:p>
        </p:txBody>
      </p:sp>
      <p:sp>
        <p:nvSpPr>
          <p:cNvPr id="3" name="Rectangle: Rounded Corners 2">
            <a:extLst>
              <a:ext uri="{FF2B5EF4-FFF2-40B4-BE49-F238E27FC236}">
                <a16:creationId xmlns:a16="http://schemas.microsoft.com/office/drawing/2014/main" id="{D047C922-BEF3-4A1D-9885-0D42CC6E8BCA}"/>
              </a:ext>
            </a:extLst>
          </p:cNvPr>
          <p:cNvSpPr/>
          <p:nvPr/>
        </p:nvSpPr>
        <p:spPr>
          <a:xfrm>
            <a:off x="832614" y="1645919"/>
            <a:ext cx="5423807" cy="5024387"/>
          </a:xfrm>
          <a:prstGeom prst="roundRect">
            <a:avLst>
              <a:gd name="adj" fmla="val 827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b="0" i="0" dirty="0">
                <a:solidFill>
                  <a:srgbClr val="0000FF"/>
                </a:solidFill>
                <a:effectLst/>
                <a:latin typeface="inter-regular"/>
              </a:rPr>
              <a:t>#include &lt;</a:t>
            </a:r>
            <a:r>
              <a:rPr lang="en-US" b="0" i="0" dirty="0" err="1">
                <a:solidFill>
                  <a:srgbClr val="0000FF"/>
                </a:solidFill>
                <a:effectLst/>
                <a:latin typeface="inter-regular"/>
              </a:rPr>
              <a:t>stdio.h</a:t>
            </a:r>
            <a:r>
              <a:rPr lang="en-US" b="0" i="0" dirty="0">
                <a:solidFill>
                  <a:srgbClr val="0000FF"/>
                </a:solidFill>
                <a:effectLst/>
                <a:latin typeface="inter-regular"/>
              </a:rPr>
              <a:t>&gt;</a:t>
            </a:r>
            <a:r>
              <a:rPr lang="en-US" b="0" i="0" dirty="0">
                <a:solidFill>
                  <a:srgbClr val="000000"/>
                </a:solidFill>
                <a:effectLst/>
                <a:latin typeface="inter-regular"/>
              </a:rPr>
              <a:t>    </a:t>
            </a:r>
          </a:p>
          <a:p>
            <a:pPr algn="just"/>
            <a:r>
              <a:rPr lang="en-US" b="1" i="0" dirty="0">
                <a:solidFill>
                  <a:srgbClr val="006699"/>
                </a:solidFill>
                <a:effectLst/>
                <a:latin typeface="inter-regular"/>
              </a:rPr>
              <a:t>struct</a:t>
            </a:r>
            <a:r>
              <a:rPr lang="en-US" b="0" i="0" dirty="0">
                <a:solidFill>
                  <a:srgbClr val="000000"/>
                </a:solidFill>
                <a:effectLst/>
                <a:latin typeface="inter-regular"/>
              </a:rPr>
              <a:t> Student  </a:t>
            </a:r>
          </a:p>
          <a:p>
            <a:pPr algn="just"/>
            <a:r>
              <a:rPr lang="en-US" b="0" i="0" dirty="0">
                <a:solidFill>
                  <a:srgbClr val="000000"/>
                </a:solidFill>
                <a:effectLst/>
                <a:latin typeface="inter-regular"/>
              </a:rPr>
              <a:t>{  </a:t>
            </a:r>
          </a:p>
          <a:p>
            <a:pPr algn="just"/>
            <a:r>
              <a:rPr lang="en-US" b="0" i="0" dirty="0">
                <a:solidFill>
                  <a:srgbClr val="000000"/>
                </a:solidFill>
                <a:effectLst/>
                <a:latin typeface="inter-regular"/>
              </a:rPr>
              <a:t>    </a:t>
            </a:r>
            <a:r>
              <a:rPr lang="en-US" b="1" i="0" dirty="0">
                <a:solidFill>
                  <a:srgbClr val="2E8B57"/>
                </a:solidFill>
                <a:effectLst/>
                <a:latin typeface="inter-regular"/>
              </a:rPr>
              <a:t>char</a:t>
            </a:r>
            <a:r>
              <a:rPr lang="en-US" b="0" i="0" dirty="0">
                <a:solidFill>
                  <a:srgbClr val="000000"/>
                </a:solidFill>
                <a:effectLst/>
                <a:latin typeface="inter-regular"/>
              </a:rPr>
              <a:t> name[30];  </a:t>
            </a:r>
          </a:p>
          <a:p>
            <a:pPr algn="just"/>
            <a:r>
              <a:rPr lang="en-US" b="0" i="0" dirty="0">
                <a:solidFill>
                  <a:srgbClr val="000000"/>
                </a:solidFill>
                <a:effectLst/>
                <a:latin typeface="inter-regular"/>
              </a:rPr>
              <a:t>    </a:t>
            </a:r>
            <a:r>
              <a:rPr lang="en-US" b="1" i="0" dirty="0">
                <a:solidFill>
                  <a:srgbClr val="2E8B57"/>
                </a:solidFill>
                <a:effectLst/>
                <a:latin typeface="inter-regular"/>
              </a:rPr>
              <a:t>int</a:t>
            </a:r>
            <a:r>
              <a:rPr lang="en-US" b="0" i="0" dirty="0">
                <a:solidFill>
                  <a:srgbClr val="000000"/>
                </a:solidFill>
                <a:effectLst/>
                <a:latin typeface="inter-regular"/>
              </a:rPr>
              <a:t> id;   </a:t>
            </a:r>
          </a:p>
          <a:p>
            <a:pPr algn="just"/>
            <a:r>
              <a:rPr lang="en-US" b="0" i="0" dirty="0">
                <a:solidFill>
                  <a:srgbClr val="000000"/>
                </a:solidFill>
                <a:effectLst/>
                <a:latin typeface="inter-regular"/>
              </a:rPr>
              <a:t>};  </a:t>
            </a:r>
          </a:p>
          <a:p>
            <a:pPr algn="just"/>
            <a:r>
              <a:rPr lang="en-US" b="1" i="0" dirty="0">
                <a:solidFill>
                  <a:srgbClr val="2E8B57"/>
                </a:solidFill>
                <a:effectLst/>
                <a:latin typeface="inter-regular"/>
              </a:rPr>
              <a:t>int</a:t>
            </a:r>
            <a:r>
              <a:rPr lang="en-US" b="0" i="0" dirty="0">
                <a:solidFill>
                  <a:srgbClr val="000000"/>
                </a:solidFill>
                <a:effectLst/>
                <a:latin typeface="inter-regular"/>
              </a:rPr>
              <a:t> main()  </a:t>
            </a:r>
          </a:p>
          <a:p>
            <a:pPr algn="just"/>
            <a:r>
              <a:rPr lang="en-US" b="0" i="0" dirty="0">
                <a:solidFill>
                  <a:srgbClr val="000000"/>
                </a:solidFill>
                <a:effectLst/>
                <a:latin typeface="inter-regular"/>
              </a:rPr>
              <a:t>{  </a:t>
            </a:r>
          </a:p>
          <a:p>
            <a:pPr algn="just"/>
            <a:r>
              <a:rPr lang="en-US" b="0" i="0" dirty="0">
                <a:solidFill>
                  <a:srgbClr val="000000"/>
                </a:solidFill>
                <a:effectLst/>
                <a:latin typeface="inter-regular"/>
              </a:rPr>
              <a:t>    </a:t>
            </a:r>
            <a:r>
              <a:rPr lang="en-US" b="1" i="0" dirty="0">
                <a:solidFill>
                  <a:srgbClr val="006699"/>
                </a:solidFill>
                <a:effectLst/>
                <a:latin typeface="inter-regular"/>
              </a:rPr>
              <a:t>struct</a:t>
            </a:r>
            <a:r>
              <a:rPr lang="en-US" b="0" i="0" dirty="0">
                <a:solidFill>
                  <a:srgbClr val="000000"/>
                </a:solidFill>
                <a:effectLst/>
                <a:latin typeface="inter-regular"/>
              </a:rPr>
              <a:t>  Student  s1; </a:t>
            </a:r>
          </a:p>
          <a:p>
            <a:pPr algn="just"/>
            <a:r>
              <a:rPr lang="en-US" b="0" i="0" dirty="0">
                <a:solidFill>
                  <a:srgbClr val="000000"/>
                </a:solidFill>
                <a:effectLst/>
                <a:latin typeface="inter-regular"/>
              </a:rPr>
              <a:t>    </a:t>
            </a:r>
            <a:r>
              <a:rPr lang="en-US" b="1" i="0" dirty="0">
                <a:solidFill>
                  <a:srgbClr val="006699"/>
                </a:solidFill>
                <a:effectLst/>
                <a:latin typeface="inter-regular"/>
              </a:rPr>
              <a:t>struct</a:t>
            </a:r>
            <a:r>
              <a:rPr lang="en-US" b="0" i="0" dirty="0">
                <a:solidFill>
                  <a:srgbClr val="000000"/>
                </a:solidFill>
                <a:effectLst/>
                <a:latin typeface="inter-regular"/>
              </a:rPr>
              <a:t>  Student  *</a:t>
            </a:r>
            <a:r>
              <a:rPr lang="en-US" b="0" i="0" dirty="0" err="1">
                <a:solidFill>
                  <a:srgbClr val="000000"/>
                </a:solidFill>
                <a:effectLst/>
                <a:latin typeface="inter-regular"/>
              </a:rPr>
              <a:t>ptr</a:t>
            </a:r>
            <a:r>
              <a:rPr lang="en-US" b="0" i="0" dirty="0">
                <a:solidFill>
                  <a:srgbClr val="000000"/>
                </a:solidFill>
                <a:effectLst/>
                <a:latin typeface="inter-regular"/>
              </a:rPr>
              <a:t> = &amp;s1;   </a:t>
            </a:r>
          </a:p>
          <a:p>
            <a:pPr algn="just"/>
            <a:r>
              <a:rPr lang="en-US" b="0" i="0" dirty="0">
                <a:solidFill>
                  <a:srgbClr val="000000"/>
                </a:solidFill>
                <a:effectLst/>
                <a:latin typeface="inter-regular"/>
              </a:rPr>
              <a:t>    </a:t>
            </a:r>
            <a:r>
              <a:rPr lang="en-US" b="0" i="0" dirty="0" err="1">
                <a:solidFill>
                  <a:srgbClr val="000000"/>
                </a:solidFill>
                <a:effectLst/>
                <a:latin typeface="inter-regular"/>
              </a:rPr>
              <a:t>strcpy</a:t>
            </a:r>
            <a:r>
              <a:rPr lang="en-US" b="0" i="0" dirty="0">
                <a:solidFill>
                  <a:srgbClr val="000000"/>
                </a:solidFill>
                <a:effectLst/>
                <a:latin typeface="inter-regular"/>
              </a:rPr>
              <a:t> (</a:t>
            </a:r>
            <a:r>
              <a:rPr lang="en-US" dirty="0">
                <a:solidFill>
                  <a:srgbClr val="000000"/>
                </a:solidFill>
                <a:latin typeface="inter-regular"/>
              </a:rPr>
              <a:t>s1</a:t>
            </a:r>
            <a:r>
              <a:rPr lang="en-US" b="0" i="0" dirty="0">
                <a:solidFill>
                  <a:srgbClr val="000000"/>
                </a:solidFill>
                <a:effectLst/>
                <a:latin typeface="inter-regular"/>
              </a:rPr>
              <a:t>. name, </a:t>
            </a:r>
            <a:r>
              <a:rPr lang="en-US" b="0" i="0" dirty="0">
                <a:solidFill>
                  <a:srgbClr val="0000FF"/>
                </a:solidFill>
                <a:effectLst/>
                <a:latin typeface="inter-regular"/>
              </a:rPr>
              <a:t>" Radha"</a:t>
            </a:r>
            <a:r>
              <a:rPr lang="en-US" b="0" i="0" dirty="0">
                <a:solidFill>
                  <a:srgbClr val="000000"/>
                </a:solidFill>
                <a:effectLst/>
                <a:latin typeface="inter-regular"/>
              </a:rPr>
              <a:t>);  </a:t>
            </a:r>
          </a:p>
          <a:p>
            <a:pPr algn="just"/>
            <a:r>
              <a:rPr lang="en-US" b="0" i="0" dirty="0">
                <a:solidFill>
                  <a:srgbClr val="000000"/>
                </a:solidFill>
                <a:effectLst/>
                <a:latin typeface="inter-regular"/>
              </a:rPr>
              <a:t>    s1. id = 4444;  </a:t>
            </a:r>
          </a:p>
          <a:p>
            <a:pPr algn="just"/>
            <a:r>
              <a:rPr lang="en-US" b="0" i="0" dirty="0">
                <a:solidFill>
                  <a:srgbClr val="000000"/>
                </a:solidFill>
                <a:effectLst/>
                <a:latin typeface="inter-regular"/>
              </a:rPr>
              <a:t>    </a:t>
            </a:r>
            <a:r>
              <a:rPr lang="en-US" b="0" i="0" dirty="0" err="1">
                <a:solidFill>
                  <a:srgbClr val="000000"/>
                </a:solidFill>
                <a:effectLst/>
                <a:latin typeface="inter-regular"/>
              </a:rPr>
              <a:t>printf</a:t>
            </a:r>
            <a:r>
              <a:rPr lang="en-US" b="0" i="0" dirty="0">
                <a:solidFill>
                  <a:srgbClr val="000000"/>
                </a:solidFill>
                <a:effectLst/>
                <a:latin typeface="inter-regular"/>
              </a:rPr>
              <a:t> (</a:t>
            </a:r>
            <a:r>
              <a:rPr lang="en-US" b="0" i="0" dirty="0">
                <a:solidFill>
                  <a:srgbClr val="0000FF"/>
                </a:solidFill>
                <a:effectLst/>
                <a:latin typeface="inter-regular"/>
              </a:rPr>
              <a:t>" </a:t>
            </a:r>
            <a:r>
              <a:rPr lang="en-US" b="0" i="0" dirty="0">
                <a:solidFill>
                  <a:srgbClr val="000000"/>
                </a:solidFill>
                <a:effectLst/>
                <a:latin typeface="inter-regular"/>
              </a:rPr>
              <a:t> Student </a:t>
            </a:r>
            <a:r>
              <a:rPr lang="en-US" b="0" i="0" dirty="0">
                <a:solidFill>
                  <a:srgbClr val="0000FF"/>
                </a:solidFill>
                <a:effectLst/>
                <a:latin typeface="inter-regular"/>
              </a:rPr>
              <a:t> Name: %s\t "</a:t>
            </a:r>
            <a:r>
              <a:rPr lang="en-US" b="0" i="0" dirty="0">
                <a:solidFill>
                  <a:srgbClr val="000000"/>
                </a:solidFill>
                <a:effectLst/>
                <a:latin typeface="inter-regular"/>
              </a:rPr>
              <a:t>, (*</a:t>
            </a:r>
            <a:r>
              <a:rPr lang="en-US" b="0" i="0" dirty="0" err="1">
                <a:solidFill>
                  <a:srgbClr val="000000"/>
                </a:solidFill>
                <a:effectLst/>
                <a:latin typeface="inter-regular"/>
              </a:rPr>
              <a:t>ptr</a:t>
            </a:r>
            <a:r>
              <a:rPr lang="en-US" b="0" i="0" dirty="0">
                <a:solidFill>
                  <a:srgbClr val="000000"/>
                </a:solidFill>
                <a:effectLst/>
                <a:latin typeface="inter-regular"/>
              </a:rPr>
              <a:t>).name);  </a:t>
            </a:r>
          </a:p>
          <a:p>
            <a:pPr algn="just"/>
            <a:r>
              <a:rPr lang="en-US" b="0" i="0" dirty="0">
                <a:solidFill>
                  <a:srgbClr val="000000"/>
                </a:solidFill>
                <a:effectLst/>
                <a:latin typeface="inter-regular"/>
              </a:rPr>
              <a:t>    </a:t>
            </a:r>
            <a:r>
              <a:rPr lang="en-US" b="0" i="0" dirty="0" err="1">
                <a:solidFill>
                  <a:srgbClr val="000000"/>
                </a:solidFill>
                <a:effectLst/>
                <a:latin typeface="inter-regular"/>
              </a:rPr>
              <a:t>printf</a:t>
            </a:r>
            <a:r>
              <a:rPr lang="en-US" b="0" i="0" dirty="0">
                <a:solidFill>
                  <a:srgbClr val="000000"/>
                </a:solidFill>
                <a:effectLst/>
                <a:latin typeface="inter-regular"/>
              </a:rPr>
              <a:t> (</a:t>
            </a:r>
            <a:r>
              <a:rPr lang="en-US" b="0" i="0" dirty="0">
                <a:solidFill>
                  <a:srgbClr val="0000FF"/>
                </a:solidFill>
                <a:effectLst/>
                <a:latin typeface="inter-regular"/>
              </a:rPr>
              <a:t>" \n </a:t>
            </a:r>
            <a:r>
              <a:rPr lang="en-US" b="0" i="0" dirty="0">
                <a:solidFill>
                  <a:srgbClr val="000000"/>
                </a:solidFill>
                <a:effectLst/>
                <a:latin typeface="inter-regular"/>
              </a:rPr>
              <a:t> Student </a:t>
            </a:r>
            <a:r>
              <a:rPr lang="en-US" b="0" i="0" dirty="0">
                <a:solidFill>
                  <a:srgbClr val="0000FF"/>
                </a:solidFill>
                <a:effectLst/>
                <a:latin typeface="inter-regular"/>
              </a:rPr>
              <a:t> Id: %d\t "</a:t>
            </a:r>
            <a:r>
              <a:rPr lang="en-US" b="0" i="0" dirty="0">
                <a:solidFill>
                  <a:srgbClr val="000000"/>
                </a:solidFill>
                <a:effectLst/>
                <a:latin typeface="inter-regular"/>
              </a:rPr>
              <a:t>, (*</a:t>
            </a:r>
            <a:r>
              <a:rPr lang="en-US" b="0" i="0" dirty="0" err="1">
                <a:solidFill>
                  <a:srgbClr val="000000"/>
                </a:solidFill>
                <a:effectLst/>
                <a:latin typeface="inter-regular"/>
              </a:rPr>
              <a:t>ptr</a:t>
            </a:r>
            <a:r>
              <a:rPr lang="en-US" b="0" i="0" dirty="0">
                <a:solidFill>
                  <a:srgbClr val="000000"/>
                </a:solidFill>
                <a:effectLst/>
                <a:latin typeface="inter-regular"/>
              </a:rPr>
              <a:t>).id);  </a:t>
            </a:r>
          </a:p>
          <a:p>
            <a:pPr algn="just"/>
            <a:r>
              <a:rPr lang="en-US" b="0" i="0" dirty="0">
                <a:solidFill>
                  <a:srgbClr val="000000"/>
                </a:solidFill>
                <a:effectLst/>
                <a:latin typeface="inter-regular"/>
              </a:rPr>
              <a:t>    </a:t>
            </a:r>
            <a:r>
              <a:rPr lang="en-US" b="1" i="0" dirty="0">
                <a:solidFill>
                  <a:srgbClr val="006699"/>
                </a:solidFill>
                <a:effectLst/>
                <a:latin typeface="inter-regular"/>
              </a:rPr>
              <a:t>return</a:t>
            </a:r>
            <a:r>
              <a:rPr lang="en-US" b="0" i="0" dirty="0">
                <a:solidFill>
                  <a:srgbClr val="000000"/>
                </a:solidFill>
                <a:effectLst/>
                <a:latin typeface="inter-regular"/>
              </a:rPr>
              <a:t> 0;     </a:t>
            </a:r>
          </a:p>
          <a:p>
            <a:pPr algn="just"/>
            <a:r>
              <a:rPr lang="en-US" b="0" i="0" dirty="0">
                <a:solidFill>
                  <a:srgbClr val="000000"/>
                </a:solidFill>
                <a:effectLst/>
                <a:latin typeface="inter-regular"/>
              </a:rPr>
              <a:t>}  </a:t>
            </a:r>
          </a:p>
        </p:txBody>
      </p:sp>
      <p:sp>
        <p:nvSpPr>
          <p:cNvPr id="5" name="Rectangle: Rounded Corners 4">
            <a:extLst>
              <a:ext uri="{FF2B5EF4-FFF2-40B4-BE49-F238E27FC236}">
                <a16:creationId xmlns:a16="http://schemas.microsoft.com/office/drawing/2014/main" id="{995696D3-F211-4F3A-9A87-7C2E6FB5E7A3}"/>
              </a:ext>
            </a:extLst>
          </p:cNvPr>
          <p:cNvSpPr/>
          <p:nvPr/>
        </p:nvSpPr>
        <p:spPr>
          <a:xfrm>
            <a:off x="6910939" y="2561172"/>
            <a:ext cx="4167739" cy="25891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Output:</a:t>
            </a:r>
          </a:p>
          <a:p>
            <a:endParaRPr lang="en-US" dirty="0">
              <a:solidFill>
                <a:schemeClr val="bg1"/>
              </a:solidFill>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b="0" i="0" dirty="0">
                <a:solidFill>
                  <a:srgbClr val="000000"/>
                </a:solidFill>
                <a:effectLst/>
                <a:latin typeface="inter-regular"/>
              </a:rPr>
              <a:t>Student </a:t>
            </a:r>
            <a:r>
              <a:rPr lang="en-US" b="0" i="0" dirty="0">
                <a:solidFill>
                  <a:srgbClr val="0000FF"/>
                </a:solidFill>
                <a:effectLst/>
                <a:latin typeface="inter-regular"/>
              </a:rPr>
              <a:t> Name: Radha</a:t>
            </a:r>
          </a:p>
          <a:p>
            <a:pPr marL="0" marR="0" lvl="0" indent="0" algn="just" defTabSz="914400" rtl="0" eaLnBrk="0" fontAlgn="base" latinLnBrk="0" hangingPunct="0">
              <a:lnSpc>
                <a:spcPct val="100000"/>
              </a:lnSpc>
              <a:spcBef>
                <a:spcPct val="0"/>
              </a:spcBef>
              <a:spcAft>
                <a:spcPct val="0"/>
              </a:spcAft>
              <a:buClrTx/>
              <a:buSzTx/>
              <a:buFontTx/>
              <a:buNone/>
              <a:tabLst/>
            </a:pPr>
            <a:r>
              <a:rPr lang="en-US" b="0" i="0" dirty="0">
                <a:solidFill>
                  <a:srgbClr val="000000"/>
                </a:solidFill>
                <a:effectLst/>
                <a:latin typeface="inter-regular"/>
              </a:rPr>
              <a:t>Student </a:t>
            </a:r>
            <a:r>
              <a:rPr lang="en-US" b="0" i="0" dirty="0">
                <a:solidFill>
                  <a:srgbClr val="0000FF"/>
                </a:solidFill>
                <a:effectLst/>
                <a:latin typeface="inter-regular"/>
              </a:rPr>
              <a:t> Id: 4444</a:t>
            </a:r>
            <a:endParaRPr kumimoji="0" lang="en-US" altLang="en-US"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1516886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133CB-9BB4-4146-88AB-53B223E558BE}"/>
              </a:ext>
            </a:extLst>
          </p:cNvPr>
          <p:cNvSpPr>
            <a:spLocks noGrp="1"/>
          </p:cNvSpPr>
          <p:nvPr>
            <p:ph type="title"/>
          </p:nvPr>
        </p:nvSpPr>
        <p:spPr>
          <a:xfrm>
            <a:off x="1141413" y="618518"/>
            <a:ext cx="9905998" cy="1040600"/>
          </a:xfrm>
        </p:spPr>
        <p:txBody>
          <a:bodyPr>
            <a:normAutofit/>
          </a:bodyPr>
          <a:lstStyle/>
          <a:p>
            <a:pPr algn="ctr"/>
            <a:r>
              <a:rPr lang="en-US" sz="4400" cap="none" dirty="0">
                <a:ln w="0"/>
                <a:solidFill>
                  <a:schemeClr val="bg2"/>
                </a:solidFill>
                <a:effectLst>
                  <a:reflection blurRad="6350" stA="53000" endA="300" endPos="35500" dir="5400000" sy="-90000" algn="bl" rotWithShape="0"/>
                </a:effectLst>
              </a:rPr>
              <a:t>Advantages of pointer</a:t>
            </a:r>
          </a:p>
        </p:txBody>
      </p:sp>
      <p:sp>
        <p:nvSpPr>
          <p:cNvPr id="3" name="Content Placeholder 2">
            <a:extLst>
              <a:ext uri="{FF2B5EF4-FFF2-40B4-BE49-F238E27FC236}">
                <a16:creationId xmlns:a16="http://schemas.microsoft.com/office/drawing/2014/main" id="{0B841B7A-4FB1-4719-9C7E-C7D007247ABF}"/>
              </a:ext>
            </a:extLst>
          </p:cNvPr>
          <p:cNvSpPr>
            <a:spLocks noGrp="1"/>
          </p:cNvSpPr>
          <p:nvPr>
            <p:ph idx="1"/>
          </p:nvPr>
        </p:nvSpPr>
        <p:spPr/>
        <p:txBody>
          <a:bodyPr>
            <a:normAutofit lnSpcReduction="10000"/>
          </a:bodyPr>
          <a:lstStyle/>
          <a:p>
            <a:pPr algn="l">
              <a:buFont typeface="Arial" panose="020B0604020202020204" pitchFamily="34" charset="0"/>
              <a:buChar char="•"/>
            </a:pPr>
            <a:r>
              <a:rPr lang="en-US" b="0" i="0" dirty="0">
                <a:solidFill>
                  <a:srgbClr val="222222"/>
                </a:solidFill>
                <a:effectLst/>
                <a:latin typeface="Source Sans Pro" panose="020B0503030403020204" pitchFamily="34" charset="0"/>
              </a:rPr>
              <a:t>Pointers are useful for accessing memory locations.</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Pointers provide an efficient way for accessing the elements of an array structure.</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Pointers are used for dynamic memory allocation as well as deallocation.</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Pointers are used to form complex data structures </a:t>
            </a:r>
          </a:p>
          <a:p>
            <a:pPr algn="l">
              <a:buFont typeface="Arial" panose="020B0604020202020204" pitchFamily="34" charset="0"/>
              <a:buChar char="•"/>
            </a:pPr>
            <a:r>
              <a:rPr lang="en-US" b="0" i="0" dirty="0">
                <a:solidFill>
                  <a:srgbClr val="333333"/>
                </a:solidFill>
                <a:effectLst/>
                <a:latin typeface="inter-regular"/>
              </a:rPr>
              <a:t>Pointer </a:t>
            </a:r>
            <a:r>
              <a:rPr lang="en-US" b="1" i="0" dirty="0">
                <a:solidFill>
                  <a:srgbClr val="333333"/>
                </a:solidFill>
                <a:effectLst/>
                <a:latin typeface="inter-bold"/>
              </a:rPr>
              <a:t>reduces the code</a:t>
            </a:r>
            <a:r>
              <a:rPr lang="en-US" b="0" i="0" dirty="0">
                <a:solidFill>
                  <a:srgbClr val="333333"/>
                </a:solidFill>
                <a:effectLst/>
                <a:latin typeface="inter-regular"/>
              </a:rPr>
              <a:t> and </a:t>
            </a:r>
            <a:r>
              <a:rPr lang="en-US" b="1" i="0" dirty="0">
                <a:solidFill>
                  <a:srgbClr val="333333"/>
                </a:solidFill>
                <a:effectLst/>
                <a:latin typeface="inter-bold"/>
              </a:rPr>
              <a:t>improves the performance</a:t>
            </a:r>
            <a:r>
              <a:rPr lang="en-US" b="0" i="0" dirty="0">
                <a:solidFill>
                  <a:srgbClr val="333333"/>
                </a:solidFill>
                <a:effectLst/>
                <a:latin typeface="inter-regular"/>
              </a:rPr>
              <a:t>.</a:t>
            </a:r>
          </a:p>
          <a:p>
            <a:pPr algn="l">
              <a:buFont typeface="Arial" panose="020B0604020202020204" pitchFamily="34" charset="0"/>
              <a:buChar char="•"/>
            </a:pPr>
            <a:r>
              <a:rPr lang="en-US" b="0" i="0" dirty="0">
                <a:solidFill>
                  <a:srgbClr val="333333"/>
                </a:solidFill>
                <a:effectLst/>
                <a:latin typeface="inter-regular"/>
              </a:rPr>
              <a:t>We can </a:t>
            </a:r>
            <a:r>
              <a:rPr lang="en-US" b="1" i="0" dirty="0">
                <a:solidFill>
                  <a:srgbClr val="333333"/>
                </a:solidFill>
                <a:effectLst/>
                <a:latin typeface="inter-bold"/>
              </a:rPr>
              <a:t>return multiple values from a function</a:t>
            </a:r>
            <a:r>
              <a:rPr lang="en-US" b="0" i="0" dirty="0">
                <a:solidFill>
                  <a:srgbClr val="333333"/>
                </a:solidFill>
                <a:effectLst/>
                <a:latin typeface="inter-regular"/>
              </a:rPr>
              <a:t> using the pointer.</a:t>
            </a:r>
            <a:endParaRPr lang="en-US" b="0" i="0" dirty="0">
              <a:solidFill>
                <a:srgbClr val="222222"/>
              </a:solidFill>
              <a:effectLst/>
              <a:latin typeface="Source Sans Pro" panose="020B0503030403020204" pitchFamily="34" charset="0"/>
            </a:endParaRPr>
          </a:p>
        </p:txBody>
      </p:sp>
    </p:spTree>
    <p:extLst>
      <p:ext uri="{BB962C8B-B14F-4D97-AF65-F5344CB8AC3E}">
        <p14:creationId xmlns:p14="http://schemas.microsoft.com/office/powerpoint/2010/main" val="24072886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5137F-210E-48CE-9539-D7DC6E387890}"/>
              </a:ext>
            </a:extLst>
          </p:cNvPr>
          <p:cNvSpPr>
            <a:spLocks noGrp="1"/>
          </p:cNvSpPr>
          <p:nvPr>
            <p:ph type="title"/>
          </p:nvPr>
        </p:nvSpPr>
        <p:spPr>
          <a:xfrm>
            <a:off x="1063621" y="330368"/>
            <a:ext cx="9906000" cy="863165"/>
          </a:xfrm>
        </p:spPr>
        <p:txBody>
          <a:bodyPr>
            <a:normAutofit fontScale="90000"/>
          </a:bodyPr>
          <a:lstStyle/>
          <a:p>
            <a:pPr algn="ctr"/>
            <a:r>
              <a:rPr lang="en-US" i="0" cap="none" dirty="0">
                <a:ln w="0"/>
                <a:solidFill>
                  <a:schemeClr val="bg2"/>
                </a:solidFill>
                <a:effectLst>
                  <a:reflection blurRad="6350" stA="53000" endA="300" endPos="35500" dir="5400000" sy="-90000" algn="bl" rotWithShape="0"/>
                </a:effectLst>
                <a:latin typeface="erdana"/>
              </a:rPr>
              <a:t>access the structure member using structure pointer and the arrow(-&gt;) operator</a:t>
            </a:r>
          </a:p>
        </p:txBody>
      </p:sp>
      <p:sp>
        <p:nvSpPr>
          <p:cNvPr id="3" name="Rectangle: Rounded Corners 2">
            <a:extLst>
              <a:ext uri="{FF2B5EF4-FFF2-40B4-BE49-F238E27FC236}">
                <a16:creationId xmlns:a16="http://schemas.microsoft.com/office/drawing/2014/main" id="{D047C922-BEF3-4A1D-9885-0D42CC6E8BCA}"/>
              </a:ext>
            </a:extLst>
          </p:cNvPr>
          <p:cNvSpPr/>
          <p:nvPr/>
        </p:nvSpPr>
        <p:spPr>
          <a:xfrm>
            <a:off x="832614" y="1347537"/>
            <a:ext cx="5423807" cy="5322769"/>
          </a:xfrm>
          <a:prstGeom prst="roundRect">
            <a:avLst>
              <a:gd name="adj" fmla="val 827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b="0" i="0" dirty="0">
                <a:solidFill>
                  <a:srgbClr val="0000FF"/>
                </a:solidFill>
                <a:effectLst/>
                <a:latin typeface="inter-regular"/>
              </a:rPr>
              <a:t>#include &lt;</a:t>
            </a:r>
            <a:r>
              <a:rPr lang="en-US" b="0" i="0" dirty="0" err="1">
                <a:solidFill>
                  <a:srgbClr val="0000FF"/>
                </a:solidFill>
                <a:effectLst/>
                <a:latin typeface="inter-regular"/>
              </a:rPr>
              <a:t>stdio.h</a:t>
            </a:r>
            <a:r>
              <a:rPr lang="en-US" b="0" i="0" dirty="0">
                <a:solidFill>
                  <a:srgbClr val="0000FF"/>
                </a:solidFill>
                <a:effectLst/>
                <a:latin typeface="inter-regular"/>
              </a:rPr>
              <a:t>&gt;</a:t>
            </a:r>
            <a:r>
              <a:rPr lang="en-US" b="0" i="0" dirty="0">
                <a:solidFill>
                  <a:srgbClr val="000000"/>
                </a:solidFill>
                <a:effectLst/>
                <a:latin typeface="inter-regular"/>
              </a:rPr>
              <a:t>    </a:t>
            </a:r>
          </a:p>
          <a:p>
            <a:pPr algn="just"/>
            <a:r>
              <a:rPr lang="en-US" b="1" i="0" dirty="0">
                <a:solidFill>
                  <a:srgbClr val="006699"/>
                </a:solidFill>
                <a:effectLst/>
                <a:latin typeface="inter-regular"/>
              </a:rPr>
              <a:t>struct</a:t>
            </a:r>
            <a:r>
              <a:rPr lang="en-US" b="0" i="0" dirty="0">
                <a:solidFill>
                  <a:srgbClr val="000000"/>
                </a:solidFill>
                <a:effectLst/>
                <a:latin typeface="inter-regular"/>
              </a:rPr>
              <a:t> Student  </a:t>
            </a:r>
          </a:p>
          <a:p>
            <a:pPr algn="just"/>
            <a:r>
              <a:rPr lang="en-US" b="0" i="0" dirty="0">
                <a:solidFill>
                  <a:srgbClr val="000000"/>
                </a:solidFill>
                <a:effectLst/>
                <a:latin typeface="inter-regular"/>
              </a:rPr>
              <a:t>{  </a:t>
            </a:r>
          </a:p>
          <a:p>
            <a:pPr algn="just"/>
            <a:r>
              <a:rPr lang="en-US" b="0" i="0" dirty="0">
                <a:solidFill>
                  <a:srgbClr val="000000"/>
                </a:solidFill>
                <a:effectLst/>
                <a:latin typeface="inter-regular"/>
              </a:rPr>
              <a:t>    </a:t>
            </a:r>
            <a:r>
              <a:rPr lang="en-US" b="1" i="0" dirty="0">
                <a:solidFill>
                  <a:srgbClr val="2E8B57"/>
                </a:solidFill>
                <a:effectLst/>
                <a:latin typeface="inter-regular"/>
              </a:rPr>
              <a:t>char</a:t>
            </a:r>
            <a:r>
              <a:rPr lang="en-US" b="0" i="0" dirty="0">
                <a:solidFill>
                  <a:srgbClr val="000000"/>
                </a:solidFill>
                <a:effectLst/>
                <a:latin typeface="inter-regular"/>
              </a:rPr>
              <a:t> name[30];  </a:t>
            </a:r>
          </a:p>
          <a:p>
            <a:pPr algn="just"/>
            <a:r>
              <a:rPr lang="en-US" b="0" i="0" dirty="0">
                <a:solidFill>
                  <a:srgbClr val="000000"/>
                </a:solidFill>
                <a:effectLst/>
                <a:latin typeface="inter-regular"/>
              </a:rPr>
              <a:t>    </a:t>
            </a:r>
            <a:r>
              <a:rPr lang="en-US" b="1" i="0" dirty="0">
                <a:solidFill>
                  <a:srgbClr val="2E8B57"/>
                </a:solidFill>
                <a:effectLst/>
                <a:latin typeface="inter-regular"/>
              </a:rPr>
              <a:t>int</a:t>
            </a:r>
            <a:r>
              <a:rPr lang="en-US" b="0" i="0" dirty="0">
                <a:solidFill>
                  <a:srgbClr val="000000"/>
                </a:solidFill>
                <a:effectLst/>
                <a:latin typeface="inter-regular"/>
              </a:rPr>
              <a:t> id;   </a:t>
            </a:r>
          </a:p>
          <a:p>
            <a:pPr algn="just"/>
            <a:r>
              <a:rPr lang="en-US" b="0" i="0" dirty="0">
                <a:solidFill>
                  <a:srgbClr val="000000"/>
                </a:solidFill>
                <a:effectLst/>
                <a:latin typeface="inter-regular"/>
              </a:rPr>
              <a:t>};  </a:t>
            </a:r>
          </a:p>
          <a:p>
            <a:pPr algn="just"/>
            <a:r>
              <a:rPr lang="en-US" b="1" i="0" dirty="0">
                <a:solidFill>
                  <a:srgbClr val="2E8B57"/>
                </a:solidFill>
                <a:effectLst/>
                <a:latin typeface="inter-regular"/>
              </a:rPr>
              <a:t>int</a:t>
            </a:r>
            <a:r>
              <a:rPr lang="en-US" b="0" i="0" dirty="0">
                <a:solidFill>
                  <a:srgbClr val="000000"/>
                </a:solidFill>
                <a:effectLst/>
                <a:latin typeface="inter-regular"/>
              </a:rPr>
              <a:t> main()  </a:t>
            </a:r>
          </a:p>
          <a:p>
            <a:pPr algn="just"/>
            <a:r>
              <a:rPr lang="en-US" b="0" i="0" dirty="0">
                <a:solidFill>
                  <a:srgbClr val="000000"/>
                </a:solidFill>
                <a:effectLst/>
                <a:latin typeface="inter-regular"/>
              </a:rPr>
              <a:t>{  </a:t>
            </a:r>
          </a:p>
          <a:p>
            <a:pPr algn="just"/>
            <a:r>
              <a:rPr lang="en-US" b="0" i="0" dirty="0">
                <a:solidFill>
                  <a:srgbClr val="000000"/>
                </a:solidFill>
                <a:effectLst/>
                <a:latin typeface="inter-regular"/>
              </a:rPr>
              <a:t>    </a:t>
            </a:r>
            <a:r>
              <a:rPr lang="en-US" b="1" i="0" dirty="0">
                <a:solidFill>
                  <a:srgbClr val="006699"/>
                </a:solidFill>
                <a:effectLst/>
                <a:latin typeface="inter-regular"/>
              </a:rPr>
              <a:t>struct</a:t>
            </a:r>
            <a:r>
              <a:rPr lang="en-US" b="0" i="0" dirty="0">
                <a:solidFill>
                  <a:srgbClr val="000000"/>
                </a:solidFill>
                <a:effectLst/>
                <a:latin typeface="inter-regular"/>
              </a:rPr>
              <a:t>  Student  s1={“Radha”,22}, s2={“Ram”,44}; </a:t>
            </a:r>
          </a:p>
          <a:p>
            <a:pPr algn="just"/>
            <a:r>
              <a:rPr lang="en-US" b="0" i="0" dirty="0">
                <a:solidFill>
                  <a:srgbClr val="000000"/>
                </a:solidFill>
                <a:effectLst/>
                <a:latin typeface="inter-regular"/>
              </a:rPr>
              <a:t>    </a:t>
            </a:r>
            <a:r>
              <a:rPr lang="en-US" b="1" i="0" dirty="0">
                <a:solidFill>
                  <a:srgbClr val="006699"/>
                </a:solidFill>
                <a:effectLst/>
                <a:latin typeface="inter-regular"/>
              </a:rPr>
              <a:t>struct</a:t>
            </a:r>
            <a:r>
              <a:rPr lang="en-US" b="0" i="0" dirty="0">
                <a:solidFill>
                  <a:srgbClr val="000000"/>
                </a:solidFill>
                <a:effectLst/>
                <a:latin typeface="inter-regular"/>
              </a:rPr>
              <a:t>  Student  *</a:t>
            </a:r>
            <a:r>
              <a:rPr lang="en-US" b="0" i="0" dirty="0" err="1">
                <a:solidFill>
                  <a:srgbClr val="000000"/>
                </a:solidFill>
                <a:effectLst/>
                <a:latin typeface="inter-regular"/>
              </a:rPr>
              <a:t>ptr</a:t>
            </a:r>
            <a:r>
              <a:rPr lang="en-US" b="0" i="0" dirty="0">
                <a:solidFill>
                  <a:srgbClr val="000000"/>
                </a:solidFill>
                <a:effectLst/>
                <a:latin typeface="inter-regular"/>
              </a:rPr>
              <a:t> = &amp;s1;    </a:t>
            </a:r>
          </a:p>
          <a:p>
            <a:pPr algn="just"/>
            <a:r>
              <a:rPr lang="en-US" b="0" i="0" dirty="0">
                <a:solidFill>
                  <a:srgbClr val="000000"/>
                </a:solidFill>
                <a:effectLst/>
                <a:latin typeface="inter-regular"/>
              </a:rPr>
              <a:t>    </a:t>
            </a:r>
            <a:r>
              <a:rPr lang="en-US" b="0" i="0" dirty="0" err="1">
                <a:solidFill>
                  <a:srgbClr val="000000"/>
                </a:solidFill>
                <a:effectLst/>
                <a:latin typeface="inter-regular"/>
              </a:rPr>
              <a:t>printf</a:t>
            </a:r>
            <a:r>
              <a:rPr lang="en-US" b="0" i="0" dirty="0">
                <a:solidFill>
                  <a:srgbClr val="000000"/>
                </a:solidFill>
                <a:effectLst/>
                <a:latin typeface="inter-regular"/>
              </a:rPr>
              <a:t> (</a:t>
            </a:r>
            <a:r>
              <a:rPr lang="en-US" b="0" i="0" dirty="0">
                <a:solidFill>
                  <a:srgbClr val="0000FF"/>
                </a:solidFill>
                <a:effectLst/>
                <a:latin typeface="inter-regular"/>
              </a:rPr>
              <a:t>" </a:t>
            </a:r>
            <a:r>
              <a:rPr lang="en-US" b="0" i="0" dirty="0">
                <a:solidFill>
                  <a:srgbClr val="000000"/>
                </a:solidFill>
                <a:effectLst/>
                <a:latin typeface="inter-regular"/>
              </a:rPr>
              <a:t> Student </a:t>
            </a:r>
            <a:r>
              <a:rPr lang="en-US" b="0" i="0" dirty="0">
                <a:solidFill>
                  <a:srgbClr val="0000FF"/>
                </a:solidFill>
                <a:effectLst/>
                <a:latin typeface="inter-regular"/>
              </a:rPr>
              <a:t> Name: %s "</a:t>
            </a:r>
            <a:r>
              <a:rPr lang="en-US" b="0" i="0" dirty="0">
                <a:solidFill>
                  <a:srgbClr val="000000"/>
                </a:solidFill>
                <a:effectLst/>
                <a:latin typeface="inter-regular"/>
              </a:rPr>
              <a:t>, </a:t>
            </a:r>
            <a:r>
              <a:rPr lang="en-US" b="0" i="0" dirty="0" err="1">
                <a:solidFill>
                  <a:srgbClr val="000000"/>
                </a:solidFill>
                <a:effectLst/>
                <a:latin typeface="inter-regular"/>
              </a:rPr>
              <a:t>ptr</a:t>
            </a:r>
            <a:r>
              <a:rPr lang="en-US" b="0" i="0" dirty="0">
                <a:solidFill>
                  <a:srgbClr val="000000"/>
                </a:solidFill>
                <a:effectLst/>
                <a:latin typeface="inter-regular"/>
              </a:rPr>
              <a:t>-&gt;name);  </a:t>
            </a:r>
          </a:p>
          <a:p>
            <a:pPr algn="just"/>
            <a:r>
              <a:rPr lang="en-US" b="0" i="0" dirty="0">
                <a:solidFill>
                  <a:srgbClr val="000000"/>
                </a:solidFill>
                <a:effectLst/>
                <a:latin typeface="inter-regular"/>
              </a:rPr>
              <a:t>    </a:t>
            </a:r>
            <a:r>
              <a:rPr lang="en-US" b="0" i="0" dirty="0" err="1">
                <a:solidFill>
                  <a:srgbClr val="000000"/>
                </a:solidFill>
                <a:effectLst/>
                <a:latin typeface="inter-regular"/>
              </a:rPr>
              <a:t>printf</a:t>
            </a:r>
            <a:r>
              <a:rPr lang="en-US" b="0" i="0" dirty="0">
                <a:solidFill>
                  <a:srgbClr val="000000"/>
                </a:solidFill>
                <a:effectLst/>
                <a:latin typeface="inter-regular"/>
              </a:rPr>
              <a:t> (</a:t>
            </a:r>
            <a:r>
              <a:rPr lang="en-US" b="0" i="0" dirty="0">
                <a:solidFill>
                  <a:srgbClr val="0000FF"/>
                </a:solidFill>
                <a:effectLst/>
                <a:latin typeface="inter-regular"/>
              </a:rPr>
              <a:t>" \n </a:t>
            </a:r>
            <a:r>
              <a:rPr lang="en-US" b="0" i="0" dirty="0">
                <a:solidFill>
                  <a:srgbClr val="000000"/>
                </a:solidFill>
                <a:effectLst/>
                <a:latin typeface="inter-regular"/>
              </a:rPr>
              <a:t> Student </a:t>
            </a:r>
            <a:r>
              <a:rPr lang="en-US" b="0" i="0" dirty="0">
                <a:solidFill>
                  <a:srgbClr val="0000FF"/>
                </a:solidFill>
                <a:effectLst/>
                <a:latin typeface="inter-regular"/>
              </a:rPr>
              <a:t> Id: %d\n"</a:t>
            </a:r>
            <a:r>
              <a:rPr lang="en-US" b="0" i="0" dirty="0">
                <a:solidFill>
                  <a:srgbClr val="000000"/>
                </a:solidFill>
                <a:effectLst/>
                <a:latin typeface="inter-regular"/>
              </a:rPr>
              <a:t>,  </a:t>
            </a:r>
            <a:r>
              <a:rPr lang="en-US" b="0" i="0" dirty="0" err="1">
                <a:solidFill>
                  <a:srgbClr val="000000"/>
                </a:solidFill>
                <a:effectLst/>
                <a:latin typeface="inter-regular"/>
              </a:rPr>
              <a:t>ptr</a:t>
            </a:r>
            <a:r>
              <a:rPr lang="en-US" b="0" i="0" dirty="0">
                <a:solidFill>
                  <a:srgbClr val="000000"/>
                </a:solidFill>
                <a:effectLst/>
                <a:latin typeface="inter-regular"/>
              </a:rPr>
              <a:t>-&gt;id); </a:t>
            </a:r>
          </a:p>
          <a:p>
            <a:pPr algn="just"/>
            <a:r>
              <a:rPr lang="en-US" b="0" i="0" dirty="0">
                <a:solidFill>
                  <a:srgbClr val="000000"/>
                </a:solidFill>
                <a:effectLst/>
                <a:latin typeface="inter-regular"/>
              </a:rPr>
              <a:t>    </a:t>
            </a:r>
            <a:r>
              <a:rPr lang="en-US" b="0" i="0" dirty="0" err="1">
                <a:solidFill>
                  <a:srgbClr val="000000"/>
                </a:solidFill>
                <a:effectLst/>
                <a:latin typeface="inter-regular"/>
              </a:rPr>
              <a:t>ptr</a:t>
            </a:r>
            <a:r>
              <a:rPr lang="en-US" b="0" i="0" dirty="0">
                <a:solidFill>
                  <a:srgbClr val="000000"/>
                </a:solidFill>
                <a:effectLst/>
                <a:latin typeface="inter-regular"/>
              </a:rPr>
              <a:t> = &amp;s2;    </a:t>
            </a:r>
          </a:p>
          <a:p>
            <a:pPr algn="just"/>
            <a:r>
              <a:rPr lang="en-US" b="0" i="0" dirty="0">
                <a:solidFill>
                  <a:srgbClr val="000000"/>
                </a:solidFill>
                <a:effectLst/>
                <a:latin typeface="inter-regular"/>
              </a:rPr>
              <a:t>    </a:t>
            </a:r>
            <a:r>
              <a:rPr lang="en-US" b="0" i="0" dirty="0" err="1">
                <a:solidFill>
                  <a:srgbClr val="000000"/>
                </a:solidFill>
                <a:effectLst/>
                <a:latin typeface="inter-regular"/>
              </a:rPr>
              <a:t>printf</a:t>
            </a:r>
            <a:r>
              <a:rPr lang="en-US" b="0" i="0" dirty="0">
                <a:solidFill>
                  <a:srgbClr val="000000"/>
                </a:solidFill>
                <a:effectLst/>
                <a:latin typeface="inter-regular"/>
              </a:rPr>
              <a:t> (</a:t>
            </a:r>
            <a:r>
              <a:rPr lang="en-US" b="0" i="0" dirty="0">
                <a:solidFill>
                  <a:srgbClr val="0000FF"/>
                </a:solidFill>
                <a:effectLst/>
                <a:latin typeface="inter-regular"/>
              </a:rPr>
              <a:t>“\n </a:t>
            </a:r>
            <a:r>
              <a:rPr lang="en-US" b="0" i="0" dirty="0">
                <a:solidFill>
                  <a:srgbClr val="000000"/>
                </a:solidFill>
                <a:effectLst/>
                <a:latin typeface="inter-regular"/>
              </a:rPr>
              <a:t> Student </a:t>
            </a:r>
            <a:r>
              <a:rPr lang="en-US" b="0" i="0" dirty="0">
                <a:solidFill>
                  <a:srgbClr val="0000FF"/>
                </a:solidFill>
                <a:effectLst/>
                <a:latin typeface="inter-regular"/>
              </a:rPr>
              <a:t> Name: %s "</a:t>
            </a:r>
            <a:r>
              <a:rPr lang="en-US" b="0" i="0" dirty="0">
                <a:solidFill>
                  <a:srgbClr val="000000"/>
                </a:solidFill>
                <a:effectLst/>
                <a:latin typeface="inter-regular"/>
              </a:rPr>
              <a:t>, </a:t>
            </a:r>
            <a:r>
              <a:rPr lang="en-US" b="0" i="0" dirty="0" err="1">
                <a:solidFill>
                  <a:srgbClr val="000000"/>
                </a:solidFill>
                <a:effectLst/>
                <a:latin typeface="inter-regular"/>
              </a:rPr>
              <a:t>ptr</a:t>
            </a:r>
            <a:r>
              <a:rPr lang="en-US" b="0" i="0" dirty="0">
                <a:solidFill>
                  <a:srgbClr val="000000"/>
                </a:solidFill>
                <a:effectLst/>
                <a:latin typeface="inter-regular"/>
              </a:rPr>
              <a:t>-&gt;name);  </a:t>
            </a:r>
          </a:p>
          <a:p>
            <a:pPr algn="just"/>
            <a:r>
              <a:rPr lang="en-US" b="0" i="0" dirty="0">
                <a:solidFill>
                  <a:srgbClr val="000000"/>
                </a:solidFill>
                <a:effectLst/>
                <a:latin typeface="inter-regular"/>
              </a:rPr>
              <a:t>    </a:t>
            </a:r>
            <a:r>
              <a:rPr lang="en-US" b="0" i="0" dirty="0" err="1">
                <a:solidFill>
                  <a:srgbClr val="000000"/>
                </a:solidFill>
                <a:effectLst/>
                <a:latin typeface="inter-regular"/>
              </a:rPr>
              <a:t>printf</a:t>
            </a:r>
            <a:r>
              <a:rPr lang="en-US" b="0" i="0" dirty="0">
                <a:solidFill>
                  <a:srgbClr val="000000"/>
                </a:solidFill>
                <a:effectLst/>
                <a:latin typeface="inter-regular"/>
              </a:rPr>
              <a:t> (</a:t>
            </a:r>
            <a:r>
              <a:rPr lang="en-US" b="0" i="0" dirty="0">
                <a:solidFill>
                  <a:srgbClr val="0000FF"/>
                </a:solidFill>
                <a:effectLst/>
                <a:latin typeface="inter-regular"/>
              </a:rPr>
              <a:t>" \n </a:t>
            </a:r>
            <a:r>
              <a:rPr lang="en-US" b="0" i="0" dirty="0">
                <a:solidFill>
                  <a:srgbClr val="000000"/>
                </a:solidFill>
                <a:effectLst/>
                <a:latin typeface="inter-regular"/>
              </a:rPr>
              <a:t> Student </a:t>
            </a:r>
            <a:r>
              <a:rPr lang="en-US" b="0" i="0" dirty="0">
                <a:solidFill>
                  <a:srgbClr val="0000FF"/>
                </a:solidFill>
                <a:effectLst/>
                <a:latin typeface="inter-regular"/>
              </a:rPr>
              <a:t> Id: %d "</a:t>
            </a:r>
            <a:r>
              <a:rPr lang="en-US" b="0" i="0" dirty="0">
                <a:solidFill>
                  <a:srgbClr val="000000"/>
                </a:solidFill>
                <a:effectLst/>
                <a:latin typeface="inter-regular"/>
              </a:rPr>
              <a:t>,  </a:t>
            </a:r>
            <a:r>
              <a:rPr lang="en-US" b="0" i="0" dirty="0" err="1">
                <a:solidFill>
                  <a:srgbClr val="000000"/>
                </a:solidFill>
                <a:effectLst/>
                <a:latin typeface="inter-regular"/>
              </a:rPr>
              <a:t>ptr</a:t>
            </a:r>
            <a:r>
              <a:rPr lang="en-US" b="0" i="0" dirty="0">
                <a:solidFill>
                  <a:srgbClr val="000000"/>
                </a:solidFill>
                <a:effectLst/>
                <a:latin typeface="inter-regular"/>
              </a:rPr>
              <a:t>-&gt;id);  </a:t>
            </a:r>
          </a:p>
          <a:p>
            <a:pPr algn="just"/>
            <a:r>
              <a:rPr lang="en-US" b="0" i="0" dirty="0">
                <a:solidFill>
                  <a:srgbClr val="000000"/>
                </a:solidFill>
                <a:effectLst/>
                <a:latin typeface="inter-regular"/>
              </a:rPr>
              <a:t>    </a:t>
            </a:r>
            <a:r>
              <a:rPr lang="en-US" b="1" i="0" dirty="0">
                <a:solidFill>
                  <a:srgbClr val="006699"/>
                </a:solidFill>
                <a:effectLst/>
                <a:latin typeface="inter-regular"/>
              </a:rPr>
              <a:t>return</a:t>
            </a:r>
            <a:r>
              <a:rPr lang="en-US" b="0" i="0" dirty="0">
                <a:solidFill>
                  <a:srgbClr val="000000"/>
                </a:solidFill>
                <a:effectLst/>
                <a:latin typeface="inter-regular"/>
              </a:rPr>
              <a:t> 0;     </a:t>
            </a:r>
          </a:p>
          <a:p>
            <a:pPr algn="just"/>
            <a:r>
              <a:rPr lang="en-US" b="0" i="0" dirty="0">
                <a:solidFill>
                  <a:srgbClr val="000000"/>
                </a:solidFill>
                <a:effectLst/>
                <a:latin typeface="inter-regular"/>
              </a:rPr>
              <a:t>}  </a:t>
            </a:r>
          </a:p>
        </p:txBody>
      </p:sp>
      <p:sp>
        <p:nvSpPr>
          <p:cNvPr id="5" name="Rectangle: Rounded Corners 4">
            <a:extLst>
              <a:ext uri="{FF2B5EF4-FFF2-40B4-BE49-F238E27FC236}">
                <a16:creationId xmlns:a16="http://schemas.microsoft.com/office/drawing/2014/main" id="{995696D3-F211-4F3A-9A87-7C2E6FB5E7A3}"/>
              </a:ext>
            </a:extLst>
          </p:cNvPr>
          <p:cNvSpPr/>
          <p:nvPr/>
        </p:nvSpPr>
        <p:spPr>
          <a:xfrm>
            <a:off x="6910939" y="2561172"/>
            <a:ext cx="4167739" cy="25891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Output:</a:t>
            </a:r>
          </a:p>
          <a:p>
            <a:endParaRPr lang="en-US" dirty="0">
              <a:solidFill>
                <a:schemeClr val="bg1"/>
              </a:solidFill>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b="0" i="0" dirty="0">
                <a:solidFill>
                  <a:srgbClr val="000000"/>
                </a:solidFill>
                <a:effectLst/>
                <a:latin typeface="inter-regular"/>
              </a:rPr>
              <a:t>Student </a:t>
            </a:r>
            <a:r>
              <a:rPr lang="en-US" b="0" i="0" dirty="0">
                <a:solidFill>
                  <a:srgbClr val="0000FF"/>
                </a:solidFill>
                <a:effectLst/>
                <a:latin typeface="inter-regular"/>
              </a:rPr>
              <a:t> Name: Radha</a:t>
            </a:r>
          </a:p>
          <a:p>
            <a:pPr marL="0" marR="0" lvl="0" indent="0" algn="just" defTabSz="914400" rtl="0" eaLnBrk="0" fontAlgn="base" latinLnBrk="0" hangingPunct="0">
              <a:lnSpc>
                <a:spcPct val="100000"/>
              </a:lnSpc>
              <a:spcBef>
                <a:spcPct val="0"/>
              </a:spcBef>
              <a:spcAft>
                <a:spcPct val="0"/>
              </a:spcAft>
              <a:buClrTx/>
              <a:buSzTx/>
              <a:buFontTx/>
              <a:buNone/>
              <a:tabLst/>
            </a:pPr>
            <a:r>
              <a:rPr lang="en-US" b="0" i="0" dirty="0">
                <a:solidFill>
                  <a:srgbClr val="000000"/>
                </a:solidFill>
                <a:effectLst/>
                <a:latin typeface="inter-regular"/>
              </a:rPr>
              <a:t>Student </a:t>
            </a:r>
            <a:r>
              <a:rPr lang="en-US" b="0" i="0" dirty="0">
                <a:solidFill>
                  <a:srgbClr val="0000FF"/>
                </a:solidFill>
                <a:effectLst/>
                <a:latin typeface="inter-regular"/>
              </a:rPr>
              <a:t> Id: </a:t>
            </a:r>
            <a:r>
              <a:rPr lang="en-US" dirty="0">
                <a:solidFill>
                  <a:srgbClr val="0000FF"/>
                </a:solidFill>
                <a:latin typeface="inter-regular"/>
              </a:rPr>
              <a:t>22</a:t>
            </a:r>
            <a:endParaRPr lang="en-US" b="0" i="0" dirty="0">
              <a:solidFill>
                <a:srgbClr val="0000FF"/>
              </a:solidFill>
              <a:effectLst/>
              <a:latin typeface="inter-regular"/>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b="0" i="0" dirty="0">
              <a:solidFill>
                <a:srgbClr val="0000FF"/>
              </a:solidFill>
              <a:effectLst/>
              <a:latin typeface="inter-regular"/>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b="0" i="0" dirty="0">
                <a:solidFill>
                  <a:srgbClr val="000000"/>
                </a:solidFill>
                <a:effectLst/>
                <a:latin typeface="inter-regular"/>
              </a:rPr>
              <a:t>Student </a:t>
            </a:r>
            <a:r>
              <a:rPr lang="en-US" b="0" i="0" dirty="0">
                <a:solidFill>
                  <a:srgbClr val="0000FF"/>
                </a:solidFill>
                <a:effectLst/>
                <a:latin typeface="inter-regular"/>
              </a:rPr>
              <a:t> Name: Ram</a:t>
            </a:r>
          </a:p>
          <a:p>
            <a:pPr marL="0" marR="0" lvl="0" indent="0" algn="just" defTabSz="914400" rtl="0" eaLnBrk="0" fontAlgn="base" latinLnBrk="0" hangingPunct="0">
              <a:lnSpc>
                <a:spcPct val="100000"/>
              </a:lnSpc>
              <a:spcBef>
                <a:spcPct val="0"/>
              </a:spcBef>
              <a:spcAft>
                <a:spcPct val="0"/>
              </a:spcAft>
              <a:buClrTx/>
              <a:buSzTx/>
              <a:buFontTx/>
              <a:buNone/>
              <a:tabLst/>
            </a:pPr>
            <a:r>
              <a:rPr lang="en-US" b="0" i="0" dirty="0">
                <a:solidFill>
                  <a:srgbClr val="000000"/>
                </a:solidFill>
                <a:effectLst/>
                <a:latin typeface="inter-regular"/>
              </a:rPr>
              <a:t>Student </a:t>
            </a:r>
            <a:r>
              <a:rPr lang="en-US" b="0" i="0" dirty="0">
                <a:solidFill>
                  <a:srgbClr val="0000FF"/>
                </a:solidFill>
                <a:effectLst/>
                <a:latin typeface="inter-regular"/>
              </a:rPr>
              <a:t> Id: 44</a:t>
            </a:r>
            <a:endParaRPr kumimoji="0" lang="en-US" altLang="en-US" b="0" i="0" u="none" strike="noStrike" cap="none" normalizeH="0" baseline="0" dirty="0">
              <a:ln>
                <a:noFill/>
              </a:ln>
              <a:solidFill>
                <a:schemeClr val="bg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16780778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5137F-210E-48CE-9539-D7DC6E387890}"/>
              </a:ext>
            </a:extLst>
          </p:cNvPr>
          <p:cNvSpPr>
            <a:spLocks noGrp="1"/>
          </p:cNvSpPr>
          <p:nvPr>
            <p:ph type="title"/>
          </p:nvPr>
        </p:nvSpPr>
        <p:spPr>
          <a:xfrm>
            <a:off x="1063621" y="330368"/>
            <a:ext cx="9906000" cy="863165"/>
          </a:xfrm>
        </p:spPr>
        <p:txBody>
          <a:bodyPr>
            <a:normAutofit fontScale="90000"/>
          </a:bodyPr>
          <a:lstStyle/>
          <a:p>
            <a:pPr algn="ctr"/>
            <a:r>
              <a:rPr lang="en-US" i="0" cap="none" dirty="0">
                <a:ln w="0"/>
                <a:solidFill>
                  <a:schemeClr val="bg2"/>
                </a:solidFill>
                <a:effectLst>
                  <a:reflection blurRad="6350" stA="53000" endA="300" endPos="35500" dir="5400000" sy="-90000" algn="bl" rotWithShape="0"/>
                </a:effectLst>
                <a:latin typeface="erdana"/>
              </a:rPr>
              <a:t>access the union member using union pointer and the arrow(-&gt;) operator</a:t>
            </a:r>
          </a:p>
        </p:txBody>
      </p:sp>
      <p:sp>
        <p:nvSpPr>
          <p:cNvPr id="3" name="Rectangle: Rounded Corners 2">
            <a:extLst>
              <a:ext uri="{FF2B5EF4-FFF2-40B4-BE49-F238E27FC236}">
                <a16:creationId xmlns:a16="http://schemas.microsoft.com/office/drawing/2014/main" id="{D047C922-BEF3-4A1D-9885-0D42CC6E8BCA}"/>
              </a:ext>
            </a:extLst>
          </p:cNvPr>
          <p:cNvSpPr/>
          <p:nvPr/>
        </p:nvSpPr>
        <p:spPr>
          <a:xfrm>
            <a:off x="832614" y="1347537"/>
            <a:ext cx="5423807" cy="5322769"/>
          </a:xfrm>
          <a:prstGeom prst="roundRect">
            <a:avLst>
              <a:gd name="adj" fmla="val 827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b="0" i="0" dirty="0">
                <a:solidFill>
                  <a:srgbClr val="0000FF"/>
                </a:solidFill>
                <a:effectLst/>
                <a:latin typeface="inter-regular"/>
              </a:rPr>
              <a:t>#include &lt;</a:t>
            </a:r>
            <a:r>
              <a:rPr lang="en-US" b="0" i="0" dirty="0" err="1">
                <a:solidFill>
                  <a:srgbClr val="0000FF"/>
                </a:solidFill>
                <a:effectLst/>
                <a:latin typeface="inter-regular"/>
              </a:rPr>
              <a:t>stdio.h</a:t>
            </a:r>
            <a:r>
              <a:rPr lang="en-US" b="0" i="0" dirty="0">
                <a:solidFill>
                  <a:srgbClr val="0000FF"/>
                </a:solidFill>
                <a:effectLst/>
                <a:latin typeface="inter-regular"/>
              </a:rPr>
              <a:t>&gt;</a:t>
            </a:r>
            <a:r>
              <a:rPr lang="en-US" b="0" i="0" dirty="0">
                <a:solidFill>
                  <a:srgbClr val="000000"/>
                </a:solidFill>
                <a:effectLst/>
                <a:latin typeface="inter-regular"/>
              </a:rPr>
              <a:t>    </a:t>
            </a:r>
          </a:p>
          <a:p>
            <a:pPr algn="just"/>
            <a:r>
              <a:rPr lang="en-US" b="1" i="0" dirty="0">
                <a:solidFill>
                  <a:srgbClr val="006699"/>
                </a:solidFill>
                <a:effectLst/>
                <a:latin typeface="inter-regular"/>
              </a:rPr>
              <a:t>union</a:t>
            </a:r>
            <a:r>
              <a:rPr lang="en-US" b="0" i="0" dirty="0">
                <a:solidFill>
                  <a:srgbClr val="000000"/>
                </a:solidFill>
                <a:effectLst/>
                <a:latin typeface="inter-regular"/>
              </a:rPr>
              <a:t> Student  </a:t>
            </a:r>
          </a:p>
          <a:p>
            <a:pPr algn="just"/>
            <a:r>
              <a:rPr lang="en-US" b="0" i="0" dirty="0">
                <a:solidFill>
                  <a:srgbClr val="000000"/>
                </a:solidFill>
                <a:effectLst/>
                <a:latin typeface="inter-regular"/>
              </a:rPr>
              <a:t>{  </a:t>
            </a:r>
          </a:p>
          <a:p>
            <a:pPr algn="just"/>
            <a:r>
              <a:rPr lang="en-US" b="0" i="0" dirty="0">
                <a:solidFill>
                  <a:srgbClr val="000000"/>
                </a:solidFill>
                <a:effectLst/>
                <a:latin typeface="inter-regular"/>
              </a:rPr>
              <a:t>    </a:t>
            </a:r>
            <a:r>
              <a:rPr lang="en-US" b="1" i="0" dirty="0">
                <a:solidFill>
                  <a:srgbClr val="2E8B57"/>
                </a:solidFill>
                <a:effectLst/>
                <a:latin typeface="inter-regular"/>
              </a:rPr>
              <a:t>char</a:t>
            </a:r>
            <a:r>
              <a:rPr lang="en-US" b="0" i="0" dirty="0">
                <a:solidFill>
                  <a:srgbClr val="000000"/>
                </a:solidFill>
                <a:effectLst/>
                <a:latin typeface="inter-regular"/>
              </a:rPr>
              <a:t> name[30];  </a:t>
            </a:r>
          </a:p>
          <a:p>
            <a:pPr algn="just"/>
            <a:r>
              <a:rPr lang="en-US" b="0" i="0" dirty="0">
                <a:solidFill>
                  <a:srgbClr val="000000"/>
                </a:solidFill>
                <a:effectLst/>
                <a:latin typeface="inter-regular"/>
              </a:rPr>
              <a:t>    </a:t>
            </a:r>
            <a:r>
              <a:rPr lang="en-US" b="1" i="0" dirty="0">
                <a:solidFill>
                  <a:srgbClr val="2E8B57"/>
                </a:solidFill>
                <a:effectLst/>
                <a:latin typeface="inter-regular"/>
              </a:rPr>
              <a:t>int</a:t>
            </a:r>
            <a:r>
              <a:rPr lang="en-US" b="0" i="0" dirty="0">
                <a:solidFill>
                  <a:srgbClr val="000000"/>
                </a:solidFill>
                <a:effectLst/>
                <a:latin typeface="inter-regular"/>
              </a:rPr>
              <a:t> id;   </a:t>
            </a:r>
          </a:p>
          <a:p>
            <a:pPr algn="just"/>
            <a:r>
              <a:rPr lang="en-US" b="0" i="0" dirty="0">
                <a:solidFill>
                  <a:srgbClr val="000000"/>
                </a:solidFill>
                <a:effectLst/>
                <a:latin typeface="inter-regular"/>
              </a:rPr>
              <a:t>};  </a:t>
            </a:r>
          </a:p>
          <a:p>
            <a:pPr algn="just"/>
            <a:r>
              <a:rPr lang="en-US" b="1" i="0" dirty="0">
                <a:solidFill>
                  <a:srgbClr val="2E8B57"/>
                </a:solidFill>
                <a:effectLst/>
                <a:latin typeface="inter-regular"/>
              </a:rPr>
              <a:t>int</a:t>
            </a:r>
            <a:r>
              <a:rPr lang="en-US" b="0" i="0" dirty="0">
                <a:solidFill>
                  <a:srgbClr val="000000"/>
                </a:solidFill>
                <a:effectLst/>
                <a:latin typeface="inter-regular"/>
              </a:rPr>
              <a:t> main()  </a:t>
            </a:r>
          </a:p>
          <a:p>
            <a:pPr algn="just"/>
            <a:r>
              <a:rPr lang="en-US" b="0" i="0" dirty="0">
                <a:solidFill>
                  <a:srgbClr val="000000"/>
                </a:solidFill>
                <a:effectLst/>
                <a:latin typeface="inter-regular"/>
              </a:rPr>
              <a:t>{  </a:t>
            </a:r>
          </a:p>
          <a:p>
            <a:pPr algn="just"/>
            <a:r>
              <a:rPr lang="en-US" b="0" i="0" dirty="0">
                <a:solidFill>
                  <a:srgbClr val="000000"/>
                </a:solidFill>
                <a:effectLst/>
                <a:latin typeface="inter-regular"/>
              </a:rPr>
              <a:t>    </a:t>
            </a:r>
            <a:r>
              <a:rPr lang="en-US" b="1" i="0" dirty="0">
                <a:solidFill>
                  <a:srgbClr val="006699"/>
                </a:solidFill>
                <a:effectLst/>
                <a:latin typeface="inter-regular"/>
              </a:rPr>
              <a:t>union</a:t>
            </a:r>
            <a:r>
              <a:rPr lang="en-US" b="0" i="0" dirty="0">
                <a:solidFill>
                  <a:srgbClr val="000000"/>
                </a:solidFill>
                <a:effectLst/>
                <a:latin typeface="inter-regular"/>
              </a:rPr>
              <a:t>  Student  s1={“Radha”,22}, s2={“Ram”,44}; </a:t>
            </a:r>
          </a:p>
          <a:p>
            <a:pPr algn="just"/>
            <a:r>
              <a:rPr lang="en-US" b="0" i="0" dirty="0">
                <a:solidFill>
                  <a:srgbClr val="000000"/>
                </a:solidFill>
                <a:effectLst/>
                <a:latin typeface="inter-regular"/>
              </a:rPr>
              <a:t>    </a:t>
            </a:r>
            <a:r>
              <a:rPr lang="en-US" b="1" i="0" dirty="0">
                <a:solidFill>
                  <a:srgbClr val="006699"/>
                </a:solidFill>
                <a:effectLst/>
                <a:latin typeface="inter-regular"/>
              </a:rPr>
              <a:t>union</a:t>
            </a:r>
            <a:r>
              <a:rPr lang="en-US" b="0" i="0" dirty="0">
                <a:solidFill>
                  <a:srgbClr val="000000"/>
                </a:solidFill>
                <a:effectLst/>
                <a:latin typeface="inter-regular"/>
              </a:rPr>
              <a:t>  Student  *</a:t>
            </a:r>
            <a:r>
              <a:rPr lang="en-US" b="0" i="0" dirty="0" err="1">
                <a:solidFill>
                  <a:srgbClr val="000000"/>
                </a:solidFill>
                <a:effectLst/>
                <a:latin typeface="inter-regular"/>
              </a:rPr>
              <a:t>ptr</a:t>
            </a:r>
            <a:r>
              <a:rPr lang="en-US" b="0" i="0" dirty="0">
                <a:solidFill>
                  <a:srgbClr val="000000"/>
                </a:solidFill>
                <a:effectLst/>
                <a:latin typeface="inter-regular"/>
              </a:rPr>
              <a:t> = &amp;s1;    </a:t>
            </a:r>
          </a:p>
          <a:p>
            <a:pPr algn="just"/>
            <a:r>
              <a:rPr lang="en-US" b="0" i="0" dirty="0">
                <a:solidFill>
                  <a:srgbClr val="000000"/>
                </a:solidFill>
                <a:effectLst/>
                <a:latin typeface="inter-regular"/>
              </a:rPr>
              <a:t>    </a:t>
            </a:r>
            <a:r>
              <a:rPr lang="en-US" b="0" i="0" dirty="0" err="1">
                <a:solidFill>
                  <a:srgbClr val="000000"/>
                </a:solidFill>
                <a:effectLst/>
                <a:latin typeface="inter-regular"/>
              </a:rPr>
              <a:t>printf</a:t>
            </a:r>
            <a:r>
              <a:rPr lang="en-US" b="0" i="0" dirty="0">
                <a:solidFill>
                  <a:srgbClr val="000000"/>
                </a:solidFill>
                <a:effectLst/>
                <a:latin typeface="inter-regular"/>
              </a:rPr>
              <a:t> (</a:t>
            </a:r>
            <a:r>
              <a:rPr lang="en-US" b="0" i="0" dirty="0">
                <a:solidFill>
                  <a:srgbClr val="0000FF"/>
                </a:solidFill>
                <a:effectLst/>
                <a:latin typeface="inter-regular"/>
              </a:rPr>
              <a:t>" </a:t>
            </a:r>
            <a:r>
              <a:rPr lang="en-US" b="0" i="0" dirty="0">
                <a:solidFill>
                  <a:srgbClr val="000000"/>
                </a:solidFill>
                <a:effectLst/>
                <a:latin typeface="inter-regular"/>
              </a:rPr>
              <a:t> Student </a:t>
            </a:r>
            <a:r>
              <a:rPr lang="en-US" b="0" i="0" dirty="0">
                <a:solidFill>
                  <a:srgbClr val="0000FF"/>
                </a:solidFill>
                <a:effectLst/>
                <a:latin typeface="inter-regular"/>
              </a:rPr>
              <a:t> Name: %s "</a:t>
            </a:r>
            <a:r>
              <a:rPr lang="en-US" b="0" i="0" dirty="0">
                <a:solidFill>
                  <a:srgbClr val="000000"/>
                </a:solidFill>
                <a:effectLst/>
                <a:latin typeface="inter-regular"/>
              </a:rPr>
              <a:t>, </a:t>
            </a:r>
            <a:r>
              <a:rPr lang="en-US" b="0" i="0" dirty="0" err="1">
                <a:solidFill>
                  <a:srgbClr val="000000"/>
                </a:solidFill>
                <a:effectLst/>
                <a:latin typeface="inter-regular"/>
              </a:rPr>
              <a:t>ptr</a:t>
            </a:r>
            <a:r>
              <a:rPr lang="en-US" b="0" i="0" dirty="0">
                <a:solidFill>
                  <a:srgbClr val="000000"/>
                </a:solidFill>
                <a:effectLst/>
                <a:latin typeface="inter-regular"/>
              </a:rPr>
              <a:t>-&gt;name);  </a:t>
            </a:r>
          </a:p>
          <a:p>
            <a:pPr algn="just"/>
            <a:r>
              <a:rPr lang="en-US" b="0" i="0" dirty="0">
                <a:solidFill>
                  <a:srgbClr val="000000"/>
                </a:solidFill>
                <a:effectLst/>
                <a:latin typeface="inter-regular"/>
              </a:rPr>
              <a:t>    </a:t>
            </a:r>
            <a:r>
              <a:rPr lang="en-US" b="0" i="0" dirty="0" err="1">
                <a:solidFill>
                  <a:srgbClr val="000000"/>
                </a:solidFill>
                <a:effectLst/>
                <a:latin typeface="inter-regular"/>
              </a:rPr>
              <a:t>printf</a:t>
            </a:r>
            <a:r>
              <a:rPr lang="en-US" b="0" i="0" dirty="0">
                <a:solidFill>
                  <a:srgbClr val="000000"/>
                </a:solidFill>
                <a:effectLst/>
                <a:latin typeface="inter-regular"/>
              </a:rPr>
              <a:t> (</a:t>
            </a:r>
            <a:r>
              <a:rPr lang="en-US" b="0" i="0" dirty="0">
                <a:solidFill>
                  <a:srgbClr val="0000FF"/>
                </a:solidFill>
                <a:effectLst/>
                <a:latin typeface="inter-regular"/>
              </a:rPr>
              <a:t>" \n </a:t>
            </a:r>
            <a:r>
              <a:rPr lang="en-US" b="0" i="0" dirty="0">
                <a:solidFill>
                  <a:srgbClr val="000000"/>
                </a:solidFill>
                <a:effectLst/>
                <a:latin typeface="inter-regular"/>
              </a:rPr>
              <a:t> Student </a:t>
            </a:r>
            <a:r>
              <a:rPr lang="en-US" b="0" i="0" dirty="0">
                <a:solidFill>
                  <a:srgbClr val="0000FF"/>
                </a:solidFill>
                <a:effectLst/>
                <a:latin typeface="inter-regular"/>
              </a:rPr>
              <a:t> Id: %d\n"</a:t>
            </a:r>
            <a:r>
              <a:rPr lang="en-US" b="0" i="0" dirty="0">
                <a:solidFill>
                  <a:srgbClr val="000000"/>
                </a:solidFill>
                <a:effectLst/>
                <a:latin typeface="inter-regular"/>
              </a:rPr>
              <a:t>,  </a:t>
            </a:r>
            <a:r>
              <a:rPr lang="en-US" b="0" i="0" dirty="0" err="1">
                <a:solidFill>
                  <a:srgbClr val="000000"/>
                </a:solidFill>
                <a:effectLst/>
                <a:latin typeface="inter-regular"/>
              </a:rPr>
              <a:t>ptr</a:t>
            </a:r>
            <a:r>
              <a:rPr lang="en-US" b="0" i="0" dirty="0">
                <a:solidFill>
                  <a:srgbClr val="000000"/>
                </a:solidFill>
                <a:effectLst/>
                <a:latin typeface="inter-regular"/>
              </a:rPr>
              <a:t>-&gt;id); </a:t>
            </a:r>
          </a:p>
          <a:p>
            <a:pPr algn="just"/>
            <a:r>
              <a:rPr lang="en-US" b="0" i="0" dirty="0">
                <a:solidFill>
                  <a:srgbClr val="000000"/>
                </a:solidFill>
                <a:effectLst/>
                <a:latin typeface="inter-regular"/>
              </a:rPr>
              <a:t>    </a:t>
            </a:r>
            <a:r>
              <a:rPr lang="en-US" b="0" i="0" dirty="0" err="1">
                <a:solidFill>
                  <a:srgbClr val="000000"/>
                </a:solidFill>
                <a:effectLst/>
                <a:latin typeface="inter-regular"/>
              </a:rPr>
              <a:t>ptr</a:t>
            </a:r>
            <a:r>
              <a:rPr lang="en-US" b="0" i="0" dirty="0">
                <a:solidFill>
                  <a:srgbClr val="000000"/>
                </a:solidFill>
                <a:effectLst/>
                <a:latin typeface="inter-regular"/>
              </a:rPr>
              <a:t> = &amp;s2;    </a:t>
            </a:r>
          </a:p>
          <a:p>
            <a:pPr algn="just"/>
            <a:r>
              <a:rPr lang="en-US" b="0" i="0" dirty="0">
                <a:solidFill>
                  <a:srgbClr val="000000"/>
                </a:solidFill>
                <a:effectLst/>
                <a:latin typeface="inter-regular"/>
              </a:rPr>
              <a:t>    </a:t>
            </a:r>
            <a:r>
              <a:rPr lang="en-US" b="0" i="0" dirty="0" err="1">
                <a:solidFill>
                  <a:srgbClr val="000000"/>
                </a:solidFill>
                <a:effectLst/>
                <a:latin typeface="inter-regular"/>
              </a:rPr>
              <a:t>printf</a:t>
            </a:r>
            <a:r>
              <a:rPr lang="en-US" b="0" i="0" dirty="0">
                <a:solidFill>
                  <a:srgbClr val="000000"/>
                </a:solidFill>
                <a:effectLst/>
                <a:latin typeface="inter-regular"/>
              </a:rPr>
              <a:t> (</a:t>
            </a:r>
            <a:r>
              <a:rPr lang="en-US" b="0" i="0" dirty="0">
                <a:solidFill>
                  <a:srgbClr val="0000FF"/>
                </a:solidFill>
                <a:effectLst/>
                <a:latin typeface="inter-regular"/>
              </a:rPr>
              <a:t>“\n </a:t>
            </a:r>
            <a:r>
              <a:rPr lang="en-US" b="0" i="0" dirty="0">
                <a:solidFill>
                  <a:srgbClr val="000000"/>
                </a:solidFill>
                <a:effectLst/>
                <a:latin typeface="inter-regular"/>
              </a:rPr>
              <a:t> Student </a:t>
            </a:r>
            <a:r>
              <a:rPr lang="en-US" b="0" i="0" dirty="0">
                <a:solidFill>
                  <a:srgbClr val="0000FF"/>
                </a:solidFill>
                <a:effectLst/>
                <a:latin typeface="inter-regular"/>
              </a:rPr>
              <a:t> Name: %s "</a:t>
            </a:r>
            <a:r>
              <a:rPr lang="en-US" b="0" i="0" dirty="0">
                <a:solidFill>
                  <a:srgbClr val="000000"/>
                </a:solidFill>
                <a:effectLst/>
                <a:latin typeface="inter-regular"/>
              </a:rPr>
              <a:t>, </a:t>
            </a:r>
            <a:r>
              <a:rPr lang="en-US" b="0" i="0" dirty="0" err="1">
                <a:solidFill>
                  <a:srgbClr val="000000"/>
                </a:solidFill>
                <a:effectLst/>
                <a:latin typeface="inter-regular"/>
              </a:rPr>
              <a:t>ptr</a:t>
            </a:r>
            <a:r>
              <a:rPr lang="en-US" b="0" i="0" dirty="0">
                <a:solidFill>
                  <a:srgbClr val="000000"/>
                </a:solidFill>
                <a:effectLst/>
                <a:latin typeface="inter-regular"/>
              </a:rPr>
              <a:t>-&gt;name);  </a:t>
            </a:r>
          </a:p>
          <a:p>
            <a:pPr algn="just"/>
            <a:r>
              <a:rPr lang="en-US" b="0" i="0" dirty="0">
                <a:solidFill>
                  <a:srgbClr val="000000"/>
                </a:solidFill>
                <a:effectLst/>
                <a:latin typeface="inter-regular"/>
              </a:rPr>
              <a:t>    </a:t>
            </a:r>
            <a:r>
              <a:rPr lang="en-US" b="0" i="0" dirty="0" err="1">
                <a:solidFill>
                  <a:srgbClr val="000000"/>
                </a:solidFill>
                <a:effectLst/>
                <a:latin typeface="inter-regular"/>
              </a:rPr>
              <a:t>printf</a:t>
            </a:r>
            <a:r>
              <a:rPr lang="en-US" b="0" i="0" dirty="0">
                <a:solidFill>
                  <a:srgbClr val="000000"/>
                </a:solidFill>
                <a:effectLst/>
                <a:latin typeface="inter-regular"/>
              </a:rPr>
              <a:t> (</a:t>
            </a:r>
            <a:r>
              <a:rPr lang="en-US" b="0" i="0" dirty="0">
                <a:solidFill>
                  <a:srgbClr val="0000FF"/>
                </a:solidFill>
                <a:effectLst/>
                <a:latin typeface="inter-regular"/>
              </a:rPr>
              <a:t>" \n </a:t>
            </a:r>
            <a:r>
              <a:rPr lang="en-US" b="0" i="0" dirty="0">
                <a:solidFill>
                  <a:srgbClr val="000000"/>
                </a:solidFill>
                <a:effectLst/>
                <a:latin typeface="inter-regular"/>
              </a:rPr>
              <a:t> Student </a:t>
            </a:r>
            <a:r>
              <a:rPr lang="en-US" b="0" i="0" dirty="0">
                <a:solidFill>
                  <a:srgbClr val="0000FF"/>
                </a:solidFill>
                <a:effectLst/>
                <a:latin typeface="inter-regular"/>
              </a:rPr>
              <a:t> Id: %d "</a:t>
            </a:r>
            <a:r>
              <a:rPr lang="en-US" b="0" i="0" dirty="0">
                <a:solidFill>
                  <a:srgbClr val="000000"/>
                </a:solidFill>
                <a:effectLst/>
                <a:latin typeface="inter-regular"/>
              </a:rPr>
              <a:t>,  </a:t>
            </a:r>
            <a:r>
              <a:rPr lang="en-US" b="0" i="0" dirty="0" err="1">
                <a:solidFill>
                  <a:srgbClr val="000000"/>
                </a:solidFill>
                <a:effectLst/>
                <a:latin typeface="inter-regular"/>
              </a:rPr>
              <a:t>ptr</a:t>
            </a:r>
            <a:r>
              <a:rPr lang="en-US" b="0" i="0" dirty="0">
                <a:solidFill>
                  <a:srgbClr val="000000"/>
                </a:solidFill>
                <a:effectLst/>
                <a:latin typeface="inter-regular"/>
              </a:rPr>
              <a:t>-&gt;id);  </a:t>
            </a:r>
          </a:p>
          <a:p>
            <a:pPr algn="just"/>
            <a:r>
              <a:rPr lang="en-US" b="0" i="0" dirty="0">
                <a:solidFill>
                  <a:srgbClr val="000000"/>
                </a:solidFill>
                <a:effectLst/>
                <a:latin typeface="inter-regular"/>
              </a:rPr>
              <a:t>    </a:t>
            </a:r>
            <a:r>
              <a:rPr lang="en-US" b="1" i="0" dirty="0">
                <a:solidFill>
                  <a:srgbClr val="006699"/>
                </a:solidFill>
                <a:effectLst/>
                <a:latin typeface="inter-regular"/>
              </a:rPr>
              <a:t>return</a:t>
            </a:r>
            <a:r>
              <a:rPr lang="en-US" b="0" i="0" dirty="0">
                <a:solidFill>
                  <a:srgbClr val="000000"/>
                </a:solidFill>
                <a:effectLst/>
                <a:latin typeface="inter-regular"/>
              </a:rPr>
              <a:t> 0;     </a:t>
            </a:r>
          </a:p>
          <a:p>
            <a:pPr algn="just"/>
            <a:r>
              <a:rPr lang="en-US" b="0" i="0" dirty="0">
                <a:solidFill>
                  <a:srgbClr val="000000"/>
                </a:solidFill>
                <a:effectLst/>
                <a:latin typeface="inter-regular"/>
              </a:rPr>
              <a:t>}  </a:t>
            </a:r>
          </a:p>
        </p:txBody>
      </p:sp>
      <p:sp>
        <p:nvSpPr>
          <p:cNvPr id="5" name="Rectangle: Rounded Corners 4">
            <a:extLst>
              <a:ext uri="{FF2B5EF4-FFF2-40B4-BE49-F238E27FC236}">
                <a16:creationId xmlns:a16="http://schemas.microsoft.com/office/drawing/2014/main" id="{995696D3-F211-4F3A-9A87-7C2E6FB5E7A3}"/>
              </a:ext>
            </a:extLst>
          </p:cNvPr>
          <p:cNvSpPr/>
          <p:nvPr/>
        </p:nvSpPr>
        <p:spPr>
          <a:xfrm>
            <a:off x="6910939" y="2561172"/>
            <a:ext cx="4167739" cy="25891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Output:</a:t>
            </a:r>
          </a:p>
          <a:p>
            <a:endParaRPr lang="en-US" dirty="0">
              <a:solidFill>
                <a:schemeClr val="bg1"/>
              </a:solidFill>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b="0" i="0" dirty="0">
                <a:solidFill>
                  <a:srgbClr val="000000"/>
                </a:solidFill>
                <a:effectLst/>
                <a:latin typeface="inter-regular"/>
              </a:rPr>
              <a:t>Student </a:t>
            </a:r>
            <a:r>
              <a:rPr lang="en-US" b="0" i="0" dirty="0">
                <a:solidFill>
                  <a:srgbClr val="0000FF"/>
                </a:solidFill>
                <a:effectLst/>
                <a:latin typeface="inter-regular"/>
              </a:rPr>
              <a:t> Name: Radha</a:t>
            </a:r>
          </a:p>
          <a:p>
            <a:pPr marL="0" marR="0" lvl="0" indent="0" algn="just" defTabSz="914400" rtl="0" eaLnBrk="0" fontAlgn="base" latinLnBrk="0" hangingPunct="0">
              <a:lnSpc>
                <a:spcPct val="100000"/>
              </a:lnSpc>
              <a:spcBef>
                <a:spcPct val="0"/>
              </a:spcBef>
              <a:spcAft>
                <a:spcPct val="0"/>
              </a:spcAft>
              <a:buClrTx/>
              <a:buSzTx/>
              <a:buFontTx/>
              <a:buNone/>
              <a:tabLst/>
            </a:pPr>
            <a:r>
              <a:rPr lang="en-US" b="0" i="0" dirty="0">
                <a:solidFill>
                  <a:srgbClr val="000000"/>
                </a:solidFill>
                <a:effectLst/>
                <a:latin typeface="inter-regular"/>
              </a:rPr>
              <a:t>Student </a:t>
            </a:r>
            <a:r>
              <a:rPr lang="en-US" b="0" i="0" dirty="0">
                <a:solidFill>
                  <a:srgbClr val="0000FF"/>
                </a:solidFill>
                <a:effectLst/>
                <a:latin typeface="inter-regular"/>
              </a:rPr>
              <a:t> Id: garbage </a:t>
            </a:r>
          </a:p>
          <a:p>
            <a:pPr marL="0" marR="0" lvl="0" indent="0" algn="just" defTabSz="914400" rtl="0" eaLnBrk="0" fontAlgn="base" latinLnBrk="0" hangingPunct="0">
              <a:lnSpc>
                <a:spcPct val="100000"/>
              </a:lnSpc>
              <a:spcBef>
                <a:spcPct val="0"/>
              </a:spcBef>
              <a:spcAft>
                <a:spcPct val="0"/>
              </a:spcAft>
              <a:buClrTx/>
              <a:buSzTx/>
              <a:buFontTx/>
              <a:buNone/>
              <a:tabLst/>
            </a:pPr>
            <a:endParaRPr lang="en-US" b="0" i="0" dirty="0">
              <a:solidFill>
                <a:srgbClr val="0000FF"/>
              </a:solidFill>
              <a:effectLst/>
              <a:latin typeface="inter-regular"/>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b="0" i="0" dirty="0">
                <a:solidFill>
                  <a:srgbClr val="000000"/>
                </a:solidFill>
                <a:effectLst/>
                <a:latin typeface="inter-regular"/>
              </a:rPr>
              <a:t>Student </a:t>
            </a:r>
            <a:r>
              <a:rPr lang="en-US" b="0" i="0" dirty="0">
                <a:solidFill>
                  <a:srgbClr val="0000FF"/>
                </a:solidFill>
                <a:effectLst/>
                <a:latin typeface="inter-regular"/>
              </a:rPr>
              <a:t> Name: Ram</a:t>
            </a:r>
          </a:p>
          <a:p>
            <a:pPr marL="0" marR="0" lvl="0" indent="0" algn="just" defTabSz="914400" rtl="0" eaLnBrk="0" fontAlgn="base" latinLnBrk="0" hangingPunct="0">
              <a:lnSpc>
                <a:spcPct val="100000"/>
              </a:lnSpc>
              <a:spcBef>
                <a:spcPct val="0"/>
              </a:spcBef>
              <a:spcAft>
                <a:spcPct val="0"/>
              </a:spcAft>
              <a:buClrTx/>
              <a:buSzTx/>
              <a:buFontTx/>
              <a:buNone/>
              <a:tabLst/>
            </a:pPr>
            <a:r>
              <a:rPr lang="en-US" b="0" i="0" dirty="0">
                <a:solidFill>
                  <a:srgbClr val="000000"/>
                </a:solidFill>
                <a:effectLst/>
                <a:latin typeface="inter-regular"/>
              </a:rPr>
              <a:t>Student </a:t>
            </a:r>
            <a:r>
              <a:rPr lang="en-US" b="0" i="0" dirty="0">
                <a:solidFill>
                  <a:srgbClr val="0000FF"/>
                </a:solidFill>
                <a:effectLst/>
                <a:latin typeface="inter-regular"/>
              </a:rPr>
              <a:t> Id: garbage</a:t>
            </a:r>
            <a:endParaRPr kumimoji="0" lang="en-US" altLang="en-US" b="0" i="0" u="none" strike="noStrike" cap="none" normalizeH="0" baseline="0" dirty="0">
              <a:ln>
                <a:noFill/>
              </a:ln>
              <a:solidFill>
                <a:schemeClr val="bg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38188543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5137F-210E-48CE-9539-D7DC6E387890}"/>
              </a:ext>
            </a:extLst>
          </p:cNvPr>
          <p:cNvSpPr>
            <a:spLocks noGrp="1"/>
          </p:cNvSpPr>
          <p:nvPr>
            <p:ph type="title"/>
          </p:nvPr>
        </p:nvSpPr>
        <p:spPr>
          <a:xfrm>
            <a:off x="1063621" y="330368"/>
            <a:ext cx="9906000" cy="863165"/>
          </a:xfrm>
        </p:spPr>
        <p:txBody>
          <a:bodyPr/>
          <a:lstStyle/>
          <a:p>
            <a:pPr algn="ctr"/>
            <a:r>
              <a:rPr lang="en-US" cap="none" dirty="0">
                <a:ln w="0"/>
                <a:solidFill>
                  <a:schemeClr val="bg2"/>
                </a:solidFill>
                <a:effectLst>
                  <a:reflection blurRad="6350" stA="53000" endA="300" endPos="35500" dir="5400000" sy="-90000" algn="bl" rotWithShape="0"/>
                </a:effectLst>
              </a:rPr>
              <a:t>Pointer Arithmetic</a:t>
            </a:r>
          </a:p>
        </p:txBody>
      </p:sp>
      <p:sp>
        <p:nvSpPr>
          <p:cNvPr id="4" name="Content Placeholder 3">
            <a:extLst>
              <a:ext uri="{FF2B5EF4-FFF2-40B4-BE49-F238E27FC236}">
                <a16:creationId xmlns:a16="http://schemas.microsoft.com/office/drawing/2014/main" id="{1AF1C347-48A0-40D8-94F7-842538D6E141}"/>
              </a:ext>
            </a:extLst>
          </p:cNvPr>
          <p:cNvSpPr>
            <a:spLocks noGrp="1"/>
          </p:cNvSpPr>
          <p:nvPr>
            <p:ph sz="half" idx="2"/>
          </p:nvPr>
        </p:nvSpPr>
        <p:spPr>
          <a:xfrm>
            <a:off x="1217609" y="1206096"/>
            <a:ext cx="9906000" cy="4713441"/>
          </a:xfrm>
        </p:spPr>
        <p:txBody>
          <a:bodyPr>
            <a:normAutofit fontScale="92500" lnSpcReduction="20000"/>
          </a:bodyPr>
          <a:lstStyle/>
          <a:p>
            <a:pPr marL="0" indent="0" algn="just">
              <a:buNone/>
            </a:pPr>
            <a:r>
              <a:rPr lang="en-US" b="0" i="0" dirty="0">
                <a:solidFill>
                  <a:srgbClr val="333333"/>
                </a:solidFill>
                <a:effectLst/>
                <a:latin typeface="inter-regular"/>
              </a:rPr>
              <a:t>	We can perform arithmetic operations on the pointers like addition, subtraction, etc. However, as we know that pointer contains the address, the result of an arithmetic operation performed on the pointer will also be a pointer if the other operand is of type integer. In pointer-from-pointer subtraction, the result will be an integer value. Following arithmetic operations are possible on the pointer in C language:</a:t>
            </a:r>
          </a:p>
          <a:p>
            <a:pPr algn="just">
              <a:buFont typeface="Arial" panose="020B0604020202020204" pitchFamily="34" charset="0"/>
              <a:buChar char="•"/>
            </a:pPr>
            <a:r>
              <a:rPr lang="en-US" b="0" i="0" dirty="0">
                <a:solidFill>
                  <a:srgbClr val="000000"/>
                </a:solidFill>
                <a:effectLst/>
                <a:latin typeface="inter-regular"/>
              </a:rPr>
              <a:t>Increment</a:t>
            </a:r>
          </a:p>
          <a:p>
            <a:pPr algn="just">
              <a:buFont typeface="Arial" panose="020B0604020202020204" pitchFamily="34" charset="0"/>
              <a:buChar char="•"/>
            </a:pPr>
            <a:r>
              <a:rPr lang="en-US" b="0" i="0" dirty="0">
                <a:solidFill>
                  <a:srgbClr val="000000"/>
                </a:solidFill>
                <a:effectLst/>
                <a:latin typeface="inter-regular"/>
              </a:rPr>
              <a:t>Decrement</a:t>
            </a:r>
          </a:p>
          <a:p>
            <a:pPr algn="just">
              <a:buFont typeface="Arial" panose="020B0604020202020204" pitchFamily="34" charset="0"/>
              <a:buChar char="•"/>
            </a:pPr>
            <a:r>
              <a:rPr lang="en-US" b="0" i="0" dirty="0">
                <a:solidFill>
                  <a:srgbClr val="000000"/>
                </a:solidFill>
                <a:effectLst/>
                <a:latin typeface="inter-regular"/>
              </a:rPr>
              <a:t>Addition</a:t>
            </a:r>
          </a:p>
          <a:p>
            <a:pPr algn="just">
              <a:buFont typeface="Arial" panose="020B0604020202020204" pitchFamily="34" charset="0"/>
              <a:buChar char="•"/>
            </a:pPr>
            <a:r>
              <a:rPr lang="en-US" b="0" i="0" dirty="0">
                <a:solidFill>
                  <a:srgbClr val="000000"/>
                </a:solidFill>
                <a:effectLst/>
                <a:latin typeface="inter-regular"/>
              </a:rPr>
              <a:t>Subtraction</a:t>
            </a:r>
          </a:p>
          <a:p>
            <a:pPr algn="just">
              <a:buFont typeface="Arial" panose="020B0604020202020204" pitchFamily="34" charset="0"/>
              <a:buChar char="•"/>
            </a:pPr>
            <a:r>
              <a:rPr lang="en-US" b="0" i="0" dirty="0">
                <a:solidFill>
                  <a:srgbClr val="000000"/>
                </a:solidFill>
                <a:effectLst/>
                <a:latin typeface="inter-regular"/>
              </a:rPr>
              <a:t>Comparison</a:t>
            </a:r>
          </a:p>
        </p:txBody>
      </p:sp>
    </p:spTree>
    <p:extLst>
      <p:ext uri="{BB962C8B-B14F-4D97-AF65-F5344CB8AC3E}">
        <p14:creationId xmlns:p14="http://schemas.microsoft.com/office/powerpoint/2010/main" val="23335940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5137F-210E-48CE-9539-D7DC6E387890}"/>
              </a:ext>
            </a:extLst>
          </p:cNvPr>
          <p:cNvSpPr>
            <a:spLocks noGrp="1"/>
          </p:cNvSpPr>
          <p:nvPr>
            <p:ph type="title"/>
          </p:nvPr>
        </p:nvSpPr>
        <p:spPr>
          <a:xfrm>
            <a:off x="1063621" y="330368"/>
            <a:ext cx="9906000" cy="863165"/>
          </a:xfrm>
        </p:spPr>
        <p:txBody>
          <a:bodyPr/>
          <a:lstStyle/>
          <a:p>
            <a:pPr algn="ctr"/>
            <a:r>
              <a:rPr lang="en-US" i="0" cap="none" dirty="0">
                <a:ln w="0"/>
                <a:solidFill>
                  <a:schemeClr val="bg2"/>
                </a:solidFill>
                <a:effectLst>
                  <a:reflection blurRad="6350" stA="53000" endA="300" endPos="35500" dir="5400000" sy="-90000" algn="bl" rotWithShape="0"/>
                </a:effectLst>
                <a:latin typeface="erdana"/>
              </a:rPr>
              <a:t>Incrementing Pointer in C</a:t>
            </a:r>
          </a:p>
        </p:txBody>
      </p:sp>
      <p:sp>
        <p:nvSpPr>
          <p:cNvPr id="4" name="Content Placeholder 3">
            <a:extLst>
              <a:ext uri="{FF2B5EF4-FFF2-40B4-BE49-F238E27FC236}">
                <a16:creationId xmlns:a16="http://schemas.microsoft.com/office/drawing/2014/main" id="{1AF1C347-48A0-40D8-94F7-842538D6E141}"/>
              </a:ext>
            </a:extLst>
          </p:cNvPr>
          <p:cNvSpPr>
            <a:spLocks noGrp="1"/>
          </p:cNvSpPr>
          <p:nvPr>
            <p:ph sz="half" idx="2"/>
          </p:nvPr>
        </p:nvSpPr>
        <p:spPr>
          <a:xfrm>
            <a:off x="1217609" y="1328287"/>
            <a:ext cx="9906000" cy="1126156"/>
          </a:xfrm>
        </p:spPr>
        <p:txBody>
          <a:bodyPr>
            <a:normAutofit/>
          </a:bodyPr>
          <a:lstStyle/>
          <a:p>
            <a:pPr algn="just">
              <a:spcBef>
                <a:spcPts val="0"/>
              </a:spcBef>
            </a:pPr>
            <a:r>
              <a:rPr lang="en-US" b="0" i="0" dirty="0">
                <a:solidFill>
                  <a:srgbClr val="610B4B"/>
                </a:solidFill>
                <a:effectLst/>
                <a:latin typeface="erdana"/>
              </a:rPr>
              <a:t>32-bit:	</a:t>
            </a:r>
            <a:r>
              <a:rPr lang="en-US" b="0" i="0" dirty="0">
                <a:solidFill>
                  <a:srgbClr val="333333"/>
                </a:solidFill>
                <a:effectLst/>
                <a:latin typeface="inter-regular"/>
              </a:rPr>
              <a:t>For 32-bit int variable, it will be incremented by 2 bytes.</a:t>
            </a:r>
          </a:p>
          <a:p>
            <a:pPr algn="just">
              <a:spcBef>
                <a:spcPts val="0"/>
              </a:spcBef>
            </a:pPr>
            <a:r>
              <a:rPr lang="en-US" b="0" i="0" dirty="0">
                <a:solidFill>
                  <a:srgbClr val="610B4B"/>
                </a:solidFill>
                <a:effectLst/>
                <a:latin typeface="erdana"/>
              </a:rPr>
              <a:t>64-bit:	</a:t>
            </a:r>
            <a:r>
              <a:rPr lang="en-US" b="0" i="0" dirty="0">
                <a:solidFill>
                  <a:srgbClr val="333333"/>
                </a:solidFill>
                <a:effectLst/>
                <a:latin typeface="inter-regular"/>
              </a:rPr>
              <a:t>For 64-bit int variable, it will be incremented by 4 bytes.</a:t>
            </a:r>
          </a:p>
        </p:txBody>
      </p:sp>
      <p:sp>
        <p:nvSpPr>
          <p:cNvPr id="3" name="Rectangle: Rounded Corners 2">
            <a:extLst>
              <a:ext uri="{FF2B5EF4-FFF2-40B4-BE49-F238E27FC236}">
                <a16:creationId xmlns:a16="http://schemas.microsoft.com/office/drawing/2014/main" id="{D047C922-BEF3-4A1D-9885-0D42CC6E8BCA}"/>
              </a:ext>
            </a:extLst>
          </p:cNvPr>
          <p:cNvSpPr/>
          <p:nvPr/>
        </p:nvSpPr>
        <p:spPr>
          <a:xfrm>
            <a:off x="1063621" y="2454443"/>
            <a:ext cx="6395958" cy="4073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b="0" i="0" dirty="0">
                <a:solidFill>
                  <a:schemeClr val="bg1"/>
                </a:solidFill>
                <a:effectLst/>
                <a:latin typeface="inter-regular"/>
              </a:rPr>
              <a:t>#include&lt;stdio.h&gt;  </a:t>
            </a:r>
          </a:p>
          <a:p>
            <a:pPr algn="just"/>
            <a:r>
              <a:rPr lang="en-US" b="1" i="0" dirty="0">
                <a:solidFill>
                  <a:schemeClr val="bg1"/>
                </a:solidFill>
                <a:effectLst/>
                <a:latin typeface="inter-regular"/>
              </a:rPr>
              <a:t>int</a:t>
            </a:r>
            <a:r>
              <a:rPr lang="en-US" b="0" i="0" dirty="0">
                <a:solidFill>
                  <a:schemeClr val="bg1"/>
                </a:solidFill>
                <a:effectLst/>
                <a:latin typeface="inter-regular"/>
              </a:rPr>
              <a:t> main()</a:t>
            </a:r>
          </a:p>
          <a:p>
            <a:pPr algn="just"/>
            <a:r>
              <a:rPr lang="en-US" b="0" i="0" dirty="0">
                <a:solidFill>
                  <a:schemeClr val="bg1"/>
                </a:solidFill>
                <a:effectLst/>
                <a:latin typeface="inter-regular"/>
              </a:rPr>
              <a:t>{  </a:t>
            </a:r>
          </a:p>
          <a:p>
            <a:pPr algn="just"/>
            <a:r>
              <a:rPr lang="en-US" b="1" i="0" dirty="0">
                <a:solidFill>
                  <a:schemeClr val="bg1"/>
                </a:solidFill>
                <a:effectLst/>
                <a:latin typeface="inter-regular"/>
              </a:rPr>
              <a:t>     int</a:t>
            </a:r>
            <a:r>
              <a:rPr lang="en-US" b="0" i="0" dirty="0">
                <a:solidFill>
                  <a:schemeClr val="bg1"/>
                </a:solidFill>
                <a:effectLst/>
                <a:latin typeface="inter-regular"/>
              </a:rPr>
              <a:t> number=50;        </a:t>
            </a:r>
          </a:p>
          <a:p>
            <a:pPr algn="just"/>
            <a:r>
              <a:rPr lang="en-US" b="1" i="0" dirty="0">
                <a:solidFill>
                  <a:schemeClr val="bg1"/>
                </a:solidFill>
                <a:effectLst/>
                <a:latin typeface="inter-regular"/>
              </a:rPr>
              <a:t>     int</a:t>
            </a:r>
            <a:r>
              <a:rPr lang="en-US" b="0" i="0" dirty="0">
                <a:solidFill>
                  <a:schemeClr val="bg1"/>
                </a:solidFill>
                <a:effectLst/>
                <a:latin typeface="inter-regular"/>
              </a:rPr>
              <a:t> *p;//pointer to int      </a:t>
            </a:r>
          </a:p>
          <a:p>
            <a:pPr algn="just"/>
            <a:r>
              <a:rPr lang="en-US" b="0" i="0" dirty="0">
                <a:solidFill>
                  <a:schemeClr val="bg1"/>
                </a:solidFill>
                <a:effectLst/>
                <a:latin typeface="inter-regular"/>
              </a:rPr>
              <a:t>     p=&amp;number;//stores the address of number variable  </a:t>
            </a:r>
          </a:p>
          <a:p>
            <a:pPr algn="just"/>
            <a:r>
              <a:rPr lang="en-US" b="0" i="0" dirty="0">
                <a:solidFill>
                  <a:schemeClr val="bg1"/>
                </a:solidFill>
                <a:effectLst/>
                <a:latin typeface="inter-regular"/>
              </a:rPr>
              <a:t>     </a:t>
            </a:r>
            <a:r>
              <a:rPr lang="en-US" b="0" i="0" dirty="0" err="1">
                <a:solidFill>
                  <a:schemeClr val="bg1"/>
                </a:solidFill>
                <a:effectLst/>
                <a:latin typeface="inter-regular"/>
              </a:rPr>
              <a:t>printf</a:t>
            </a:r>
            <a:r>
              <a:rPr lang="en-US" b="0" i="0" dirty="0">
                <a:solidFill>
                  <a:schemeClr val="bg1"/>
                </a:solidFill>
                <a:effectLst/>
                <a:latin typeface="inter-regular"/>
              </a:rPr>
              <a:t>("Address of p variable is %u \n", p);        </a:t>
            </a:r>
          </a:p>
          <a:p>
            <a:pPr algn="just"/>
            <a:r>
              <a:rPr lang="en-US" b="0" i="0" dirty="0">
                <a:solidFill>
                  <a:schemeClr val="bg1"/>
                </a:solidFill>
                <a:effectLst/>
                <a:latin typeface="inter-regular"/>
              </a:rPr>
              <a:t>     p=p+1;        </a:t>
            </a:r>
          </a:p>
          <a:p>
            <a:pPr algn="just"/>
            <a:r>
              <a:rPr lang="en-US" b="0" i="0" dirty="0">
                <a:solidFill>
                  <a:schemeClr val="bg1"/>
                </a:solidFill>
                <a:effectLst/>
                <a:latin typeface="inter-regular"/>
              </a:rPr>
              <a:t>     // in our case, p will get incremented by 4 bytes. </a:t>
            </a:r>
          </a:p>
          <a:p>
            <a:pPr algn="just"/>
            <a:r>
              <a:rPr lang="en-US" dirty="0">
                <a:solidFill>
                  <a:schemeClr val="bg1"/>
                </a:solidFill>
                <a:latin typeface="inter-regular"/>
              </a:rPr>
              <a:t>    </a:t>
            </a:r>
            <a:r>
              <a:rPr lang="en-US" b="0" i="0" dirty="0" err="1">
                <a:solidFill>
                  <a:schemeClr val="bg1"/>
                </a:solidFill>
                <a:effectLst/>
                <a:latin typeface="inter-regular"/>
              </a:rPr>
              <a:t>printf</a:t>
            </a:r>
            <a:r>
              <a:rPr lang="en-US" b="0" i="0" dirty="0">
                <a:solidFill>
                  <a:schemeClr val="bg1"/>
                </a:solidFill>
                <a:effectLst/>
                <a:latin typeface="inter-regular"/>
              </a:rPr>
              <a:t>("After increment: Address of p variable is %u \n", p); </a:t>
            </a:r>
          </a:p>
          <a:p>
            <a:pPr algn="just"/>
            <a:r>
              <a:rPr lang="en-US" b="1" i="0" dirty="0">
                <a:solidFill>
                  <a:schemeClr val="bg1"/>
                </a:solidFill>
                <a:effectLst/>
                <a:latin typeface="inter-regular"/>
              </a:rPr>
              <a:t>    return</a:t>
            </a:r>
            <a:r>
              <a:rPr lang="en-US" b="0" i="0" dirty="0">
                <a:solidFill>
                  <a:schemeClr val="bg1"/>
                </a:solidFill>
                <a:effectLst/>
                <a:latin typeface="inter-regular"/>
              </a:rPr>
              <a:t> 0;  </a:t>
            </a:r>
          </a:p>
          <a:p>
            <a:pPr algn="just"/>
            <a:r>
              <a:rPr lang="en-US" b="0" i="0" dirty="0">
                <a:solidFill>
                  <a:schemeClr val="bg1"/>
                </a:solidFill>
                <a:effectLst/>
                <a:latin typeface="inter-regular"/>
              </a:rPr>
              <a:t>} </a:t>
            </a:r>
            <a:r>
              <a:rPr lang="en-US" b="0" i="0" dirty="0">
                <a:solidFill>
                  <a:srgbClr val="000000"/>
                </a:solidFill>
                <a:effectLst/>
                <a:latin typeface="inter-regular"/>
              </a:rPr>
              <a:t> </a:t>
            </a:r>
          </a:p>
        </p:txBody>
      </p:sp>
      <p:sp>
        <p:nvSpPr>
          <p:cNvPr id="5" name="Rectangle: Rounded Corners 4">
            <a:extLst>
              <a:ext uri="{FF2B5EF4-FFF2-40B4-BE49-F238E27FC236}">
                <a16:creationId xmlns:a16="http://schemas.microsoft.com/office/drawing/2014/main" id="{995696D3-F211-4F3A-9A87-7C2E6FB5E7A3}"/>
              </a:ext>
            </a:extLst>
          </p:cNvPr>
          <p:cNvSpPr/>
          <p:nvPr/>
        </p:nvSpPr>
        <p:spPr>
          <a:xfrm>
            <a:off x="7719461" y="3262965"/>
            <a:ext cx="4167739" cy="25891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Output:</a:t>
            </a:r>
          </a:p>
          <a:p>
            <a:endParaRPr lang="en-US" dirty="0">
              <a:solidFill>
                <a:schemeClr val="bg1"/>
              </a:solidFill>
            </a:endParaRPr>
          </a:p>
          <a:p>
            <a:r>
              <a:rPr kumimoji="0" lang="en-US" altLang="en-US" sz="1800" b="0" i="0" u="none" strike="noStrike" cap="none" normalizeH="0" baseline="0" dirty="0">
                <a:ln>
                  <a:noFill/>
                </a:ln>
                <a:solidFill>
                  <a:schemeClr val="bg1"/>
                </a:solidFill>
                <a:effectLst/>
                <a:latin typeface="Arial Unicode MS"/>
              </a:rPr>
              <a:t>Address of p variable is 3214864300 After increment: Address of p variable is 3214864304 </a:t>
            </a:r>
            <a:endParaRPr kumimoji="0" lang="en-US" altLang="en-US" sz="2800" b="0" i="0" u="none" strike="noStrike" cap="none" normalizeH="0" baseline="0" dirty="0">
              <a:ln>
                <a:noFill/>
              </a:ln>
              <a:solidFill>
                <a:schemeClr val="bg1"/>
              </a:solidFill>
              <a:effectLst/>
              <a:latin typeface="Arial" panose="020B0604020202020204" pitchFamily="34" charset="0"/>
            </a:endParaRPr>
          </a:p>
          <a:p>
            <a:pPr algn="ctr"/>
            <a:endParaRPr lang="en-US" dirty="0"/>
          </a:p>
        </p:txBody>
      </p:sp>
    </p:spTree>
    <p:extLst>
      <p:ext uri="{BB962C8B-B14F-4D97-AF65-F5344CB8AC3E}">
        <p14:creationId xmlns:p14="http://schemas.microsoft.com/office/powerpoint/2010/main" val="5127999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695D0-9DAA-4CD5-8003-6A4248CF4E36}"/>
              </a:ext>
            </a:extLst>
          </p:cNvPr>
          <p:cNvSpPr>
            <a:spLocks noGrp="1"/>
          </p:cNvSpPr>
          <p:nvPr>
            <p:ph type="ctrTitle"/>
          </p:nvPr>
        </p:nvSpPr>
        <p:spPr>
          <a:xfrm>
            <a:off x="1914130" y="1800520"/>
            <a:ext cx="8791575" cy="2007909"/>
          </a:xfrm>
        </p:spPr>
        <p:txBody>
          <a:bodyPr>
            <a:noAutofit/>
          </a:bodyPr>
          <a:lstStyle/>
          <a:p>
            <a:pPr algn="ctr"/>
            <a:r>
              <a:rPr lang="en-US" sz="6600" cap="none" dirty="0">
                <a:ln w="0">
                  <a:solidFill>
                    <a:schemeClr val="bg1"/>
                  </a:solidFill>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a:t>
            </a:r>
            <a:br>
              <a:rPr lang="en-US" sz="6600" cap="none" dirty="0">
                <a:ln w="0">
                  <a:solidFill>
                    <a:schemeClr val="bg1"/>
                  </a:solidFill>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br>
            <a:endParaRPr lang="en-US" sz="6600" cap="none" dirty="0">
              <a:ln w="0">
                <a:solidFill>
                  <a:schemeClr val="bg1"/>
                </a:solidFill>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pic>
        <p:nvPicPr>
          <p:cNvPr id="4" name="Graphic 3" descr="Handshake with solid fill">
            <a:extLst>
              <a:ext uri="{FF2B5EF4-FFF2-40B4-BE49-F238E27FC236}">
                <a16:creationId xmlns:a16="http://schemas.microsoft.com/office/drawing/2014/main" id="{58E3A4D0-BEB7-4A70-81CC-7858D0BF8CC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97653" y="2933298"/>
            <a:ext cx="3129815" cy="3129815"/>
          </a:xfrm>
          <a:prstGeom prst="rect">
            <a:avLst/>
          </a:prstGeom>
        </p:spPr>
      </p:pic>
    </p:spTree>
    <p:extLst>
      <p:ext uri="{BB962C8B-B14F-4D97-AF65-F5344CB8AC3E}">
        <p14:creationId xmlns:p14="http://schemas.microsoft.com/office/powerpoint/2010/main" val="3251215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133CB-9BB4-4146-88AB-53B223E558BE}"/>
              </a:ext>
            </a:extLst>
          </p:cNvPr>
          <p:cNvSpPr>
            <a:spLocks noGrp="1"/>
          </p:cNvSpPr>
          <p:nvPr>
            <p:ph type="title"/>
          </p:nvPr>
        </p:nvSpPr>
        <p:spPr>
          <a:xfrm>
            <a:off x="1141413" y="618518"/>
            <a:ext cx="9905998" cy="1040600"/>
          </a:xfrm>
        </p:spPr>
        <p:txBody>
          <a:bodyPr>
            <a:normAutofit/>
          </a:bodyPr>
          <a:lstStyle/>
          <a:p>
            <a:pPr algn="ctr"/>
            <a:r>
              <a:rPr lang="en-US" sz="4400" cap="none" dirty="0">
                <a:ln w="0"/>
                <a:solidFill>
                  <a:schemeClr val="bg2"/>
                </a:solidFill>
                <a:effectLst>
                  <a:reflection blurRad="6350" stA="53000" endA="300" endPos="35500" dir="5400000" sy="-90000" algn="bl" rotWithShape="0"/>
                </a:effectLst>
              </a:rPr>
              <a:t>Disadvantages of pointer</a:t>
            </a:r>
          </a:p>
        </p:txBody>
      </p:sp>
      <p:sp>
        <p:nvSpPr>
          <p:cNvPr id="3" name="Content Placeholder 2">
            <a:extLst>
              <a:ext uri="{FF2B5EF4-FFF2-40B4-BE49-F238E27FC236}">
                <a16:creationId xmlns:a16="http://schemas.microsoft.com/office/drawing/2014/main" id="{0B841B7A-4FB1-4719-9C7E-C7D007247ABF}"/>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US" b="0" i="0" dirty="0">
                <a:solidFill>
                  <a:srgbClr val="222222"/>
                </a:solidFill>
                <a:effectLst/>
                <a:latin typeface="Source Sans Pro" panose="020B0503030403020204" pitchFamily="34" charset="0"/>
              </a:rPr>
              <a:t>Pointers are a little complex to understand.</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Pointers can lead to various errors such as segmentation faults or can access a memory location which is not required at all.</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If an incorrect value is provided to a pointer, it may cause memory corruption.</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Pointers are also responsible for memory leakage.</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Pointers are comparatively slower than that of the variables.</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Programmers find it very difficult to work with the pointers; therefore, it is programmer’s responsibility to manipulate a pointer carefully.</a:t>
            </a:r>
          </a:p>
        </p:txBody>
      </p:sp>
    </p:spTree>
    <p:extLst>
      <p:ext uri="{BB962C8B-B14F-4D97-AF65-F5344CB8AC3E}">
        <p14:creationId xmlns:p14="http://schemas.microsoft.com/office/powerpoint/2010/main" val="1758843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Rounded Corners 12">
            <a:extLst>
              <a:ext uri="{FF2B5EF4-FFF2-40B4-BE49-F238E27FC236}">
                <a16:creationId xmlns:a16="http://schemas.microsoft.com/office/drawing/2014/main" id="{F52CAFC7-57CE-4E8B-ADF6-F54AEA2408D4}"/>
              </a:ext>
            </a:extLst>
          </p:cNvPr>
          <p:cNvSpPr/>
          <p:nvPr/>
        </p:nvSpPr>
        <p:spPr>
          <a:xfrm>
            <a:off x="6023728" y="2102177"/>
            <a:ext cx="5154366" cy="4807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15E54E-1933-43D8-8295-D86C6E05AA1C}"/>
              </a:ext>
            </a:extLst>
          </p:cNvPr>
          <p:cNvSpPr>
            <a:spLocks noGrp="1"/>
          </p:cNvSpPr>
          <p:nvPr>
            <p:ph type="title"/>
          </p:nvPr>
        </p:nvSpPr>
        <p:spPr>
          <a:xfrm>
            <a:off x="1138234" y="266282"/>
            <a:ext cx="9912355" cy="819355"/>
          </a:xfrm>
        </p:spPr>
        <p:txBody>
          <a:bodyPr>
            <a:normAutofit/>
          </a:bodyPr>
          <a:lstStyle/>
          <a:p>
            <a:pPr algn="ctr"/>
            <a:r>
              <a:rPr lang="en-US" sz="4400" cap="none" dirty="0">
                <a:ln w="0"/>
                <a:solidFill>
                  <a:schemeClr val="bg2"/>
                </a:solidFill>
                <a:effectLst>
                  <a:reflection blurRad="6350" stA="53000" endA="300" endPos="35500" dir="5400000" sy="-90000" algn="bl" rotWithShape="0"/>
                </a:effectLst>
              </a:rPr>
              <a:t>Declaration of pointer</a:t>
            </a:r>
          </a:p>
        </p:txBody>
      </p:sp>
      <p:graphicFrame>
        <p:nvGraphicFramePr>
          <p:cNvPr id="6" name="Table 6">
            <a:extLst>
              <a:ext uri="{FF2B5EF4-FFF2-40B4-BE49-F238E27FC236}">
                <a16:creationId xmlns:a16="http://schemas.microsoft.com/office/drawing/2014/main" id="{03B6DDC7-7004-4928-9AC7-EAAA3404F10F}"/>
              </a:ext>
            </a:extLst>
          </p:cNvPr>
          <p:cNvGraphicFramePr>
            <a:graphicFrameLocks noGrp="1"/>
          </p:cNvGraphicFramePr>
          <p:nvPr>
            <p:extLst>
              <p:ext uri="{D42A27DB-BD31-4B8C-83A1-F6EECF244321}">
                <p14:modId xmlns:p14="http://schemas.microsoft.com/office/powerpoint/2010/main" val="1796651231"/>
              </p:ext>
            </p:extLst>
          </p:nvPr>
        </p:nvGraphicFramePr>
        <p:xfrm>
          <a:off x="1013906" y="1643380"/>
          <a:ext cx="4679884" cy="3616889"/>
        </p:xfrm>
        <a:graphic>
          <a:graphicData uri="http://schemas.openxmlformats.org/drawingml/2006/table">
            <a:tbl>
              <a:tblPr firstRow="1" bandRow="1">
                <a:tableStyleId>{5C22544A-7EE6-4342-B048-85BDC9FD1C3A}</a:tableStyleId>
              </a:tblPr>
              <a:tblGrid>
                <a:gridCol w="1344405">
                  <a:extLst>
                    <a:ext uri="{9D8B030D-6E8A-4147-A177-3AD203B41FA5}">
                      <a16:colId xmlns:a16="http://schemas.microsoft.com/office/drawing/2014/main" val="3892222682"/>
                    </a:ext>
                  </a:extLst>
                </a:gridCol>
                <a:gridCol w="3335479">
                  <a:extLst>
                    <a:ext uri="{9D8B030D-6E8A-4147-A177-3AD203B41FA5}">
                      <a16:colId xmlns:a16="http://schemas.microsoft.com/office/drawing/2014/main" val="4178270797"/>
                    </a:ext>
                  </a:extLst>
                </a:gridCol>
              </a:tblGrid>
              <a:tr h="432628">
                <a:tc>
                  <a:txBody>
                    <a:bodyPr/>
                    <a:lstStyle/>
                    <a:p>
                      <a:r>
                        <a:rPr lang="en-US" dirty="0"/>
                        <a:t>Operator</a:t>
                      </a:r>
                    </a:p>
                  </a:txBody>
                  <a:tcPr/>
                </a:tc>
                <a:tc>
                  <a:txBody>
                    <a:bodyPr/>
                    <a:lstStyle/>
                    <a:p>
                      <a:r>
                        <a:rPr lang="en-US" dirty="0"/>
                        <a:t>Meaning</a:t>
                      </a:r>
                    </a:p>
                  </a:txBody>
                  <a:tcPr/>
                </a:tc>
                <a:extLst>
                  <a:ext uri="{0D108BD9-81ED-4DB2-BD59-A6C34878D82A}">
                    <a16:rowId xmlns:a16="http://schemas.microsoft.com/office/drawing/2014/main" val="1397425831"/>
                  </a:ext>
                </a:extLst>
              </a:tr>
              <a:tr h="1728599">
                <a:tc>
                  <a:txBody>
                    <a:bodyPr/>
                    <a:lstStyle/>
                    <a:p>
                      <a:r>
                        <a:rPr lang="en-US"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Serves 2 purpose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Declaration of a pointer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Returns the value of the referenced variable</a:t>
                      </a:r>
                    </a:p>
                  </a:txBody>
                  <a:tcPr/>
                </a:tc>
                <a:extLst>
                  <a:ext uri="{0D108BD9-81ED-4DB2-BD59-A6C34878D82A}">
                    <a16:rowId xmlns:a16="http://schemas.microsoft.com/office/drawing/2014/main" val="2020269483"/>
                  </a:ext>
                </a:extLst>
              </a:tr>
              <a:tr h="1455662">
                <a:tc>
                  <a:txBody>
                    <a:bodyPr/>
                    <a:lstStyle/>
                    <a:p>
                      <a:r>
                        <a:rPr lang="en-US" dirty="0"/>
                        <a:t>&amp;</a:t>
                      </a:r>
                    </a:p>
                  </a:txBody>
                  <a:tcPr/>
                </a:tc>
                <a:tc>
                  <a:txBody>
                    <a:bodyPr/>
                    <a:lstStyle/>
                    <a:p>
                      <a:r>
                        <a:rPr lang="en-US" dirty="0"/>
                        <a:t>Serves only 1 purpose</a:t>
                      </a:r>
                    </a:p>
                    <a:p>
                      <a:pPr marL="285750" indent="-285750">
                        <a:buFont typeface="Arial" panose="020B0604020202020204" pitchFamily="34" charset="0"/>
                        <a:buChar char="•"/>
                      </a:pPr>
                      <a:r>
                        <a:rPr lang="en-US" dirty="0"/>
                        <a:t>Returns the address of a variable</a:t>
                      </a:r>
                    </a:p>
                  </a:txBody>
                  <a:tcPr/>
                </a:tc>
                <a:extLst>
                  <a:ext uri="{0D108BD9-81ED-4DB2-BD59-A6C34878D82A}">
                    <a16:rowId xmlns:a16="http://schemas.microsoft.com/office/drawing/2014/main" val="2065194644"/>
                  </a:ext>
                </a:extLst>
              </a:tr>
            </a:tbl>
          </a:graphicData>
        </a:graphic>
      </p:graphicFrame>
      <p:sp>
        <p:nvSpPr>
          <p:cNvPr id="8" name="TextBox 7">
            <a:extLst>
              <a:ext uri="{FF2B5EF4-FFF2-40B4-BE49-F238E27FC236}">
                <a16:creationId xmlns:a16="http://schemas.microsoft.com/office/drawing/2014/main" id="{8A32DD74-43A2-4927-A48C-774FFCD547DA}"/>
              </a:ext>
            </a:extLst>
          </p:cNvPr>
          <p:cNvSpPr txBox="1"/>
          <p:nvPr/>
        </p:nvSpPr>
        <p:spPr>
          <a:xfrm>
            <a:off x="5825765" y="1597729"/>
            <a:ext cx="5530898" cy="4062651"/>
          </a:xfrm>
          <a:prstGeom prst="rect">
            <a:avLst/>
          </a:prstGeom>
          <a:noFill/>
        </p:spPr>
        <p:txBody>
          <a:bodyPr wrap="square" rtlCol="0">
            <a:spAutoFit/>
          </a:bodyPr>
          <a:lstStyle/>
          <a:p>
            <a:r>
              <a:rPr lang="en-US" altLang="en-US" b="1" i="1" u="sng" dirty="0">
                <a:solidFill>
                  <a:srgbClr val="222222"/>
                </a:solidFill>
                <a:latin typeface="Courier 10 Pitch"/>
              </a:rPr>
              <a:t>Syntax:</a:t>
            </a:r>
          </a:p>
          <a:p>
            <a:endParaRPr lang="en-US" altLang="en-US" b="1" i="1" u="sng" dirty="0">
              <a:solidFill>
                <a:srgbClr val="222222"/>
              </a:solidFill>
              <a:latin typeface="Courier 10 Pitch"/>
            </a:endParaRPr>
          </a:p>
          <a:p>
            <a:pPr algn="ctr"/>
            <a:r>
              <a:rPr kumimoji="0" lang="en-US" altLang="en-US" sz="1800" b="0" i="0" u="none" strike="noStrike" cap="none" normalizeH="0" baseline="0" dirty="0">
                <a:ln>
                  <a:noFill/>
                </a:ln>
                <a:solidFill>
                  <a:srgbClr val="222222"/>
                </a:solidFill>
                <a:effectLst/>
                <a:latin typeface="Courier 10 Pitch"/>
              </a:rPr>
              <a:t>data_type * pointer_variable_name;</a:t>
            </a:r>
          </a:p>
          <a:p>
            <a:endParaRPr lang="en-US" altLang="en-US" sz="800" dirty="0">
              <a:solidFill>
                <a:srgbClr val="222222"/>
              </a:solidFill>
              <a:latin typeface="Courier 10 Pitch"/>
            </a:endParaRPr>
          </a:p>
          <a:p>
            <a:endParaRPr lang="en-US" altLang="en-US" sz="800" dirty="0">
              <a:solidFill>
                <a:srgbClr val="222222"/>
              </a:solidFill>
              <a:latin typeface="Courier 10 Pitch"/>
            </a:endParaRPr>
          </a:p>
          <a:p>
            <a:pPr algn="l"/>
            <a:r>
              <a:rPr lang="en-US" b="0" i="0" dirty="0">
                <a:solidFill>
                  <a:srgbClr val="222222"/>
                </a:solidFill>
                <a:effectLst/>
                <a:latin typeface="Source Sans Pro" panose="020B0503030403020204" pitchFamily="34" charset="0"/>
              </a:rPr>
              <a:t>Here,</a:t>
            </a:r>
          </a:p>
          <a:p>
            <a:pPr marL="285750" indent="-285750" algn="l">
              <a:buFont typeface="Arial" panose="020B0604020202020204" pitchFamily="34" charset="0"/>
              <a:buChar char="•"/>
            </a:pPr>
            <a:r>
              <a:rPr lang="en-US" b="1" i="0" dirty="0">
                <a:solidFill>
                  <a:srgbClr val="222222"/>
                </a:solidFill>
                <a:effectLst/>
                <a:latin typeface="Source Sans Pro" panose="020B0503030403020204" pitchFamily="34" charset="0"/>
              </a:rPr>
              <a:t>data_type </a:t>
            </a:r>
            <a:r>
              <a:rPr lang="en-US" b="0" i="0" dirty="0">
                <a:solidFill>
                  <a:srgbClr val="222222"/>
                </a:solidFill>
                <a:effectLst/>
                <a:latin typeface="Source Sans Pro" panose="020B0503030403020204" pitchFamily="34" charset="0"/>
              </a:rPr>
              <a:t>is the pointer’s base type of C’s variable types and indicates the type of the variable that the pointer points to.</a:t>
            </a:r>
          </a:p>
          <a:p>
            <a:pPr marL="285750" indent="-285750" algn="l">
              <a:buFont typeface="Arial" panose="020B0604020202020204" pitchFamily="34" charset="0"/>
              <a:buChar char="•"/>
            </a:pPr>
            <a:r>
              <a:rPr lang="en-US" b="0" i="0" dirty="0">
                <a:solidFill>
                  <a:srgbClr val="222222"/>
                </a:solidFill>
                <a:effectLst/>
                <a:latin typeface="Source Sans Pro" panose="020B0503030403020204" pitchFamily="34" charset="0"/>
              </a:rPr>
              <a:t>The asterisk (*: the same asterisk used for multiplication) which is indirection operator, declares a pointer.</a:t>
            </a:r>
          </a:p>
          <a:p>
            <a:pPr algn="l"/>
            <a:endParaRPr lang="en-US" sz="800" dirty="0">
              <a:solidFill>
                <a:srgbClr val="222222"/>
              </a:solidFill>
              <a:latin typeface="Source Sans Pro" panose="020B0503030403020204" pitchFamily="34" charset="0"/>
            </a:endParaRPr>
          </a:p>
          <a:p>
            <a:pPr algn="l"/>
            <a:r>
              <a:rPr lang="en-US" b="1" i="1" u="sng" dirty="0">
                <a:solidFill>
                  <a:srgbClr val="222222"/>
                </a:solidFill>
                <a:effectLst/>
                <a:latin typeface="Source Sans Pro" panose="020B0503030403020204" pitchFamily="34" charset="0"/>
              </a:rPr>
              <a:t>Example:</a:t>
            </a:r>
          </a:p>
          <a:p>
            <a:r>
              <a:rPr kumimoji="0" lang="en-US" altLang="en-US" b="0" i="0" u="none" strike="noStrike" cap="none" normalizeH="0" baseline="0" dirty="0">
                <a:ln>
                  <a:noFill/>
                </a:ln>
                <a:solidFill>
                  <a:srgbClr val="222222"/>
                </a:solidFill>
                <a:effectLst/>
                <a:latin typeface="Courier 10 Pitch"/>
              </a:rPr>
              <a:t>int *ptr_thing; </a:t>
            </a:r>
          </a:p>
          <a:p>
            <a:r>
              <a:rPr kumimoji="0" lang="en-US" altLang="en-US" b="0" i="0" u="none" strike="noStrike" cap="none" normalizeH="0" baseline="0" dirty="0">
                <a:ln>
                  <a:noFill/>
                </a:ln>
                <a:solidFill>
                  <a:srgbClr val="222222"/>
                </a:solidFill>
                <a:effectLst/>
                <a:latin typeface="Courier 10 Pitch"/>
              </a:rPr>
              <a:t>int *ptr1,thing;</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51064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80408743-70C6-455C-8C05-E04C97646682}"/>
              </a:ext>
            </a:extLst>
          </p:cNvPr>
          <p:cNvSpPr/>
          <p:nvPr/>
        </p:nvSpPr>
        <p:spPr>
          <a:xfrm>
            <a:off x="4402318" y="2667786"/>
            <a:ext cx="3421929" cy="6787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730C1896-0B35-4E45-A4B2-ECD1C3E5A019}"/>
              </a:ext>
            </a:extLst>
          </p:cNvPr>
          <p:cNvSpPr>
            <a:spLocks noGrp="1"/>
          </p:cNvSpPr>
          <p:nvPr>
            <p:ph type="title"/>
          </p:nvPr>
        </p:nvSpPr>
        <p:spPr/>
        <p:txBody>
          <a:bodyPr/>
          <a:lstStyle/>
          <a:p>
            <a:pPr algn="ctr"/>
            <a:r>
              <a:rPr lang="en-US" sz="3600" cap="none" dirty="0">
                <a:ln w="0"/>
                <a:solidFill>
                  <a:schemeClr val="bg2"/>
                </a:solidFill>
                <a:effectLst>
                  <a:reflection blurRad="6350" stA="53000" endA="300" endPos="35500" dir="5400000" sy="-90000" algn="bl" rotWithShape="0"/>
                </a:effectLst>
              </a:rPr>
              <a:t>Initialization of pointer</a:t>
            </a:r>
            <a:endParaRPr lang="en-US" dirty="0"/>
          </a:p>
        </p:txBody>
      </p:sp>
      <p:sp>
        <p:nvSpPr>
          <p:cNvPr id="10" name="Content Placeholder 9">
            <a:extLst>
              <a:ext uri="{FF2B5EF4-FFF2-40B4-BE49-F238E27FC236}">
                <a16:creationId xmlns:a16="http://schemas.microsoft.com/office/drawing/2014/main" id="{AFF429B5-C371-40A7-A715-428B70648136}"/>
              </a:ext>
            </a:extLst>
          </p:cNvPr>
          <p:cNvSpPr>
            <a:spLocks noGrp="1"/>
          </p:cNvSpPr>
          <p:nvPr>
            <p:ph sz="quarter" idx="4"/>
          </p:nvPr>
        </p:nvSpPr>
        <p:spPr>
          <a:xfrm>
            <a:off x="1225486" y="2097087"/>
            <a:ext cx="9821926" cy="4141787"/>
          </a:xfrm>
        </p:spPr>
        <p:txBody>
          <a:bodyPr/>
          <a:lstStyle/>
          <a:p>
            <a:r>
              <a:rPr lang="en-US" b="1" i="1" u="sng" dirty="0">
                <a:solidFill>
                  <a:schemeClr val="bg1"/>
                </a:solidFill>
              </a:rPr>
              <a:t>Syntax:</a:t>
            </a:r>
          </a:p>
          <a:p>
            <a:pPr marL="0" indent="0" algn="ctr">
              <a:buNone/>
            </a:pP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pointer = &amp;variable;</a:t>
            </a:r>
          </a:p>
          <a:p>
            <a:pPr marL="0" indent="0">
              <a:buNone/>
            </a:pPr>
            <a:endParaRPr lang="en-US" sz="800" b="0" i="0" dirty="0">
              <a:solidFill>
                <a:srgbClr val="222222"/>
              </a:solidFill>
              <a:effectLst/>
              <a:latin typeface="Source Sans Pro" panose="020B0503030403020204" pitchFamily="34" charset="0"/>
            </a:endParaRPr>
          </a:p>
          <a:p>
            <a:r>
              <a:rPr lang="en-US" b="0" i="0" dirty="0">
                <a:solidFill>
                  <a:srgbClr val="222222"/>
                </a:solidFill>
                <a:effectLst/>
                <a:latin typeface="Source Sans Pro" panose="020B0503030403020204" pitchFamily="34" charset="0"/>
              </a:rPr>
              <a:t>After declaring a pointer, </a:t>
            </a:r>
          </a:p>
          <a:p>
            <a:r>
              <a:rPr lang="en-US" b="0" i="0" dirty="0">
                <a:solidFill>
                  <a:srgbClr val="222222"/>
                </a:solidFill>
                <a:effectLst/>
                <a:latin typeface="Source Sans Pro" panose="020B0503030403020204" pitchFamily="34" charset="0"/>
              </a:rPr>
              <a:t>we initialize it like standard variables with a variable address. </a:t>
            </a:r>
          </a:p>
          <a:p>
            <a:r>
              <a:rPr lang="en-US" b="0" i="0" dirty="0">
                <a:solidFill>
                  <a:srgbClr val="222222"/>
                </a:solidFill>
                <a:effectLst/>
                <a:latin typeface="Source Sans Pro" panose="020B0503030403020204" pitchFamily="34" charset="0"/>
              </a:rPr>
              <a:t>If pointers in C programming are not uninitialized and used in the program, the results are unpredictable and potentially disastrous.</a:t>
            </a:r>
            <a:endParaRPr lang="en-US" dirty="0">
              <a:solidFill>
                <a:srgbClr val="222222"/>
              </a:solidFill>
              <a:latin typeface="Times New Roman" panose="02020603050405020304" pitchFamily="18" charset="0"/>
              <a:cs typeface="Times New Roman" panose="02020603050405020304" pitchFamily="18" charset="0"/>
            </a:endParaRPr>
          </a:p>
          <a:p>
            <a:pPr marL="0" indent="0">
              <a:buNone/>
            </a:pPr>
            <a:endParaRPr lang="en-US" sz="2400" dirty="0">
              <a:solidFill>
                <a:schemeClr val="bg1"/>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086897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AFF429B5-C371-40A7-A715-428B70648136}"/>
              </a:ext>
            </a:extLst>
          </p:cNvPr>
          <p:cNvSpPr>
            <a:spLocks noGrp="1"/>
          </p:cNvSpPr>
          <p:nvPr>
            <p:ph sz="quarter" idx="4"/>
          </p:nvPr>
        </p:nvSpPr>
        <p:spPr>
          <a:xfrm>
            <a:off x="1244340" y="1117568"/>
            <a:ext cx="10605153" cy="3157979"/>
          </a:xfrm>
        </p:spPr>
        <p:txBody>
          <a:bodyPr>
            <a:normAutofit fontScale="92500" lnSpcReduction="10000"/>
          </a:bodyPr>
          <a:lstStyle/>
          <a:p>
            <a:r>
              <a:rPr lang="en-US" dirty="0"/>
              <a:t>Code:</a:t>
            </a:r>
          </a:p>
          <a:p>
            <a:pPr marL="0" indent="0">
              <a:buNone/>
            </a:pPr>
            <a:endParaRPr lang="en-US" sz="9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22222"/>
                </a:solidFill>
                <a:effectLst/>
                <a:latin typeface="Courier 10 Pitch"/>
              </a:rPr>
              <a:t>#include &lt;</a:t>
            </a:r>
            <a:r>
              <a:rPr kumimoji="0" lang="en-US" altLang="en-US" sz="1800" b="0" i="0" u="none" strike="noStrike" cap="none" normalizeH="0" baseline="0" dirty="0" err="1">
                <a:ln>
                  <a:noFill/>
                </a:ln>
                <a:solidFill>
                  <a:srgbClr val="222222"/>
                </a:solidFill>
                <a:effectLst/>
                <a:latin typeface="Courier 10 Pitch"/>
              </a:rPr>
              <a:t>stdio.h</a:t>
            </a:r>
            <a:r>
              <a:rPr kumimoji="0" lang="en-US" altLang="en-US" sz="1800" b="0" i="0" u="none" strike="noStrike" cap="none" normalizeH="0" baseline="0" dirty="0">
                <a:ln>
                  <a:noFill/>
                </a:ln>
                <a:solidFill>
                  <a:srgbClr val="222222"/>
                </a:solidFill>
                <a:effectLst/>
                <a:latin typeface="Courier 10 Pitch"/>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22222"/>
                </a:solidFill>
                <a:effectLst/>
                <a:latin typeface="Courier 10 Pitch"/>
              </a:rPr>
              <a:t>int main()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22222"/>
                </a:solidFill>
                <a:effectLst/>
                <a:latin typeface="Courier 10 Pitch"/>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22222"/>
                </a:solidFill>
                <a:effectLst/>
                <a:latin typeface="Courier 10 Pitch"/>
              </a:rPr>
              <a:t> int a=10; 	//variable declaration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22222"/>
                </a:solidFill>
                <a:effectLst/>
                <a:latin typeface="Courier 10 Pitch"/>
              </a:rPr>
              <a:t> int *p; 	//pointer variable declaration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22222"/>
                </a:solidFill>
                <a:effectLst/>
                <a:latin typeface="Courier 10 Pitch"/>
              </a:rPr>
              <a:t> p=&amp;a; 		//store address of variable a in pointer p</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22222"/>
                </a:solidFill>
                <a:effectLst/>
                <a:latin typeface="Courier 10 Pitch"/>
              </a:rPr>
              <a:t> </a:t>
            </a:r>
            <a:r>
              <a:rPr kumimoji="0" lang="en-US" altLang="en-US" sz="1800" b="0" i="0" u="none" strike="noStrike" cap="none" normalizeH="0" baseline="0" dirty="0" err="1">
                <a:ln>
                  <a:noFill/>
                </a:ln>
                <a:solidFill>
                  <a:srgbClr val="222222"/>
                </a:solidFill>
                <a:effectLst/>
                <a:latin typeface="Courier 10 Pitch"/>
              </a:rPr>
              <a:t>printf</a:t>
            </a:r>
            <a:r>
              <a:rPr kumimoji="0" lang="en-US" altLang="en-US" sz="1800" b="0" i="0" u="none" strike="noStrike" cap="none" normalizeH="0" baseline="0" dirty="0">
                <a:ln>
                  <a:noFill/>
                </a:ln>
                <a:solidFill>
                  <a:srgbClr val="222222"/>
                </a:solidFill>
                <a:effectLst/>
                <a:latin typeface="Courier 10 Pitch"/>
              </a:rPr>
              <a:t>("Address stored in a variable p is:%x\</a:t>
            </a:r>
            <a:r>
              <a:rPr kumimoji="0" lang="en-US" altLang="en-US" sz="1800" b="0" i="0" u="none" strike="noStrike" cap="none" normalizeH="0" baseline="0" dirty="0" err="1">
                <a:ln>
                  <a:noFill/>
                </a:ln>
                <a:solidFill>
                  <a:srgbClr val="222222"/>
                </a:solidFill>
                <a:effectLst/>
                <a:latin typeface="Courier 10 Pitch"/>
              </a:rPr>
              <a:t>n",p</a:t>
            </a:r>
            <a:r>
              <a:rPr kumimoji="0" lang="en-US" altLang="en-US" sz="1800" b="0" i="0" u="none" strike="noStrike" cap="none" normalizeH="0" baseline="0" dirty="0">
                <a:ln>
                  <a:noFill/>
                </a:ln>
                <a:solidFill>
                  <a:srgbClr val="222222"/>
                </a:solidFill>
                <a:effectLst/>
                <a:latin typeface="Courier 10 Pitch"/>
              </a:rPr>
              <a:t>); //accessing the address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22222"/>
                </a:solidFill>
                <a:effectLst/>
                <a:latin typeface="Courier 10 Pitch"/>
              </a:rPr>
              <a:t> </a:t>
            </a:r>
            <a:r>
              <a:rPr kumimoji="0" lang="en-US" altLang="en-US" sz="1800" b="0" i="0" u="none" strike="noStrike" cap="none" normalizeH="0" baseline="0" dirty="0" err="1">
                <a:ln>
                  <a:noFill/>
                </a:ln>
                <a:solidFill>
                  <a:srgbClr val="222222"/>
                </a:solidFill>
                <a:effectLst/>
                <a:latin typeface="Courier 10 Pitch"/>
              </a:rPr>
              <a:t>printf</a:t>
            </a:r>
            <a:r>
              <a:rPr kumimoji="0" lang="en-US" altLang="en-US" sz="1800" b="0" i="0" u="none" strike="noStrike" cap="none" normalizeH="0" baseline="0" dirty="0">
                <a:ln>
                  <a:noFill/>
                </a:ln>
                <a:solidFill>
                  <a:srgbClr val="222222"/>
                </a:solidFill>
                <a:effectLst/>
                <a:latin typeface="Courier 10 Pitch"/>
              </a:rPr>
              <a:t>("Value stored in a variable p is:%d\n",*p); //accessing the value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22222"/>
                </a:solidFill>
                <a:effectLst/>
                <a:latin typeface="Courier 10 Pitch"/>
              </a:rPr>
              <a:t> return 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22222"/>
                </a:solidFill>
                <a:effectLst/>
                <a:latin typeface="Courier 10 Pitch"/>
              </a:rPr>
              <a:t>}</a:t>
            </a:r>
            <a:r>
              <a:rPr kumimoji="0" lang="en-US" altLang="en-US" sz="1400" b="0" i="0" u="none" strike="noStrike" cap="none" normalizeH="0" baseline="0" dirty="0">
                <a:ln>
                  <a:noFill/>
                </a:ln>
                <a:solidFill>
                  <a:schemeClr val="tx1"/>
                </a:solidFill>
                <a:effectLst/>
              </a:rPr>
              <a:t> </a:t>
            </a:r>
            <a:r>
              <a:rPr lang="en-US" sz="1800" dirty="0"/>
              <a:t>    </a:t>
            </a:r>
          </a:p>
          <a:p>
            <a:pPr marL="0" indent="0">
              <a:buNone/>
            </a:pPr>
            <a:endParaRPr lang="en-US" dirty="0"/>
          </a:p>
        </p:txBody>
      </p:sp>
      <p:sp>
        <p:nvSpPr>
          <p:cNvPr id="5" name="Title 4">
            <a:extLst>
              <a:ext uri="{FF2B5EF4-FFF2-40B4-BE49-F238E27FC236}">
                <a16:creationId xmlns:a16="http://schemas.microsoft.com/office/drawing/2014/main" id="{730C1896-0B35-4E45-A4B2-ECD1C3E5A019}"/>
              </a:ext>
            </a:extLst>
          </p:cNvPr>
          <p:cNvSpPr>
            <a:spLocks noGrp="1"/>
          </p:cNvSpPr>
          <p:nvPr>
            <p:ph type="title"/>
          </p:nvPr>
        </p:nvSpPr>
        <p:spPr>
          <a:xfrm>
            <a:off x="1143000" y="380613"/>
            <a:ext cx="9906000" cy="684817"/>
          </a:xfrm>
        </p:spPr>
        <p:txBody>
          <a:bodyPr/>
          <a:lstStyle/>
          <a:p>
            <a:pPr algn="ctr"/>
            <a:r>
              <a:rPr lang="en-US" cap="none" dirty="0">
                <a:ln w="0"/>
                <a:solidFill>
                  <a:schemeClr val="bg2"/>
                </a:solidFill>
                <a:effectLst>
                  <a:reflection blurRad="6350" stA="53000" endA="300" endPos="35500" dir="5400000" sy="-90000" algn="bl" rotWithShape="0"/>
                </a:effectLst>
              </a:rPr>
              <a:t>How to u</a:t>
            </a:r>
            <a:r>
              <a:rPr lang="en-US" sz="3600" cap="none" dirty="0">
                <a:ln w="0"/>
                <a:solidFill>
                  <a:schemeClr val="bg2"/>
                </a:solidFill>
                <a:effectLst>
                  <a:reflection blurRad="6350" stA="53000" endA="300" endPos="35500" dir="5400000" sy="-90000" algn="bl" rotWithShape="0"/>
                </a:effectLst>
              </a:rPr>
              <a:t>se pointer</a:t>
            </a:r>
            <a:endParaRPr lang="en-US" dirty="0"/>
          </a:p>
        </p:txBody>
      </p:sp>
      <p:grpSp>
        <p:nvGrpSpPr>
          <p:cNvPr id="6" name="Group 5">
            <a:extLst>
              <a:ext uri="{FF2B5EF4-FFF2-40B4-BE49-F238E27FC236}">
                <a16:creationId xmlns:a16="http://schemas.microsoft.com/office/drawing/2014/main" id="{611CE602-7777-4380-8160-2FB078255C65}"/>
              </a:ext>
            </a:extLst>
          </p:cNvPr>
          <p:cNvGrpSpPr/>
          <p:nvPr/>
        </p:nvGrpSpPr>
        <p:grpSpPr>
          <a:xfrm>
            <a:off x="7706858" y="4591918"/>
            <a:ext cx="3412503" cy="1545995"/>
            <a:chOff x="1428160" y="4892511"/>
            <a:chExt cx="3412503" cy="1545995"/>
          </a:xfrm>
        </p:grpSpPr>
        <p:sp>
          <p:nvSpPr>
            <p:cNvPr id="3" name="Rectangle 2">
              <a:extLst>
                <a:ext uri="{FF2B5EF4-FFF2-40B4-BE49-F238E27FC236}">
                  <a16:creationId xmlns:a16="http://schemas.microsoft.com/office/drawing/2014/main" id="{5D8238CA-1730-4B14-B108-616D0DA2A152}"/>
                </a:ext>
              </a:extLst>
            </p:cNvPr>
            <p:cNvSpPr/>
            <p:nvPr/>
          </p:nvSpPr>
          <p:spPr>
            <a:xfrm>
              <a:off x="1428160" y="4892511"/>
              <a:ext cx="3412503" cy="154599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b"/>
            <a:lstStyle/>
            <a:p>
              <a:pPr algn="ctr"/>
              <a:r>
                <a:rPr lang="en-US" dirty="0">
                  <a:solidFill>
                    <a:schemeClr val="bg1"/>
                  </a:solidFill>
                </a:rPr>
                <a:t>0x</a:t>
              </a:r>
              <a:r>
                <a:rPr kumimoji="0" lang="en-US" altLang="en-US" sz="1800" b="0" i="0" u="none" strike="noStrike" cap="none" normalizeH="0" baseline="0" dirty="0">
                  <a:ln>
                    <a:noFill/>
                  </a:ln>
                  <a:solidFill>
                    <a:schemeClr val="bg1"/>
                  </a:solidFill>
                  <a:effectLst/>
                  <a:latin typeface="Courier 10 Pitch"/>
                </a:rPr>
                <a:t>60ff08</a:t>
              </a:r>
              <a:endParaRPr lang="en-US" dirty="0">
                <a:solidFill>
                  <a:schemeClr val="bg1"/>
                </a:solidFill>
              </a:endParaRPr>
            </a:p>
          </p:txBody>
        </p:sp>
        <p:sp>
          <p:nvSpPr>
            <p:cNvPr id="4" name="Rectangle: Rounded Corners 3">
              <a:extLst>
                <a:ext uri="{FF2B5EF4-FFF2-40B4-BE49-F238E27FC236}">
                  <a16:creationId xmlns:a16="http://schemas.microsoft.com/office/drawing/2014/main" id="{3AD9C3F8-4129-4E5A-862D-BCEFB38EC3CE}"/>
                </a:ext>
              </a:extLst>
            </p:cNvPr>
            <p:cNvSpPr/>
            <p:nvPr/>
          </p:nvSpPr>
          <p:spPr>
            <a:xfrm>
              <a:off x="1970200" y="5335571"/>
              <a:ext cx="2328421" cy="6723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0x0A</a:t>
              </a:r>
            </a:p>
          </p:txBody>
        </p:sp>
      </p:grpSp>
      <p:sp>
        <p:nvSpPr>
          <p:cNvPr id="7" name="TextBox 6">
            <a:extLst>
              <a:ext uri="{FF2B5EF4-FFF2-40B4-BE49-F238E27FC236}">
                <a16:creationId xmlns:a16="http://schemas.microsoft.com/office/drawing/2014/main" id="{8A909BA0-077D-41F4-B239-E28307C8E564}"/>
              </a:ext>
            </a:extLst>
          </p:cNvPr>
          <p:cNvSpPr txBox="1"/>
          <p:nvPr/>
        </p:nvSpPr>
        <p:spPr>
          <a:xfrm>
            <a:off x="1143000" y="4299249"/>
            <a:ext cx="5980557" cy="923330"/>
          </a:xfrm>
          <a:prstGeom prst="rect">
            <a:avLst/>
          </a:prstGeom>
          <a:noFill/>
        </p:spPr>
        <p:txBody>
          <a:bodyPr wrap="square" rtlCol="0">
            <a:spAutoFit/>
          </a:bodyPr>
          <a:lstStyle/>
          <a:p>
            <a:r>
              <a:rPr lang="en-US" dirty="0"/>
              <a:t>Output: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22222"/>
                </a:solidFill>
                <a:effectLst/>
                <a:latin typeface="Courier 10 Pitch"/>
              </a:rPr>
              <a:t>Address stored in a variable p is:60ff08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22222"/>
                </a:solidFill>
                <a:effectLst/>
                <a:latin typeface="Courier 10 Pitch"/>
              </a:rPr>
              <a:t>Value stored in a variable p is:10 </a:t>
            </a:r>
            <a:endParaRPr kumimoji="0" lang="en-US" altLang="en-US" sz="1400" b="0" i="0" u="none" strike="noStrike" cap="none" normalizeH="0" baseline="0" dirty="0">
              <a:ln>
                <a:noFill/>
              </a:ln>
              <a:solidFill>
                <a:schemeClr val="tx1"/>
              </a:solidFill>
              <a:effectLst/>
            </a:endParaRPr>
          </a:p>
        </p:txBody>
      </p:sp>
      <p:grpSp>
        <p:nvGrpSpPr>
          <p:cNvPr id="18" name="Group 17">
            <a:extLst>
              <a:ext uri="{FF2B5EF4-FFF2-40B4-BE49-F238E27FC236}">
                <a16:creationId xmlns:a16="http://schemas.microsoft.com/office/drawing/2014/main" id="{C1F43318-B150-4CA5-81EC-0F075E0262FD}"/>
              </a:ext>
            </a:extLst>
          </p:cNvPr>
          <p:cNvGrpSpPr/>
          <p:nvPr/>
        </p:nvGrpSpPr>
        <p:grpSpPr>
          <a:xfrm>
            <a:off x="1395167" y="5401558"/>
            <a:ext cx="1395167" cy="1075829"/>
            <a:chOff x="1395167" y="5401558"/>
            <a:chExt cx="1395167" cy="1075829"/>
          </a:xfrm>
        </p:grpSpPr>
        <p:sp>
          <p:nvSpPr>
            <p:cNvPr id="9" name="Oval 8">
              <a:extLst>
                <a:ext uri="{FF2B5EF4-FFF2-40B4-BE49-F238E27FC236}">
                  <a16:creationId xmlns:a16="http://schemas.microsoft.com/office/drawing/2014/main" id="{95672E6D-9D7F-451D-9E97-89C96B21E7FE}"/>
                </a:ext>
              </a:extLst>
            </p:cNvPr>
            <p:cNvSpPr/>
            <p:nvPr/>
          </p:nvSpPr>
          <p:spPr>
            <a:xfrm>
              <a:off x="1395167" y="5756426"/>
              <a:ext cx="1395167" cy="487555"/>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a:t>0x60ff08</a:t>
              </a:r>
            </a:p>
          </p:txBody>
        </p:sp>
        <p:sp>
          <p:nvSpPr>
            <p:cNvPr id="11" name="TextBox 10">
              <a:extLst>
                <a:ext uri="{FF2B5EF4-FFF2-40B4-BE49-F238E27FC236}">
                  <a16:creationId xmlns:a16="http://schemas.microsoft.com/office/drawing/2014/main" id="{02BB7479-A581-44B3-ADEB-69F6A144CFF4}"/>
                </a:ext>
              </a:extLst>
            </p:cNvPr>
            <p:cNvSpPr txBox="1"/>
            <p:nvPr/>
          </p:nvSpPr>
          <p:spPr>
            <a:xfrm>
              <a:off x="1470581" y="5401558"/>
              <a:ext cx="1319753" cy="298467"/>
            </a:xfrm>
            <a:prstGeom prst="rect">
              <a:avLst/>
            </a:prstGeom>
            <a:noFill/>
          </p:spPr>
          <p:txBody>
            <a:bodyPr wrap="square" rtlCol="0">
              <a:spAutoFit/>
            </a:bodyPr>
            <a:lstStyle/>
            <a:p>
              <a:pPr algn="ctr"/>
              <a:r>
                <a:rPr lang="en-US" dirty="0"/>
                <a:t>p</a:t>
              </a:r>
            </a:p>
          </p:txBody>
        </p:sp>
        <p:sp>
          <p:nvSpPr>
            <p:cNvPr id="17" name="TextBox 16">
              <a:extLst>
                <a:ext uri="{FF2B5EF4-FFF2-40B4-BE49-F238E27FC236}">
                  <a16:creationId xmlns:a16="http://schemas.microsoft.com/office/drawing/2014/main" id="{7DF586F3-7830-40B5-B9AC-8EA6C1F3BB3A}"/>
                </a:ext>
              </a:extLst>
            </p:cNvPr>
            <p:cNvSpPr txBox="1"/>
            <p:nvPr/>
          </p:nvSpPr>
          <p:spPr>
            <a:xfrm>
              <a:off x="1470581" y="6200388"/>
              <a:ext cx="1319753" cy="276999"/>
            </a:xfrm>
            <a:prstGeom prst="rect">
              <a:avLst/>
            </a:prstGeom>
            <a:noFill/>
          </p:spPr>
          <p:txBody>
            <a:bodyPr wrap="square" rtlCol="0">
              <a:spAutoFit/>
            </a:bodyPr>
            <a:lstStyle/>
            <a:p>
              <a:pPr algn="ctr"/>
              <a:r>
                <a:rPr lang="en-US" sz="1200" dirty="0"/>
                <a:t>0x600001</a:t>
              </a:r>
            </a:p>
          </p:txBody>
        </p:sp>
      </p:grpSp>
      <p:grpSp>
        <p:nvGrpSpPr>
          <p:cNvPr id="19" name="Group 18">
            <a:extLst>
              <a:ext uri="{FF2B5EF4-FFF2-40B4-BE49-F238E27FC236}">
                <a16:creationId xmlns:a16="http://schemas.microsoft.com/office/drawing/2014/main" id="{AA67A00D-6336-40E6-8B46-76F023D4D9D3}"/>
              </a:ext>
            </a:extLst>
          </p:cNvPr>
          <p:cNvGrpSpPr/>
          <p:nvPr/>
        </p:nvGrpSpPr>
        <p:grpSpPr>
          <a:xfrm>
            <a:off x="5287277" y="5369926"/>
            <a:ext cx="1395167" cy="1075829"/>
            <a:chOff x="1395167" y="5401558"/>
            <a:chExt cx="1395167" cy="1075829"/>
          </a:xfrm>
        </p:grpSpPr>
        <p:sp>
          <p:nvSpPr>
            <p:cNvPr id="20" name="Oval 19">
              <a:extLst>
                <a:ext uri="{FF2B5EF4-FFF2-40B4-BE49-F238E27FC236}">
                  <a16:creationId xmlns:a16="http://schemas.microsoft.com/office/drawing/2014/main" id="{CE2C1EE6-EDAA-42A0-A9AC-C27F8319D6D8}"/>
                </a:ext>
              </a:extLst>
            </p:cNvPr>
            <p:cNvSpPr/>
            <p:nvPr/>
          </p:nvSpPr>
          <p:spPr>
            <a:xfrm>
              <a:off x="1395167" y="5756426"/>
              <a:ext cx="1395167" cy="487555"/>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a:t>0x0A</a:t>
              </a:r>
            </a:p>
          </p:txBody>
        </p:sp>
        <p:sp>
          <p:nvSpPr>
            <p:cNvPr id="21" name="TextBox 20">
              <a:extLst>
                <a:ext uri="{FF2B5EF4-FFF2-40B4-BE49-F238E27FC236}">
                  <a16:creationId xmlns:a16="http://schemas.microsoft.com/office/drawing/2014/main" id="{7A56D48D-17BF-48BE-B218-E839BDE65F82}"/>
                </a:ext>
              </a:extLst>
            </p:cNvPr>
            <p:cNvSpPr txBox="1"/>
            <p:nvPr/>
          </p:nvSpPr>
          <p:spPr>
            <a:xfrm>
              <a:off x="1470581" y="5401558"/>
              <a:ext cx="1319753" cy="369332"/>
            </a:xfrm>
            <a:prstGeom prst="rect">
              <a:avLst/>
            </a:prstGeom>
            <a:noFill/>
          </p:spPr>
          <p:txBody>
            <a:bodyPr wrap="square" rtlCol="0">
              <a:spAutoFit/>
            </a:bodyPr>
            <a:lstStyle/>
            <a:p>
              <a:pPr algn="ctr"/>
              <a:r>
                <a:rPr lang="en-US" dirty="0"/>
                <a:t>a</a:t>
              </a:r>
            </a:p>
          </p:txBody>
        </p:sp>
        <p:sp>
          <p:nvSpPr>
            <p:cNvPr id="22" name="TextBox 21">
              <a:extLst>
                <a:ext uri="{FF2B5EF4-FFF2-40B4-BE49-F238E27FC236}">
                  <a16:creationId xmlns:a16="http://schemas.microsoft.com/office/drawing/2014/main" id="{62DD1730-52E1-4419-AE78-EE4D253EE870}"/>
                </a:ext>
              </a:extLst>
            </p:cNvPr>
            <p:cNvSpPr txBox="1"/>
            <p:nvPr/>
          </p:nvSpPr>
          <p:spPr>
            <a:xfrm>
              <a:off x="1470581" y="6200388"/>
              <a:ext cx="1319753" cy="276999"/>
            </a:xfrm>
            <a:prstGeom prst="rect">
              <a:avLst/>
            </a:prstGeom>
            <a:noFill/>
          </p:spPr>
          <p:txBody>
            <a:bodyPr wrap="square" rtlCol="0">
              <a:spAutoFit/>
            </a:bodyPr>
            <a:lstStyle/>
            <a:p>
              <a:pPr algn="ctr"/>
              <a:r>
                <a:rPr lang="en-US" sz="1200" dirty="0"/>
                <a:t>0x60ff08</a:t>
              </a:r>
            </a:p>
          </p:txBody>
        </p:sp>
      </p:grpSp>
      <p:cxnSp>
        <p:nvCxnSpPr>
          <p:cNvPr id="24" name="Connector: Elbow 23">
            <a:extLst>
              <a:ext uri="{FF2B5EF4-FFF2-40B4-BE49-F238E27FC236}">
                <a16:creationId xmlns:a16="http://schemas.microsoft.com/office/drawing/2014/main" id="{B6AA7560-69D7-4600-BCFF-0F6EBEC7AE09}"/>
              </a:ext>
            </a:extLst>
          </p:cNvPr>
          <p:cNvCxnSpPr>
            <a:endCxn id="22" idx="1"/>
          </p:cNvCxnSpPr>
          <p:nvPr/>
        </p:nvCxnSpPr>
        <p:spPr>
          <a:xfrm>
            <a:off x="2997724" y="5968571"/>
            <a:ext cx="2364967" cy="33868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4589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6A55B-ED1B-4223-8D79-600599BD6FFC}"/>
              </a:ext>
            </a:extLst>
          </p:cNvPr>
          <p:cNvSpPr>
            <a:spLocks noGrp="1"/>
          </p:cNvSpPr>
          <p:nvPr>
            <p:ph type="title"/>
          </p:nvPr>
        </p:nvSpPr>
        <p:spPr>
          <a:xfrm>
            <a:off x="1141411" y="619126"/>
            <a:ext cx="9906000" cy="1113421"/>
          </a:xfrm>
        </p:spPr>
        <p:txBody>
          <a:bodyPr/>
          <a:lstStyle/>
          <a:p>
            <a:pPr algn="ctr"/>
            <a:r>
              <a:rPr lang="en-US" cap="none" dirty="0">
                <a:ln w="0"/>
                <a:solidFill>
                  <a:schemeClr val="bg2"/>
                </a:solidFill>
                <a:effectLst>
                  <a:reflection blurRad="6350" stA="53000" endA="300" endPos="35500" dir="5400000" sy="-90000" algn="bl" rotWithShape="0"/>
                </a:effectLst>
              </a:rPr>
              <a:t>Direct &amp; indirect access of pointer</a:t>
            </a:r>
          </a:p>
        </p:txBody>
      </p:sp>
      <p:sp>
        <p:nvSpPr>
          <p:cNvPr id="4" name="Content Placeholder 3">
            <a:extLst>
              <a:ext uri="{FF2B5EF4-FFF2-40B4-BE49-F238E27FC236}">
                <a16:creationId xmlns:a16="http://schemas.microsoft.com/office/drawing/2014/main" id="{32073965-50A4-4816-89B9-D980A02C9FAF}"/>
              </a:ext>
            </a:extLst>
          </p:cNvPr>
          <p:cNvSpPr>
            <a:spLocks noGrp="1"/>
          </p:cNvSpPr>
          <p:nvPr>
            <p:ph sz="half" idx="2"/>
          </p:nvPr>
        </p:nvSpPr>
        <p:spPr>
          <a:xfrm>
            <a:off x="1716533" y="2544008"/>
            <a:ext cx="7562220" cy="1652607"/>
          </a:xfrm>
        </p:spPr>
        <p:txBody>
          <a:bodyPr/>
          <a:lstStyle/>
          <a:p>
            <a:pPr algn="l">
              <a:buFont typeface="Arial" panose="020B0604020202020204" pitchFamily="34" charset="0"/>
              <a:buChar char="•"/>
            </a:pPr>
            <a:r>
              <a:rPr lang="en-US" b="0" i="0" dirty="0">
                <a:solidFill>
                  <a:srgbClr val="222222"/>
                </a:solidFill>
                <a:effectLst/>
                <a:latin typeface="Source Sans Pro" panose="020B0503030403020204" pitchFamily="34" charset="0"/>
              </a:rPr>
              <a:t>Direct access: we use directly the variable name</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Indirect access: we use a pointer to the variable</a:t>
            </a:r>
          </a:p>
        </p:txBody>
      </p:sp>
    </p:spTree>
    <p:extLst>
      <p:ext uri="{BB962C8B-B14F-4D97-AF65-F5344CB8AC3E}">
        <p14:creationId xmlns:p14="http://schemas.microsoft.com/office/powerpoint/2010/main" val="40483787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0</TotalTime>
  <Words>4288</Words>
  <Application>Microsoft Office PowerPoint</Application>
  <PresentationFormat>Widescreen</PresentationFormat>
  <Paragraphs>556</Paragraphs>
  <Slides>44</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44</vt:i4>
      </vt:variant>
    </vt:vector>
  </HeadingPairs>
  <TitlesOfParts>
    <vt:vector size="56" baseType="lpstr">
      <vt:lpstr>Arial</vt:lpstr>
      <vt:lpstr>Arial Unicode MS</vt:lpstr>
      <vt:lpstr>Calibri</vt:lpstr>
      <vt:lpstr>Courier 10 Pitch</vt:lpstr>
      <vt:lpstr>Courier New</vt:lpstr>
      <vt:lpstr>erdana</vt:lpstr>
      <vt:lpstr>inter-bold</vt:lpstr>
      <vt:lpstr>inter-regular</vt:lpstr>
      <vt:lpstr>Source Sans Pro</vt:lpstr>
      <vt:lpstr>Times New Roman</vt:lpstr>
      <vt:lpstr>Tw Cen MT</vt:lpstr>
      <vt:lpstr>Circuit</vt:lpstr>
      <vt:lpstr>Pointer in c programming</vt:lpstr>
      <vt:lpstr>Topics discussed in this section:</vt:lpstr>
      <vt:lpstr>What is pointer</vt:lpstr>
      <vt:lpstr>Advantages of pointer</vt:lpstr>
      <vt:lpstr>Disadvantages of pointer</vt:lpstr>
      <vt:lpstr>Declaration of pointer</vt:lpstr>
      <vt:lpstr>Initialization of pointer</vt:lpstr>
      <vt:lpstr>How to use pointer</vt:lpstr>
      <vt:lpstr>Direct &amp; indirect access of pointer</vt:lpstr>
      <vt:lpstr>PowerPoint Presentation</vt:lpstr>
      <vt:lpstr>Pointer with different data types</vt:lpstr>
      <vt:lpstr>Types of pointers</vt:lpstr>
      <vt:lpstr>Wild pointer</vt:lpstr>
      <vt:lpstr>Syntax:  int* ptr; </vt:lpstr>
      <vt:lpstr>Null pointer</vt:lpstr>
      <vt:lpstr>Applications of Null pointer</vt:lpstr>
      <vt:lpstr>Declaration of null pointer</vt:lpstr>
      <vt:lpstr>PowerPoint Presentation</vt:lpstr>
      <vt:lpstr>Void pointer</vt:lpstr>
      <vt:lpstr>Declaration of void pointer</vt:lpstr>
      <vt:lpstr>Advantages of void pointer</vt:lpstr>
      <vt:lpstr>Some important points related to void pointer</vt:lpstr>
      <vt:lpstr>PowerPoint Presentation</vt:lpstr>
      <vt:lpstr>Dangling pointer</vt:lpstr>
      <vt:lpstr>PowerPoint Presentation</vt:lpstr>
      <vt:lpstr>Constant pointer</vt:lpstr>
      <vt:lpstr>Syntax: int *const ptr;</vt:lpstr>
      <vt:lpstr>Syntax: const int* ptr; </vt:lpstr>
      <vt:lpstr>Syntax:  const int* const ptr; </vt:lpstr>
      <vt:lpstr>Complex pointer</vt:lpstr>
      <vt:lpstr>Double pointer</vt:lpstr>
      <vt:lpstr>Syntax: int **p;</vt:lpstr>
      <vt:lpstr>Array Pointer</vt:lpstr>
      <vt:lpstr>String Pointer</vt:lpstr>
      <vt:lpstr>a pointer can point to a function in C.  However, the declaration of the pointer variable must be the same as the function</vt:lpstr>
      <vt:lpstr>PowerPoint Presentation</vt:lpstr>
      <vt:lpstr>an array of the function is an array which contains the addresses of functions. In other words, the pointer to an array of functions is a pointer pointing to an array which contains the pointers to the functions.</vt:lpstr>
      <vt:lpstr>The structure pointer points to the address of a memory block where the Structure is being stored.</vt:lpstr>
      <vt:lpstr>access the structure member using structure pointer and the dot operator</vt:lpstr>
      <vt:lpstr>access the structure member using structure pointer and the arrow(-&gt;) operator</vt:lpstr>
      <vt:lpstr>access the union member using union pointer and the arrow(-&gt;) operator</vt:lpstr>
      <vt:lpstr>Pointer Arithmetic</vt:lpstr>
      <vt:lpstr>Incrementing Pointer in C</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Pointer in c programming</dc:title>
  <dc:creator>EXTERNAL Karagi Vijaya (Ettiksoft, MS/EPC2-AS)</dc:creator>
  <cp:lastModifiedBy>EXTERNAL Karagi Vijaya (Ettiksoft, MS/EPC2-AS)</cp:lastModifiedBy>
  <cp:revision>251</cp:revision>
  <dcterms:created xsi:type="dcterms:W3CDTF">2021-11-25T12:27:41Z</dcterms:created>
  <dcterms:modified xsi:type="dcterms:W3CDTF">2021-11-27T09:04:43Z</dcterms:modified>
</cp:coreProperties>
</file>