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47.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14.png" ContentType="image/png"/>
  <Override PartName="/ppt/media/image13.png" ContentType="image/png"/>
  <Override PartName="/ppt/media/image12.png" ContentType="image/png"/>
  <Override PartName="/ppt/media/image11.jpeg" ContentType="image/jpeg"/>
  <Override PartName="/ppt/media/image10.jpeg" ContentType="image/jpe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503280" y="301680"/>
            <a:ext cx="9068760" cy="1259640"/>
          </a:xfrm>
          <a:prstGeom prst="rect">
            <a:avLst/>
          </a:prstGeom>
          <a:noFill/>
          <a:ln>
            <a:noFill/>
          </a:ln>
        </p:spPr>
        <p:txBody>
          <a:bodyPr lIns="0" rIns="0" tIns="0" bIns="0" anchor="ctr"/>
          <a:p>
            <a:pPr algn="ctr">
              <a:lnSpc>
                <a:spcPct val="100000"/>
              </a:lnSpc>
            </a:pPr>
            <a:r>
              <a:rPr b="1" lang="en-IN" sz="4000">
                <a:solidFill>
                  <a:srgbClr val="ff3333"/>
                </a:solidFill>
                <a:latin typeface="Arial"/>
              </a:rPr>
              <a:t>Control Statements</a:t>
            </a:r>
            <a:endParaRPr/>
          </a:p>
        </p:txBody>
      </p:sp>
      <p:sp>
        <p:nvSpPr>
          <p:cNvPr id="37" name="CustomShape 2"/>
          <p:cNvSpPr/>
          <p:nvPr/>
        </p:nvSpPr>
        <p:spPr>
          <a:xfrm>
            <a:off x="72000" y="2232000"/>
            <a:ext cx="10519200" cy="1463760"/>
          </a:xfrm>
          <a:prstGeom prst="rect">
            <a:avLst/>
          </a:prstGeom>
          <a:noFill/>
          <a:ln>
            <a:noFill/>
          </a:ln>
        </p:spPr>
        <p:txBody>
          <a:bodyPr lIns="0" rIns="0" tIns="0" bIns="0" anchor="ctr"/>
          <a:p>
            <a:pPr algn="just">
              <a:lnSpc>
                <a:spcPct val="93000"/>
              </a:lnSpc>
            </a:pPr>
            <a:r>
              <a:rPr lang="en-IN" sz="3600">
                <a:solidFill>
                  <a:srgbClr val="000000"/>
                </a:solidFill>
                <a:latin typeface="Arial"/>
                <a:ea typeface="Droid Sans Fallback"/>
              </a:rPr>
              <a:t>         </a:t>
            </a:r>
            <a:r>
              <a:rPr lang="en-IN" sz="3600">
                <a:solidFill>
                  <a:srgbClr val="000000"/>
                </a:solidFill>
                <a:latin typeface="Arial"/>
                <a:ea typeface="Droid Sans Fallback"/>
              </a:rPr>
              <a:t>Control statements enable us to specify </a:t>
            </a:r>
            <a:endParaRPr/>
          </a:p>
          <a:p>
            <a:pPr algn="just">
              <a:lnSpc>
                <a:spcPct val="93000"/>
              </a:lnSpc>
            </a:pPr>
            <a:r>
              <a:rPr lang="en-IN" sz="3600">
                <a:solidFill>
                  <a:srgbClr val="000000"/>
                </a:solidFill>
                <a:latin typeface="Arial"/>
                <a:ea typeface="Droid Sans Fallback"/>
              </a:rPr>
              <a:t> </a:t>
            </a:r>
            <a:r>
              <a:rPr lang="en-IN" sz="3600">
                <a:solidFill>
                  <a:srgbClr val="000000"/>
                </a:solidFill>
                <a:latin typeface="Arial"/>
                <a:ea typeface="Droid Sans Fallback"/>
              </a:rPr>
              <a:t>the order in which the various instructions in </a:t>
            </a:r>
            <a:endParaRPr/>
          </a:p>
          <a:p>
            <a:pPr algn="just">
              <a:lnSpc>
                <a:spcPct val="93000"/>
              </a:lnSpc>
            </a:pPr>
            <a:r>
              <a:rPr lang="en-IN" sz="3600">
                <a:solidFill>
                  <a:srgbClr val="000000"/>
                </a:solidFill>
                <a:latin typeface="Arial"/>
                <a:ea typeface="Droid Sans Fallback"/>
              </a:rPr>
              <a:t> </a:t>
            </a:r>
            <a:r>
              <a:rPr lang="en-IN" sz="3600">
                <a:solidFill>
                  <a:srgbClr val="000000"/>
                </a:solidFill>
                <a:latin typeface="Arial"/>
                <a:ea typeface="Droid Sans Fallback"/>
              </a:rPr>
              <a:t>the program are to be executed.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03280" y="301680"/>
            <a:ext cx="9070200" cy="346320"/>
          </a:xfrm>
          <a:prstGeom prst="rect">
            <a:avLst/>
          </a:prstGeom>
          <a:noFill/>
          <a:ln>
            <a:noFill/>
          </a:ln>
        </p:spPr>
        <p:txBody>
          <a:bodyPr lIns="0" rIns="0" tIns="39240" bIns="0" anchor="ctr"/>
          <a:p>
            <a:pPr>
              <a:lnSpc>
                <a:spcPct val="93000"/>
              </a:lnSpc>
            </a:pPr>
            <a:r>
              <a:rPr b="1" lang="en-IN" sz="4000">
                <a:solidFill>
                  <a:srgbClr val="ff3333"/>
                </a:solidFill>
                <a:latin typeface="Arial"/>
                <a:ea typeface="Droid Sans Fallback"/>
              </a:rPr>
              <a:t>Nested-if condition</a:t>
            </a:r>
            <a:r>
              <a:rPr b="1" lang="en-IN" sz="4000">
                <a:solidFill>
                  <a:srgbClr val="000000"/>
                </a:solidFill>
                <a:latin typeface="Arial"/>
                <a:ea typeface="Droid Sans Fallback"/>
              </a:rPr>
              <a:t>	</a:t>
            </a:r>
            <a:endParaRPr/>
          </a:p>
        </p:txBody>
      </p:sp>
      <p:sp>
        <p:nvSpPr>
          <p:cNvPr id="101" name="CustomShape 2"/>
          <p:cNvSpPr/>
          <p:nvPr/>
        </p:nvSpPr>
        <p:spPr>
          <a:xfrm>
            <a:off x="503280" y="-2289240"/>
            <a:ext cx="9070200" cy="1249920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if(test_expression one)</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if(test_expression two) </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//Statement block Executes </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else {</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//stataments for else </a:t>
            </a:r>
            <a:endParaRPr/>
          </a:p>
          <a:p>
            <a:pPr algn="just">
              <a:lnSpc>
                <a:spcPct val="93000"/>
              </a:lnSpc>
            </a:pPr>
            <a:r>
              <a:rPr lang="en-IN" sz="3200">
                <a:solidFill>
                  <a:srgbClr val="000000"/>
                </a:solidFill>
                <a:latin typeface="Arial"/>
                <a:ea typeface="Droid Sans Fallback"/>
              </a:rPr>
              <a:t>	</a:t>
            </a:r>
            <a:r>
              <a:rPr lang="en-IN" sz="3200">
                <a:solidFill>
                  <a:srgbClr val="000000"/>
                </a:solidFill>
                <a:latin typeface="Arial"/>
                <a:ea typeface="Droid Sans Fallback"/>
              </a:rPr>
              <a:t>	</a:t>
            </a:r>
            <a:r>
              <a:rPr lang="en-IN" sz="3200">
                <a:solidFill>
                  <a:srgbClr val="000000"/>
                </a:solidFill>
                <a:latin typeface="Arial"/>
                <a:ea typeface="Droid Sans Fallback"/>
              </a:rPr>
              <a:t>}</a:t>
            </a:r>
            <a:endParaRPr/>
          </a:p>
          <a:p>
            <a:pPr algn="just">
              <a:lnSpc>
                <a:spcPct val="93000"/>
              </a:lnSpc>
            </a:pPr>
            <a:endParaRPr/>
          </a:p>
          <a:p>
            <a:pPr algn="just">
              <a:lnSpc>
                <a:spcPct val="93000"/>
              </a:lnSpc>
            </a:pPr>
            <a:r>
              <a:rPr b="1" lang="en-IN" sz="3200">
                <a:solidFill>
                  <a:srgbClr val="ff3333"/>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400">
                <a:solidFill>
                  <a:srgbClr val="000000"/>
                </a:solidFill>
                <a:latin typeface="Arial"/>
                <a:ea typeface="Droid Sans Fallback"/>
              </a:rPr>
              <a:t>Nested if else statements play an important role in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C programming, it means you can use conditional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	</a:t>
            </a:r>
            <a:r>
              <a:rPr lang="en-IN" sz="2400">
                <a:solidFill>
                  <a:srgbClr val="000000"/>
                </a:solidFill>
                <a:latin typeface="Arial"/>
                <a:ea typeface="Droid Sans Fallback"/>
              </a:rPr>
              <a:t>statements inside another conditional statement.</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000000"/>
                </a:solidFill>
                <a:latin typeface="Arial"/>
                <a:ea typeface="Droid Sans Fallback"/>
              </a:rPr>
              <a:t>Nested-If condition</a:t>
            </a:r>
            <a:r>
              <a:rPr lang="en-IN" sz="4400">
                <a:solidFill>
                  <a:srgbClr val="000000"/>
                </a:solidFill>
                <a:latin typeface="Arial"/>
                <a:ea typeface="Droid Sans Fallback"/>
              </a:rPr>
              <a:t>	</a:t>
            </a:r>
            <a:endParaRPr/>
          </a:p>
        </p:txBody>
      </p:sp>
      <p:sp>
        <p:nvSpPr>
          <p:cNvPr id="103"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Flow chart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04" name="" descr=""/>
          <p:cNvPicPr/>
          <p:nvPr/>
        </p:nvPicPr>
        <p:blipFill>
          <a:blip r:embed="rId1"/>
          <a:stretch>
            <a:fillRect/>
          </a:stretch>
        </p:blipFill>
        <p:spPr>
          <a:xfrm>
            <a:off x="1736640" y="1541520"/>
            <a:ext cx="7836840" cy="5680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ff3333"/>
                </a:solidFill>
                <a:latin typeface="Arial"/>
                <a:ea typeface="Droid Sans Fallback"/>
              </a:rPr>
              <a:t>Nested-if condition</a:t>
            </a:r>
            <a:r>
              <a:rPr lang="en-IN" sz="4400">
                <a:solidFill>
                  <a:srgbClr val="000000"/>
                </a:solidFill>
                <a:latin typeface="Arial"/>
                <a:ea typeface="Droid Sans Fallback"/>
              </a:rPr>
              <a:t>	</a:t>
            </a:r>
            <a:endParaRPr/>
          </a:p>
        </p:txBody>
      </p:sp>
      <p:sp>
        <p:nvSpPr>
          <p:cNvPr id="106"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07" name="CustomShape 3"/>
          <p:cNvSpPr/>
          <p:nvPr/>
        </p:nvSpPr>
        <p:spPr>
          <a:xfrm>
            <a:off x="2011320" y="1736640"/>
            <a:ext cx="6873120" cy="540144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main(){</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10;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(i == 10)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First if statement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(i &lt;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printf("i is smaller than 15\n");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(i &lt; 12)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printf("i is smaller than 12 too\n");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else</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printf("i is greater than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 is smaller than 15</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 is smaller than 12 too</a:t>
            </a:r>
            <a:endParaRPr/>
          </a:p>
          <a:p>
            <a:pPr>
              <a:lnSpc>
                <a:spcPct val="93000"/>
              </a:lnSpc>
            </a:pPr>
            <a:r>
              <a:rPr lang="en-IN" sz="2200">
                <a:solidFill>
                  <a:srgbClr val="000000"/>
                </a:solidFill>
                <a:latin typeface="Arial"/>
                <a:ea typeface="Courier New"/>
              </a:rPr>
              <a:t>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3280" y="301680"/>
            <a:ext cx="9070200" cy="634320"/>
          </a:xfrm>
          <a:prstGeom prst="rect">
            <a:avLst/>
          </a:prstGeom>
          <a:noFill/>
          <a:ln>
            <a:noFill/>
          </a:ln>
        </p:spPr>
        <p:txBody>
          <a:bodyPr lIns="0" rIns="0" tIns="28440" bIns="0" anchor="ctr"/>
          <a:p>
            <a:pPr>
              <a:lnSpc>
                <a:spcPct val="93000"/>
              </a:lnSpc>
            </a:pPr>
            <a:r>
              <a:rPr lang="en-IN" sz="4000">
                <a:solidFill>
                  <a:srgbClr val="ff3333"/>
                </a:solidFill>
                <a:latin typeface="Arial"/>
                <a:ea typeface="Droid Sans Fallback"/>
              </a:rPr>
              <a:t>else-if ladder condition</a:t>
            </a:r>
            <a:r>
              <a:rPr lang="en-IN" sz="3200">
                <a:solidFill>
                  <a:srgbClr val="000000"/>
                </a:solidFill>
                <a:latin typeface="Arial"/>
                <a:ea typeface="Droid Sans Fallback"/>
              </a:rPr>
              <a:t>	</a:t>
            </a:r>
            <a:endParaRPr/>
          </a:p>
        </p:txBody>
      </p:sp>
      <p:sp>
        <p:nvSpPr>
          <p:cNvPr id="109" name="CustomShape 2"/>
          <p:cNvSpPr/>
          <p:nvPr/>
        </p:nvSpPr>
        <p:spPr>
          <a:xfrm>
            <a:off x="503280" y="-2289240"/>
            <a:ext cx="9070200" cy="1249920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if(test_expression)</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//execute your code</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else if(test_expression n)</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//execute your code</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else</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//execute your code</a:t>
            </a:r>
            <a:endParaRPr/>
          </a:p>
          <a:p>
            <a:pPr algn="just">
              <a:lnSpc>
                <a:spcPct val="93000"/>
              </a:lnSpc>
            </a:pPr>
            <a:r>
              <a:rPr lang="en-IN" sz="2800">
                <a:solidFill>
                  <a:srgbClr val="000000"/>
                </a:solidFill>
                <a:latin typeface="Arial"/>
                <a:ea typeface="Droid Sans Fallback"/>
              </a:rPr>
              <a:t>	</a:t>
            </a:r>
            <a:r>
              <a:rPr lang="en-IN" sz="2800">
                <a:solidFill>
                  <a:srgbClr val="000000"/>
                </a:solidFill>
                <a:latin typeface="Arial"/>
                <a:ea typeface="Droid Sans Fallback"/>
              </a:rPr>
              <a:t>	</a:t>
            </a:r>
            <a:r>
              <a:rPr lang="en-IN" sz="2800">
                <a:solidFill>
                  <a:srgbClr val="000000"/>
                </a:solidFill>
                <a:latin typeface="Arial"/>
                <a:ea typeface="Droid Sans Fallback"/>
              </a:rPr>
              <a:t>}</a:t>
            </a: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else-if statements in C is like another if condition, it's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used in a program when if statement having multiple decisions.</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3280" y="301680"/>
            <a:ext cx="9070200" cy="778320"/>
          </a:xfrm>
          <a:prstGeom prst="rect">
            <a:avLst/>
          </a:prstGeom>
          <a:noFill/>
          <a:ln>
            <a:noFill/>
          </a:ln>
        </p:spPr>
        <p:txBody>
          <a:bodyPr lIns="0" rIns="0" tIns="28440" bIns="0" anchor="ctr"/>
          <a:p>
            <a:pPr>
              <a:lnSpc>
                <a:spcPct val="93000"/>
              </a:lnSpc>
            </a:pPr>
            <a:r>
              <a:rPr b="1" lang="en-IN" sz="3200">
                <a:solidFill>
                  <a:srgbClr val="ff3333"/>
                </a:solidFill>
                <a:latin typeface="Arial"/>
                <a:ea typeface="Droid Sans Fallback"/>
              </a:rPr>
              <a:t>else-if ladder condition</a:t>
            </a:r>
            <a:r>
              <a:rPr lang="en-IN" sz="4400">
                <a:solidFill>
                  <a:srgbClr val="000000"/>
                </a:solidFill>
                <a:latin typeface="Arial"/>
                <a:ea typeface="Droid Sans Fallback"/>
              </a:rPr>
              <a:t>	</a:t>
            </a:r>
            <a:endParaRPr/>
          </a:p>
        </p:txBody>
      </p:sp>
      <p:sp>
        <p:nvSpPr>
          <p:cNvPr id="111"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12" name="" descr=""/>
          <p:cNvPicPr/>
          <p:nvPr/>
        </p:nvPicPr>
        <p:blipFill>
          <a:blip r:embed="rId1"/>
          <a:stretch>
            <a:fillRect/>
          </a:stretch>
        </p:blipFill>
        <p:spPr>
          <a:xfrm>
            <a:off x="1679400" y="1241280"/>
            <a:ext cx="8111520" cy="63079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503280" y="301680"/>
            <a:ext cx="9070200" cy="1261440"/>
          </a:xfrm>
          <a:prstGeom prst="rect">
            <a:avLst/>
          </a:prstGeom>
          <a:noFill/>
          <a:ln>
            <a:noFill/>
          </a:ln>
        </p:spPr>
        <p:txBody>
          <a:bodyPr lIns="0" rIns="0" tIns="28440" bIns="0" anchor="ctr"/>
          <a:p>
            <a:pPr>
              <a:lnSpc>
                <a:spcPct val="93000"/>
              </a:lnSpc>
            </a:pPr>
            <a:r>
              <a:rPr b="1" lang="en-IN" sz="3200">
                <a:solidFill>
                  <a:srgbClr val="ff3333"/>
                </a:solidFill>
                <a:latin typeface="Arial"/>
                <a:ea typeface="Droid Sans Fallback"/>
              </a:rPr>
              <a:t>else-if ladder Condition</a:t>
            </a:r>
            <a:r>
              <a:rPr b="1" lang="en-IN" sz="4400">
                <a:solidFill>
                  <a:srgbClr val="ff3333"/>
                </a:solidFill>
                <a:latin typeface="Arial"/>
                <a:ea typeface="Droid Sans Fallback"/>
              </a:rPr>
              <a:t>	</a:t>
            </a:r>
            <a:endParaRPr/>
          </a:p>
        </p:txBody>
      </p:sp>
      <p:sp>
        <p:nvSpPr>
          <p:cNvPr id="114"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15" name="CustomShape 3"/>
          <p:cNvSpPr/>
          <p:nvPr/>
        </p:nvSpPr>
        <p:spPr>
          <a:xfrm>
            <a:off x="2011320" y="1736640"/>
            <a:ext cx="6873120" cy="540144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int main()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20; </a:t>
            </a:r>
            <a:endParaRPr/>
          </a:p>
          <a:p>
            <a:pPr>
              <a:lnSpc>
                <a:spcPct val="93000"/>
              </a:lnSpc>
            </a:pP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(i == 10)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printf("i is 10");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else if (i ==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printf("i is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else if (i == 20)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printf("i is 20");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else</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printf("i is not present"); </a:t>
            </a:r>
            <a:endParaRPr/>
          </a:p>
          <a:p>
            <a:pPr>
              <a:lnSpc>
                <a:spcPct val="93000"/>
              </a:lnSpc>
            </a:pPr>
            <a:r>
              <a:rPr lang="en-IN" sz="2200">
                <a:solidFill>
                  <a:srgbClr val="000000"/>
                </a:solidFill>
                <a:latin typeface="Arial"/>
                <a:ea typeface="Courier New"/>
              </a:rPr>
              <a:t>} </a:t>
            </a:r>
            <a:endParaRPr/>
          </a:p>
          <a:p>
            <a:pPr>
              <a:lnSpc>
                <a:spcPct val="93000"/>
              </a:lnSpc>
            </a:pP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 is 20</a:t>
            </a:r>
            <a:endParaRPr/>
          </a:p>
          <a:p>
            <a:pPr>
              <a:lnSpc>
                <a:spcPct val="93000"/>
              </a:lnSpc>
            </a:pPr>
            <a:r>
              <a:rPr lang="en-IN" sz="2200">
                <a:solidFill>
                  <a:srgbClr val="000000"/>
                </a:solidFill>
                <a:latin typeface="Arial"/>
                <a:ea typeface="Courier New"/>
              </a:rPr>
              <a:t>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3280" y="301680"/>
            <a:ext cx="9070200" cy="634320"/>
          </a:xfrm>
          <a:prstGeom prst="rect">
            <a:avLst/>
          </a:prstGeom>
          <a:noFill/>
          <a:ln>
            <a:noFill/>
          </a:ln>
        </p:spPr>
        <p:txBody>
          <a:bodyPr lIns="0" rIns="0" tIns="28440" bIns="0" anchor="ctr"/>
          <a:p>
            <a:pPr>
              <a:lnSpc>
                <a:spcPct val="93000"/>
              </a:lnSpc>
            </a:pPr>
            <a:r>
              <a:rPr lang="en-IN" sz="3200">
                <a:solidFill>
                  <a:srgbClr val="ff3333"/>
                </a:solidFill>
                <a:latin typeface="Arial"/>
                <a:ea typeface="Droid Sans Fallback"/>
              </a:rPr>
              <a:t>Switch Statement in C</a:t>
            </a:r>
            <a:r>
              <a:rPr lang="en-IN" sz="3200">
                <a:solidFill>
                  <a:srgbClr val="ff3333"/>
                </a:solidFill>
                <a:latin typeface="Arial"/>
                <a:ea typeface="Droid Sans Fallback"/>
              </a:rPr>
              <a:t>	</a:t>
            </a:r>
            <a:endParaRPr/>
          </a:p>
        </p:txBody>
      </p:sp>
      <p:sp>
        <p:nvSpPr>
          <p:cNvPr id="117" name="CustomShape 2"/>
          <p:cNvSpPr/>
          <p:nvPr/>
        </p:nvSpPr>
        <p:spPr>
          <a:xfrm>
            <a:off x="503280" y="-2600280"/>
            <a:ext cx="9070200" cy="1312308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switch (n)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case 1: // code to be executed if n = 1;</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break;</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case 2: // code to be executed if n = 2;</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break;</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default: // code to be executed if n doesn't match any cases</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Switch case statements are a substitute for long if statements</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that compare a variable to several integral values.</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The switch statement is a multi way branch statement. It provides an easy way to dispatch execution to different parts of code based on the value of the expression.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Switch is a control statement that allows a value to change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control of execution.</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ff3333"/>
                </a:solidFill>
                <a:latin typeface="Arial"/>
                <a:ea typeface="Droid Sans Fallback"/>
              </a:rPr>
              <a:t>Switch Statement in C</a:t>
            </a:r>
            <a:r>
              <a:rPr lang="en-IN" sz="3200">
                <a:solidFill>
                  <a:srgbClr val="000000"/>
                </a:solidFill>
                <a:latin typeface="Arial"/>
                <a:ea typeface="Droid Sans Fallback"/>
              </a:rPr>
              <a:t>	</a:t>
            </a:r>
            <a:endParaRPr/>
          </a:p>
        </p:txBody>
      </p:sp>
      <p:sp>
        <p:nvSpPr>
          <p:cNvPr id="119" name="CustomShape 2"/>
          <p:cNvSpPr/>
          <p:nvPr/>
        </p:nvSpPr>
        <p:spPr>
          <a:xfrm>
            <a:off x="503280" y="-2757600"/>
            <a:ext cx="9070200" cy="1343592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The expression provided in the switch should result in a constant value otherwise it would not be valid.</a:t>
            </a:r>
            <a:endParaRPr/>
          </a:p>
          <a:p>
            <a:pPr algn="just">
              <a:lnSpc>
                <a:spcPct val="93000"/>
              </a:lnSpc>
            </a:pPr>
            <a:endParaRPr/>
          </a:p>
          <a:p>
            <a:pPr algn="just">
              <a:lnSpc>
                <a:spcPct val="93000"/>
              </a:lnSpc>
            </a:pPr>
            <a:r>
              <a:rPr lang="en-IN" sz="2200">
                <a:solidFill>
                  <a:srgbClr val="000000"/>
                </a:solidFill>
                <a:latin typeface="Arial"/>
                <a:ea typeface="Droid Sans Fallback"/>
              </a:rPr>
              <a:t>Duplicate case values are not allowed.</a:t>
            </a:r>
            <a:endParaRPr/>
          </a:p>
          <a:p>
            <a:pPr algn="just">
              <a:lnSpc>
                <a:spcPct val="93000"/>
              </a:lnSpc>
            </a:pPr>
            <a:endParaRPr/>
          </a:p>
          <a:p>
            <a:pPr algn="just">
              <a:lnSpc>
                <a:spcPct val="93000"/>
              </a:lnSpc>
            </a:pPr>
            <a:r>
              <a:rPr lang="en-IN" sz="2200">
                <a:solidFill>
                  <a:srgbClr val="000000"/>
                </a:solidFill>
                <a:latin typeface="Arial"/>
                <a:ea typeface="Droid Sans Fallback"/>
              </a:rPr>
              <a:t>The default statement is optional.Even if the switch case statement do not have a default statement,</a:t>
            </a:r>
            <a:endParaRPr/>
          </a:p>
          <a:p>
            <a:pPr algn="just">
              <a:lnSpc>
                <a:spcPct val="93000"/>
              </a:lnSpc>
            </a:pPr>
            <a:endParaRPr/>
          </a:p>
          <a:p>
            <a:pPr algn="just">
              <a:lnSpc>
                <a:spcPct val="93000"/>
              </a:lnSpc>
            </a:pPr>
            <a:r>
              <a:rPr lang="en-IN" sz="2200">
                <a:solidFill>
                  <a:srgbClr val="000000"/>
                </a:solidFill>
                <a:latin typeface="Arial"/>
                <a:ea typeface="Droid Sans Fallback"/>
              </a:rPr>
              <a:t>it would run without any problem.</a:t>
            </a:r>
            <a:endParaRPr/>
          </a:p>
          <a:p>
            <a:pPr algn="just">
              <a:lnSpc>
                <a:spcPct val="93000"/>
              </a:lnSpc>
            </a:pPr>
            <a:endParaRPr/>
          </a:p>
          <a:p>
            <a:pPr algn="just">
              <a:lnSpc>
                <a:spcPct val="93000"/>
              </a:lnSpc>
            </a:pPr>
            <a:r>
              <a:rPr lang="en-IN" sz="2200">
                <a:solidFill>
                  <a:srgbClr val="000000"/>
                </a:solidFill>
                <a:latin typeface="Arial"/>
                <a:ea typeface="Droid Sans Fallback"/>
              </a:rPr>
              <a:t>The break statement is used inside the switch to terminate a statement sequence. When a break statement is reached, the switch terminates, and the flow of control jumps to the next line following the switch statement.</a:t>
            </a: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ff3333"/>
                </a:solidFill>
                <a:latin typeface="Arial"/>
                <a:ea typeface="Droid Sans Fallback"/>
              </a:rPr>
              <a:t>Switch Statement in C</a:t>
            </a:r>
            <a:r>
              <a:rPr lang="en-IN" sz="3200">
                <a:solidFill>
                  <a:srgbClr val="ff3333"/>
                </a:solidFill>
                <a:latin typeface="Arial"/>
                <a:ea typeface="Droid Sans Fallback"/>
              </a:rPr>
              <a:t>	</a:t>
            </a:r>
            <a:endParaRPr/>
          </a:p>
        </p:txBody>
      </p:sp>
      <p:sp>
        <p:nvSpPr>
          <p:cNvPr id="121" name="CustomShape 2"/>
          <p:cNvSpPr/>
          <p:nvPr/>
        </p:nvSpPr>
        <p:spPr>
          <a:xfrm>
            <a:off x="503280" y="-4006800"/>
            <a:ext cx="9070200" cy="1593612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Valid expressions for switch:</a:t>
            </a:r>
            <a:endParaRPr/>
          </a:p>
          <a:p>
            <a:pPr algn="just">
              <a:lnSpc>
                <a:spcPct val="93000"/>
              </a:lnSpc>
            </a:pPr>
            <a:endParaRPr/>
          </a:p>
          <a:p>
            <a:pPr algn="just">
              <a:lnSpc>
                <a:spcPct val="93000"/>
              </a:lnSpc>
            </a:pPr>
            <a:r>
              <a:rPr lang="en-IN" sz="2200">
                <a:solidFill>
                  <a:srgbClr val="000000"/>
                </a:solidFill>
                <a:latin typeface="Arial"/>
                <a:ea typeface="Droid Sans Fallback"/>
              </a:rPr>
              <a:t>// Constant expressions allowed</a:t>
            </a:r>
            <a:endParaRPr/>
          </a:p>
          <a:p>
            <a:pPr algn="just">
              <a:lnSpc>
                <a:spcPct val="93000"/>
              </a:lnSpc>
            </a:pPr>
            <a:r>
              <a:rPr lang="en-IN" sz="2200">
                <a:solidFill>
                  <a:srgbClr val="000000"/>
                </a:solidFill>
                <a:latin typeface="Arial"/>
                <a:ea typeface="Droid Sans Fallback"/>
              </a:rPr>
              <a:t>switch(1+2+23)</a:t>
            </a:r>
            <a:endParaRPr/>
          </a:p>
          <a:p>
            <a:pPr algn="just">
              <a:lnSpc>
                <a:spcPct val="93000"/>
              </a:lnSpc>
            </a:pPr>
            <a:r>
              <a:rPr lang="en-IN" sz="2200">
                <a:solidFill>
                  <a:srgbClr val="000000"/>
                </a:solidFill>
                <a:latin typeface="Arial"/>
                <a:ea typeface="Droid Sans Fallback"/>
              </a:rPr>
              <a:t>switch(1*2+3%4)</a:t>
            </a:r>
            <a:endParaRPr/>
          </a:p>
          <a:p>
            <a:pPr algn="just">
              <a:lnSpc>
                <a:spcPct val="93000"/>
              </a:lnSpc>
            </a:pPr>
            <a:r>
              <a:rPr lang="en-IN" sz="2200">
                <a:solidFill>
                  <a:srgbClr val="000000"/>
                </a:solidFill>
                <a:latin typeface="Arial"/>
                <a:ea typeface="Droid Sans Fallback"/>
              </a:rPr>
              <a:t>// Variable expression are allowed provided</a:t>
            </a:r>
            <a:endParaRPr/>
          </a:p>
          <a:p>
            <a:pPr algn="just">
              <a:lnSpc>
                <a:spcPct val="93000"/>
              </a:lnSpc>
            </a:pPr>
            <a:r>
              <a:rPr lang="en-IN" sz="2200">
                <a:solidFill>
                  <a:srgbClr val="000000"/>
                </a:solidFill>
                <a:latin typeface="Arial"/>
                <a:ea typeface="Droid Sans Fallback"/>
              </a:rPr>
              <a:t>// they are assigned with fixed values</a:t>
            </a:r>
            <a:endParaRPr/>
          </a:p>
          <a:p>
            <a:pPr algn="just">
              <a:lnSpc>
                <a:spcPct val="93000"/>
              </a:lnSpc>
            </a:pPr>
            <a:r>
              <a:rPr lang="en-IN" sz="2200">
                <a:solidFill>
                  <a:srgbClr val="000000"/>
                </a:solidFill>
                <a:latin typeface="Arial"/>
                <a:ea typeface="Droid Sans Fallback"/>
              </a:rPr>
              <a:t>switch(a*b+c*d)</a:t>
            </a:r>
            <a:endParaRPr/>
          </a:p>
          <a:p>
            <a:pPr algn="just">
              <a:lnSpc>
                <a:spcPct val="93000"/>
              </a:lnSpc>
            </a:pPr>
            <a:r>
              <a:rPr lang="en-IN" sz="2200">
                <a:solidFill>
                  <a:srgbClr val="000000"/>
                </a:solidFill>
                <a:latin typeface="Arial"/>
                <a:ea typeface="Droid Sans Fallback"/>
              </a:rPr>
              <a:t>switch(a+b+c)</a:t>
            </a:r>
            <a:endParaRPr/>
          </a:p>
          <a:p>
            <a:pPr algn="just">
              <a:lnSpc>
                <a:spcPct val="93000"/>
              </a:lnSpc>
            </a:pPr>
            <a:endParaRPr/>
          </a:p>
          <a:p>
            <a:pPr algn="just">
              <a:lnSpc>
                <a:spcPct val="93000"/>
              </a:lnSpc>
            </a:pPr>
            <a:r>
              <a:rPr lang="en-IN" sz="2200">
                <a:solidFill>
                  <a:srgbClr val="000000"/>
                </a:solidFill>
                <a:latin typeface="Arial"/>
                <a:ea typeface="Droid Sans Fallback"/>
              </a:rPr>
              <a:t>The break statement is optional. If omitted, execution will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continue on into the next case. The flow of control will fall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through to subsequent cases until a break is reached.</a:t>
            </a:r>
            <a:endParaRPr/>
          </a:p>
          <a:p>
            <a:pPr algn="just">
              <a:lnSpc>
                <a:spcPct val="93000"/>
              </a:lnSpc>
            </a:pPr>
            <a:endParaRPr/>
          </a:p>
          <a:p>
            <a:pPr algn="just">
              <a:lnSpc>
                <a:spcPct val="93000"/>
              </a:lnSpc>
            </a:pPr>
            <a:r>
              <a:rPr lang="en-IN" sz="2200">
                <a:solidFill>
                  <a:srgbClr val="000000"/>
                </a:solidFill>
                <a:latin typeface="Arial"/>
                <a:ea typeface="Droid Sans Fallback"/>
              </a:rPr>
              <a:t>Nesting of switch statements are allowed, which means you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can have switch statements inside another switch.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However nested switch statements should be avoided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as it makes program more complex and less readable</a:t>
            </a: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Switch Statement in C</a:t>
            </a:r>
            <a:r>
              <a:rPr lang="en-IN" sz="4400">
                <a:solidFill>
                  <a:srgbClr val="000000"/>
                </a:solidFill>
                <a:latin typeface="Arial"/>
                <a:ea typeface="Droid Sans Fallback"/>
              </a:rPr>
              <a:t>	</a:t>
            </a:r>
            <a:endParaRPr/>
          </a:p>
        </p:txBody>
      </p:sp>
      <p:sp>
        <p:nvSpPr>
          <p:cNvPr id="123"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24" name="" descr=""/>
          <p:cNvPicPr/>
          <p:nvPr/>
        </p:nvPicPr>
        <p:blipFill>
          <a:blip r:embed="rId1"/>
          <a:stretch>
            <a:fillRect/>
          </a:stretch>
        </p:blipFill>
        <p:spPr>
          <a:xfrm>
            <a:off x="1463760" y="1189080"/>
            <a:ext cx="8411400" cy="62175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ff3333"/>
                </a:solidFill>
                <a:latin typeface="Arial"/>
                <a:ea typeface="Droid Sans Fallback"/>
              </a:rPr>
              <a:t>Introduction</a:t>
            </a:r>
            <a:endParaRPr/>
          </a:p>
        </p:txBody>
      </p:sp>
      <p:sp>
        <p:nvSpPr>
          <p:cNvPr id="39" name="CustomShape 2"/>
          <p:cNvSpPr/>
          <p:nvPr/>
        </p:nvSpPr>
        <p:spPr>
          <a:xfrm>
            <a:off x="503280" y="1768320"/>
            <a:ext cx="9070200" cy="438408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	</a:t>
            </a:r>
            <a:r>
              <a:rPr lang="en-IN" sz="2400">
                <a:solidFill>
                  <a:srgbClr val="000000"/>
                </a:solidFill>
                <a:latin typeface="Arial"/>
                <a:ea typeface="Droid Sans Fallback"/>
              </a:rPr>
              <a:t>In C programs, statements are executed sequentially in the order in which they appear in the program.</a:t>
            </a:r>
            <a:endParaRPr/>
          </a:p>
          <a:p>
            <a:pPr algn="just">
              <a:lnSpc>
                <a:spcPct val="93000"/>
              </a:lnSpc>
            </a:pPr>
            <a:endParaRPr/>
          </a:p>
          <a:p>
            <a:pPr algn="just">
              <a:lnSpc>
                <a:spcPct val="93000"/>
              </a:lnSpc>
            </a:pPr>
            <a:r>
              <a:rPr lang="en-IN" sz="2400">
                <a:solidFill>
                  <a:srgbClr val="000000"/>
                </a:solidFill>
                <a:latin typeface="Arial"/>
                <a:ea typeface="Droid Sans Fallback"/>
              </a:rPr>
              <a:t>	</a:t>
            </a:r>
            <a:r>
              <a:rPr lang="en-IN" sz="2400">
                <a:solidFill>
                  <a:srgbClr val="000000"/>
                </a:solidFill>
                <a:latin typeface="Arial"/>
                <a:ea typeface="Droid Sans Fallback"/>
              </a:rPr>
              <a:t>But sometimes we may want to use a condition for executing       only a part of program.</a:t>
            </a:r>
            <a:endParaRPr/>
          </a:p>
          <a:p>
            <a:pPr algn="just">
              <a:lnSpc>
                <a:spcPct val="93000"/>
              </a:lnSpc>
            </a:pPr>
            <a:r>
              <a:rPr lang="en-IN" sz="2400">
                <a:solidFill>
                  <a:srgbClr val="000000"/>
                </a:solidFill>
                <a:latin typeface="Arial"/>
                <a:ea typeface="Droid Sans Fallback"/>
              </a:rPr>
              <a:t>	</a:t>
            </a:r>
            <a:endParaRPr/>
          </a:p>
          <a:p>
            <a:pPr algn="just">
              <a:lnSpc>
                <a:spcPct val="93000"/>
              </a:lnSpc>
            </a:pPr>
            <a:r>
              <a:rPr lang="en-IN" sz="2400">
                <a:solidFill>
                  <a:srgbClr val="000000"/>
                </a:solidFill>
                <a:latin typeface="Arial"/>
                <a:ea typeface="Droid Sans Fallback"/>
              </a:rPr>
              <a:t>	</a:t>
            </a:r>
            <a:r>
              <a:rPr lang="en-IN" sz="2400">
                <a:solidFill>
                  <a:srgbClr val="000000"/>
                </a:solidFill>
                <a:latin typeface="Arial"/>
                <a:ea typeface="Droid Sans Fallback"/>
              </a:rPr>
              <a:t>Also many situations arise where we may want to execute some </a:t>
            </a:r>
            <a:r>
              <a:rPr lang="en-IN" sz="2400">
                <a:solidFill>
                  <a:srgbClr val="000000"/>
                </a:solidFill>
                <a:latin typeface="Arial"/>
                <a:ea typeface="Droid Sans Fallback"/>
              </a:rPr>
              <a:t>	</a:t>
            </a:r>
            <a:r>
              <a:rPr lang="en-IN" sz="2400">
                <a:solidFill>
                  <a:srgbClr val="000000"/>
                </a:solidFill>
                <a:latin typeface="Arial"/>
                <a:ea typeface="Droid Sans Fallback"/>
              </a:rPr>
              <a:t>statements several times.</a:t>
            </a:r>
            <a:endParaRPr/>
          </a:p>
          <a:p>
            <a:pPr algn="just">
              <a:lnSpc>
                <a:spcPct val="93000"/>
              </a:lnSpc>
            </a:pPr>
            <a:r>
              <a:rPr lang="en-IN" sz="2400">
                <a:solidFill>
                  <a:srgbClr val="000000"/>
                </a:solidFill>
                <a:latin typeface="Arial"/>
                <a:ea typeface="Droid Sans Fallback"/>
              </a:rPr>
              <a:t>	</a:t>
            </a:r>
            <a:endParaRPr/>
          </a:p>
          <a:p>
            <a:pPr algn="just">
              <a:lnSpc>
                <a:spcPct val="93000"/>
              </a:lnSpc>
            </a:pPr>
            <a:r>
              <a:rPr lang="en-IN" sz="2400">
                <a:solidFill>
                  <a:srgbClr val="000000"/>
                </a:solidFill>
                <a:latin typeface="Arial"/>
                <a:ea typeface="Droid Sans Fallback"/>
              </a:rPr>
              <a:t>     </a:t>
            </a:r>
            <a:r>
              <a:rPr lang="en-IN" sz="2400">
                <a:solidFill>
                  <a:srgbClr val="000000"/>
                </a:solidFill>
                <a:latin typeface="Arial"/>
                <a:ea typeface="Droid Sans Fallback"/>
              </a:rPr>
              <a:t>Control statements enable us to specify the order in which           the various instructions in the program are to be executed.</a:t>
            </a:r>
            <a:endParaRPr/>
          </a:p>
          <a:p>
            <a:pPr algn="just">
              <a:lnSpc>
                <a:spcPct val="93000"/>
              </a:lnSpc>
            </a:pPr>
            <a:endParaRPr/>
          </a:p>
          <a:p>
            <a:pPr algn="just">
              <a:lnSpc>
                <a:spcPct val="93000"/>
              </a:lnSpc>
            </a:pPr>
            <a:endParaRPr/>
          </a:p>
          <a:p>
            <a:pPr algn="just">
              <a:lnSpc>
                <a:spcPct val="93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Switch Statement in C</a:t>
            </a:r>
            <a:r>
              <a:rPr lang="en-IN" sz="4400">
                <a:solidFill>
                  <a:srgbClr val="000000"/>
                </a:solidFill>
                <a:latin typeface="Arial"/>
                <a:ea typeface="Droid Sans Fallback"/>
              </a:rPr>
              <a:t>	</a:t>
            </a:r>
            <a:endParaRPr/>
          </a:p>
        </p:txBody>
      </p:sp>
      <p:sp>
        <p:nvSpPr>
          <p:cNvPr id="126"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27" name="CustomShape 3"/>
          <p:cNvSpPr/>
          <p:nvPr/>
        </p:nvSpPr>
        <p:spPr>
          <a:xfrm>
            <a:off x="2011320" y="1736640"/>
            <a:ext cx="6873120" cy="571428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x = 2;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switch (x)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case 1: printf("Choice is 1");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break;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case 2: printf("Choice is 2");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break;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case 3: printf("Choice is 3");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break;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default: printf("Choice other than 1, 2 and 3");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break;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Choice is 2</a:t>
            </a:r>
            <a:endParaRPr/>
          </a:p>
          <a:p>
            <a:pPr>
              <a:lnSpc>
                <a:spcPct val="93000"/>
              </a:lnSpc>
            </a:pPr>
            <a:r>
              <a:rPr lang="en-IN" sz="2200">
                <a:solidFill>
                  <a:srgbClr val="000000"/>
                </a:solidFill>
                <a:latin typeface="Arial"/>
                <a:ea typeface="Courier New"/>
              </a:rPr>
              <a:t>     </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Jump Statements in C</a:t>
            </a:r>
            <a:r>
              <a:rPr lang="en-IN" sz="4400">
                <a:solidFill>
                  <a:srgbClr val="000000"/>
                </a:solidFill>
                <a:latin typeface="Arial"/>
                <a:ea typeface="Droid Sans Fallback"/>
              </a:rPr>
              <a:t>	</a:t>
            </a:r>
            <a:endParaRPr/>
          </a:p>
        </p:txBody>
      </p:sp>
      <p:sp>
        <p:nvSpPr>
          <p:cNvPr id="129" name="CustomShape 2"/>
          <p:cNvSpPr/>
          <p:nvPr/>
        </p:nvSpPr>
        <p:spPr>
          <a:xfrm>
            <a:off x="503280" y="-1195560"/>
            <a:ext cx="9070200" cy="1031184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That are,</a:t>
            </a:r>
            <a:endParaRPr/>
          </a:p>
          <a:p>
            <a:pPr algn="just">
              <a:lnSpc>
                <a:spcPct val="93000"/>
              </a:lnSpc>
            </a:pP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goto</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break</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continue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Return</a:t>
            </a:r>
            <a:endParaRPr/>
          </a:p>
          <a:p>
            <a:pPr algn="just">
              <a:lnSpc>
                <a:spcPct val="93000"/>
              </a:lnSpc>
            </a:pPr>
            <a:endParaRPr/>
          </a:p>
          <a:p>
            <a:pPr algn="just">
              <a:lnSpc>
                <a:spcPct val="93000"/>
              </a:lnSpc>
            </a:pPr>
            <a:r>
              <a:rPr lang="en-IN" sz="2200">
                <a:solidFill>
                  <a:srgbClr val="000000"/>
                </a:solidFill>
                <a:latin typeface="Arial"/>
                <a:ea typeface="Droid Sans Fallback"/>
              </a:rPr>
              <a:t>C goto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goto statement in C also referred to as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unconditional jump statement can be used to jump from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one point to another within a function.</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30"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goto Statement in C</a:t>
            </a:r>
            <a:r>
              <a:rPr lang="en-IN" sz="3200">
                <a:solidFill>
                  <a:srgbClr val="000000"/>
                </a:solidFill>
                <a:latin typeface="Arial"/>
                <a:ea typeface="Droid Sans Fallback"/>
              </a:rPr>
              <a:t>	</a:t>
            </a:r>
            <a:endParaRPr/>
          </a:p>
        </p:txBody>
      </p:sp>
      <p:sp>
        <p:nvSpPr>
          <p:cNvPr id="132" name="CustomShape 2"/>
          <p:cNvSpPr/>
          <p:nvPr/>
        </p:nvSpPr>
        <p:spPr>
          <a:xfrm>
            <a:off x="503280" y="-3225960"/>
            <a:ext cx="9070200" cy="1437408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Syntax1      |   Syntax2</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goto label;  |    label: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label:       |    goto label;</a:t>
            </a: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the first line tells the compiler to go to or jump to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statement marked as a label. Here label is a user-defined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identifier which indicates the target statement.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r>
              <a:rPr lang="en-IN" sz="2200">
                <a:solidFill>
                  <a:srgbClr val="000000"/>
                </a:solidFill>
                <a:latin typeface="Arial"/>
                <a:ea typeface="Droid Sans Fallback"/>
              </a:rPr>
              <a:t>The statement immediately followed after ‘label:’ is the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destination statement.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r>
              <a:rPr lang="en-IN" sz="2200">
                <a:solidFill>
                  <a:srgbClr val="000000"/>
                </a:solidFill>
                <a:latin typeface="Arial"/>
                <a:ea typeface="Droid Sans Fallback"/>
              </a:rPr>
              <a:t>The ‘label:’ can also appear before the ‘goto label;</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goto Statement in C</a:t>
            </a:r>
            <a:r>
              <a:rPr lang="en-IN" sz="4400">
                <a:solidFill>
                  <a:srgbClr val="000000"/>
                </a:solidFill>
                <a:latin typeface="Arial"/>
                <a:ea typeface="Droid Sans Fallback"/>
              </a:rPr>
              <a:t>	</a:t>
            </a:r>
            <a:endParaRPr/>
          </a:p>
        </p:txBody>
      </p:sp>
      <p:sp>
        <p:nvSpPr>
          <p:cNvPr id="134"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Flow chart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35" name="" descr=""/>
          <p:cNvPicPr/>
          <p:nvPr/>
        </p:nvPicPr>
        <p:blipFill>
          <a:blip r:embed="rId1"/>
          <a:stretch>
            <a:fillRect/>
          </a:stretch>
        </p:blipFill>
        <p:spPr>
          <a:xfrm>
            <a:off x="2560680" y="1365120"/>
            <a:ext cx="5393520" cy="594936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goto Statement in C</a:t>
            </a:r>
            <a:r>
              <a:rPr lang="en-IN" sz="4400">
                <a:solidFill>
                  <a:srgbClr val="000000"/>
                </a:solidFill>
                <a:latin typeface="Arial"/>
                <a:ea typeface="Droid Sans Fallback"/>
              </a:rPr>
              <a:t>	</a:t>
            </a:r>
            <a:endParaRPr/>
          </a:p>
        </p:txBody>
      </p:sp>
      <p:sp>
        <p:nvSpPr>
          <p:cNvPr id="137"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38" name="CustomShape 3"/>
          <p:cNvSpPr/>
          <p:nvPr/>
        </p:nvSpPr>
        <p:spPr>
          <a:xfrm>
            <a:off x="2011320" y="1736640"/>
            <a:ext cx="6873120" cy="540144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 “hello\n” )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label: printf ( “hi\n”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ptrintf ( “goto test\n”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goto label;</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(“after goto\n”);</a:t>
            </a:r>
            <a:endParaRPr/>
          </a:p>
          <a:p>
            <a:pPr>
              <a:lnSpc>
                <a:spcPct val="93000"/>
              </a:lnSpc>
            </a:pPr>
            <a:r>
              <a:rPr lang="en-IN" sz="2200">
                <a:solidFill>
                  <a:srgbClr val="000000"/>
                </a:solidFill>
                <a:latin typeface="Arial"/>
                <a:ea typeface="Courier New"/>
              </a:rPr>
              <a:t>}</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Hello</a:t>
            </a:r>
            <a:endParaRPr/>
          </a:p>
          <a:p>
            <a:pPr>
              <a:lnSpc>
                <a:spcPct val="93000"/>
              </a:lnSpc>
            </a:pPr>
            <a:r>
              <a:rPr lang="en-IN" sz="2200">
                <a:solidFill>
                  <a:srgbClr val="000000"/>
                </a:solidFill>
                <a:latin typeface="Arial"/>
                <a:ea typeface="Courier New"/>
              </a:rPr>
              <a:t>hi</a:t>
            </a:r>
            <a:endParaRPr/>
          </a:p>
          <a:p>
            <a:pPr>
              <a:lnSpc>
                <a:spcPct val="93000"/>
              </a:lnSpc>
            </a:pPr>
            <a:r>
              <a:rPr lang="en-IN" sz="2200">
                <a:solidFill>
                  <a:srgbClr val="000000"/>
                </a:solidFill>
                <a:latin typeface="Arial"/>
                <a:ea typeface="Courier New"/>
              </a:rPr>
              <a:t>goto test</a:t>
            </a:r>
            <a:endParaRPr/>
          </a:p>
          <a:p>
            <a:pPr>
              <a:lnSpc>
                <a:spcPct val="93000"/>
              </a:lnSpc>
            </a:pPr>
            <a:r>
              <a:rPr lang="en-IN" sz="2200">
                <a:solidFill>
                  <a:srgbClr val="000000"/>
                </a:solidFill>
                <a:latin typeface="Arial"/>
                <a:ea typeface="Courier New"/>
              </a:rPr>
              <a:t>hi</a:t>
            </a:r>
            <a:endParaRPr/>
          </a:p>
          <a:p>
            <a:pPr>
              <a:lnSpc>
                <a:spcPct val="93000"/>
              </a:lnSpc>
            </a:pPr>
            <a:r>
              <a:rPr lang="en-IN" sz="2200">
                <a:solidFill>
                  <a:srgbClr val="000000"/>
                </a:solidFill>
                <a:latin typeface="Arial"/>
                <a:ea typeface="Courier New"/>
              </a:rPr>
              <a:t>goto test     </a:t>
            </a:r>
            <a:endParaRPr/>
          </a:p>
          <a:p>
            <a:pPr>
              <a:lnSpc>
                <a:spcPct val="93000"/>
              </a:lnSpc>
            </a:pPr>
            <a:r>
              <a:rPr lang="en-IN" sz="2200">
                <a:solidFill>
                  <a:srgbClr val="000000"/>
                </a:solidFill>
                <a:latin typeface="Arial"/>
                <a:ea typeface="Courier New"/>
              </a:rPr>
              <a:t>.</a:t>
            </a:r>
            <a:endParaRPr/>
          </a:p>
          <a:p>
            <a:pPr>
              <a:lnSpc>
                <a:spcPct val="93000"/>
              </a:lnSpc>
            </a:pPr>
            <a:r>
              <a:rPr lang="en-IN" sz="2200">
                <a:solidFill>
                  <a:srgbClr val="000000"/>
                </a:solidFill>
                <a:latin typeface="Arial"/>
                <a:ea typeface="Courier New"/>
              </a:rPr>
              <a:t>.</a:t>
            </a:r>
            <a:endParaRPr/>
          </a:p>
          <a:p>
            <a:pPr>
              <a:lnSpc>
                <a:spcPct val="93000"/>
              </a:lnSpc>
            </a:pPr>
            <a:r>
              <a:rPr lang="en-IN" sz="2200">
                <a:solidFill>
                  <a:srgbClr val="000000"/>
                </a:solidFill>
                <a:latin typeface="Arial"/>
                <a:ea typeface="Courier New"/>
              </a:rPr>
              <a:t>.</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Loops in C</a:t>
            </a:r>
            <a:r>
              <a:rPr lang="en-IN" sz="4400">
                <a:solidFill>
                  <a:srgbClr val="000000"/>
                </a:solidFill>
                <a:latin typeface="Arial"/>
                <a:ea typeface="Droid Sans Fallback"/>
              </a:rPr>
              <a:t>	</a:t>
            </a:r>
            <a:endParaRPr/>
          </a:p>
        </p:txBody>
      </p:sp>
      <p:sp>
        <p:nvSpPr>
          <p:cNvPr id="140" name="CustomShape 2"/>
          <p:cNvSpPr/>
          <p:nvPr/>
        </p:nvSpPr>
        <p:spPr>
          <a:xfrm>
            <a:off x="503280" y="-2131920"/>
            <a:ext cx="9070200" cy="1218636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Loops in programming come into use when we need to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repeatedly execute a block of statements. </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Suppose we want to print “Hello World” 10 times.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This can be done in two ways as shown below:</a:t>
            </a:r>
            <a:endParaRPr/>
          </a:p>
          <a:p>
            <a:pPr algn="just">
              <a:lnSpc>
                <a:spcPct val="93000"/>
              </a:lnSpc>
            </a:pP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Iterative Method</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An iterative method to do this is to write the printf() statement 10 times.</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41"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     </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Using Loops</a:t>
            </a:r>
            <a:r>
              <a:rPr lang="en-IN" sz="4400">
                <a:solidFill>
                  <a:srgbClr val="000000"/>
                </a:solidFill>
                <a:latin typeface="Arial"/>
                <a:ea typeface="Droid Sans Fallback"/>
              </a:rPr>
              <a:t>	</a:t>
            </a:r>
            <a:endParaRPr/>
          </a:p>
        </p:txBody>
      </p:sp>
      <p:sp>
        <p:nvSpPr>
          <p:cNvPr id="143" name="CustomShape 2"/>
          <p:cNvSpPr/>
          <p:nvPr/>
        </p:nvSpPr>
        <p:spPr>
          <a:xfrm>
            <a:off x="503280" y="-1663560"/>
            <a:ext cx="9070200" cy="112482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 Loop, the statement needs to be written only once and the loop will be executed 10 times as shown below.</a:t>
            </a:r>
            <a:endParaRPr/>
          </a:p>
          <a:p>
            <a:pPr algn="just">
              <a:lnSpc>
                <a:spcPct val="93000"/>
              </a:lnSpc>
            </a:pPr>
            <a:endParaRPr/>
          </a:p>
          <a:p>
            <a:pPr algn="just">
              <a:lnSpc>
                <a:spcPct val="93000"/>
              </a:lnSpc>
            </a:pPr>
            <a:r>
              <a:rPr lang="en-IN" sz="2200">
                <a:solidFill>
                  <a:srgbClr val="000000"/>
                </a:solidFill>
                <a:latin typeface="Arial"/>
                <a:ea typeface="Droid Sans Fallback"/>
              </a:rPr>
              <a:t>In computer programming, a loop is a sequence of instructions that is repeated until a certain condition is reached.</a:t>
            </a:r>
            <a:endParaRPr/>
          </a:p>
          <a:p>
            <a:pPr algn="just">
              <a:lnSpc>
                <a:spcPct val="93000"/>
              </a:lnSpc>
            </a:pPr>
            <a:endParaRPr/>
          </a:p>
          <a:p>
            <a:pPr algn="just">
              <a:lnSpc>
                <a:spcPct val="93000"/>
              </a:lnSpc>
            </a:pPr>
            <a:r>
              <a:rPr b="1" lang="en-IN" sz="2200">
                <a:solidFill>
                  <a:srgbClr val="000000"/>
                </a:solidFill>
                <a:latin typeface="Arial"/>
                <a:ea typeface="Droid Sans Fallback"/>
              </a:rPr>
              <a:t>	</a:t>
            </a:r>
            <a:r>
              <a:rPr lang="en-IN" sz="2200">
                <a:solidFill>
                  <a:srgbClr val="000000"/>
                </a:solidFill>
                <a:latin typeface="Arial"/>
                <a:ea typeface="Droid Sans Fallback"/>
              </a:rPr>
              <a:t>An operation is done, such as getting an item of data and changing it, and then some condition is checked such as whether a counter has reached a prescribed number.</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44"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     </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Using Loops</a:t>
            </a:r>
            <a:r>
              <a:rPr lang="en-IN" sz="4400">
                <a:solidFill>
                  <a:srgbClr val="000000"/>
                </a:solidFill>
                <a:latin typeface="Arial"/>
                <a:ea typeface="Droid Sans Fallback"/>
              </a:rPr>
              <a:t>	</a:t>
            </a:r>
            <a:endParaRPr/>
          </a:p>
        </p:txBody>
      </p:sp>
      <p:sp>
        <p:nvSpPr>
          <p:cNvPr id="146" name="CustomShape 2"/>
          <p:cNvSpPr/>
          <p:nvPr/>
        </p:nvSpPr>
        <p:spPr>
          <a:xfrm>
            <a:off x="503280" y="-1976400"/>
            <a:ext cx="9070200" cy="1187388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b="1" lang="en-IN" sz="2200">
                <a:solidFill>
                  <a:srgbClr val="000000"/>
                </a:solidFill>
                <a:latin typeface="Arial"/>
                <a:ea typeface="Droid Sans Fallback"/>
              </a:rPr>
              <a:t>Counter not Reached : </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If the counter has not reached the desired number, the next instruction in the sequence returns to the first instruction in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sequence and repeat it.</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b="1" lang="en-IN" sz="2200">
                <a:solidFill>
                  <a:srgbClr val="000000"/>
                </a:solidFill>
                <a:latin typeface="Arial"/>
                <a:ea typeface="Droid Sans Fallback"/>
              </a:rPr>
              <a:t>Counter reached :</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If the condition has been reached, the next instruction “falls through” to the next sequential instruction or branches outside </a:t>
            </a:r>
            <a:r>
              <a:rPr lang="en-IN" sz="2200">
                <a:solidFill>
                  <a:srgbClr val="000000"/>
                </a:solidFill>
                <a:latin typeface="Arial"/>
                <a:ea typeface="Droid Sans Fallback"/>
              </a:rPr>
              <a:t>	</a:t>
            </a:r>
            <a:r>
              <a:rPr lang="en-IN" sz="2200">
                <a:solidFill>
                  <a:srgbClr val="000000"/>
                </a:solidFill>
                <a:latin typeface="Arial"/>
                <a:ea typeface="Droid Sans Fallback"/>
              </a:rPr>
              <a:t>the loop..</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47"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     </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Types of Loops</a:t>
            </a:r>
            <a:r>
              <a:rPr lang="en-IN" sz="4400">
                <a:solidFill>
                  <a:srgbClr val="000000"/>
                </a:solidFill>
                <a:latin typeface="Arial"/>
                <a:ea typeface="Droid Sans Fallback"/>
              </a:rPr>
              <a:t>	</a:t>
            </a:r>
            <a:endParaRPr/>
          </a:p>
        </p:txBody>
      </p:sp>
      <p:sp>
        <p:nvSpPr>
          <p:cNvPr id="149" name="CustomShape 2"/>
          <p:cNvSpPr/>
          <p:nvPr/>
        </p:nvSpPr>
        <p:spPr>
          <a:xfrm>
            <a:off x="503280" y="-2289240"/>
            <a:ext cx="9070200" cy="124992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There are mainly two types of loops :</a:t>
            </a:r>
            <a:endParaRPr/>
          </a:p>
          <a:p>
            <a:pPr algn="just">
              <a:lnSpc>
                <a:spcPct val="93000"/>
              </a:lnSpc>
            </a:pPr>
            <a:r>
              <a:rPr lang="en-IN" sz="2200">
                <a:solidFill>
                  <a:srgbClr val="000000"/>
                </a:solidFill>
                <a:latin typeface="Arial"/>
                <a:ea typeface="Droid Sans Fallback"/>
              </a:rPr>
              <a:t>	</a:t>
            </a:r>
            <a:endParaRPr/>
          </a:p>
          <a:p>
            <a:pPr algn="just">
              <a:lnSpc>
                <a:spcPct val="93000"/>
              </a:lnSpc>
            </a:pPr>
            <a:r>
              <a:rPr b="1" lang="en-IN" sz="2200">
                <a:solidFill>
                  <a:srgbClr val="000000"/>
                </a:solidFill>
                <a:latin typeface="Arial"/>
                <a:ea typeface="Droid Sans Fallback"/>
              </a:rPr>
              <a:t>Entry Controlled loops : </a:t>
            </a: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b="1" lang="en-IN" sz="2200">
                <a:solidFill>
                  <a:srgbClr val="000000"/>
                </a:solidFill>
                <a:latin typeface="Arial"/>
                <a:ea typeface="Droid Sans Fallback"/>
              </a:rPr>
              <a:t>	</a:t>
            </a: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lang="en-IN" sz="2200">
                <a:solidFill>
                  <a:srgbClr val="000000"/>
                </a:solidFill>
                <a:latin typeface="Arial"/>
                <a:ea typeface="Droid Sans Fallback"/>
              </a:rPr>
              <a:t>In this type of loops the test condition is tested before entering the loop body. For Loop and While Loop are entry controlled loops.</a:t>
            </a:r>
            <a:endParaRPr/>
          </a:p>
          <a:p>
            <a:pPr algn="just">
              <a:lnSpc>
                <a:spcPct val="93000"/>
              </a:lnSpc>
            </a:pPr>
            <a:endParaRPr/>
          </a:p>
          <a:p>
            <a:pPr algn="just">
              <a:lnSpc>
                <a:spcPct val="93000"/>
              </a:lnSpc>
            </a:pPr>
            <a:r>
              <a:rPr b="1" lang="en-IN" sz="2200">
                <a:solidFill>
                  <a:srgbClr val="000000"/>
                </a:solidFill>
                <a:latin typeface="Arial"/>
                <a:ea typeface="Droid Sans Fallback"/>
              </a:rPr>
              <a:t>Exit Controlled Loops: </a:t>
            </a:r>
            <a:endParaRPr/>
          </a:p>
          <a:p>
            <a:pPr algn="just">
              <a:lnSpc>
                <a:spcPct val="93000"/>
              </a:lnSpc>
            </a:pP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lang="en-IN" sz="2200">
                <a:solidFill>
                  <a:srgbClr val="000000"/>
                </a:solidFill>
                <a:latin typeface="Arial"/>
                <a:ea typeface="Droid Sans Fallback"/>
              </a:rPr>
              <a:t>In this type of loops the test condition is tested or evaluated at the end of loop body. Therefore, the loop body will execute atleast once, irrespective of whether the test condition is true or false. do – while loop is exit controlled loop.</a:t>
            </a: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50"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     </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Iterative loop statements in C</a:t>
            </a:r>
            <a:r>
              <a:rPr lang="en-IN" sz="4400">
                <a:solidFill>
                  <a:srgbClr val="000000"/>
                </a:solidFill>
                <a:latin typeface="Arial"/>
                <a:ea typeface="Droid Sans Fallback"/>
              </a:rPr>
              <a:t>	</a:t>
            </a:r>
            <a:endParaRPr/>
          </a:p>
        </p:txBody>
      </p:sp>
      <p:sp>
        <p:nvSpPr>
          <p:cNvPr id="152" name="CustomShape 2"/>
          <p:cNvSpPr/>
          <p:nvPr/>
        </p:nvSpPr>
        <p:spPr>
          <a:xfrm>
            <a:off x="503280" y="-2757600"/>
            <a:ext cx="9070200" cy="1343592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That are,</a:t>
            </a:r>
            <a:endParaRPr/>
          </a:p>
          <a:p>
            <a:pPr algn="just">
              <a:lnSpc>
                <a:spcPct val="93000"/>
              </a:lnSpc>
            </a:pP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while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do ... while</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for</a:t>
            </a:r>
            <a:endParaRPr/>
          </a:p>
          <a:p>
            <a:pPr algn="just">
              <a:lnSpc>
                <a:spcPct val="93000"/>
              </a:lnSpc>
            </a:pPr>
            <a:endParaRPr/>
          </a:p>
          <a:p>
            <a:pPr algn="just">
              <a:lnSpc>
                <a:spcPct val="93000"/>
              </a:lnSpc>
            </a:pPr>
            <a:r>
              <a:rPr lang="en-IN" sz="2200">
                <a:solidFill>
                  <a:srgbClr val="000000"/>
                </a:solidFill>
                <a:latin typeface="Arial"/>
                <a:ea typeface="Droid Sans Fallback"/>
              </a:rPr>
              <a:t>while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while loop in C is used in situations where we do not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know the exact number of iterations of loop beforehand.</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loop execution is terminated on the basis of the test condition.</a:t>
            </a:r>
            <a:endParaRPr/>
          </a:p>
          <a:p>
            <a:pPr algn="just">
              <a:lnSpc>
                <a:spcPct val="93000"/>
              </a:lnSpc>
            </a:pPr>
            <a:endParaRPr/>
          </a:p>
          <a:p>
            <a:pPr algn="just">
              <a:lnSpc>
                <a:spcPct val="93000"/>
              </a:lnSpc>
            </a:pPr>
            <a:r>
              <a:rPr lang="en-IN" sz="2200">
                <a:solidFill>
                  <a:srgbClr val="000000"/>
                </a:solidFill>
                <a:latin typeface="Arial"/>
                <a:ea typeface="Droid Sans Fallback"/>
              </a:rPr>
              <a:t>Suppose, we want to print "He is the best" 10 times. One way to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get the desired output. We write 10 printf statements, which is not</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preferable. </a:t>
            </a:r>
            <a:endParaRPr/>
          </a:p>
          <a:p>
            <a:pPr algn="just">
              <a:lnSpc>
                <a:spcPct val="93000"/>
              </a:lnSpc>
            </a:pPr>
            <a:endParaRPr/>
          </a:p>
          <a:p>
            <a:pPr algn="just">
              <a:lnSpc>
                <a:spcPct val="93000"/>
              </a:lnSpc>
            </a:pPr>
            <a:r>
              <a:rPr lang="en-IN" sz="2200">
                <a:solidFill>
                  <a:srgbClr val="000000"/>
                </a:solidFill>
                <a:latin typeface="Arial"/>
                <a:ea typeface="Droid Sans Fallback"/>
              </a:rPr>
              <a:t>Other way out is - use loop.</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53"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ff3333"/>
                </a:solidFill>
                <a:latin typeface="Arial"/>
                <a:ea typeface="Droid Sans Fallback"/>
              </a:rPr>
              <a:t>Types</a:t>
            </a:r>
            <a:endParaRPr/>
          </a:p>
        </p:txBody>
      </p:sp>
      <p:sp>
        <p:nvSpPr>
          <p:cNvPr id="41" name="CustomShape 2"/>
          <p:cNvSpPr/>
          <p:nvPr/>
        </p:nvSpPr>
        <p:spPr>
          <a:xfrm>
            <a:off x="503280" y="1749600"/>
            <a:ext cx="9070200" cy="46872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This determines the flow of control. Control statements defines how          to control is transferred to other parts of the program.</a:t>
            </a:r>
            <a:endParaRPr/>
          </a:p>
          <a:p>
            <a:pPr algn="just">
              <a:lnSpc>
                <a:spcPct val="93000"/>
              </a:lnSpc>
            </a:pP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42" name="" descr=""/>
          <p:cNvPicPr/>
          <p:nvPr/>
        </p:nvPicPr>
        <p:blipFill>
          <a:blip r:embed="rId1"/>
          <a:stretch>
            <a:fillRect/>
          </a:stretch>
        </p:blipFill>
        <p:spPr>
          <a:xfrm>
            <a:off x="1096920" y="2378160"/>
            <a:ext cx="7679520" cy="46634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While loop in C</a:t>
            </a:r>
            <a:r>
              <a:rPr lang="en-IN" sz="3200">
                <a:solidFill>
                  <a:srgbClr val="000000"/>
                </a:solidFill>
                <a:latin typeface="Arial"/>
                <a:ea typeface="Droid Sans Fallback"/>
              </a:rPr>
              <a:t>	</a:t>
            </a:r>
            <a:endParaRPr/>
          </a:p>
        </p:txBody>
      </p:sp>
      <p:sp>
        <p:nvSpPr>
          <p:cNvPr id="155" name="CustomShape 2"/>
          <p:cNvSpPr/>
          <p:nvPr/>
        </p:nvSpPr>
        <p:spPr>
          <a:xfrm>
            <a:off x="503280" y="-2444760"/>
            <a:ext cx="9070200" cy="1281204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while (test_expression)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statements</a:t>
            </a:r>
            <a:endParaRPr/>
          </a:p>
          <a:p>
            <a:pPr algn="just">
              <a:lnSpc>
                <a:spcPct val="93000"/>
              </a:lnSpc>
            </a:pP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update_expression;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endParaRPr/>
          </a:p>
          <a:p>
            <a:pPr algn="just">
              <a:lnSpc>
                <a:spcPct val="93000"/>
              </a:lnSpc>
            </a:pPr>
            <a:r>
              <a:rPr lang="en-IN" sz="2200">
                <a:solidFill>
                  <a:srgbClr val="000000"/>
                </a:solidFill>
                <a:latin typeface="Arial"/>
                <a:ea typeface="Droid Sans Fallback"/>
              </a:rPr>
              <a:t>The various parts of the While loop are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Test Expression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 this expression we have to test the condition.               If the condition evaluates to true then we will execute the body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of the loop and go to update expression. </a:t>
            </a:r>
            <a:endParaRPr/>
          </a:p>
          <a:p>
            <a:pPr algn="just">
              <a:lnSpc>
                <a:spcPct val="93000"/>
              </a:lnSpc>
            </a:pPr>
            <a:r>
              <a:rPr lang="en-IN" sz="2200">
                <a:solidFill>
                  <a:srgbClr val="000000"/>
                </a:solidFill>
                <a:latin typeface="Arial"/>
                <a:ea typeface="Droid Sans Fallback"/>
              </a:rPr>
              <a:t>Otherwise, we will exit from the while loop.</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While loop in C</a:t>
            </a:r>
            <a:r>
              <a:rPr lang="en-IN" sz="3200">
                <a:solidFill>
                  <a:srgbClr val="000000"/>
                </a:solidFill>
                <a:latin typeface="Arial"/>
                <a:ea typeface="Droid Sans Fallback"/>
              </a:rPr>
              <a:t>	</a:t>
            </a:r>
            <a:endParaRPr/>
          </a:p>
        </p:txBody>
      </p:sp>
      <p:sp>
        <p:nvSpPr>
          <p:cNvPr id="157" name="CustomShape 2"/>
          <p:cNvSpPr/>
          <p:nvPr/>
        </p:nvSpPr>
        <p:spPr>
          <a:xfrm>
            <a:off x="503280" y="-2289240"/>
            <a:ext cx="9070200" cy="1249920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Example:</a:t>
            </a:r>
            <a:endParaRPr/>
          </a:p>
          <a:p>
            <a:pPr algn="just">
              <a:lnSpc>
                <a:spcPct val="93000"/>
              </a:lnSpc>
            </a:pPr>
            <a:endParaRPr/>
          </a:p>
          <a:p>
            <a:pPr algn="just">
              <a:lnSpc>
                <a:spcPct val="93000"/>
              </a:lnSpc>
            </a:pPr>
            <a:r>
              <a:rPr lang="en-IN" sz="2200">
                <a:solidFill>
                  <a:srgbClr val="000000"/>
                </a:solidFill>
                <a:latin typeface="Arial"/>
                <a:ea typeface="Droid Sans Fallback"/>
              </a:rPr>
              <a:t>i &lt;= 10</a:t>
            </a:r>
            <a:endParaRPr/>
          </a:p>
          <a:p>
            <a:pPr algn="just">
              <a:lnSpc>
                <a:spcPct val="93000"/>
              </a:lnSpc>
            </a:pPr>
            <a:endParaRPr/>
          </a:p>
          <a:p>
            <a:pPr algn="just">
              <a:lnSpc>
                <a:spcPct val="93000"/>
              </a:lnSpc>
            </a:pPr>
            <a:r>
              <a:rPr lang="en-IN" sz="2200">
                <a:solidFill>
                  <a:srgbClr val="000000"/>
                </a:solidFill>
                <a:latin typeface="Arial"/>
                <a:ea typeface="Droid Sans Fallback"/>
              </a:rPr>
              <a:t>Update Expression: After executing the loop body, this expression increments/decrements the loop variable by some value.</a:t>
            </a:r>
            <a:endParaRPr/>
          </a:p>
          <a:p>
            <a:pPr algn="just">
              <a:lnSpc>
                <a:spcPct val="93000"/>
              </a:lnSpc>
            </a:pPr>
            <a:endParaRPr/>
          </a:p>
          <a:p>
            <a:pPr algn="just">
              <a:lnSpc>
                <a:spcPct val="93000"/>
              </a:lnSpc>
            </a:pPr>
            <a:r>
              <a:rPr lang="en-IN" sz="2200">
                <a:solidFill>
                  <a:srgbClr val="000000"/>
                </a:solidFill>
                <a:latin typeface="Arial"/>
                <a:ea typeface="Droid Sans Fallback"/>
              </a:rPr>
              <a:t>Example:</a:t>
            </a:r>
            <a:endParaRPr/>
          </a:p>
          <a:p>
            <a:pPr algn="just">
              <a:lnSpc>
                <a:spcPct val="93000"/>
              </a:lnSpc>
            </a:pPr>
            <a:endParaRPr/>
          </a:p>
          <a:p>
            <a:pPr algn="just">
              <a:lnSpc>
                <a:spcPct val="93000"/>
              </a:lnSpc>
            </a:pPr>
            <a:r>
              <a:rPr lang="en-IN" sz="2200">
                <a:solidFill>
                  <a:srgbClr val="000000"/>
                </a:solidFill>
                <a:latin typeface="Arial"/>
                <a:ea typeface="Droid Sans Fallback"/>
              </a:rPr>
              <a:t>i++;</a:t>
            </a: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How does a While loop executes?</a:t>
            </a:r>
            <a:endParaRPr/>
          </a:p>
        </p:txBody>
      </p:sp>
      <p:sp>
        <p:nvSpPr>
          <p:cNvPr id="159" name="CustomShape 2"/>
          <p:cNvSpPr/>
          <p:nvPr/>
        </p:nvSpPr>
        <p:spPr>
          <a:xfrm>
            <a:off x="503280" y="-2757600"/>
            <a:ext cx="9070200" cy="1343592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lvl="1" algn="just">
              <a:lnSpc>
                <a:spcPct val="93000"/>
              </a:lnSpc>
              <a:buFont typeface="StarSymbol"/>
              <a:buAutoNum type="arabicParenR"/>
            </a:pPr>
            <a:r>
              <a:rPr lang="en-IN" sz="2200">
                <a:solidFill>
                  <a:srgbClr val="000000"/>
                </a:solidFill>
                <a:latin typeface="Arial"/>
                <a:ea typeface="Droid Sans Fallback"/>
              </a:rPr>
              <a:t>Control falls into the while loop.</a:t>
            </a:r>
            <a:endParaRPr/>
          </a:p>
          <a:p>
            <a:pPr lvl="1" algn="just">
              <a:lnSpc>
                <a:spcPct val="93000"/>
              </a:lnSpc>
              <a:buFont typeface="StarSymbol"/>
              <a:buAutoNum type="arabicParenR"/>
            </a:pPr>
            <a:r>
              <a:rPr lang="en-IN" sz="2200">
                <a:solidFill>
                  <a:srgbClr val="000000"/>
                </a:solidFill>
                <a:latin typeface="Arial"/>
                <a:ea typeface="Droid Sans Fallback"/>
              </a:rPr>
              <a:t>The flow jumps to Condition</a:t>
            </a:r>
            <a:endParaRPr/>
          </a:p>
          <a:p>
            <a:pPr lvl="1" algn="just">
              <a:lnSpc>
                <a:spcPct val="93000"/>
              </a:lnSpc>
              <a:buFont typeface="StarSymbol"/>
              <a:buAutoNum type="arabicParenR"/>
            </a:pPr>
            <a:r>
              <a:rPr lang="en-IN" sz="2200">
                <a:solidFill>
                  <a:srgbClr val="000000"/>
                </a:solidFill>
                <a:latin typeface="Arial"/>
                <a:ea typeface="Droid Sans Fallback"/>
              </a:rPr>
              <a:t>Condition is tested.</a:t>
            </a:r>
            <a:endParaRPr/>
          </a:p>
          <a:p>
            <a:pPr algn="just">
              <a:lnSpc>
                <a:spcPct val="93000"/>
              </a:lnSpc>
            </a:pPr>
            <a:endParaRPr/>
          </a:p>
          <a:p>
            <a:pPr lvl="2" algn="just">
              <a:lnSpc>
                <a:spcPct val="93000"/>
              </a:lnSpc>
              <a:buFont typeface="StarSymbol"/>
              <a:buAutoNum type="alphaLcParenR"/>
            </a:pPr>
            <a:r>
              <a:rPr lang="en-IN" sz="2200">
                <a:solidFill>
                  <a:srgbClr val="000000"/>
                </a:solidFill>
                <a:latin typeface="Arial"/>
                <a:ea typeface="Droid Sans Fallback"/>
              </a:rPr>
              <a:t>If Condition yields true, the flow goes into the Body.</a:t>
            </a:r>
            <a:endParaRPr/>
          </a:p>
          <a:p>
            <a:pPr lvl="2" algn="just">
              <a:lnSpc>
                <a:spcPct val="93000"/>
              </a:lnSpc>
              <a:buFont typeface="StarSymbol"/>
              <a:buAutoNum type="alphaLcParenR"/>
            </a:pPr>
            <a:r>
              <a:rPr lang="en-IN" sz="2200">
                <a:solidFill>
                  <a:srgbClr val="000000"/>
                </a:solidFill>
                <a:latin typeface="Arial"/>
                <a:ea typeface="Droid Sans Fallback"/>
              </a:rPr>
              <a:t>If Condition yields false, the flow goes outside the loop</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4)The statements inside the body of the loop get executed.</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5)Updation, takes place.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6)Control flows back to Step 2.</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7)The do-while loop has ended and the flow has gone outside.</a:t>
            </a: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While loop in C</a:t>
            </a:r>
            <a:r>
              <a:rPr lang="en-IN" sz="4400">
                <a:solidFill>
                  <a:srgbClr val="000000"/>
                </a:solidFill>
                <a:latin typeface="Arial"/>
                <a:ea typeface="Droid Sans Fallback"/>
              </a:rPr>
              <a:t>	</a:t>
            </a:r>
            <a:endParaRPr/>
          </a:p>
        </p:txBody>
      </p:sp>
      <p:sp>
        <p:nvSpPr>
          <p:cNvPr id="161"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62" name="" descr=""/>
          <p:cNvPicPr/>
          <p:nvPr/>
        </p:nvPicPr>
        <p:blipFill>
          <a:blip r:embed="rId1"/>
          <a:stretch>
            <a:fillRect/>
          </a:stretch>
        </p:blipFill>
        <p:spPr>
          <a:xfrm>
            <a:off x="811080" y="1374840"/>
            <a:ext cx="7314480" cy="566496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While loop in C</a:t>
            </a:r>
            <a:r>
              <a:rPr lang="en-IN" sz="4400">
                <a:solidFill>
                  <a:srgbClr val="000000"/>
                </a:solidFill>
                <a:latin typeface="Arial"/>
                <a:ea typeface="Droid Sans Fallback"/>
              </a:rPr>
              <a:t>	</a:t>
            </a:r>
            <a:endParaRPr/>
          </a:p>
        </p:txBody>
      </p:sp>
      <p:sp>
        <p:nvSpPr>
          <p:cNvPr id="164"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65" name="CustomShape 3"/>
          <p:cNvSpPr/>
          <p:nvPr/>
        </p:nvSpPr>
        <p:spPr>
          <a:xfrm>
            <a:off x="2011320" y="1736640"/>
            <a:ext cx="6873120" cy="540144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1;// Initialization expression</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while (i &lt; 6)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 loop body</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printf("Hello World\n");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 update expression</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i++;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do .. while loop in C</a:t>
            </a:r>
            <a:r>
              <a:rPr lang="en-IN" sz="3200">
                <a:solidFill>
                  <a:srgbClr val="000000"/>
                </a:solidFill>
                <a:latin typeface="Arial"/>
                <a:ea typeface="Droid Sans Fallback"/>
              </a:rPr>
              <a:t>	</a:t>
            </a:r>
            <a:endParaRPr/>
          </a:p>
        </p:txBody>
      </p:sp>
      <p:sp>
        <p:nvSpPr>
          <p:cNvPr id="167" name="CustomShape 2"/>
          <p:cNvSpPr/>
          <p:nvPr/>
        </p:nvSpPr>
        <p:spPr>
          <a:xfrm>
            <a:off x="503280" y="-3225960"/>
            <a:ext cx="9070200" cy="1437408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initialization expression;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do</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statements</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update_expression;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while (test_expression);</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Note: Notice the semi – colon(“;”) in the end of loop.</a:t>
            </a: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 do while loops also the loop execution is terminated on the </a:t>
            </a:r>
            <a:r>
              <a:rPr lang="en-IN" sz="2200">
                <a:solidFill>
                  <a:srgbClr val="000000"/>
                </a:solidFill>
                <a:latin typeface="Arial"/>
                <a:ea typeface="Droid Sans Fallback"/>
              </a:rPr>
              <a:t>	</a:t>
            </a:r>
            <a:r>
              <a:rPr lang="en-IN" sz="2200">
                <a:solidFill>
                  <a:srgbClr val="000000"/>
                </a:solidFill>
                <a:latin typeface="Arial"/>
                <a:ea typeface="Droid Sans Fallback"/>
              </a:rPr>
              <a:t>basis of test condition. The main difference between do while loop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and while loop is in do while loop the condition is tested.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the end of loop body, i.e do while loop is exit controlled</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whereas the other two loops are entry controlled loops.</a:t>
            </a:r>
            <a:endParaRPr/>
          </a:p>
          <a:p>
            <a:pPr algn="just">
              <a:lnSpc>
                <a:spcPct val="93000"/>
              </a:lnSpc>
            </a:pPr>
            <a:r>
              <a:rPr lang="en-IN" sz="2200">
                <a:solidFill>
                  <a:srgbClr val="000000"/>
                </a:solidFill>
                <a:latin typeface="Arial"/>
                <a:ea typeface="Droid Sans Fallback"/>
              </a:rPr>
              <a:t>Note: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 do while loop the loop body will execute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least once irrespective of test condition.</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do while loop in C</a:t>
            </a:r>
            <a:r>
              <a:rPr lang="en-IN" sz="4400">
                <a:solidFill>
                  <a:srgbClr val="000000"/>
                </a:solidFill>
                <a:latin typeface="Arial"/>
                <a:ea typeface="Droid Sans Fallback"/>
              </a:rPr>
              <a:t>	</a:t>
            </a:r>
            <a:endParaRPr/>
          </a:p>
        </p:txBody>
      </p:sp>
      <p:sp>
        <p:nvSpPr>
          <p:cNvPr id="169"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70" name="" descr=""/>
          <p:cNvPicPr/>
          <p:nvPr/>
        </p:nvPicPr>
        <p:blipFill>
          <a:blip r:embed="rId1"/>
          <a:stretch>
            <a:fillRect/>
          </a:stretch>
        </p:blipFill>
        <p:spPr>
          <a:xfrm>
            <a:off x="1646280" y="1371600"/>
            <a:ext cx="6492240" cy="594288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do while loop in C</a:t>
            </a:r>
            <a:r>
              <a:rPr lang="en-IN" sz="4400">
                <a:solidFill>
                  <a:srgbClr val="000000"/>
                </a:solidFill>
                <a:latin typeface="Arial"/>
                <a:ea typeface="Droid Sans Fallback"/>
              </a:rPr>
              <a:t>	</a:t>
            </a:r>
            <a:endParaRPr/>
          </a:p>
        </p:txBody>
      </p:sp>
      <p:sp>
        <p:nvSpPr>
          <p:cNvPr id="172"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73" name="CustomShape 3"/>
          <p:cNvSpPr/>
          <p:nvPr/>
        </p:nvSpPr>
        <p:spPr>
          <a:xfrm>
            <a:off x="2011320" y="1736640"/>
            <a:ext cx="6873120" cy="493632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2; // Initialization expression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do</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loop body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"Hello World\n");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update expression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while (i &lt; 1);   // test expression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Hello World</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for loop in C</a:t>
            </a:r>
            <a:r>
              <a:rPr lang="en-IN" sz="3200">
                <a:solidFill>
                  <a:srgbClr val="000000"/>
                </a:solidFill>
                <a:latin typeface="Arial"/>
                <a:ea typeface="Droid Sans Fallback"/>
              </a:rPr>
              <a:t>	</a:t>
            </a:r>
            <a:endParaRPr/>
          </a:p>
        </p:txBody>
      </p:sp>
      <p:sp>
        <p:nvSpPr>
          <p:cNvPr id="175" name="CustomShape 2"/>
          <p:cNvSpPr/>
          <p:nvPr/>
        </p:nvSpPr>
        <p:spPr>
          <a:xfrm>
            <a:off x="503280" y="-2913120"/>
            <a:ext cx="9070200" cy="1374876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for (initialization expr; test expr; update expr)</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body of the loop</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statements we want to execute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 for loop is a repetition control structure which allows us to write a loop that is executed a specific number of times.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loop enables us to perform n number of steps together in one line.</a:t>
            </a:r>
            <a:endParaRPr/>
          </a:p>
          <a:p>
            <a:pPr algn="just">
              <a:lnSpc>
                <a:spcPct val="93000"/>
              </a:lnSpc>
            </a:pPr>
            <a:endParaRPr/>
          </a:p>
          <a:p>
            <a:pPr algn="just">
              <a:lnSpc>
                <a:spcPct val="93000"/>
              </a:lnSpc>
            </a:pPr>
            <a:r>
              <a:rPr lang="en-IN" sz="2200">
                <a:solidFill>
                  <a:srgbClr val="000000"/>
                </a:solidFill>
                <a:latin typeface="Arial"/>
                <a:ea typeface="Droid Sans Fallback"/>
              </a:rPr>
              <a:t>In for loop, a loop variable is used to control the loop. First initialize this loop variable to some value, then check whether this variable is less than or greater than counter value. If statement is true, then loop body is executed and loop variable gets updated . Steps are repeated till exit condition comes.</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for loop in C</a:t>
            </a:r>
            <a:r>
              <a:rPr lang="en-IN" sz="3200">
                <a:solidFill>
                  <a:srgbClr val="000000"/>
                </a:solidFill>
                <a:latin typeface="Arial"/>
                <a:ea typeface="Droid Sans Fallback"/>
              </a:rPr>
              <a:t>	</a:t>
            </a:r>
            <a:endParaRPr/>
          </a:p>
        </p:txBody>
      </p:sp>
      <p:sp>
        <p:nvSpPr>
          <p:cNvPr id="177" name="CustomShape 2"/>
          <p:cNvSpPr/>
          <p:nvPr/>
        </p:nvSpPr>
        <p:spPr>
          <a:xfrm>
            <a:off x="503280" y="-2757600"/>
            <a:ext cx="9070200" cy="1343592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b="1" lang="en-IN" sz="2200">
                <a:solidFill>
                  <a:srgbClr val="000000"/>
                </a:solidFill>
                <a:latin typeface="Arial"/>
                <a:ea typeface="Droid Sans Fallback"/>
              </a:rPr>
              <a:t>Initialization Expression :</a:t>
            </a:r>
            <a:endParaRPr/>
          </a:p>
          <a:p>
            <a:pPr algn="just">
              <a:lnSpc>
                <a:spcPct val="93000"/>
              </a:lnSpc>
            </a:pPr>
            <a:r>
              <a:rPr b="1" lang="en-IN" sz="2200">
                <a:solidFill>
                  <a:srgbClr val="000000"/>
                </a:solidFill>
                <a:latin typeface="Arial"/>
                <a:ea typeface="Droid Sans Fallback"/>
              </a:rPr>
              <a:t>	</a:t>
            </a:r>
            <a:r>
              <a:rPr lang="en-IN" sz="2200">
                <a:solidFill>
                  <a:srgbClr val="000000"/>
                </a:solidFill>
                <a:latin typeface="Arial"/>
                <a:ea typeface="Droid Sans Fallback"/>
              </a:rPr>
              <a:t>In this expression we have to initialize the loop counter to some value.  </a:t>
            </a:r>
            <a:endParaRPr/>
          </a:p>
          <a:p>
            <a:pPr algn="just">
              <a:lnSpc>
                <a:spcPct val="93000"/>
              </a:lnSpc>
            </a:pPr>
            <a:r>
              <a:rPr b="1" lang="en-IN" sz="2200">
                <a:solidFill>
                  <a:srgbClr val="000000"/>
                </a:solidFill>
                <a:latin typeface="Arial"/>
                <a:ea typeface="Droid Sans Fallback"/>
              </a:rPr>
              <a:t>Example :</a:t>
            </a: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int i=1;</a:t>
            </a:r>
            <a:endParaRPr/>
          </a:p>
          <a:p>
            <a:pPr algn="just">
              <a:lnSpc>
                <a:spcPct val="93000"/>
              </a:lnSpc>
            </a:pPr>
            <a:r>
              <a:rPr b="1" lang="en-IN" sz="2200">
                <a:solidFill>
                  <a:srgbClr val="000000"/>
                </a:solidFill>
                <a:latin typeface="Arial"/>
                <a:ea typeface="Droid Sans Fallback"/>
              </a:rPr>
              <a:t>Test Expression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 this expression we have to test the condition. If the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condition evaluates to true then we will execute the body of loop and go to update expression otherwise we will exit from the for loop.</a:t>
            </a: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Example :</a:t>
            </a:r>
            <a:endParaRPr/>
          </a:p>
          <a:p>
            <a:pPr algn="just">
              <a:lnSpc>
                <a:spcPct val="93000"/>
              </a:lnSpc>
            </a:pP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b="1"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 &lt;= 10;</a:t>
            </a:r>
            <a:endParaRPr/>
          </a:p>
          <a:p>
            <a:pPr algn="just">
              <a:lnSpc>
                <a:spcPct val="93000"/>
              </a:lnSpc>
            </a:pPr>
            <a:r>
              <a:rPr b="1" lang="en-IN" sz="2200">
                <a:solidFill>
                  <a:srgbClr val="000000"/>
                </a:solidFill>
                <a:latin typeface="Arial"/>
                <a:ea typeface="Droid Sans Fallback"/>
              </a:rPr>
              <a:t>Update Expression:</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After executing loop body this expression increments/decrements the loop variable by some value. for example: i++;</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3240000" y="216000"/>
            <a:ext cx="3024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Control statements</a:t>
            </a:r>
            <a:endParaRPr/>
          </a:p>
        </p:txBody>
      </p:sp>
      <p:sp>
        <p:nvSpPr>
          <p:cNvPr id="44" name="CustomShape 2"/>
          <p:cNvSpPr/>
          <p:nvPr/>
        </p:nvSpPr>
        <p:spPr>
          <a:xfrm>
            <a:off x="576000" y="2448000"/>
            <a:ext cx="3024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Non-iterative</a:t>
            </a:r>
            <a:endParaRPr/>
          </a:p>
        </p:txBody>
      </p:sp>
      <p:sp>
        <p:nvSpPr>
          <p:cNvPr id="45" name="CustomShape 3"/>
          <p:cNvSpPr/>
          <p:nvPr/>
        </p:nvSpPr>
        <p:spPr>
          <a:xfrm>
            <a:off x="6120000" y="2448000"/>
            <a:ext cx="3024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iterative</a:t>
            </a:r>
            <a:endParaRPr/>
          </a:p>
        </p:txBody>
      </p:sp>
      <p:cxnSp>
        <p:nvCxnSpPr>
          <p:cNvPr id="46" name="Line 4"/>
          <p:cNvCxnSpPr/>
          <p:nvPr/>
        </p:nvCxnSpPr>
        <p:spPr>
          <a:xfrm>
            <a:off x="0" y="0"/>
            <a:ext cx="360" cy="360"/>
          </a:xfrm>
          <a:prstGeom prst="line">
            <a:avLst/>
          </a:prstGeom>
          <a:ln>
            <a:solidFill>
              <a:srgbClr val="000000"/>
            </a:solidFill>
            <a:tailEnd len="med" type="triangle" w="med"/>
          </a:ln>
        </p:spPr>
      </p:cxnSp>
      <p:cxnSp>
        <p:nvCxnSpPr>
          <p:cNvPr id="47" name="Line 5"/>
          <p:cNvCxnSpPr/>
          <p:nvPr/>
        </p:nvCxnSpPr>
        <p:spPr>
          <a:xfrm>
            <a:off x="0" y="0"/>
            <a:ext cx="360" cy="360"/>
          </a:xfrm>
          <a:prstGeom prst="line">
            <a:avLst/>
          </a:prstGeom>
          <a:ln>
            <a:solidFill>
              <a:srgbClr val="000000"/>
            </a:solidFill>
            <a:tailEnd len="med" type="triangle" w="med"/>
          </a:ln>
        </p:spPr>
      </p:cxnSp>
      <p:sp>
        <p:nvSpPr>
          <p:cNvPr id="48" name="CustomShape 6"/>
          <p:cNvSpPr/>
          <p:nvPr/>
        </p:nvSpPr>
        <p:spPr>
          <a:xfrm>
            <a:off x="144000" y="4392000"/>
            <a:ext cx="1800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conditional</a:t>
            </a:r>
            <a:endParaRPr/>
          </a:p>
        </p:txBody>
      </p:sp>
      <p:sp>
        <p:nvSpPr>
          <p:cNvPr id="49" name="CustomShape 7"/>
          <p:cNvSpPr/>
          <p:nvPr/>
        </p:nvSpPr>
        <p:spPr>
          <a:xfrm>
            <a:off x="2304000" y="4392000"/>
            <a:ext cx="2304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un-conditional</a:t>
            </a:r>
            <a:endParaRPr/>
          </a:p>
        </p:txBody>
      </p:sp>
      <p:cxnSp>
        <p:nvCxnSpPr>
          <p:cNvPr id="50" name="Line 8"/>
          <p:cNvCxnSpPr/>
          <p:nvPr/>
        </p:nvCxnSpPr>
        <p:spPr>
          <a:xfrm>
            <a:off x="0" y="0"/>
            <a:ext cx="360" cy="360"/>
          </a:xfrm>
          <a:prstGeom prst="line">
            <a:avLst/>
          </a:prstGeom>
          <a:ln>
            <a:solidFill>
              <a:srgbClr val="000000"/>
            </a:solidFill>
            <a:tailEnd len="med" type="triangle" w="med"/>
          </a:ln>
        </p:spPr>
      </p:cxnSp>
      <p:cxnSp>
        <p:nvCxnSpPr>
          <p:cNvPr id="51" name="Line 9"/>
          <p:cNvCxnSpPr/>
          <p:nvPr/>
        </p:nvCxnSpPr>
        <p:spPr>
          <a:xfrm>
            <a:off x="0" y="0"/>
            <a:ext cx="360" cy="360"/>
          </a:xfrm>
          <a:prstGeom prst="line">
            <a:avLst/>
          </a:prstGeom>
          <a:ln>
            <a:solidFill>
              <a:srgbClr val="000000"/>
            </a:solidFill>
            <a:tailEnd len="med" type="triangle" w="med"/>
          </a:ln>
        </p:spPr>
      </p:cxnSp>
      <p:sp>
        <p:nvSpPr>
          <p:cNvPr id="52" name="Line 10"/>
          <p:cNvSpPr/>
          <p:nvPr/>
        </p:nvSpPr>
        <p:spPr>
          <a:xfrm>
            <a:off x="288000" y="4896000"/>
            <a:ext cx="0" cy="2520000"/>
          </a:xfrm>
          <a:prstGeom prst="line">
            <a:avLst/>
          </a:prstGeom>
          <a:ln>
            <a:solidFill>
              <a:srgbClr val="000000"/>
            </a:solidFill>
          </a:ln>
        </p:spPr>
      </p:sp>
      <p:sp>
        <p:nvSpPr>
          <p:cNvPr id="53" name="Line 11"/>
          <p:cNvSpPr/>
          <p:nvPr/>
        </p:nvSpPr>
        <p:spPr>
          <a:xfrm>
            <a:off x="288000" y="5184000"/>
            <a:ext cx="432000" cy="0"/>
          </a:xfrm>
          <a:prstGeom prst="line">
            <a:avLst/>
          </a:prstGeom>
          <a:ln>
            <a:solidFill>
              <a:srgbClr val="000000"/>
            </a:solidFill>
            <a:tailEnd len="med" type="triangle" w="med"/>
          </a:ln>
        </p:spPr>
      </p:sp>
      <p:sp>
        <p:nvSpPr>
          <p:cNvPr id="54" name="TextShape 12"/>
          <p:cNvSpPr txBox="1"/>
          <p:nvPr/>
        </p:nvSpPr>
        <p:spPr>
          <a:xfrm>
            <a:off x="711720" y="4968000"/>
            <a:ext cx="368280" cy="433440"/>
          </a:xfrm>
          <a:prstGeom prst="rect">
            <a:avLst/>
          </a:prstGeom>
        </p:spPr>
        <p:txBody>
          <a:bodyPr lIns="90000" rIns="90000" tIns="45000" bIns="45000"/>
          <a:p>
            <a:r>
              <a:rPr b="1" lang="en-IN" sz="2400">
                <a:latin typeface="Arial"/>
              </a:rPr>
              <a:t>if</a:t>
            </a:r>
            <a:endParaRPr/>
          </a:p>
        </p:txBody>
      </p:sp>
      <p:sp>
        <p:nvSpPr>
          <p:cNvPr id="55" name="Line 13"/>
          <p:cNvSpPr/>
          <p:nvPr/>
        </p:nvSpPr>
        <p:spPr>
          <a:xfrm>
            <a:off x="288000" y="5688000"/>
            <a:ext cx="432000" cy="0"/>
          </a:xfrm>
          <a:prstGeom prst="line">
            <a:avLst/>
          </a:prstGeom>
          <a:ln>
            <a:solidFill>
              <a:srgbClr val="000000"/>
            </a:solidFill>
            <a:tailEnd len="med" type="triangle" w="med"/>
          </a:ln>
        </p:spPr>
      </p:sp>
      <p:sp>
        <p:nvSpPr>
          <p:cNvPr id="56" name="TextShape 14"/>
          <p:cNvSpPr txBox="1"/>
          <p:nvPr/>
        </p:nvSpPr>
        <p:spPr>
          <a:xfrm>
            <a:off x="711720" y="5470560"/>
            <a:ext cx="1063080" cy="433440"/>
          </a:xfrm>
          <a:prstGeom prst="rect">
            <a:avLst/>
          </a:prstGeom>
        </p:spPr>
        <p:txBody>
          <a:bodyPr lIns="90000" rIns="90000" tIns="45000" bIns="45000"/>
          <a:p>
            <a:r>
              <a:rPr b="1" lang="en-IN" sz="2400">
                <a:latin typeface="Arial"/>
              </a:rPr>
              <a:t>if-else</a:t>
            </a:r>
            <a:endParaRPr/>
          </a:p>
        </p:txBody>
      </p:sp>
      <p:sp>
        <p:nvSpPr>
          <p:cNvPr id="57" name="Line 15"/>
          <p:cNvSpPr/>
          <p:nvPr/>
        </p:nvSpPr>
        <p:spPr>
          <a:xfrm>
            <a:off x="288000" y="6193440"/>
            <a:ext cx="432000" cy="0"/>
          </a:xfrm>
          <a:prstGeom prst="line">
            <a:avLst/>
          </a:prstGeom>
          <a:ln>
            <a:solidFill>
              <a:srgbClr val="000000"/>
            </a:solidFill>
            <a:tailEnd len="med" type="triangle" w="med"/>
          </a:ln>
        </p:spPr>
      </p:sp>
      <p:sp>
        <p:nvSpPr>
          <p:cNvPr id="58" name="TextShape 16"/>
          <p:cNvSpPr txBox="1"/>
          <p:nvPr/>
        </p:nvSpPr>
        <p:spPr>
          <a:xfrm>
            <a:off x="711720" y="5976000"/>
            <a:ext cx="1434960" cy="433440"/>
          </a:xfrm>
          <a:prstGeom prst="rect">
            <a:avLst/>
          </a:prstGeom>
        </p:spPr>
        <p:txBody>
          <a:bodyPr lIns="90000" rIns="90000" tIns="45000" bIns="45000"/>
          <a:p>
            <a:r>
              <a:rPr b="1" lang="en-IN" sz="2400">
                <a:latin typeface="Arial"/>
              </a:rPr>
              <a:t>nested if</a:t>
            </a:r>
            <a:endParaRPr/>
          </a:p>
        </p:txBody>
      </p:sp>
      <p:sp>
        <p:nvSpPr>
          <p:cNvPr id="59" name="Line 17"/>
          <p:cNvSpPr/>
          <p:nvPr/>
        </p:nvSpPr>
        <p:spPr>
          <a:xfrm>
            <a:off x="288000" y="6696000"/>
            <a:ext cx="432000" cy="0"/>
          </a:xfrm>
          <a:prstGeom prst="line">
            <a:avLst/>
          </a:prstGeom>
          <a:ln>
            <a:solidFill>
              <a:srgbClr val="000000"/>
            </a:solidFill>
            <a:tailEnd len="med" type="triangle" w="med"/>
          </a:ln>
        </p:spPr>
      </p:sp>
      <p:sp>
        <p:nvSpPr>
          <p:cNvPr id="60" name="TextShape 18"/>
          <p:cNvSpPr txBox="1"/>
          <p:nvPr/>
        </p:nvSpPr>
        <p:spPr>
          <a:xfrm>
            <a:off x="711720" y="6478560"/>
            <a:ext cx="2062800" cy="433440"/>
          </a:xfrm>
          <a:prstGeom prst="rect">
            <a:avLst/>
          </a:prstGeom>
        </p:spPr>
        <p:txBody>
          <a:bodyPr lIns="90000" rIns="90000" tIns="45000" bIns="45000"/>
          <a:p>
            <a:r>
              <a:rPr b="1" lang="en-IN" sz="2400">
                <a:latin typeface="Arial"/>
              </a:rPr>
              <a:t>else-if ladder</a:t>
            </a:r>
            <a:endParaRPr/>
          </a:p>
        </p:txBody>
      </p:sp>
      <p:sp>
        <p:nvSpPr>
          <p:cNvPr id="61" name="Line 19"/>
          <p:cNvSpPr/>
          <p:nvPr/>
        </p:nvSpPr>
        <p:spPr>
          <a:xfrm>
            <a:off x="288000" y="7200000"/>
            <a:ext cx="432000" cy="0"/>
          </a:xfrm>
          <a:prstGeom prst="line">
            <a:avLst/>
          </a:prstGeom>
          <a:ln>
            <a:solidFill>
              <a:srgbClr val="000000"/>
            </a:solidFill>
            <a:tailEnd len="med" type="triangle" w="med"/>
          </a:ln>
        </p:spPr>
      </p:sp>
      <p:sp>
        <p:nvSpPr>
          <p:cNvPr id="62" name="TextShape 20"/>
          <p:cNvSpPr txBox="1"/>
          <p:nvPr/>
        </p:nvSpPr>
        <p:spPr>
          <a:xfrm>
            <a:off x="648000" y="6982560"/>
            <a:ext cx="1215360" cy="433440"/>
          </a:xfrm>
          <a:prstGeom prst="rect">
            <a:avLst/>
          </a:prstGeom>
        </p:spPr>
        <p:txBody>
          <a:bodyPr lIns="90000" rIns="90000" tIns="45000" bIns="45000"/>
          <a:p>
            <a:r>
              <a:rPr b="1" lang="en-IN" sz="2400">
                <a:latin typeface="Arial"/>
              </a:rPr>
              <a:t> </a:t>
            </a:r>
            <a:r>
              <a:rPr b="1" lang="en-IN" sz="2400">
                <a:latin typeface="Arial"/>
              </a:rPr>
              <a:t>switch</a:t>
            </a:r>
            <a:endParaRPr/>
          </a:p>
        </p:txBody>
      </p:sp>
      <p:sp>
        <p:nvSpPr>
          <p:cNvPr id="63" name="Line 21"/>
          <p:cNvSpPr/>
          <p:nvPr/>
        </p:nvSpPr>
        <p:spPr>
          <a:xfrm>
            <a:off x="3168000" y="4896000"/>
            <a:ext cx="0" cy="2304000"/>
          </a:xfrm>
          <a:prstGeom prst="line">
            <a:avLst/>
          </a:prstGeom>
          <a:ln>
            <a:solidFill>
              <a:srgbClr val="000000"/>
            </a:solidFill>
          </a:ln>
        </p:spPr>
      </p:sp>
      <p:sp>
        <p:nvSpPr>
          <p:cNvPr id="64" name="Line 22"/>
          <p:cNvSpPr/>
          <p:nvPr/>
        </p:nvSpPr>
        <p:spPr>
          <a:xfrm>
            <a:off x="3168000" y="5184000"/>
            <a:ext cx="432000" cy="0"/>
          </a:xfrm>
          <a:prstGeom prst="line">
            <a:avLst/>
          </a:prstGeom>
          <a:ln>
            <a:solidFill>
              <a:srgbClr val="000000"/>
            </a:solidFill>
            <a:tailEnd len="med" type="triangle" w="med"/>
          </a:ln>
        </p:spPr>
      </p:sp>
      <p:sp>
        <p:nvSpPr>
          <p:cNvPr id="65" name="TextShape 23"/>
          <p:cNvSpPr txBox="1"/>
          <p:nvPr/>
        </p:nvSpPr>
        <p:spPr>
          <a:xfrm>
            <a:off x="3591720" y="4896000"/>
            <a:ext cx="992880" cy="433440"/>
          </a:xfrm>
          <a:prstGeom prst="rect">
            <a:avLst/>
          </a:prstGeom>
        </p:spPr>
        <p:txBody>
          <a:bodyPr lIns="90000" rIns="90000" tIns="45000" bIns="45000"/>
          <a:p>
            <a:r>
              <a:rPr b="1" lang="en-IN" sz="2400">
                <a:latin typeface="Arial"/>
              </a:rPr>
              <a:t>break</a:t>
            </a:r>
            <a:endParaRPr/>
          </a:p>
        </p:txBody>
      </p:sp>
      <p:sp>
        <p:nvSpPr>
          <p:cNvPr id="66" name="Line 24"/>
          <p:cNvSpPr/>
          <p:nvPr/>
        </p:nvSpPr>
        <p:spPr>
          <a:xfrm>
            <a:off x="3168000" y="5688000"/>
            <a:ext cx="432000" cy="0"/>
          </a:xfrm>
          <a:prstGeom prst="line">
            <a:avLst/>
          </a:prstGeom>
          <a:ln>
            <a:solidFill>
              <a:srgbClr val="000000"/>
            </a:solidFill>
            <a:tailEnd len="med" type="triangle" w="med"/>
          </a:ln>
        </p:spPr>
      </p:sp>
      <p:sp>
        <p:nvSpPr>
          <p:cNvPr id="67" name="TextShape 25"/>
          <p:cNvSpPr txBox="1"/>
          <p:nvPr/>
        </p:nvSpPr>
        <p:spPr>
          <a:xfrm>
            <a:off x="3591720" y="5400000"/>
            <a:ext cx="1450080" cy="433440"/>
          </a:xfrm>
          <a:prstGeom prst="rect">
            <a:avLst/>
          </a:prstGeom>
        </p:spPr>
        <p:txBody>
          <a:bodyPr lIns="90000" rIns="90000" tIns="45000" bIns="45000"/>
          <a:p>
            <a:r>
              <a:rPr b="1" lang="en-IN" sz="2400">
                <a:latin typeface="Arial"/>
              </a:rPr>
              <a:t>continue</a:t>
            </a:r>
            <a:endParaRPr/>
          </a:p>
        </p:txBody>
      </p:sp>
      <p:sp>
        <p:nvSpPr>
          <p:cNvPr id="68" name="Line 26"/>
          <p:cNvSpPr/>
          <p:nvPr/>
        </p:nvSpPr>
        <p:spPr>
          <a:xfrm>
            <a:off x="3168000" y="6192000"/>
            <a:ext cx="432000" cy="0"/>
          </a:xfrm>
          <a:prstGeom prst="line">
            <a:avLst/>
          </a:prstGeom>
          <a:ln>
            <a:solidFill>
              <a:srgbClr val="000000"/>
            </a:solidFill>
            <a:tailEnd len="med" type="triangle" w="med"/>
          </a:ln>
        </p:spPr>
      </p:sp>
      <p:sp>
        <p:nvSpPr>
          <p:cNvPr id="69" name="TextShape 27"/>
          <p:cNvSpPr txBox="1"/>
          <p:nvPr/>
        </p:nvSpPr>
        <p:spPr>
          <a:xfrm>
            <a:off x="3591720" y="5904000"/>
            <a:ext cx="1061640" cy="433440"/>
          </a:xfrm>
          <a:prstGeom prst="rect">
            <a:avLst/>
          </a:prstGeom>
        </p:spPr>
        <p:txBody>
          <a:bodyPr lIns="90000" rIns="90000" tIns="45000" bIns="45000"/>
          <a:p>
            <a:r>
              <a:rPr b="1" lang="en-IN" sz="2400">
                <a:latin typeface="Arial"/>
              </a:rPr>
              <a:t>return</a:t>
            </a:r>
            <a:endParaRPr/>
          </a:p>
        </p:txBody>
      </p:sp>
      <p:sp>
        <p:nvSpPr>
          <p:cNvPr id="70" name="CustomShape 28"/>
          <p:cNvSpPr/>
          <p:nvPr/>
        </p:nvSpPr>
        <p:spPr>
          <a:xfrm>
            <a:off x="5616000" y="4392000"/>
            <a:ext cx="1800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conditional</a:t>
            </a:r>
            <a:endParaRPr/>
          </a:p>
        </p:txBody>
      </p:sp>
      <p:sp>
        <p:nvSpPr>
          <p:cNvPr id="71" name="CustomShape 29"/>
          <p:cNvSpPr/>
          <p:nvPr/>
        </p:nvSpPr>
        <p:spPr>
          <a:xfrm>
            <a:off x="7776000" y="4392000"/>
            <a:ext cx="2304000" cy="504000"/>
          </a:xfrm>
          <a:prstGeom prst="rect">
            <a:avLst/>
          </a:prstGeom>
          <a:solidFill>
            <a:srgbClr val="ffffcc"/>
          </a:solidFill>
          <a:ln>
            <a:solidFill>
              <a:srgbClr val="3465a4"/>
            </a:solidFill>
          </a:ln>
        </p:spPr>
        <p:txBody>
          <a:bodyPr wrap="none" lIns="90000" rIns="90000" tIns="45000" bIns="45000" anchor="ctr"/>
          <a:p>
            <a:pPr algn="ctr"/>
            <a:r>
              <a:rPr b="1" lang="en-IN" sz="2400">
                <a:latin typeface="Arial"/>
              </a:rPr>
              <a:t>un-conditional</a:t>
            </a:r>
            <a:endParaRPr/>
          </a:p>
        </p:txBody>
      </p:sp>
      <p:cxnSp>
        <p:nvCxnSpPr>
          <p:cNvPr id="72" name="Line 30"/>
          <p:cNvCxnSpPr/>
          <p:nvPr/>
        </p:nvCxnSpPr>
        <p:spPr>
          <a:xfrm>
            <a:off x="0" y="0"/>
            <a:ext cx="360" cy="360"/>
          </a:xfrm>
          <a:prstGeom prst="line">
            <a:avLst/>
          </a:prstGeom>
          <a:ln>
            <a:solidFill>
              <a:srgbClr val="000000"/>
            </a:solidFill>
            <a:tailEnd len="med" type="triangle" w="med"/>
          </a:ln>
        </p:spPr>
      </p:cxnSp>
      <p:cxnSp>
        <p:nvCxnSpPr>
          <p:cNvPr id="73" name="Line 31"/>
          <p:cNvCxnSpPr/>
          <p:nvPr/>
        </p:nvCxnSpPr>
        <p:spPr>
          <a:xfrm>
            <a:off x="0" y="0"/>
            <a:ext cx="360" cy="360"/>
          </a:xfrm>
          <a:prstGeom prst="line">
            <a:avLst/>
          </a:prstGeom>
          <a:ln>
            <a:solidFill>
              <a:srgbClr val="000000"/>
            </a:solidFill>
            <a:tailEnd len="med" type="triangle" w="med"/>
          </a:ln>
        </p:spPr>
      </p:cxnSp>
      <p:sp>
        <p:nvSpPr>
          <p:cNvPr id="74" name="Line 32"/>
          <p:cNvSpPr/>
          <p:nvPr/>
        </p:nvSpPr>
        <p:spPr>
          <a:xfrm>
            <a:off x="5832000" y="4896000"/>
            <a:ext cx="0" cy="2016000"/>
          </a:xfrm>
          <a:prstGeom prst="line">
            <a:avLst/>
          </a:prstGeom>
          <a:ln>
            <a:solidFill>
              <a:srgbClr val="000000"/>
            </a:solidFill>
          </a:ln>
        </p:spPr>
      </p:sp>
      <p:sp>
        <p:nvSpPr>
          <p:cNvPr id="75" name="Line 33"/>
          <p:cNvSpPr/>
          <p:nvPr/>
        </p:nvSpPr>
        <p:spPr>
          <a:xfrm>
            <a:off x="5832000" y="5400000"/>
            <a:ext cx="432000" cy="0"/>
          </a:xfrm>
          <a:prstGeom prst="line">
            <a:avLst/>
          </a:prstGeom>
          <a:ln>
            <a:solidFill>
              <a:srgbClr val="000000"/>
            </a:solidFill>
            <a:tailEnd len="med" type="triangle" w="med"/>
          </a:ln>
        </p:spPr>
      </p:sp>
      <p:sp>
        <p:nvSpPr>
          <p:cNvPr id="76" name="TextShape 34"/>
          <p:cNvSpPr txBox="1"/>
          <p:nvPr/>
        </p:nvSpPr>
        <p:spPr>
          <a:xfrm>
            <a:off x="6255720" y="5112000"/>
            <a:ext cx="587520" cy="433440"/>
          </a:xfrm>
          <a:prstGeom prst="rect">
            <a:avLst/>
          </a:prstGeom>
        </p:spPr>
        <p:txBody>
          <a:bodyPr lIns="90000" rIns="90000" tIns="45000" bIns="45000"/>
          <a:p>
            <a:r>
              <a:rPr b="1" lang="en-IN" sz="2400">
                <a:latin typeface="Arial"/>
              </a:rPr>
              <a:t>for</a:t>
            </a:r>
            <a:endParaRPr/>
          </a:p>
        </p:txBody>
      </p:sp>
      <p:sp>
        <p:nvSpPr>
          <p:cNvPr id="77" name="Line 35"/>
          <p:cNvSpPr/>
          <p:nvPr/>
        </p:nvSpPr>
        <p:spPr>
          <a:xfrm>
            <a:off x="5832000" y="5976000"/>
            <a:ext cx="432000" cy="0"/>
          </a:xfrm>
          <a:prstGeom prst="line">
            <a:avLst/>
          </a:prstGeom>
          <a:ln>
            <a:solidFill>
              <a:srgbClr val="000000"/>
            </a:solidFill>
            <a:tailEnd len="med" type="triangle" w="med"/>
          </a:ln>
        </p:spPr>
      </p:sp>
      <p:sp>
        <p:nvSpPr>
          <p:cNvPr id="78" name="TextShape 36"/>
          <p:cNvSpPr txBox="1"/>
          <p:nvPr/>
        </p:nvSpPr>
        <p:spPr>
          <a:xfrm>
            <a:off x="6255720" y="5688000"/>
            <a:ext cx="944280" cy="433440"/>
          </a:xfrm>
          <a:prstGeom prst="rect">
            <a:avLst/>
          </a:prstGeom>
        </p:spPr>
        <p:txBody>
          <a:bodyPr lIns="90000" rIns="90000" tIns="45000" bIns="45000"/>
          <a:p>
            <a:r>
              <a:rPr b="1" lang="en-IN" sz="2400">
                <a:latin typeface="Arial"/>
              </a:rPr>
              <a:t>while</a:t>
            </a:r>
            <a:endParaRPr/>
          </a:p>
        </p:txBody>
      </p:sp>
      <p:sp>
        <p:nvSpPr>
          <p:cNvPr id="79" name="Line 37"/>
          <p:cNvSpPr/>
          <p:nvPr/>
        </p:nvSpPr>
        <p:spPr>
          <a:xfrm>
            <a:off x="5832000" y="6480000"/>
            <a:ext cx="432000" cy="0"/>
          </a:xfrm>
          <a:prstGeom prst="line">
            <a:avLst/>
          </a:prstGeom>
          <a:ln>
            <a:solidFill>
              <a:srgbClr val="000000"/>
            </a:solidFill>
            <a:tailEnd len="med" type="triangle" w="med"/>
          </a:ln>
        </p:spPr>
      </p:sp>
      <p:sp>
        <p:nvSpPr>
          <p:cNvPr id="80" name="TextShape 38"/>
          <p:cNvSpPr txBox="1"/>
          <p:nvPr/>
        </p:nvSpPr>
        <p:spPr>
          <a:xfrm>
            <a:off x="6255720" y="6192000"/>
            <a:ext cx="1418040" cy="433440"/>
          </a:xfrm>
          <a:prstGeom prst="rect">
            <a:avLst/>
          </a:prstGeom>
        </p:spPr>
        <p:txBody>
          <a:bodyPr lIns="90000" rIns="90000" tIns="45000" bIns="45000"/>
          <a:p>
            <a:r>
              <a:rPr b="1" lang="en-IN" sz="2400">
                <a:latin typeface="Arial"/>
              </a:rPr>
              <a:t>do-while</a:t>
            </a:r>
            <a:endParaRPr/>
          </a:p>
        </p:txBody>
      </p:sp>
      <p:sp>
        <p:nvSpPr>
          <p:cNvPr id="81" name="Line 39"/>
          <p:cNvSpPr/>
          <p:nvPr/>
        </p:nvSpPr>
        <p:spPr>
          <a:xfrm>
            <a:off x="8280000" y="4896000"/>
            <a:ext cx="0" cy="1656000"/>
          </a:xfrm>
          <a:prstGeom prst="line">
            <a:avLst/>
          </a:prstGeom>
          <a:ln>
            <a:solidFill>
              <a:srgbClr val="000000"/>
            </a:solidFill>
          </a:ln>
        </p:spPr>
      </p:sp>
      <p:sp>
        <p:nvSpPr>
          <p:cNvPr id="82" name="Line 40"/>
          <p:cNvSpPr/>
          <p:nvPr/>
        </p:nvSpPr>
        <p:spPr>
          <a:xfrm>
            <a:off x="8280000" y="5256000"/>
            <a:ext cx="504000" cy="0"/>
          </a:xfrm>
          <a:prstGeom prst="line">
            <a:avLst/>
          </a:prstGeom>
          <a:ln>
            <a:solidFill>
              <a:srgbClr val="000000"/>
            </a:solidFill>
            <a:tailEnd len="med" type="triangle" w="med"/>
          </a:ln>
        </p:spPr>
      </p:sp>
      <p:sp>
        <p:nvSpPr>
          <p:cNvPr id="83" name="TextShape 41"/>
          <p:cNvSpPr txBox="1"/>
          <p:nvPr/>
        </p:nvSpPr>
        <p:spPr>
          <a:xfrm>
            <a:off x="8802360" y="5040000"/>
            <a:ext cx="840600" cy="433440"/>
          </a:xfrm>
          <a:prstGeom prst="rect">
            <a:avLst/>
          </a:prstGeom>
        </p:spPr>
        <p:txBody>
          <a:bodyPr lIns="90000" rIns="90000" tIns="45000" bIns="45000"/>
          <a:p>
            <a:r>
              <a:rPr b="1" lang="en-IN" sz="2400">
                <a:latin typeface="Arial"/>
              </a:rPr>
              <a:t>goto</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for loop in C</a:t>
            </a:r>
            <a:r>
              <a:rPr lang="en-IN" sz="4400">
                <a:solidFill>
                  <a:srgbClr val="000000"/>
                </a:solidFill>
                <a:latin typeface="Arial"/>
                <a:ea typeface="Droid Sans Fallback"/>
              </a:rPr>
              <a:t>	</a:t>
            </a:r>
            <a:endParaRPr/>
          </a:p>
        </p:txBody>
      </p:sp>
      <p:sp>
        <p:nvSpPr>
          <p:cNvPr id="179"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80" name="" descr=""/>
          <p:cNvPicPr/>
          <p:nvPr/>
        </p:nvPicPr>
        <p:blipFill>
          <a:blip r:embed="rId1"/>
          <a:stretch>
            <a:fillRect/>
          </a:stretch>
        </p:blipFill>
        <p:spPr>
          <a:xfrm>
            <a:off x="2193840" y="1279440"/>
            <a:ext cx="5577840" cy="597456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for loop in C</a:t>
            </a:r>
            <a:r>
              <a:rPr lang="en-IN" sz="4400">
                <a:solidFill>
                  <a:srgbClr val="000000"/>
                </a:solidFill>
                <a:latin typeface="Arial"/>
                <a:ea typeface="Droid Sans Fallback"/>
              </a:rPr>
              <a:t>	</a:t>
            </a:r>
            <a:endParaRPr/>
          </a:p>
        </p:txBody>
      </p:sp>
      <p:sp>
        <p:nvSpPr>
          <p:cNvPr id="182"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83" name="CustomShape 3"/>
          <p:cNvSpPr/>
          <p:nvPr/>
        </p:nvSpPr>
        <p:spPr>
          <a:xfrm>
            <a:off x="2011320" y="1736640"/>
            <a:ext cx="6873120" cy="540144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i=0;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for (i = 1; i &lt;= 5; i++)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"Hello World\n");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return 0;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a:p>
            <a:pPr>
              <a:lnSpc>
                <a:spcPct val="93000"/>
              </a:lnSpc>
            </a:pPr>
            <a:r>
              <a:rPr lang="en-IN" sz="2200">
                <a:solidFill>
                  <a:srgbClr val="000000"/>
                </a:solidFill>
                <a:latin typeface="Arial"/>
                <a:ea typeface="Courier New"/>
              </a:rPr>
              <a:t>Hello World</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Infinite loop in C</a:t>
            </a:r>
            <a:r>
              <a:rPr lang="en-IN" sz="3200">
                <a:solidFill>
                  <a:srgbClr val="000000"/>
                </a:solidFill>
                <a:latin typeface="Arial"/>
                <a:ea typeface="Droid Sans Fallback"/>
              </a:rPr>
              <a:t>	</a:t>
            </a:r>
            <a:endParaRPr/>
          </a:p>
        </p:txBody>
      </p:sp>
      <p:sp>
        <p:nvSpPr>
          <p:cNvPr id="185" name="CustomShape 2"/>
          <p:cNvSpPr/>
          <p:nvPr/>
        </p:nvSpPr>
        <p:spPr>
          <a:xfrm>
            <a:off x="503280" y="-3382920"/>
            <a:ext cx="9070200" cy="1468692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What about an Infinite Loop?</a:t>
            </a:r>
            <a:endParaRPr/>
          </a:p>
          <a:p>
            <a:pPr algn="just">
              <a:lnSpc>
                <a:spcPct val="93000"/>
              </a:lnSpc>
            </a:pPr>
            <a:endParaRPr/>
          </a:p>
          <a:p>
            <a:pPr algn="just">
              <a:lnSpc>
                <a:spcPct val="93000"/>
              </a:lnSpc>
            </a:pPr>
            <a:r>
              <a:rPr lang="en-IN" sz="2200">
                <a:solidFill>
                  <a:srgbClr val="000000"/>
                </a:solidFill>
                <a:latin typeface="Arial"/>
                <a:ea typeface="Droid Sans Fallback"/>
              </a:rPr>
              <a:t>An infinite loop (sometimes called an endless loop ) is a piece of coding that lacks a functional exit so that it repeats indefinitely. An infinite loop occurs when a condition always evaluates to true. Usually, this is an error. </a:t>
            </a:r>
            <a:endParaRPr/>
          </a:p>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int main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int i;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for ( ; ;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printf("This loop will run forever.\n");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Output: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This loop will run forever.</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This loop will run forever.</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break statement in C</a:t>
            </a:r>
            <a:r>
              <a:rPr lang="en-IN" sz="3200">
                <a:solidFill>
                  <a:srgbClr val="000000"/>
                </a:solidFill>
                <a:latin typeface="Arial"/>
                <a:ea typeface="Droid Sans Fallback"/>
              </a:rPr>
              <a:t>	</a:t>
            </a:r>
            <a:endParaRPr/>
          </a:p>
        </p:txBody>
      </p:sp>
      <p:sp>
        <p:nvSpPr>
          <p:cNvPr id="187" name="CustomShape 2"/>
          <p:cNvSpPr/>
          <p:nvPr/>
        </p:nvSpPr>
        <p:spPr>
          <a:xfrm>
            <a:off x="503280" y="-2289240"/>
            <a:ext cx="9070200" cy="1249920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break;</a:t>
            </a: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This loop control statement is used to terminate the loop. As soon as the break statement is encountered from within a loop, the loop iterations stops there and control returns from the loop immediately to the first statement after the loop.</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r>
              <a:rPr lang="en-IN" sz="2200">
                <a:solidFill>
                  <a:srgbClr val="000000"/>
                </a:solidFill>
                <a:latin typeface="Arial"/>
                <a:ea typeface="Droid Sans Fallback"/>
              </a:rPr>
              <a:t>Basically break statements are used in the situations when we are not sure about the actual number of iterations for the loop or we want to terminate the loop based on some condition.</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break statement in C</a:t>
            </a:r>
            <a:r>
              <a:rPr lang="en-IN" sz="4400">
                <a:solidFill>
                  <a:srgbClr val="000000"/>
                </a:solidFill>
                <a:latin typeface="Arial"/>
                <a:ea typeface="Droid Sans Fallback"/>
              </a:rPr>
              <a:t>	</a:t>
            </a:r>
            <a:endParaRPr/>
          </a:p>
        </p:txBody>
      </p:sp>
      <p:sp>
        <p:nvSpPr>
          <p:cNvPr id="189"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Flow chart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190" name="" descr=""/>
          <p:cNvPicPr/>
          <p:nvPr/>
        </p:nvPicPr>
        <p:blipFill>
          <a:blip r:embed="rId1"/>
          <a:stretch>
            <a:fillRect/>
          </a:stretch>
        </p:blipFill>
        <p:spPr>
          <a:xfrm>
            <a:off x="3090960" y="1563840"/>
            <a:ext cx="5320440" cy="566028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break statement in C</a:t>
            </a:r>
            <a:r>
              <a:rPr lang="en-IN" sz="4400">
                <a:solidFill>
                  <a:srgbClr val="000000"/>
                </a:solidFill>
                <a:latin typeface="Arial"/>
                <a:ea typeface="Droid Sans Fallback"/>
              </a:rPr>
              <a:t>	</a:t>
            </a:r>
            <a:endParaRPr/>
          </a:p>
        </p:txBody>
      </p:sp>
      <p:sp>
        <p:nvSpPr>
          <p:cNvPr id="192"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93" name="CustomShape 3"/>
          <p:cNvSpPr/>
          <p:nvPr/>
        </p:nvSpPr>
        <p:spPr>
          <a:xfrm>
            <a:off x="2011320" y="1736640"/>
            <a:ext cx="6873120" cy="5714280"/>
          </a:xfrm>
          <a:prstGeom prst="rect">
            <a:avLst/>
          </a:prstGeom>
          <a:noFill/>
          <a:ln>
            <a:noFill/>
          </a:ln>
        </p:spPr>
        <p:txBody>
          <a:bodyPr lIns="90000" rIns="90000" tIns="64440" bIns="45000"/>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for (i = 1; i &lt; 3; i++)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"Test1\n");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 "i=%d\n",i);</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break;</a:t>
            </a: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"i=%d\n",i);</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Test1</a:t>
            </a:r>
            <a:endParaRPr/>
          </a:p>
          <a:p>
            <a:pPr>
              <a:lnSpc>
                <a:spcPct val="93000"/>
              </a:lnSpc>
            </a:pPr>
            <a:r>
              <a:rPr lang="en-IN" sz="2200">
                <a:solidFill>
                  <a:srgbClr val="000000"/>
                </a:solidFill>
                <a:latin typeface="Arial"/>
                <a:ea typeface="Courier New"/>
              </a:rPr>
              <a:t>1</a:t>
            </a:r>
            <a:endParaRPr/>
          </a:p>
          <a:p>
            <a:pPr>
              <a:lnSpc>
                <a:spcPct val="93000"/>
              </a:lnSpc>
            </a:pPr>
            <a:r>
              <a:rPr lang="en-IN" sz="2200">
                <a:solidFill>
                  <a:srgbClr val="000000"/>
                </a:solidFill>
                <a:latin typeface="Arial"/>
                <a:ea typeface="Courier New"/>
              </a:rPr>
              <a:t>Test1</a:t>
            </a:r>
            <a:endParaRPr/>
          </a:p>
          <a:p>
            <a:pPr>
              <a:lnSpc>
                <a:spcPct val="93000"/>
              </a:lnSpc>
            </a:pPr>
            <a:r>
              <a:rPr lang="en-IN" sz="2200">
                <a:solidFill>
                  <a:srgbClr val="000000"/>
                </a:solidFill>
                <a:latin typeface="Arial"/>
                <a:ea typeface="Courier New"/>
              </a:rPr>
              <a:t>2</a:t>
            </a:r>
            <a:endParaRPr/>
          </a:p>
          <a:p>
            <a:pPr>
              <a:lnSpc>
                <a:spcPct val="93000"/>
              </a:lnSpc>
            </a:pPr>
            <a:r>
              <a:rPr lang="en-IN" sz="2200">
                <a:solidFill>
                  <a:srgbClr val="000000"/>
                </a:solidFill>
                <a:latin typeface="Arial"/>
                <a:ea typeface="Courier New"/>
              </a:rPr>
              <a:t>3</a:t>
            </a:r>
            <a:endParaRPr/>
          </a:p>
          <a:p>
            <a:pPr>
              <a:lnSpc>
                <a:spcPct val="93000"/>
              </a:lnSpc>
            </a:pP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break statement in C</a:t>
            </a:r>
            <a:r>
              <a:rPr lang="en-IN" sz="4400">
                <a:solidFill>
                  <a:srgbClr val="000000"/>
                </a:solidFill>
                <a:latin typeface="Arial"/>
                <a:ea typeface="Droid Sans Fallback"/>
              </a:rPr>
              <a:t>	</a:t>
            </a:r>
            <a:endParaRPr/>
          </a:p>
        </p:txBody>
      </p:sp>
      <p:sp>
        <p:nvSpPr>
          <p:cNvPr id="195"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Explanation : Once in a loop break is executed then the condition will come out of loop.</a:t>
            </a: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96" name="CustomShape 3"/>
          <p:cNvSpPr/>
          <p:nvPr/>
        </p:nvSpPr>
        <p:spPr>
          <a:xfrm>
            <a:off x="2011320" y="1736640"/>
            <a:ext cx="6873120" cy="5401440"/>
          </a:xfrm>
          <a:prstGeom prst="rect">
            <a:avLst/>
          </a:prstGeom>
          <a:noFill/>
          <a:ln>
            <a:noFill/>
          </a:ln>
        </p:spPr>
        <p:txBody>
          <a:bodyPr lIns="90000" rIns="90000" tIns="64440" bIns="45000"/>
          <a:p>
            <a:pPr>
              <a:lnSpc>
                <a:spcPct val="93000"/>
              </a:lnSpc>
            </a:pPr>
            <a:endParaRPr/>
          </a:p>
          <a:p>
            <a:pPr>
              <a:lnSpc>
                <a:spcPct val="93000"/>
              </a:lnSpc>
            </a:pPr>
            <a:endParaRPr/>
          </a:p>
          <a:p>
            <a:pPr>
              <a:lnSpc>
                <a:spcPct val="93000"/>
              </a:lnSpc>
            </a:pPr>
            <a:endParaRPr/>
          </a:p>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2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 i &lt; 5 )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break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else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"Hello\n");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 "i=%d\n",i);</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Output </a:t>
            </a:r>
            <a:endParaRPr/>
          </a:p>
          <a:p>
            <a:pPr>
              <a:lnSpc>
                <a:spcPct val="93000"/>
              </a:lnSpc>
            </a:pPr>
            <a:r>
              <a:rPr lang="en-IN" sz="2200">
                <a:solidFill>
                  <a:srgbClr val="000000"/>
                </a:solidFill>
                <a:latin typeface="Arial"/>
                <a:ea typeface="Courier New"/>
              </a:rPr>
              <a:t>Compile time error</a:t>
            </a:r>
            <a:endParaRPr/>
          </a:p>
          <a:p>
            <a:pPr>
              <a:lnSpc>
                <a:spcPct val="93000"/>
              </a:lnSpc>
            </a:pPr>
            <a:endParaRPr/>
          </a:p>
          <a:p>
            <a:pPr>
              <a:lnSpc>
                <a:spcPct val="93000"/>
              </a:lnSpc>
            </a:pPr>
            <a:r>
              <a:rPr lang="en-IN" sz="2200">
                <a:solidFill>
                  <a:srgbClr val="000000"/>
                </a:solidFill>
                <a:latin typeface="Arial"/>
                <a:ea typeface="Courier New"/>
              </a:rPr>
              <a:t>Note : break should be used only in loops and switch</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case</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return statement in C</a:t>
            </a:r>
            <a:r>
              <a:rPr lang="en-IN" sz="3200">
                <a:solidFill>
                  <a:srgbClr val="000000"/>
                </a:solidFill>
                <a:latin typeface="Arial"/>
                <a:ea typeface="Droid Sans Fallback"/>
              </a:rPr>
              <a:t>	</a:t>
            </a:r>
            <a:endParaRPr/>
          </a:p>
        </p:txBody>
      </p:sp>
      <p:sp>
        <p:nvSpPr>
          <p:cNvPr id="198" name="CustomShape 2"/>
          <p:cNvSpPr/>
          <p:nvPr/>
        </p:nvSpPr>
        <p:spPr>
          <a:xfrm>
            <a:off x="503280" y="-1819440"/>
            <a:ext cx="9070200" cy="1156104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return;</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Return</a:t>
            </a: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Control return                                                        Value return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control with value return )</a:t>
            </a: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199" name="Line 3"/>
          <p:cNvSpPr/>
          <p:nvPr/>
        </p:nvSpPr>
        <p:spPr>
          <a:xfrm>
            <a:off x="4572000" y="3768480"/>
            <a:ext cx="1440" cy="549360"/>
          </a:xfrm>
          <a:prstGeom prst="line">
            <a:avLst/>
          </a:prstGeom>
          <a:ln w="54720">
            <a:solidFill>
              <a:srgbClr val="00cc00"/>
            </a:solidFill>
            <a:round/>
            <a:tailEnd len="med" type="triangle" w="med"/>
          </a:ln>
        </p:spPr>
      </p:sp>
      <p:sp>
        <p:nvSpPr>
          <p:cNvPr id="200" name="Line 4"/>
          <p:cNvSpPr/>
          <p:nvPr/>
        </p:nvSpPr>
        <p:spPr>
          <a:xfrm>
            <a:off x="1463400" y="4297320"/>
            <a:ext cx="6126120" cy="1440"/>
          </a:xfrm>
          <a:prstGeom prst="line">
            <a:avLst/>
          </a:prstGeom>
          <a:ln w="54720">
            <a:solidFill>
              <a:srgbClr val="00cc00"/>
            </a:solidFill>
            <a:round/>
          </a:ln>
        </p:spPr>
      </p:sp>
      <p:sp>
        <p:nvSpPr>
          <p:cNvPr id="201" name="Line 5"/>
          <p:cNvSpPr/>
          <p:nvPr/>
        </p:nvSpPr>
        <p:spPr>
          <a:xfrm>
            <a:off x="1463400" y="4297320"/>
            <a:ext cx="1800" cy="457200"/>
          </a:xfrm>
          <a:prstGeom prst="line">
            <a:avLst/>
          </a:prstGeom>
          <a:ln w="54720">
            <a:solidFill>
              <a:srgbClr val="00cc00"/>
            </a:solidFill>
            <a:round/>
            <a:tailEnd len="med" type="triangle" w="med"/>
          </a:ln>
        </p:spPr>
      </p:sp>
      <p:sp>
        <p:nvSpPr>
          <p:cNvPr id="202" name="Line 6"/>
          <p:cNvSpPr/>
          <p:nvPr/>
        </p:nvSpPr>
        <p:spPr>
          <a:xfrm>
            <a:off x="7589520" y="4297320"/>
            <a:ext cx="1800" cy="457200"/>
          </a:xfrm>
          <a:prstGeom prst="line">
            <a:avLst/>
          </a:prstGeom>
          <a:ln w="54720">
            <a:solidFill>
              <a:srgbClr val="00cc00"/>
            </a:solidFill>
            <a:round/>
            <a:tailEnd len="med" type="triangle" w="med"/>
          </a:ln>
        </p:spPr>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return statement in C</a:t>
            </a:r>
            <a:r>
              <a:rPr lang="en-IN" sz="3200">
                <a:solidFill>
                  <a:srgbClr val="000000"/>
                </a:solidFill>
                <a:latin typeface="Arial"/>
                <a:ea typeface="Droid Sans Fallback"/>
              </a:rPr>
              <a:t>	</a:t>
            </a:r>
            <a:endParaRPr/>
          </a:p>
        </p:txBody>
      </p:sp>
      <p:sp>
        <p:nvSpPr>
          <p:cNvPr id="204" name="CustomShape 2"/>
          <p:cNvSpPr/>
          <p:nvPr/>
        </p:nvSpPr>
        <p:spPr>
          <a:xfrm>
            <a:off x="503280" y="-1819440"/>
            <a:ext cx="9070200" cy="1156104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return in C returns the flow of the execution to the function from where it is called.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This statement does not mandatory need any conditional statements. As soon as the statement is executed, the flow of the program stops immediately and return the control from where it was called.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The return statement may or may not return anything for a void function, but for a non-void function, a return value is must be returned</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Return is used in functions, In a function once return is executed, control is back to whoever called that function.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Main also one function called by _start function.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Return is exclusively used for functions.</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return statement in C</a:t>
            </a:r>
            <a:r>
              <a:rPr lang="en-IN" sz="4400">
                <a:solidFill>
                  <a:srgbClr val="000000"/>
                </a:solidFill>
                <a:latin typeface="Arial"/>
                <a:ea typeface="Droid Sans Fallback"/>
              </a:rPr>
              <a:t>	</a:t>
            </a:r>
            <a:endParaRPr/>
          </a:p>
        </p:txBody>
      </p:sp>
      <p:sp>
        <p:nvSpPr>
          <p:cNvPr id="206"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207"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endParaRPr/>
          </a:p>
          <a:p>
            <a:pPr>
              <a:lnSpc>
                <a:spcPct val="93000"/>
              </a:lnSpc>
            </a:pPr>
            <a:endParaRPr/>
          </a:p>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"Hi\n");</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return;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 "Hello\n");</a:t>
            </a:r>
            <a:endParaRPr/>
          </a:p>
          <a:p>
            <a:pPr>
              <a:lnSpc>
                <a:spcPct val="93000"/>
              </a:lnSpc>
            </a:pPr>
            <a:r>
              <a:rPr lang="en-IN" sz="2200">
                <a:solidFill>
                  <a:srgbClr val="000000"/>
                </a:solidFill>
                <a:latin typeface="Arial"/>
                <a:ea typeface="Courier New"/>
              </a:rPr>
              <a:t>} </a:t>
            </a:r>
            <a:endParaRPr/>
          </a:p>
          <a:p>
            <a:pPr>
              <a:lnSpc>
                <a:spcPct val="93000"/>
              </a:lnSpc>
            </a:pPr>
            <a:endParaRPr/>
          </a:p>
          <a:p>
            <a:pPr>
              <a:lnSpc>
                <a:spcPct val="93000"/>
              </a:lnSpc>
            </a:pPr>
            <a:r>
              <a:rPr lang="en-IN" sz="2200">
                <a:solidFill>
                  <a:srgbClr val="000000"/>
                </a:solidFill>
                <a:latin typeface="Arial"/>
                <a:ea typeface="Courier New"/>
              </a:rPr>
              <a:t>Output </a:t>
            </a:r>
            <a:endParaRPr/>
          </a:p>
          <a:p>
            <a:pPr>
              <a:lnSpc>
                <a:spcPct val="93000"/>
              </a:lnSpc>
            </a:pPr>
            <a:r>
              <a:rPr lang="en-IN" sz="2200">
                <a:solidFill>
                  <a:srgbClr val="000000"/>
                </a:solidFill>
                <a:latin typeface="Arial"/>
                <a:ea typeface="Courier New"/>
              </a:rPr>
              <a:t>Hi</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ff3333"/>
                </a:solidFill>
                <a:latin typeface="Arial"/>
                <a:ea typeface="Droid Sans Fallback"/>
              </a:rPr>
              <a:t>If condition</a:t>
            </a:r>
            <a:r>
              <a:rPr lang="en-IN" sz="4400">
                <a:solidFill>
                  <a:srgbClr val="000000"/>
                </a:solidFill>
                <a:latin typeface="Arial"/>
                <a:ea typeface="Droid Sans Fallback"/>
              </a:rPr>
              <a:t>	</a:t>
            </a:r>
            <a:endParaRPr/>
          </a:p>
        </p:txBody>
      </p:sp>
      <p:sp>
        <p:nvSpPr>
          <p:cNvPr id="85"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Flow chart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86" name="" descr=""/>
          <p:cNvPicPr/>
          <p:nvPr/>
        </p:nvPicPr>
        <p:blipFill>
          <a:blip r:embed="rId1"/>
          <a:stretch>
            <a:fillRect/>
          </a:stretch>
        </p:blipFill>
        <p:spPr>
          <a:xfrm>
            <a:off x="2988360" y="1623960"/>
            <a:ext cx="4139280" cy="5590440"/>
          </a:xfrm>
          <a:prstGeom prst="rect">
            <a:avLst/>
          </a:prstGeom>
          <a:ln>
            <a:noFill/>
          </a:ln>
        </p:spPr>
      </p:pic>
      <p:sp>
        <p:nvSpPr>
          <p:cNvPr id="87" name="CustomShape 3"/>
          <p:cNvSpPr/>
          <p:nvPr/>
        </p:nvSpPr>
        <p:spPr>
          <a:xfrm>
            <a:off x="7272000" y="144000"/>
            <a:ext cx="2022840" cy="3272400"/>
          </a:xfrm>
          <a:prstGeom prst="rect">
            <a:avLst/>
          </a:prstGeom>
          <a:noFill/>
          <a:ln>
            <a:noFill/>
          </a:ln>
        </p:spPr>
        <p:txBody>
          <a:bodyPr lIns="90000" rIns="90000" tIns="45000" bIns="45000"/>
          <a:p>
            <a:r>
              <a:rPr b="1" lang="en-IN" sz="2800">
                <a:solidFill>
                  <a:srgbClr val="ff3333"/>
                </a:solidFill>
                <a:latin typeface="Arial"/>
              </a:rPr>
              <a:t>Syntax :</a:t>
            </a:r>
            <a:endParaRPr/>
          </a:p>
          <a:p>
            <a:endParaRPr/>
          </a:p>
          <a:p>
            <a:r>
              <a:rPr lang="en-IN" sz="2800">
                <a:solidFill>
                  <a:srgbClr val="ff3333"/>
                </a:solidFill>
                <a:latin typeface="Arial"/>
              </a:rPr>
              <a:t>if(condition)</a:t>
            </a:r>
            <a:endParaRPr/>
          </a:p>
          <a:p>
            <a:r>
              <a:rPr lang="en-IN" sz="2800">
                <a:solidFill>
                  <a:srgbClr val="ff3333"/>
                </a:solidFill>
                <a:latin typeface="Arial"/>
              </a:rPr>
              <a:t>{</a:t>
            </a:r>
            <a:endParaRPr/>
          </a:p>
          <a:p>
            <a:r>
              <a:rPr lang="en-IN" sz="2800">
                <a:solidFill>
                  <a:srgbClr val="ff3333"/>
                </a:solidFill>
                <a:latin typeface="Arial"/>
              </a:rPr>
              <a:t>	</a:t>
            </a:r>
            <a:r>
              <a:rPr lang="en-IN" sz="2800">
                <a:solidFill>
                  <a:srgbClr val="ff3333"/>
                </a:solidFill>
                <a:latin typeface="Arial"/>
              </a:rPr>
              <a:t>.......</a:t>
            </a:r>
            <a:r>
              <a:rPr lang="en-IN" sz="2800">
                <a:solidFill>
                  <a:srgbClr val="ff3333"/>
                </a:solidFill>
                <a:latin typeface="Arial"/>
              </a:rPr>
              <a:t>	</a:t>
            </a:r>
            <a:endParaRPr/>
          </a:p>
          <a:p>
            <a:r>
              <a:rPr lang="en-IN" sz="2800">
                <a:solidFill>
                  <a:srgbClr val="ff3333"/>
                </a:solidFill>
                <a:latin typeface="Arial"/>
              </a:rPr>
              <a:t>	</a:t>
            </a:r>
            <a:r>
              <a:rPr lang="en-IN" sz="2800">
                <a:solidFill>
                  <a:srgbClr val="ff3333"/>
                </a:solidFill>
                <a:latin typeface="Arial"/>
              </a:rPr>
              <a:t>.......</a:t>
            </a:r>
            <a:endParaRPr/>
          </a:p>
          <a:p>
            <a:r>
              <a:rPr lang="en-IN" sz="2800">
                <a:solidFill>
                  <a:srgbClr val="ff3333"/>
                </a:solidFill>
                <a:latin typeface="Arial"/>
              </a:rPr>
              <a:t>	</a:t>
            </a:r>
            <a:r>
              <a:rPr lang="en-IN" sz="2800">
                <a:solidFill>
                  <a:srgbClr val="ff3333"/>
                </a:solidFill>
                <a:latin typeface="Arial"/>
              </a:rPr>
              <a:t>.......</a:t>
            </a:r>
            <a:endParaRPr/>
          </a:p>
          <a:p>
            <a:r>
              <a:rPr lang="en-IN" sz="2800">
                <a:solidFill>
                  <a:srgbClr val="ff3333"/>
                </a:solidFill>
                <a:latin typeface="Arial"/>
              </a:rPr>
              <a:t>}</a:t>
            </a:r>
            <a:endParaRPr/>
          </a:p>
        </p:txBody>
      </p:sp>
      <p:sp>
        <p:nvSpPr>
          <p:cNvPr id="88" name="CustomShape 4"/>
          <p:cNvSpPr/>
          <p:nvPr/>
        </p:nvSpPr>
        <p:spPr>
          <a:xfrm>
            <a:off x="5111640" y="5267160"/>
            <a:ext cx="5112000" cy="2148480"/>
          </a:xfrm>
          <a:prstGeom prst="rect">
            <a:avLst/>
          </a:prstGeom>
          <a:noFill/>
          <a:ln>
            <a:noFill/>
          </a:ln>
        </p:spPr>
        <p:txBody>
          <a:bodyPr lIns="90000" rIns="90000" tIns="45000" bIns="45000"/>
          <a:p>
            <a:r>
              <a:rPr b="1" lang="en-IN" sz="2400">
                <a:solidFill>
                  <a:srgbClr val="ff3333"/>
                </a:solidFill>
                <a:latin typeface="Arial"/>
              </a:rPr>
              <a:t>Note : </a:t>
            </a:r>
            <a:r>
              <a:rPr lang="en-IN" sz="2400">
                <a:solidFill>
                  <a:srgbClr val="000000"/>
                </a:solidFill>
                <a:latin typeface="Arial"/>
              </a:rPr>
              <a:t>if condition is true, then</a:t>
            </a:r>
            <a:endParaRPr/>
          </a:p>
          <a:p>
            <a:r>
              <a:rPr lang="en-IN" sz="2400">
                <a:solidFill>
                  <a:srgbClr val="000000"/>
                </a:solidFill>
                <a:latin typeface="Arial"/>
              </a:rPr>
              <a:t>It will treat that condition value</a:t>
            </a:r>
            <a:endParaRPr/>
          </a:p>
          <a:p>
            <a:r>
              <a:rPr lang="en-IN" sz="2400">
                <a:solidFill>
                  <a:srgbClr val="000000"/>
                </a:solidFill>
                <a:latin typeface="Arial"/>
              </a:rPr>
              <a:t>as 1 and execute the statement.</a:t>
            </a:r>
            <a:endParaRPr/>
          </a:p>
          <a:p>
            <a:r>
              <a:rPr lang="en-IN" sz="2400">
                <a:solidFill>
                  <a:srgbClr val="000000"/>
                </a:solidFill>
                <a:latin typeface="Arial"/>
              </a:rPr>
              <a:t>But if condition is false,</a:t>
            </a:r>
            <a:endParaRPr/>
          </a:p>
          <a:p>
            <a:r>
              <a:rPr lang="en-IN" sz="2400">
                <a:solidFill>
                  <a:srgbClr val="000000"/>
                </a:solidFill>
                <a:latin typeface="Arial"/>
              </a:rPr>
              <a:t>then it will treat that value as 0</a:t>
            </a:r>
            <a:endParaRPr/>
          </a:p>
          <a:p>
            <a:r>
              <a:rPr lang="en-IN" sz="2400">
                <a:solidFill>
                  <a:srgbClr val="000000"/>
                </a:solidFill>
                <a:latin typeface="Arial"/>
              </a:rPr>
              <a:t>and will not execute the statements.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continue statement in C</a:t>
            </a:r>
            <a:r>
              <a:rPr lang="en-IN" sz="3200">
                <a:solidFill>
                  <a:srgbClr val="000000"/>
                </a:solidFill>
                <a:latin typeface="Arial"/>
                <a:ea typeface="Droid Sans Fallback"/>
              </a:rPr>
              <a:t>	</a:t>
            </a:r>
            <a:endParaRPr/>
          </a:p>
        </p:txBody>
      </p:sp>
      <p:sp>
        <p:nvSpPr>
          <p:cNvPr id="209" name="CustomShape 2"/>
          <p:cNvSpPr/>
          <p:nvPr/>
        </p:nvSpPr>
        <p:spPr>
          <a:xfrm>
            <a:off x="503280" y="-1819440"/>
            <a:ext cx="9070200" cy="1156104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continue;</a:t>
            </a: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Continue is exclusively used in loops.</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In a program, If we use continue, the loop is continued till the condition is false.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This loop control statement is just like the break statement. The continue statement is opposite to that of break statement, instead of terminating the loop, it forces to execute the next iteration of the loop.</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As the name suggest the continue statement forces the loop to continue or execute the next iteration. When the continue statement is executed in the loop, the code inside the loop following the continue statement will be skipped and next iteration of the loop will begin.</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continue statement in C</a:t>
            </a:r>
            <a:r>
              <a:rPr lang="en-IN" sz="4400">
                <a:solidFill>
                  <a:srgbClr val="000000"/>
                </a:solidFill>
                <a:latin typeface="Arial"/>
                <a:ea typeface="Droid Sans Fallback"/>
              </a:rPr>
              <a:t>	</a:t>
            </a:r>
            <a:endParaRPr/>
          </a:p>
        </p:txBody>
      </p:sp>
      <p:sp>
        <p:nvSpPr>
          <p:cNvPr id="211"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Flow chart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212" name="" descr=""/>
          <p:cNvPicPr/>
          <p:nvPr/>
        </p:nvPicPr>
        <p:blipFill>
          <a:blip r:embed="rId1"/>
          <a:stretch>
            <a:fillRect/>
          </a:stretch>
        </p:blipFill>
        <p:spPr>
          <a:xfrm>
            <a:off x="2378160" y="1646280"/>
            <a:ext cx="5668200" cy="566820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continue statement in C</a:t>
            </a:r>
            <a:r>
              <a:rPr lang="en-IN" sz="4400">
                <a:solidFill>
                  <a:srgbClr val="000000"/>
                </a:solidFill>
                <a:latin typeface="Arial"/>
                <a:ea typeface="Droid Sans Fallback"/>
              </a:rPr>
              <a:t>	</a:t>
            </a:r>
            <a:endParaRPr/>
          </a:p>
        </p:txBody>
      </p:sp>
      <p:sp>
        <p:nvSpPr>
          <p:cNvPr id="214"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215" name="CustomShape 3"/>
          <p:cNvSpPr/>
          <p:nvPr/>
        </p:nvSpPr>
        <p:spPr>
          <a:xfrm>
            <a:off x="2011320" y="1736640"/>
            <a:ext cx="6873120" cy="5401440"/>
          </a:xfrm>
          <a:prstGeom prst="rect">
            <a:avLst/>
          </a:prstGeom>
          <a:noFill/>
          <a:ln>
            <a:noFill/>
          </a:ln>
        </p:spPr>
        <p:txBody>
          <a:bodyPr lIns="90000" rIns="90000" tIns="64440" bIns="45000"/>
          <a:p>
            <a:pPr>
              <a:lnSpc>
                <a:spcPct val="93000"/>
              </a:lnSpc>
            </a:pPr>
            <a:endParaRPr/>
          </a:p>
          <a:p>
            <a:pPr>
              <a:lnSpc>
                <a:spcPct val="93000"/>
              </a:lnSpc>
            </a:pPr>
            <a:endParaRPr/>
          </a:p>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for (i = 1; i &lt; 3; i++)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"Hello\n");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continue</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Printf(“Hi\n”);</a:t>
            </a: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 "After loop\n”);</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Output</a:t>
            </a:r>
            <a:endParaRPr/>
          </a:p>
          <a:p>
            <a:pPr>
              <a:lnSpc>
                <a:spcPct val="93000"/>
              </a:lnSpc>
            </a:pPr>
            <a:r>
              <a:rPr lang="en-IN" sz="2200">
                <a:solidFill>
                  <a:srgbClr val="000000"/>
                </a:solidFill>
                <a:latin typeface="Arial"/>
                <a:ea typeface="Courier New"/>
              </a:rPr>
              <a:t>Hello</a:t>
            </a:r>
            <a:endParaRPr/>
          </a:p>
          <a:p>
            <a:pPr>
              <a:lnSpc>
                <a:spcPct val="93000"/>
              </a:lnSpc>
            </a:pPr>
            <a:r>
              <a:rPr lang="en-IN" sz="2200">
                <a:solidFill>
                  <a:srgbClr val="000000"/>
                </a:solidFill>
                <a:latin typeface="Arial"/>
                <a:ea typeface="Courier New"/>
              </a:rPr>
              <a:t>Hello</a:t>
            </a:r>
            <a:endParaRPr/>
          </a:p>
          <a:p>
            <a:pPr>
              <a:lnSpc>
                <a:spcPct val="93000"/>
              </a:lnSpc>
            </a:pPr>
            <a:r>
              <a:rPr lang="en-IN" sz="2200">
                <a:solidFill>
                  <a:srgbClr val="000000"/>
                </a:solidFill>
                <a:latin typeface="Arial"/>
                <a:ea typeface="Courier New"/>
              </a:rPr>
              <a:t>Hello</a:t>
            </a:r>
            <a:endParaRPr/>
          </a:p>
          <a:p>
            <a:pPr>
              <a:lnSpc>
                <a:spcPct val="93000"/>
              </a:lnSpc>
            </a:pPr>
            <a:r>
              <a:rPr lang="en-IN" sz="2200">
                <a:solidFill>
                  <a:srgbClr val="000000"/>
                </a:solidFill>
                <a:latin typeface="Arial"/>
                <a:ea typeface="Courier New"/>
              </a:rPr>
              <a:t>After loop</a:t>
            </a: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Nested for loop in C</a:t>
            </a:r>
            <a:r>
              <a:rPr lang="en-IN" sz="3200">
                <a:solidFill>
                  <a:srgbClr val="000000"/>
                </a:solidFill>
                <a:latin typeface="Arial"/>
                <a:ea typeface="Droid Sans Fallback"/>
              </a:rPr>
              <a:t>	</a:t>
            </a:r>
            <a:endParaRPr/>
          </a:p>
        </p:txBody>
      </p:sp>
      <p:sp>
        <p:nvSpPr>
          <p:cNvPr id="217" name="CustomShape 2"/>
          <p:cNvSpPr/>
          <p:nvPr/>
        </p:nvSpPr>
        <p:spPr>
          <a:xfrm>
            <a:off x="503280" y="-1976400"/>
            <a:ext cx="9070200" cy="1187388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for ( initialization; condition; increment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for ( initialization; condition; increment )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statement of inside loop</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statement of outer loop</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endParaRPr/>
          </a:p>
          <a:p>
            <a:pPr algn="just">
              <a:lnSpc>
                <a:spcPct val="93000"/>
              </a:lnSpc>
            </a:pPr>
            <a:r>
              <a:rPr lang="en-IN" sz="2200">
                <a:solidFill>
                  <a:srgbClr val="000000"/>
                </a:solidFill>
                <a:latin typeface="Arial"/>
                <a:ea typeface="Droid Sans Fallback"/>
              </a:rPr>
              <a:t>Nested loop means a loop statement inside another loop statement. That is why nested loops are also called as “loop inside loop“.</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Nested for loop in C</a:t>
            </a:r>
            <a:r>
              <a:rPr lang="en-IN" sz="4400">
                <a:solidFill>
                  <a:srgbClr val="000000"/>
                </a:solidFill>
                <a:latin typeface="Arial"/>
                <a:ea typeface="Droid Sans Fallback"/>
              </a:rPr>
              <a:t>	</a:t>
            </a:r>
            <a:endParaRPr/>
          </a:p>
        </p:txBody>
      </p:sp>
      <p:sp>
        <p:nvSpPr>
          <p:cNvPr id="219"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220"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endParaRPr/>
          </a:p>
          <a:p>
            <a:pPr>
              <a:lnSpc>
                <a:spcPct val="93000"/>
              </a:lnSpc>
            </a:pPr>
            <a:r>
              <a:rPr lang="en-IN" sz="2200">
                <a:solidFill>
                  <a:srgbClr val="000000"/>
                </a:solidFill>
                <a:latin typeface="Arial"/>
                <a:ea typeface="Courier New"/>
              </a:rPr>
              <a:t>int main()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j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for (i = 1; i &lt; 2; i++)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 “three\n”)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for (j = 1; j &lt; 2; j++)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 “one\n”)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printf( “two\n”)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a:t>
            </a:r>
            <a:endParaRPr/>
          </a:p>
          <a:p>
            <a:pPr>
              <a:lnSpc>
                <a:spcPct val="93000"/>
              </a:lnSpc>
            </a:pPr>
            <a:r>
              <a:rPr lang="en-IN" sz="2200">
                <a:solidFill>
                  <a:srgbClr val="000000"/>
                </a:solidFill>
                <a:latin typeface="Arial"/>
                <a:ea typeface="Courier New"/>
              </a:rPr>
              <a:t>}</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503280" y="301680"/>
            <a:ext cx="9070200" cy="1261440"/>
          </a:xfrm>
          <a:prstGeom prst="rect">
            <a:avLst/>
          </a:prstGeom>
          <a:noFill/>
          <a:ln>
            <a:noFill/>
          </a:ln>
        </p:spPr>
        <p:txBody>
          <a:bodyPr lIns="0" rIns="0" tIns="28440" bIns="0" anchor="ctr"/>
          <a:p>
            <a:pPr>
              <a:lnSpc>
                <a:spcPct val="93000"/>
              </a:lnSpc>
            </a:pPr>
            <a:r>
              <a:rPr lang="en-IN" sz="3200">
                <a:solidFill>
                  <a:srgbClr val="000000"/>
                </a:solidFill>
                <a:latin typeface="Arial"/>
                <a:ea typeface="Droid Sans Fallback"/>
              </a:rPr>
              <a:t>Nested for loop in C</a:t>
            </a:r>
            <a:r>
              <a:rPr lang="en-IN" sz="4400">
                <a:solidFill>
                  <a:srgbClr val="000000"/>
                </a:solidFill>
                <a:latin typeface="Arial"/>
                <a:ea typeface="Droid Sans Fallback"/>
              </a:rPr>
              <a:t>	</a:t>
            </a:r>
            <a:endParaRPr/>
          </a:p>
        </p:txBody>
      </p:sp>
      <p:sp>
        <p:nvSpPr>
          <p:cNvPr id="222"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output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223" name="CustomShape 3"/>
          <p:cNvSpPr/>
          <p:nvPr/>
        </p:nvSpPr>
        <p:spPr>
          <a:xfrm>
            <a:off x="1886040" y="1724040"/>
            <a:ext cx="6873120" cy="4936320"/>
          </a:xfrm>
          <a:prstGeom prst="rect">
            <a:avLst/>
          </a:prstGeom>
          <a:noFill/>
          <a:ln>
            <a:noFill/>
          </a:ln>
        </p:spPr>
        <p:txBody>
          <a:bodyPr lIns="90000" rIns="90000" tIns="64440" bIns="45000"/>
          <a:p>
            <a:pPr>
              <a:lnSpc>
                <a:spcPct val="93000"/>
              </a:lnSpc>
            </a:pPr>
            <a:endParaRPr/>
          </a:p>
          <a:p>
            <a:pPr>
              <a:lnSpc>
                <a:spcPct val="93000"/>
              </a:lnSpc>
            </a:pPr>
            <a:endParaRPr/>
          </a:p>
          <a:p>
            <a:pPr>
              <a:lnSpc>
                <a:spcPct val="93000"/>
              </a:lnSpc>
            </a:pPr>
            <a:r>
              <a:rPr lang="en-IN" sz="2200">
                <a:solidFill>
                  <a:srgbClr val="000000"/>
                </a:solidFill>
                <a:latin typeface="Arial"/>
                <a:ea typeface="Courier New"/>
              </a:rPr>
              <a:t>Three</a:t>
            </a:r>
            <a:endParaRPr/>
          </a:p>
          <a:p>
            <a:pPr>
              <a:lnSpc>
                <a:spcPct val="93000"/>
              </a:lnSpc>
            </a:pPr>
            <a:r>
              <a:rPr lang="en-IN" sz="2200">
                <a:solidFill>
                  <a:srgbClr val="000000"/>
                </a:solidFill>
                <a:latin typeface="Arial"/>
                <a:ea typeface="Courier New"/>
              </a:rPr>
              <a:t>One</a:t>
            </a:r>
            <a:endParaRPr/>
          </a:p>
          <a:p>
            <a:pPr>
              <a:lnSpc>
                <a:spcPct val="93000"/>
              </a:lnSpc>
            </a:pPr>
            <a:r>
              <a:rPr lang="en-IN" sz="2200">
                <a:solidFill>
                  <a:srgbClr val="000000"/>
                </a:solidFill>
                <a:latin typeface="Arial"/>
                <a:ea typeface="Courier New"/>
              </a:rPr>
              <a:t>Two</a:t>
            </a:r>
            <a:endParaRPr/>
          </a:p>
          <a:p>
            <a:pPr>
              <a:lnSpc>
                <a:spcPct val="93000"/>
              </a:lnSpc>
            </a:pPr>
            <a:r>
              <a:rPr lang="en-IN" sz="2200">
                <a:solidFill>
                  <a:srgbClr val="000000"/>
                </a:solidFill>
                <a:latin typeface="Arial"/>
                <a:ea typeface="Courier New"/>
              </a:rPr>
              <a:t>One</a:t>
            </a:r>
            <a:endParaRPr/>
          </a:p>
          <a:p>
            <a:pPr>
              <a:lnSpc>
                <a:spcPct val="93000"/>
              </a:lnSpc>
            </a:pPr>
            <a:r>
              <a:rPr lang="en-IN" sz="2200">
                <a:solidFill>
                  <a:srgbClr val="000000"/>
                </a:solidFill>
                <a:latin typeface="Arial"/>
                <a:ea typeface="Courier New"/>
              </a:rPr>
              <a:t>Two</a:t>
            </a:r>
            <a:endParaRPr/>
          </a:p>
          <a:p>
            <a:pPr>
              <a:lnSpc>
                <a:spcPct val="93000"/>
              </a:lnSpc>
            </a:pPr>
            <a:r>
              <a:rPr lang="en-IN" sz="2200">
                <a:solidFill>
                  <a:srgbClr val="000000"/>
                </a:solidFill>
                <a:latin typeface="Arial"/>
                <a:ea typeface="Courier New"/>
              </a:rPr>
              <a:t>Three</a:t>
            </a:r>
            <a:endParaRPr/>
          </a:p>
          <a:p>
            <a:pPr>
              <a:lnSpc>
                <a:spcPct val="93000"/>
              </a:lnSpc>
            </a:pPr>
            <a:r>
              <a:rPr lang="en-IN" sz="2200">
                <a:solidFill>
                  <a:srgbClr val="000000"/>
                </a:solidFill>
                <a:latin typeface="Arial"/>
                <a:ea typeface="Courier New"/>
              </a:rPr>
              <a:t>One</a:t>
            </a:r>
            <a:endParaRPr/>
          </a:p>
          <a:p>
            <a:pPr>
              <a:lnSpc>
                <a:spcPct val="93000"/>
              </a:lnSpc>
            </a:pPr>
            <a:r>
              <a:rPr lang="en-IN" sz="2200">
                <a:solidFill>
                  <a:srgbClr val="000000"/>
                </a:solidFill>
                <a:latin typeface="Arial"/>
                <a:ea typeface="Courier New"/>
              </a:rPr>
              <a:t>Two</a:t>
            </a:r>
            <a:endParaRPr/>
          </a:p>
          <a:p>
            <a:pPr>
              <a:lnSpc>
                <a:spcPct val="93000"/>
              </a:lnSpc>
            </a:pPr>
            <a:r>
              <a:rPr lang="en-IN" sz="2200">
                <a:solidFill>
                  <a:srgbClr val="000000"/>
                </a:solidFill>
                <a:latin typeface="Arial"/>
                <a:ea typeface="Courier New"/>
              </a:rPr>
              <a:t>Two</a:t>
            </a:r>
            <a:endParaRPr/>
          </a:p>
          <a:p>
            <a:pPr>
              <a:lnSpc>
                <a:spcPct val="93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000000"/>
                </a:solidFill>
                <a:latin typeface="Arial"/>
                <a:ea typeface="Droid Sans Fallback"/>
              </a:rPr>
              <a:t>If condition</a:t>
            </a:r>
            <a:r>
              <a:rPr lang="en-IN" sz="4400">
                <a:solidFill>
                  <a:srgbClr val="000000"/>
                </a:solidFill>
                <a:latin typeface="Arial"/>
                <a:ea typeface="Droid Sans Fallback"/>
              </a:rPr>
              <a:t>	</a:t>
            </a:r>
            <a:endParaRPr/>
          </a:p>
        </p:txBody>
      </p:sp>
      <p:sp>
        <p:nvSpPr>
          <p:cNvPr id="90"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91"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int main()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10;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(i &gt;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printf("10 is less than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printf("I am Not in if"); </a:t>
            </a:r>
            <a:endParaRPr/>
          </a:p>
          <a:p>
            <a:pPr>
              <a:lnSpc>
                <a:spcPct val="93000"/>
              </a:lnSpc>
            </a:pPr>
            <a:r>
              <a:rPr lang="en-IN" sz="2200">
                <a:solidFill>
                  <a:srgbClr val="000000"/>
                </a:solidFill>
                <a:latin typeface="Arial"/>
                <a:ea typeface="Courier New"/>
              </a:rPr>
              <a:t>} </a:t>
            </a:r>
            <a:endParaRPr/>
          </a:p>
          <a:p>
            <a:pPr>
              <a:lnSpc>
                <a:spcPct val="94000"/>
              </a:lnSpc>
            </a:pPr>
            <a:r>
              <a:rPr lang="en-IN" sz="2200">
                <a:solidFill>
                  <a:srgbClr val="000000"/>
                </a:solidFill>
                <a:latin typeface="Courier New"/>
                <a:ea typeface="Courier New"/>
              </a:rPr>
              <a:t>Output</a:t>
            </a:r>
            <a:endParaRPr/>
          </a:p>
          <a:p>
            <a:pPr>
              <a:lnSpc>
                <a:spcPct val="94000"/>
              </a:lnSpc>
            </a:pPr>
            <a:r>
              <a:rPr lang="en-IN" sz="2200">
                <a:solidFill>
                  <a:srgbClr val="000000"/>
                </a:solidFill>
                <a:latin typeface="Courier New"/>
                <a:ea typeface="Courier New"/>
              </a:rPr>
              <a:t>I am Not in if</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ff3333"/>
                </a:solidFill>
                <a:latin typeface="Arial"/>
                <a:ea typeface="Droid Sans Fallback"/>
              </a:rPr>
              <a:t>If-else condition</a:t>
            </a:r>
            <a:r>
              <a:rPr lang="en-IN" sz="4400">
                <a:solidFill>
                  <a:srgbClr val="000000"/>
                </a:solidFill>
                <a:latin typeface="Arial"/>
                <a:ea typeface="Droid Sans Fallback"/>
              </a:rPr>
              <a:t>	</a:t>
            </a:r>
            <a:endParaRPr/>
          </a:p>
        </p:txBody>
      </p:sp>
      <p:sp>
        <p:nvSpPr>
          <p:cNvPr id="93" name="CustomShape 2"/>
          <p:cNvSpPr/>
          <p:nvPr/>
        </p:nvSpPr>
        <p:spPr>
          <a:xfrm>
            <a:off x="503280" y="-1976400"/>
            <a:ext cx="9070200" cy="11873880"/>
          </a:xfrm>
          <a:prstGeom prst="rect">
            <a:avLst/>
          </a:prstGeom>
          <a:noFill/>
          <a:ln>
            <a:noFill/>
          </a:ln>
        </p:spPr>
        <p:txBody>
          <a:bodyPr lIns="0" rIns="0" tIns="19440" bIns="0" anchor="ctr"/>
          <a:p>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Syntax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if(test_expression)</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//execute your code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else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//execute your code</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a:t>
            </a:r>
            <a:endParaRPr/>
          </a:p>
          <a:p>
            <a:pPr algn="just">
              <a:lnSpc>
                <a:spcPct val="93000"/>
              </a:lnSpc>
            </a:pPr>
            <a:endParaRPr/>
          </a:p>
          <a:p>
            <a:pPr algn="just">
              <a:lnSpc>
                <a:spcPct val="93000"/>
              </a:lnSpc>
            </a:pPr>
            <a:r>
              <a:rPr lang="en-IN" sz="2200">
                <a:solidFill>
                  <a:srgbClr val="000000"/>
                </a:solidFill>
                <a:latin typeface="Arial"/>
                <a:ea typeface="Droid Sans Fallback"/>
              </a:rPr>
              <a:t>Description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If else statements in C is also used to control the program flow based on some condition, only the difference is, it's used to execute some statement code block if the expression is evaluated to true, otherwise executes else statement code block.</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ff3333"/>
                </a:solidFill>
                <a:latin typeface="Arial"/>
                <a:ea typeface="Droid Sans Fallback"/>
              </a:rPr>
              <a:t>If-else condition</a:t>
            </a:r>
            <a:r>
              <a:rPr lang="en-IN" sz="4400">
                <a:solidFill>
                  <a:srgbClr val="000000"/>
                </a:solidFill>
                <a:latin typeface="Arial"/>
                <a:ea typeface="Droid Sans Fallback"/>
              </a:rPr>
              <a:t>	</a:t>
            </a:r>
            <a:endParaRPr/>
          </a:p>
        </p:txBody>
      </p:sp>
      <p:sp>
        <p:nvSpPr>
          <p:cNvPr id="95"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Flow chart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pic>
        <p:nvPicPr>
          <p:cNvPr id="96" name="" descr=""/>
          <p:cNvPicPr/>
          <p:nvPr/>
        </p:nvPicPr>
        <p:blipFill>
          <a:blip r:embed="rId1"/>
          <a:stretch>
            <a:fillRect/>
          </a:stretch>
        </p:blipFill>
        <p:spPr>
          <a:xfrm>
            <a:off x="3279600" y="1490760"/>
            <a:ext cx="4674600" cy="55904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503280" y="301680"/>
            <a:ext cx="9070200" cy="1261440"/>
          </a:xfrm>
          <a:prstGeom prst="rect">
            <a:avLst/>
          </a:prstGeom>
          <a:noFill/>
          <a:ln>
            <a:noFill/>
          </a:ln>
        </p:spPr>
        <p:txBody>
          <a:bodyPr lIns="0" rIns="0" tIns="39240" bIns="0" anchor="ctr"/>
          <a:p>
            <a:pPr>
              <a:lnSpc>
                <a:spcPct val="93000"/>
              </a:lnSpc>
            </a:pPr>
            <a:r>
              <a:rPr lang="en-IN" sz="4400">
                <a:solidFill>
                  <a:srgbClr val="000000"/>
                </a:solidFill>
                <a:latin typeface="Arial"/>
                <a:ea typeface="Droid Sans Fallback"/>
              </a:rPr>
              <a:t>If-else condition</a:t>
            </a:r>
            <a:r>
              <a:rPr lang="en-IN" sz="4400">
                <a:solidFill>
                  <a:srgbClr val="000000"/>
                </a:solidFill>
                <a:latin typeface="Arial"/>
                <a:ea typeface="Droid Sans Fallback"/>
              </a:rPr>
              <a:t>	</a:t>
            </a:r>
            <a:endParaRPr/>
          </a:p>
        </p:txBody>
      </p:sp>
      <p:sp>
        <p:nvSpPr>
          <p:cNvPr id="98" name="CustomShape 2"/>
          <p:cNvSpPr/>
          <p:nvPr/>
        </p:nvSpPr>
        <p:spPr>
          <a:xfrm>
            <a:off x="503280" y="279360"/>
            <a:ext cx="9070200" cy="7363800"/>
          </a:xfrm>
          <a:prstGeom prst="rect">
            <a:avLst/>
          </a:prstGeom>
          <a:noFill/>
          <a:ln>
            <a:noFill/>
          </a:ln>
        </p:spPr>
        <p:txBody>
          <a:bodyPr lIns="0" rIns="0" tIns="19440" bIns="0" anchor="ctr"/>
          <a:p>
            <a:pPr algn="just">
              <a:lnSpc>
                <a:spcPct val="93000"/>
              </a:lnSpc>
            </a:pPr>
            <a:r>
              <a:rPr lang="en-IN" sz="2200">
                <a:solidFill>
                  <a:srgbClr val="000000"/>
                </a:solidFill>
                <a:latin typeface="Arial"/>
                <a:ea typeface="Droid Sans Fallback"/>
              </a:rPr>
              <a:t>Example :</a:t>
            </a:r>
            <a:endParaRPr/>
          </a:p>
          <a:p>
            <a:pPr algn="just">
              <a:lnSpc>
                <a:spcPct val="93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r>
              <a:rPr lang="en-IN" sz="2200">
                <a:solidFill>
                  <a:srgbClr val="000000"/>
                </a:solidFill>
                <a:latin typeface="Arial"/>
                <a:ea typeface="Droid Sans Fallback"/>
              </a:rPr>
              <a:t>	</a:t>
            </a: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a:p>
            <a:pPr algn="just">
              <a:lnSpc>
                <a:spcPct val="93000"/>
              </a:lnSpc>
            </a:pPr>
            <a:endParaRPr/>
          </a:p>
        </p:txBody>
      </p:sp>
      <p:sp>
        <p:nvSpPr>
          <p:cNvPr id="99" name="CustomShape 3"/>
          <p:cNvSpPr/>
          <p:nvPr/>
        </p:nvSpPr>
        <p:spPr>
          <a:xfrm>
            <a:off x="2011320" y="1736640"/>
            <a:ext cx="6873120" cy="4936320"/>
          </a:xfrm>
          <a:prstGeom prst="rect">
            <a:avLst/>
          </a:prstGeom>
          <a:noFill/>
          <a:ln>
            <a:noFill/>
          </a:ln>
        </p:spPr>
        <p:txBody>
          <a:bodyPr lIns="90000" rIns="90000" tIns="64440" bIns="45000"/>
          <a:p>
            <a:pPr>
              <a:lnSpc>
                <a:spcPct val="93000"/>
              </a:lnSpc>
            </a:pPr>
            <a:endParaRPr/>
          </a:p>
          <a:p>
            <a:pPr>
              <a:lnSpc>
                <a:spcPct val="93000"/>
              </a:lnSpc>
            </a:pPr>
            <a:r>
              <a:rPr lang="en-IN" sz="2200">
                <a:solidFill>
                  <a:srgbClr val="000000"/>
                </a:solidFill>
                <a:latin typeface="Arial"/>
                <a:ea typeface="Courier New"/>
              </a:rPr>
              <a:t>int main() {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int i = 20;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if (i &lt;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printf("i is smaller than 15");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else</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printf("i is greater than 15"); </a:t>
            </a:r>
            <a:endParaRPr/>
          </a:p>
          <a:p>
            <a:pPr>
              <a:lnSpc>
                <a:spcPct val="93000"/>
              </a:lnSpc>
            </a:pPr>
            <a:r>
              <a:rPr lang="en-IN" sz="2200">
                <a:solidFill>
                  <a:srgbClr val="000000"/>
                </a:solidFill>
                <a:latin typeface="Arial"/>
                <a:ea typeface="Courier New"/>
              </a:rPr>
              <a:t>              </a:t>
            </a:r>
            <a:endParaRPr/>
          </a:p>
          <a:p>
            <a:pPr>
              <a:lnSpc>
                <a:spcPct val="93000"/>
              </a:lnSpc>
            </a:pPr>
            <a:r>
              <a:rPr lang="en-IN" sz="2200">
                <a:solidFill>
                  <a:srgbClr val="000000"/>
                </a:solidFill>
                <a:latin typeface="Arial"/>
                <a:ea typeface="Courier New"/>
              </a:rPr>
              <a:t>    </a:t>
            </a:r>
            <a:r>
              <a:rPr lang="en-IN" sz="2200">
                <a:solidFill>
                  <a:srgbClr val="000000"/>
                </a:solidFill>
                <a:latin typeface="Arial"/>
                <a:ea typeface="Courier New"/>
              </a:rPr>
              <a:t>return 0;     </a:t>
            </a:r>
            <a:endParaRPr/>
          </a:p>
          <a:p>
            <a:pPr>
              <a:lnSpc>
                <a:spcPct val="93000"/>
              </a:lnSpc>
            </a:pPr>
            <a:r>
              <a:rPr lang="en-IN" sz="2200">
                <a:solidFill>
                  <a:srgbClr val="000000"/>
                </a:solidFill>
                <a:latin typeface="Arial"/>
                <a:ea typeface="Courier New"/>
              </a:rPr>
              <a:t>} </a:t>
            </a:r>
            <a:endParaRPr/>
          </a:p>
          <a:p>
            <a:pPr>
              <a:lnSpc>
                <a:spcPct val="94000"/>
              </a:lnSpc>
            </a:pPr>
            <a:r>
              <a:rPr lang="en-IN" sz="2200">
                <a:solidFill>
                  <a:srgbClr val="000000"/>
                </a:solidFill>
                <a:latin typeface="Courier New"/>
                <a:ea typeface="Courier New"/>
              </a:rPr>
              <a:t>Output</a:t>
            </a:r>
            <a:endParaRPr/>
          </a:p>
          <a:p>
            <a:pPr>
              <a:lnSpc>
                <a:spcPct val="94000"/>
              </a:lnSpc>
            </a:pPr>
            <a:r>
              <a:rPr lang="en-IN" sz="2200">
                <a:solidFill>
                  <a:srgbClr val="000000"/>
                </a:solidFill>
                <a:latin typeface="Courier New"/>
                <a:ea typeface="Courier New"/>
              </a:rPr>
              <a:t>i is greater than 15</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