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Sample Footer Text</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5831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62869185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12778014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9724896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18277848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7E9B64-DC09-41C8-9DE3-DA74AF8D2F97}" type="datetime1">
              <a:rPr lang="en-US" smtClean="0"/>
              <a:t>4/4/2024</a:t>
            </a:fld>
            <a:endParaRPr lang="en-US" dirty="0"/>
          </a:p>
        </p:txBody>
      </p:sp>
      <p:sp>
        <p:nvSpPr>
          <p:cNvPr id="8" name="Footer Placeholder 7"/>
          <p:cNvSpPr>
            <a:spLocks noGrp="1"/>
          </p:cNvSpPr>
          <p:nvPr>
            <p:ph type="ftr" sz="quarter" idx="11"/>
          </p:nvPr>
        </p:nvSpPr>
        <p:spPr/>
        <p:txBody>
          <a:bodyPr/>
          <a:lstStyle/>
          <a:p>
            <a:r>
              <a:rPr lang="en-US" smtClean="0"/>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80457233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7E9B64-DC09-41C8-9DE3-DA74AF8D2F97}" type="datetime1">
              <a:rPr lang="en-US" smtClean="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28573522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6533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4280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2733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8378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7095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3173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746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4183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6976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2513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9592495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4790" y="936715"/>
            <a:ext cx="11287507" cy="1923444"/>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400" dirty="0">
                <a:solidFill>
                  <a:schemeClr val="bg1"/>
                </a:solidFill>
                <a:latin typeface="Arial Black" panose="020B0A04020102020204" pitchFamily="34" charset="0"/>
              </a:rPr>
              <a:t>Presented </a:t>
            </a:r>
            <a:r>
              <a:rPr lang="en-US" sz="1400" dirty="0" smtClean="0">
                <a:solidFill>
                  <a:schemeClr val="bg1"/>
                </a:solidFill>
                <a:latin typeface="Arial Black" panose="020B0A04020102020204" pitchFamily="34" charset="0"/>
              </a:rPr>
              <a:t>by:</a:t>
            </a:r>
          </a:p>
          <a:p>
            <a:pPr algn="r"/>
            <a:r>
              <a:rPr lang="en-US" sz="1400" dirty="0" smtClean="0">
                <a:solidFill>
                  <a:schemeClr val="bg1"/>
                </a:solidFill>
                <a:latin typeface="Arial Black" panose="020B0A04020102020204" pitchFamily="34" charset="0"/>
              </a:rPr>
              <a:t>V . Arunkumar </a:t>
            </a:r>
            <a:r>
              <a:rPr lang="en-US" sz="1400" dirty="0" smtClean="0">
                <a:solidFill>
                  <a:schemeClr val="bg1"/>
                </a:solidFill>
                <a:latin typeface="Arial Black" panose="020B0A04020102020204" pitchFamily="34" charset="0"/>
              </a:rPr>
              <a:t>- Anjalai  Ammal </a:t>
            </a:r>
            <a:r>
              <a:rPr lang="en-US" sz="1400" dirty="0">
                <a:solidFill>
                  <a:schemeClr val="bg1"/>
                </a:solidFill>
                <a:latin typeface="Arial Black" panose="020B0A04020102020204" pitchFamily="34" charset="0"/>
              </a:rPr>
              <a:t>Mahalingam Engineering </a:t>
            </a:r>
            <a:r>
              <a:rPr lang="en-US" sz="1400" dirty="0" smtClean="0">
                <a:solidFill>
                  <a:schemeClr val="bg1"/>
                </a:solidFill>
                <a:latin typeface="Arial Black" panose="020B0A04020102020204" pitchFamily="34" charset="0"/>
              </a:rPr>
              <a:t>College- </a:t>
            </a:r>
          </a:p>
          <a:p>
            <a:pPr algn="r"/>
            <a:r>
              <a:rPr lang="en-US" sz="1400" dirty="0" smtClean="0">
                <a:solidFill>
                  <a:schemeClr val="bg1"/>
                </a:solidFill>
                <a:latin typeface="Arial Black" panose="020B0A04020102020204" pitchFamily="34" charset="0"/>
              </a:rPr>
              <a:t>B. Tech. Information</a:t>
            </a:r>
            <a:r>
              <a:rPr lang="en-US" sz="1400" dirty="0">
                <a:solidFill>
                  <a:schemeClr val="bg1"/>
                </a:solidFill>
                <a:latin typeface="Arial Black" panose="020B0A04020102020204" pitchFamily="34" charset="0"/>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2211572"/>
            <a:ext cx="9956747" cy="3965390"/>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537485" y="2227338"/>
            <a:ext cx="9956747" cy="5264784"/>
          </a:xfrm>
        </p:spPr>
        <p:txBody>
          <a:bodyPr vert="horz" lIns="91440" tIns="45720" rIns="91440" bIns="45720" rtlCol="0" anchor="t">
            <a:noAutofit/>
          </a:bodyPr>
          <a:lstStyle/>
          <a:p>
            <a:r>
              <a:rPr lang="en-US" sz="1600" dirty="0">
                <a:solidFill>
                  <a:schemeClr val="tx1"/>
                </a:solidFill>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solidFill>
                  <a:schemeClr val="tx1"/>
                </a:solidFill>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solidFill>
                  <a:schemeClr val="tx1"/>
                </a:solidFill>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solidFill>
                  <a:schemeClr val="tx1"/>
                </a:solidFill>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31892" cy="828234"/>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968421" y="1998921"/>
            <a:ext cx="9803218" cy="4392917"/>
          </a:xfrm>
        </p:spPr>
        <p:txBody>
          <a:bodyPr vert="horz" lIns="91440" tIns="45720" rIns="91440" bIns="45720" rtlCol="0" anchor="t">
            <a:normAutofit fontScale="85000" lnSpcReduction="10000"/>
          </a:bodyPr>
          <a:lstStyle/>
          <a:p>
            <a:r>
              <a:rPr lang="en-US" sz="1200" b="1" dirty="0">
                <a:solidFill>
                  <a:schemeClr val="tx1"/>
                </a:solidFill>
                <a:ea typeface="+mn-lt"/>
                <a:cs typeface="+mn-lt"/>
              </a:rPr>
              <a:t>Individual Users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Everyday computer users who want to protect their personal information, such as passwords, credit card details, and private messages, from unauthorized access.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Professionals who handle sensitive data on their computers, including journalists, lawyers, and healthcare professionals.</a:t>
            </a:r>
            <a:endParaRPr lang="en-US" sz="1200" dirty="0">
              <a:solidFill>
                <a:schemeClr val="tx1"/>
              </a:solidFill>
            </a:endParaRPr>
          </a:p>
          <a:p>
            <a:r>
              <a:rPr lang="en-US" sz="1200" b="1" dirty="0">
                <a:solidFill>
                  <a:schemeClr val="tx1"/>
                </a:solidFill>
                <a:ea typeface="+mn-lt"/>
                <a:cs typeface="+mn-lt"/>
              </a:rPr>
              <a:t>Businesses and Enterprises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Small and medium-sized businesses (SMBs) seeking to safeguard their sensitive business information, financial records, and customer data from cyber threats.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Large enterprises and corporations aiming to enhance their cybersecurity measures to protect valuable intellectual property and confidential business data.</a:t>
            </a:r>
            <a:endParaRPr lang="en-US" sz="1200" dirty="0">
              <a:solidFill>
                <a:schemeClr val="tx1"/>
              </a:solidFill>
            </a:endParaRPr>
          </a:p>
          <a:p>
            <a:r>
              <a:rPr lang="en-US" sz="1200" b="1" dirty="0">
                <a:solidFill>
                  <a:schemeClr val="tx1"/>
                </a:solidFill>
                <a:ea typeface="+mn-lt"/>
                <a:cs typeface="+mn-lt"/>
              </a:rPr>
              <a:t>Government Agencies and Institutions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Government organizations at local, state, and federal levels tasked with protecting classified information, national security data, and citizen privacy.</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Educational institutions, such as universities and research facilities, safeguarding academic research, student records, and institutional data.</a:t>
            </a:r>
            <a:endParaRPr lang="en-US" sz="1200" dirty="0">
              <a:solidFill>
                <a:schemeClr val="tx1"/>
              </a:solidFill>
            </a:endParaRPr>
          </a:p>
          <a:p>
            <a:r>
              <a:rPr lang="en-US" sz="1200" b="1" dirty="0">
                <a:solidFill>
                  <a:schemeClr val="tx1"/>
                </a:solidFill>
                <a:ea typeface="+mn-lt"/>
                <a:cs typeface="+mn-lt"/>
              </a:rPr>
              <a:t>Cybersecurity Professionals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Security analysts, consultants, and professionals responsible for assessing and mitigating cyber threats within organizations.</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Ethical hackers and penetration testers seeking to evaluate and strengthen the security posture of systems and networks.</a:t>
            </a:r>
            <a:endParaRPr lang="en-US" sz="1200" dirty="0">
              <a:solidFill>
                <a:schemeClr val="tx1"/>
              </a:solidFill>
            </a:endParaRPr>
          </a:p>
          <a:p>
            <a:r>
              <a:rPr lang="en-US" sz="1200" b="1" dirty="0">
                <a:solidFill>
                  <a:schemeClr val="tx1"/>
                </a:solidFill>
                <a:ea typeface="+mn-lt"/>
                <a:cs typeface="+mn-lt"/>
              </a:rPr>
              <a:t>Software Developers and IT Professionals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solidFill>
                <a:schemeClr val="tx1"/>
              </a:solidFill>
            </a:endParaRPr>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696357" y="2061431"/>
            <a:ext cx="9956747" cy="4934105"/>
          </a:xfrm>
        </p:spPr>
        <p:txBody>
          <a:bodyPr vert="horz" lIns="91440" tIns="45720" rIns="91440" bIns="45720" rtlCol="0" anchor="t">
            <a:normAutofit/>
          </a:bodyPr>
          <a:lstStyle/>
          <a:p>
            <a:pPr marL="0" indent="0">
              <a:buNone/>
            </a:pPr>
            <a:r>
              <a:rPr lang="en-US" sz="1500" b="1" dirty="0" smtClean="0">
                <a:solidFill>
                  <a:schemeClr val="tx1"/>
                </a:solidFill>
                <a:ea typeface="+mn-lt"/>
                <a:cs typeface="+mn-lt"/>
              </a:rPr>
              <a:t>Value </a:t>
            </a:r>
            <a:r>
              <a:rPr lang="en-US" sz="1500" b="1" dirty="0">
                <a:solidFill>
                  <a:schemeClr val="tx1"/>
                </a:solidFill>
                <a:ea typeface="+mn-lt"/>
                <a:cs typeface="+mn-lt"/>
              </a:rPr>
              <a:t>Proposition:</a:t>
            </a:r>
            <a:endParaRPr lang="en-US" sz="1500" dirty="0">
              <a:solidFill>
                <a:schemeClr val="tx1"/>
              </a:solidFill>
              <a:ea typeface="+mn-lt"/>
              <a:cs typeface="+mn-lt"/>
            </a:endParaRPr>
          </a:p>
          <a:p>
            <a:r>
              <a:rPr lang="en-US" sz="1500" b="1" dirty="0">
                <a:solidFill>
                  <a:schemeClr val="tx1"/>
                </a:solidFill>
                <a:ea typeface="+mn-lt"/>
                <a:cs typeface="+mn-lt"/>
              </a:rPr>
              <a:t>Enhanced Data Security</a:t>
            </a:r>
            <a:r>
              <a:rPr lang="en-US" sz="1500" dirty="0">
                <a:solidFill>
                  <a:schemeClr val="tx1"/>
                </a:solidFill>
                <a:ea typeface="+mn-lt"/>
                <a:cs typeface="+mn-lt"/>
              </a:rPr>
              <a:t>: Our solution offers robust security measures to protect sensitive information from keylogging threats, enhancing data security and safeguarding against unauthorized access and exploitation.</a:t>
            </a:r>
            <a:endParaRPr lang="en-US" sz="1500" dirty="0">
              <a:solidFill>
                <a:schemeClr val="tx1"/>
              </a:solidFill>
            </a:endParaRPr>
          </a:p>
          <a:p>
            <a:r>
              <a:rPr lang="en-US" sz="1500" b="1" dirty="0">
                <a:solidFill>
                  <a:schemeClr val="tx1"/>
                </a:solidFill>
                <a:ea typeface="+mn-lt"/>
                <a:cs typeface="+mn-lt"/>
              </a:rPr>
              <a:t>Real-Time Threat Detection</a:t>
            </a:r>
            <a:r>
              <a:rPr lang="en-US" sz="1500" dirty="0">
                <a:solidFill>
                  <a:schemeClr val="tx1"/>
                </a:solidFill>
                <a:ea typeface="+mn-lt"/>
                <a:cs typeface="+mn-lt"/>
              </a:rPr>
              <a:t>: With real-time detection and prevention capabilities, our solution promptly identifies and mitigates keylogging activities, minimizing the risk of data breaches and </a:t>
            </a:r>
            <a:r>
              <a:rPr lang="en-US" sz="1500" dirty="0" err="1">
                <a:solidFill>
                  <a:schemeClr val="tx1"/>
                </a:solidFill>
                <a:ea typeface="+mn-lt"/>
                <a:cs typeface="+mn-lt"/>
              </a:rPr>
              <a:t>cyber attacks</a:t>
            </a:r>
            <a:r>
              <a:rPr lang="en-US" sz="1500" dirty="0">
                <a:solidFill>
                  <a:schemeClr val="tx1"/>
                </a:solidFill>
                <a:ea typeface="+mn-lt"/>
                <a:cs typeface="+mn-lt"/>
              </a:rPr>
              <a:t>.</a:t>
            </a:r>
            <a:endParaRPr lang="en-US" sz="1500" dirty="0">
              <a:solidFill>
                <a:schemeClr val="tx1"/>
              </a:solidFill>
            </a:endParaRPr>
          </a:p>
          <a:p>
            <a:r>
              <a:rPr lang="en-US" sz="1500" b="1" dirty="0">
                <a:solidFill>
                  <a:schemeClr val="tx1"/>
                </a:solidFill>
                <a:ea typeface="+mn-lt"/>
                <a:cs typeface="+mn-lt"/>
              </a:rPr>
              <a:t>User-Friendly Experience</a:t>
            </a:r>
            <a:r>
              <a:rPr lang="en-US" sz="1500" dirty="0">
                <a:solidFill>
                  <a:schemeClr val="tx1"/>
                </a:solidFill>
                <a:ea typeface="+mn-lt"/>
                <a:cs typeface="+mn-lt"/>
              </a:rPr>
              <a:t>: Our intuitive user interface and easy deployment ensure a seamless user experience, empowering users to manage and monitor the keylogger and security measures effortlessly.</a:t>
            </a:r>
            <a:endParaRPr lang="en-US" sz="1500" dirty="0">
              <a:solidFill>
                <a:schemeClr val="tx1"/>
              </a:solidFill>
            </a:endParaRPr>
          </a:p>
          <a:p>
            <a:r>
              <a:rPr lang="en-US" sz="1500" b="1" dirty="0">
                <a:solidFill>
                  <a:schemeClr val="tx1"/>
                </a:solidFill>
                <a:ea typeface="+mn-lt"/>
                <a:cs typeface="+mn-lt"/>
              </a:rPr>
              <a:t>Cross-Platform Compatibility</a:t>
            </a:r>
            <a:r>
              <a:rPr lang="en-US" sz="1500" dirty="0">
                <a:solidFill>
                  <a:schemeClr val="tx1"/>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sz="1500" dirty="0">
              <a:solidFill>
                <a:schemeClr val="tx1"/>
              </a:solidFill>
            </a:endParaRPr>
          </a:p>
          <a:p>
            <a:r>
              <a:rPr lang="en-US" sz="1500" b="1" dirty="0">
                <a:solidFill>
                  <a:schemeClr val="tx1"/>
                </a:solidFill>
                <a:ea typeface="+mn-lt"/>
                <a:cs typeface="+mn-lt"/>
              </a:rPr>
              <a:t>Privacy and Confidentiality</a:t>
            </a:r>
            <a:r>
              <a:rPr lang="en-US" sz="1500" dirty="0">
                <a:solidFill>
                  <a:schemeClr val="tx1"/>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1500" dirty="0">
              <a:solidFill>
                <a:schemeClr val="tx1"/>
              </a:solidFill>
            </a:endParaRPr>
          </a:p>
          <a:p>
            <a:endParaRPr lang="en-US" dirty="0">
              <a:solidFill>
                <a:schemeClr val="tx1"/>
              </a:solidFill>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696357" y="2303589"/>
            <a:ext cx="9956747" cy="5020369"/>
          </a:xfrm>
        </p:spPr>
        <p:txBody>
          <a:bodyPr vert="horz" lIns="91440" tIns="45720" rIns="91440" bIns="45720" rtlCol="0" anchor="t">
            <a:noAutofit/>
          </a:bodyPr>
          <a:lstStyle/>
          <a:p>
            <a:r>
              <a:rPr lang="en-US" sz="1200" b="1" dirty="0" smtClean="0">
                <a:solidFill>
                  <a:schemeClr val="tx1"/>
                </a:solidFill>
                <a:ea typeface="+mn-lt"/>
                <a:cs typeface="+mn-lt"/>
              </a:rPr>
              <a:t>Advanced </a:t>
            </a:r>
            <a:r>
              <a:rPr lang="en-US" sz="1200" b="1" dirty="0">
                <a:solidFill>
                  <a:schemeClr val="tx1"/>
                </a:solidFill>
                <a:ea typeface="+mn-lt"/>
                <a:cs typeface="+mn-lt"/>
              </a:rPr>
              <a:t>Threat Detection and Prevention</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200" dirty="0">
              <a:solidFill>
                <a:schemeClr val="tx1"/>
              </a:solidFill>
            </a:endParaRPr>
          </a:p>
          <a:p>
            <a:r>
              <a:rPr lang="en-US" sz="1200" b="1" dirty="0">
                <a:solidFill>
                  <a:schemeClr val="tx1"/>
                </a:solidFill>
                <a:ea typeface="+mn-lt"/>
                <a:cs typeface="+mn-lt"/>
              </a:rPr>
              <a:t>Intelligent Behavioral Analysis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200" dirty="0">
              <a:solidFill>
                <a:schemeClr val="tx1"/>
              </a:solidFill>
            </a:endParaRPr>
          </a:p>
          <a:p>
            <a:r>
              <a:rPr lang="en-US" sz="1200" b="1" dirty="0">
                <a:solidFill>
                  <a:schemeClr val="tx1"/>
                </a:solidFill>
                <a:ea typeface="+mn-lt"/>
                <a:cs typeface="+mn-lt"/>
              </a:rPr>
              <a:t>Adaptive Security Measures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200" dirty="0">
              <a:solidFill>
                <a:schemeClr val="tx1"/>
              </a:solidFill>
            </a:endParaRPr>
          </a:p>
          <a:p>
            <a:r>
              <a:rPr lang="en-US" sz="1200" b="1" dirty="0">
                <a:solidFill>
                  <a:schemeClr val="tx1"/>
                </a:solidFill>
                <a:ea typeface="+mn-lt"/>
                <a:cs typeface="+mn-lt"/>
              </a:rPr>
              <a:t>Stealthy Operation and Evasion Techniques</a:t>
            </a:r>
            <a:r>
              <a:rPr lang="en-US" sz="1200" dirty="0">
                <a:solidFill>
                  <a:schemeClr val="tx1"/>
                </a:solidFill>
                <a:ea typeface="+mn-lt"/>
                <a:cs typeface="+mn-lt"/>
              </a:rPr>
              <a:t>:</a:t>
            </a:r>
            <a:endParaRPr lang="en-US" sz="1200" dirty="0">
              <a:solidFill>
                <a:schemeClr val="tx1"/>
              </a:solidFill>
            </a:endParaRPr>
          </a:p>
          <a:p>
            <a:pPr lvl="1">
              <a:buFont typeface="Neue Haas Grotesk Text Pro" panose="020B0604020202020204" pitchFamily="34" charset="0"/>
              <a:buChar char="+"/>
            </a:pPr>
            <a:r>
              <a:rPr lang="en-US" sz="1200" dirty="0">
                <a:solidFill>
                  <a:schemeClr val="tx1"/>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200" dirty="0">
              <a:solidFill>
                <a:schemeClr val="tx1"/>
              </a:solidFill>
            </a:endParaRPr>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814892" y="2470235"/>
            <a:ext cx="9956747" cy="4387765"/>
          </a:xfrm>
        </p:spPr>
        <p:txBody>
          <a:bodyPr vert="horz" lIns="91440" tIns="45720" rIns="91440" bIns="45720" rtlCol="0" anchor="t">
            <a:noAutofit/>
          </a:bodyPr>
          <a:lstStyle/>
          <a:p>
            <a:r>
              <a:rPr lang="en-US" sz="1400" b="1" dirty="0">
                <a:solidFill>
                  <a:schemeClr val="tx1"/>
                </a:solidFill>
                <a:ea typeface="+mn-lt"/>
                <a:cs typeface="+mn-lt"/>
              </a:rPr>
              <a:t>Detection Accuracy:</a:t>
            </a:r>
            <a:r>
              <a:rPr lang="en-US" sz="1400" dirty="0">
                <a:solidFill>
                  <a:schemeClr val="tx1"/>
                </a:solidFill>
                <a:ea typeface="+mn-lt"/>
                <a:cs typeface="+mn-lt"/>
              </a:rPr>
              <a:t> Measure the accuracy of the detection algorithms in identifying keylogging activities. This can be quantified by metrics such as true positive rate, false positive rate, precision, and recall.</a:t>
            </a:r>
            <a:endParaRPr lang="en-US" sz="1400" dirty="0">
              <a:solidFill>
                <a:schemeClr val="tx1"/>
              </a:solidFill>
            </a:endParaRPr>
          </a:p>
          <a:p>
            <a:r>
              <a:rPr lang="en-US" sz="1400" b="1" dirty="0">
                <a:solidFill>
                  <a:schemeClr val="tx1"/>
                </a:solidFill>
                <a:ea typeface="+mn-lt"/>
                <a:cs typeface="+mn-lt"/>
              </a:rPr>
              <a:t>Prevention Efficacy:</a:t>
            </a:r>
            <a:r>
              <a:rPr lang="en-US" sz="1400" dirty="0">
                <a:solidFill>
                  <a:schemeClr val="tx1"/>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solidFill>
                <a:schemeClr val="tx1"/>
              </a:solidFill>
            </a:endParaRPr>
          </a:p>
          <a:p>
            <a:r>
              <a:rPr lang="en-US" sz="1400" b="1" dirty="0">
                <a:solidFill>
                  <a:schemeClr val="tx1"/>
                </a:solidFill>
                <a:ea typeface="+mn-lt"/>
                <a:cs typeface="+mn-lt"/>
              </a:rPr>
              <a:t>System Performance:</a:t>
            </a:r>
            <a:r>
              <a:rPr lang="en-US" sz="1400" dirty="0">
                <a:solidFill>
                  <a:schemeClr val="tx1"/>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solidFill>
                <a:schemeClr val="tx1"/>
              </a:solidFill>
            </a:endParaRPr>
          </a:p>
          <a:p>
            <a:r>
              <a:rPr lang="en-US" sz="1400" b="1" dirty="0">
                <a:solidFill>
                  <a:schemeClr val="tx1"/>
                </a:solidFill>
                <a:ea typeface="+mn-lt"/>
                <a:cs typeface="+mn-lt"/>
              </a:rPr>
              <a:t>Encryption Strength:</a:t>
            </a:r>
            <a:r>
              <a:rPr lang="en-US" sz="1400" dirty="0">
                <a:solidFill>
                  <a:schemeClr val="tx1"/>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solidFill>
                <a:schemeClr val="tx1"/>
              </a:solidFill>
            </a:endParaRPr>
          </a:p>
          <a:p>
            <a:r>
              <a:rPr lang="en-US" sz="1400" b="1" dirty="0">
                <a:solidFill>
                  <a:schemeClr val="tx1"/>
                </a:solidFill>
                <a:ea typeface="+mn-lt"/>
                <a:cs typeface="+mn-lt"/>
              </a:rPr>
              <a:t>User Satisfaction:</a:t>
            </a:r>
            <a:r>
              <a:rPr lang="en-US" sz="1400" dirty="0">
                <a:solidFill>
                  <a:schemeClr val="tx1"/>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solidFill>
                <a:schemeClr val="tx1"/>
              </a:solidFill>
            </a:endParaRPr>
          </a:p>
          <a:p>
            <a:pPr marL="0" indent="0">
              <a:buNone/>
            </a:pPr>
            <a:endParaRPr lang="en-US" sz="2000" dirty="0">
              <a:solidFill>
                <a:schemeClr val="tx1"/>
              </a:solidFill>
            </a:endParaRPr>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696357" y="4534721"/>
            <a:ext cx="9956747" cy="4646558"/>
          </a:xfrm>
        </p:spPr>
        <p:txBody>
          <a:bodyPr vert="horz" lIns="91440" tIns="45720" rIns="91440" bIns="45720" rtlCol="0" anchor="t">
            <a:noAutofit/>
          </a:bodyPr>
          <a:lstStyle/>
          <a:p>
            <a:r>
              <a:rPr lang="en-US" dirty="0">
                <a:solidFill>
                  <a:schemeClr val="tx1"/>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solidFill>
                <a:schemeClr val="tx1"/>
              </a:solidFill>
            </a:endParaRPr>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1218</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Century Gothic</vt:lpstr>
      <vt:lpstr>Neue Haas Grotesk Text Pro</vt:lpstr>
      <vt:lpstr>Wingdings 3</vt:lpstr>
      <vt:lpstr>Ion Boardroom</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145</cp:revision>
  <dcterms:created xsi:type="dcterms:W3CDTF">2024-04-01T14:55:32Z</dcterms:created>
  <dcterms:modified xsi:type="dcterms:W3CDTF">2024-04-04T05:16:33Z</dcterms:modified>
</cp:coreProperties>
</file>