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6" Type="http://schemas.openxmlformats.org/officeDocument/2006/relationships/hyperlink" Target="https://chat.openal.com/" TargetMode="Externa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3" name="TextBox 2"/>
          <p:cNvSpPr txBox="1"/>
          <p:nvPr/>
        </p:nvSpPr>
        <p:spPr>
          <a:xfrm>
            <a:off x="-100568" y="1015075"/>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058588"/>
            <a:ext cx="7980183" cy="1631216"/>
          </a:xfrm>
          <a:prstGeom prst="rect">
            <a:avLst/>
          </a:prstGeom>
          <a:noFill/>
        </p:spPr>
        <p:txBody>
          <a:bodyPr wrap="square" lIns="91440" tIns="45720" rIns="91440" bIns="45720" rtlCol="0" anchor="t">
            <a:spAutoFit/>
          </a:bodyPr>
          <a:lstStyle/>
          <a:p>
            <a:r>
              <a:rPr lang="en-US" sz="2000" b="1" i="1" dirty="0">
                <a:solidFill>
                  <a:schemeClr val="accent1">
                    <a:lumMod val="75000"/>
                  </a:schemeClr>
                </a:solidFill>
                <a:latin typeface="Arial" pitchFamily="34" charset="0"/>
                <a:cs typeface="Arial" pitchFamily="34" charset="0"/>
              </a:rPr>
              <a:t>Presented By:</a:t>
            </a:r>
          </a:p>
          <a:p>
            <a:r>
              <a:rPr lang="en-US" sz="2000" b="1" i="1" dirty="0">
                <a:solidFill>
                  <a:schemeClr val="accent1">
                    <a:lumMod val="75000"/>
                  </a:schemeClr>
                </a:solidFill>
                <a:latin typeface="Arial" pitchFamily="34" charset="0"/>
                <a:cs typeface="Arial" pitchFamily="34" charset="0"/>
              </a:rPr>
              <a:t> </a:t>
            </a:r>
            <a:r>
              <a:rPr lang="en-IN" sz="2000" b="1" i="1" dirty="0" err="1">
                <a:solidFill>
                  <a:schemeClr val="accent1">
                    <a:lumMod val="75000"/>
                  </a:schemeClr>
                </a:solidFill>
                <a:latin typeface="Arial" pitchFamily="34" charset="0"/>
                <a:cs typeface="Arial" pitchFamily="34" charset="0"/>
              </a:rPr>
              <a:t>Arun</a:t>
            </a:r>
            <a:r>
              <a:rPr lang="en-IN" sz="2000" b="1" i="1" dirty="0">
                <a:solidFill>
                  <a:schemeClr val="accent1">
                    <a:lumMod val="75000"/>
                  </a:schemeClr>
                </a:solidFill>
                <a:latin typeface="Arial" pitchFamily="34" charset="0"/>
                <a:cs typeface="Arial" pitchFamily="34" charset="0"/>
              </a:rPr>
              <a:t> </a:t>
            </a:r>
            <a:r>
              <a:rPr lang="en-IN" sz="2000" b="1" i="1" dirty="0" err="1">
                <a:solidFill>
                  <a:schemeClr val="accent1">
                    <a:lumMod val="75000"/>
                  </a:schemeClr>
                </a:solidFill>
                <a:latin typeface="Arial" pitchFamily="34" charset="0"/>
                <a:cs typeface="Arial" pitchFamily="34" charset="0"/>
              </a:rPr>
              <a:t>kumar</a:t>
            </a:r>
            <a:r>
              <a:rPr lang="en-IN" sz="2000" b="1" i="1" dirty="0">
                <a:solidFill>
                  <a:schemeClr val="accent1">
                    <a:lumMod val="75000"/>
                  </a:schemeClr>
                </a:solidFill>
                <a:latin typeface="Arial" pitchFamily="34" charset="0"/>
                <a:cs typeface="Arial" pitchFamily="34" charset="0"/>
              </a:rPr>
              <a:t>. S</a:t>
            </a:r>
            <a:endParaRPr lang="en-US" sz="2000" b="1" i="1" dirty="0">
              <a:solidFill>
                <a:schemeClr val="accent1">
                  <a:lumMod val="75000"/>
                </a:schemeClr>
              </a:solidFill>
              <a:latin typeface="Arial"/>
              <a:cs typeface="Arial"/>
            </a:endParaRPr>
          </a:p>
          <a:p>
            <a:r>
              <a:rPr lang="en-US" sz="2000" b="1" i="1" dirty="0">
                <a:solidFill>
                  <a:schemeClr val="accent1">
                    <a:lumMod val="75000"/>
                  </a:schemeClr>
                </a:solidFill>
                <a:latin typeface="Arial"/>
                <a:cs typeface="Arial"/>
              </a:rPr>
              <a:t> 3</a:t>
            </a:r>
            <a:r>
              <a:rPr lang="en-US" sz="2000" b="1" i="1" baseline="30000" dirty="0">
                <a:solidFill>
                  <a:schemeClr val="accent1">
                    <a:lumMod val="75000"/>
                  </a:schemeClr>
                </a:solidFill>
                <a:latin typeface="Arial"/>
                <a:cs typeface="Arial"/>
              </a:rPr>
              <a:t>rd</a:t>
            </a:r>
            <a:r>
              <a:rPr lang="en-US" sz="2000" b="1" i="1" dirty="0">
                <a:solidFill>
                  <a:schemeClr val="accent1">
                    <a:lumMod val="75000"/>
                  </a:schemeClr>
                </a:solidFill>
                <a:latin typeface="Arial"/>
                <a:cs typeface="Arial"/>
              </a:rPr>
              <a:t> year – Electrical and Electronic Engineering</a:t>
            </a:r>
          </a:p>
          <a:p>
            <a:r>
              <a:rPr lang="en-US" sz="2000" b="1" i="1" dirty="0">
                <a:solidFill>
                  <a:schemeClr val="accent1">
                    <a:lumMod val="75000"/>
                  </a:schemeClr>
                </a:solidFill>
                <a:latin typeface="Arial"/>
                <a:cs typeface="Arial"/>
              </a:rPr>
              <a:t>SSM INSTITUTE OF ENGINEERING AND TECHNOLOGY</a:t>
            </a:r>
          </a:p>
          <a:p>
            <a:pPr marL="457200" indent="-457200">
              <a:buAutoNum type="arabicPeriod"/>
            </a:pPr>
            <a:endParaRPr lang="en-US" sz="2000" b="1" i="1" dirty="0">
              <a:solidFill>
                <a:schemeClr val="accent1">
                  <a:lumMod val="75000"/>
                </a:schemeClr>
              </a:solidFill>
              <a:latin typeface="Arial"/>
              <a:cs typeface="Arial"/>
            </a:endParaRPr>
          </a:p>
        </p:txBody>
      </p:sp>
      <p:sp>
        <p:nvSpPr>
          <p:cNvPr id="5" name="TextBox 4">
            <a:extLst>
              <a:ext uri="{FF2B5EF4-FFF2-40B4-BE49-F238E27FC236}">
                <a16:creationId xmlns:a16="http://schemas.microsoft.com/office/drawing/2014/main" id="{B810A400-E608-3CF9-45E4-0C71F6A25898}"/>
              </a:ext>
            </a:extLst>
          </p:cNvPr>
          <p:cNvSpPr txBox="1"/>
          <p:nvPr/>
        </p:nvSpPr>
        <p:spPr>
          <a:xfrm>
            <a:off x="5350119" y="2515932"/>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400" dirty="0">
                <a:latin typeface="Times New Roman" panose="02020603050405020304" pitchFamily="18" charset="0"/>
                <a:cs typeface="Times New Roman" panose="02020603050405020304" pitchFamily="18" charset="0"/>
              </a:rPr>
              <a:t>“Explore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the potential rating discrepancies in Fandango movie ratings compared to other movie rating platforms. Utilize Python to gather, clean,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data, aiming to uncover any biases or inconsistencies in Fandango's rating system compared to objective movie rating sources like </a:t>
            </a:r>
            <a:r>
              <a:rPr lang="en-GB" sz="2400" dirty="0" err="1">
                <a:latin typeface="Times New Roman" panose="02020603050405020304" pitchFamily="18" charset="0"/>
                <a:cs typeface="Times New Roman" panose="02020603050405020304" pitchFamily="18" charset="0"/>
              </a:rPr>
              <a:t>IMDb</a:t>
            </a:r>
            <a:r>
              <a:rPr lang="en-GB" sz="2400" dirty="0">
                <a:latin typeface="Times New Roman" panose="02020603050405020304" pitchFamily="18" charset="0"/>
                <a:cs typeface="Times New Roman" panose="02020603050405020304" pitchFamily="18" charset="0"/>
              </a:rPr>
              <a:t> or Rotten Tomatoes. Identify patterns, outliers, and potential factors contributing to any observed differences in ratings."</a:t>
            </a: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581192" y="1413417"/>
            <a:ext cx="6096000" cy="3508653"/>
          </a:xfrm>
          <a:prstGeom prst="rect">
            <a:avLst/>
          </a:prstGeom>
        </p:spPr>
        <p:txBody>
          <a:bodyPr>
            <a:spAutoFit/>
          </a:bodyPr>
          <a:lstStyle/>
          <a:p>
            <a:r>
              <a:rPr lang="en-GB" sz="20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Obtain movie ratings data from Fandango and another reliable source (e.g., </a:t>
            </a:r>
            <a:r>
              <a:rPr lang="en-GB" dirty="0" err="1">
                <a:latin typeface="Times New Roman" panose="02020603050405020304" pitchFamily="18" charset="0"/>
                <a:cs typeface="Times New Roman" panose="02020603050405020304" pitchFamily="18" charset="0"/>
              </a:rPr>
              <a:t>IMDb</a:t>
            </a:r>
            <a:r>
              <a:rPr lang="en-GB" dirty="0">
                <a:latin typeface="Times New Roman" panose="02020603050405020304" pitchFamily="18" charset="0"/>
                <a:cs typeface="Times New Roman" panose="02020603050405020304" pitchFamily="18" charset="0"/>
              </a:rPr>
              <a:t>).</a:t>
            </a:r>
          </a:p>
          <a:p>
            <a:r>
              <a:rPr lang="en-GB" sz="2000" b="1" dirty="0">
                <a:latin typeface="Times New Roman" panose="02020603050405020304" pitchFamily="18" charset="0"/>
                <a:cs typeface="Times New Roman" panose="02020603050405020304" pitchFamily="18" charset="0"/>
              </a:rPr>
              <a:t>Data Cleaning: </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Clean the data to ensure accuracy and consistency.</a:t>
            </a:r>
          </a:p>
          <a:p>
            <a:r>
              <a:rPr lang="en-GB" sz="2000" b="1" dirty="0">
                <a:latin typeface="Times New Roman" panose="02020603050405020304" pitchFamily="18" charset="0"/>
                <a:cs typeface="Times New Roman" panose="02020603050405020304" pitchFamily="18" charset="0"/>
              </a:rPr>
              <a:t>Data Analysis:</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Calculate summary statistics (mean, median, standard deviation, etc.) for both Fandango and the other source.</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Visualize the distribution of ratings from both sources using histograms or boxplots.</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Perform hypothesis testing to determine if there's a significant difference between the ratings.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 Clearly define the objective of the analysis, such as understanding the extent of rating inflation on Fandango compared to other platforms.</a:t>
            </a:r>
          </a:p>
          <a:p>
            <a:r>
              <a:rPr lang="en-GB" sz="2000" b="1" dirty="0">
                <a:latin typeface="Times New Roman" panose="02020603050405020304" pitchFamily="18" charset="0"/>
                <a:cs typeface="Times New Roman" panose="02020603050405020304" pitchFamily="18" charset="0"/>
              </a:rPr>
              <a:t>Scope Definition:</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 Determine the scope of the analysis, including which movies, time period, and comparison platforms will be included.</a:t>
            </a:r>
          </a:p>
          <a:p>
            <a:r>
              <a:rPr lang="en-GB" sz="20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Gather Fandango ratings data using web scraping or an API.</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Collect ratings data from alternative sources like </a:t>
            </a:r>
            <a:r>
              <a:rPr lang="en-GB" sz="1800" dirty="0" err="1">
                <a:latin typeface="Times New Roman" panose="02020603050405020304" pitchFamily="18" charset="0"/>
                <a:cs typeface="Times New Roman" panose="02020603050405020304" pitchFamily="18" charset="0"/>
              </a:rPr>
              <a:t>IMDb</a:t>
            </a:r>
            <a:r>
              <a:rPr lang="en-GB" sz="1800" dirty="0">
                <a:latin typeface="Times New Roman" panose="02020603050405020304" pitchFamily="18" charset="0"/>
                <a:cs typeface="Times New Roman" panose="02020603050405020304" pitchFamily="18" charset="0"/>
              </a:rPr>
              <a:t> or Rotten Tomatoes.</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Ensure data integrity and completeness.</a:t>
            </a:r>
          </a:p>
          <a:p>
            <a:r>
              <a:rPr lang="en-GB" sz="2400" b="1" dirty="0">
                <a:latin typeface="Times New Roman" panose="02020603050405020304" pitchFamily="18" charset="0"/>
                <a:cs typeface="Times New Roman" panose="02020603050405020304" pitchFamily="18" charset="0"/>
              </a:rPr>
              <a:t>Data </a:t>
            </a:r>
            <a:r>
              <a:rPr lang="en-GB" sz="2400" b="1" dirty="0" err="1">
                <a:latin typeface="Times New Roman" panose="02020603050405020304" pitchFamily="18" charset="0"/>
                <a:cs typeface="Times New Roman" panose="02020603050405020304" pitchFamily="18" charset="0"/>
              </a:rPr>
              <a:t>Preprocessing</a:t>
            </a:r>
            <a:r>
              <a:rPr lang="en-GB" sz="2400"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Clean the data by handling missing values, inconsistencies, and outliers.</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Normalize ratings to a common scale if necessary.</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Explore the data to understand its distribution and characteristics.</a:t>
            </a:r>
            <a:endParaRPr lang="en-IN" sz="2400" dirty="0">
              <a:latin typeface="Times New Roman" panose="02020603050405020304" pitchFamily="18" charset="0"/>
              <a:cs typeface="Times New Roman" panose="02020603050405020304" pitchFamily="18" charset="0"/>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r>
              <a:rPr lang="en-GB" sz="2400" b="1" dirty="0">
                <a:latin typeface="Times New Roman" panose="02020603050405020304" pitchFamily="18" charset="0"/>
                <a:cs typeface="Times New Roman" panose="02020603050405020304" pitchFamily="18" charset="0"/>
              </a:rPr>
              <a:t>Algorithm Development:</a:t>
            </a:r>
          </a:p>
          <a:p>
            <a:pPr marL="0" indent="0">
              <a:buNone/>
            </a:pPr>
            <a:endParaRPr lang="en-GB" sz="2400" b="1" dirty="0">
              <a:latin typeface="Times New Roman" panose="02020603050405020304" pitchFamily="18" charset="0"/>
              <a:cs typeface="Times New Roman" panose="02020603050405020304" pitchFamily="18" charset="0"/>
            </a:endParaRP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Data Collection: </a:t>
            </a:r>
            <a:r>
              <a:rPr lang="en-GB" sz="1800" dirty="0">
                <a:latin typeface="Times New Roman" panose="02020603050405020304" pitchFamily="18" charset="0"/>
                <a:cs typeface="Times New Roman" panose="02020603050405020304" pitchFamily="18" charset="0"/>
              </a:rPr>
              <a:t>Utilize web scraping or APIs to gather Fandango movie ratings data and ratings from alternative sources such as </a:t>
            </a:r>
            <a:r>
              <a:rPr lang="en-GB" sz="1800" dirty="0" err="1">
                <a:latin typeface="Times New Roman" panose="02020603050405020304" pitchFamily="18" charset="0"/>
                <a:cs typeface="Times New Roman" panose="02020603050405020304" pitchFamily="18" charset="0"/>
              </a:rPr>
              <a:t>IMDb</a:t>
            </a:r>
            <a:r>
              <a:rPr lang="en-GB" sz="1800" dirty="0">
                <a:latin typeface="Times New Roman" panose="02020603050405020304" pitchFamily="18" charset="0"/>
                <a:cs typeface="Times New Roman" panose="02020603050405020304" pitchFamily="18" charset="0"/>
              </a:rPr>
              <a:t> or Rotten Tomatoes.</a:t>
            </a:r>
          </a:p>
          <a:p>
            <a:pPr marL="457200" indent="-457200">
              <a:buFont typeface="+mj-lt"/>
              <a:buAutoNum type="arabicParenR"/>
            </a:pPr>
            <a:r>
              <a:rPr lang="en-GB" sz="2000" dirty="0">
                <a:latin typeface="Times New Roman" panose="02020603050405020304" pitchFamily="18" charset="0"/>
                <a:cs typeface="Times New Roman" panose="02020603050405020304" pitchFamily="18" charset="0"/>
              </a:rPr>
              <a:t> </a:t>
            </a:r>
            <a:r>
              <a:rPr lang="en-GB" sz="1800" b="1" dirty="0">
                <a:latin typeface="Times New Roman" panose="02020603050405020304" pitchFamily="18" charset="0"/>
                <a:cs typeface="Times New Roman" panose="02020603050405020304" pitchFamily="18" charset="0"/>
              </a:rPr>
              <a:t>Data </a:t>
            </a:r>
            <a:r>
              <a:rPr lang="en-GB" sz="1800" b="1" dirty="0" err="1">
                <a:latin typeface="Times New Roman" panose="02020603050405020304" pitchFamily="18" charset="0"/>
                <a:cs typeface="Times New Roman" panose="02020603050405020304" pitchFamily="18" charset="0"/>
              </a:rPr>
              <a:t>Preprocessing</a:t>
            </a:r>
            <a:r>
              <a:rPr lang="en-GB" sz="1800" dirty="0">
                <a:latin typeface="Times New Roman" panose="02020603050405020304" pitchFamily="18" charset="0"/>
                <a:cs typeface="Times New Roman" panose="02020603050405020304" pitchFamily="18" charset="0"/>
              </a:rPr>
              <a:t>: Clean the collected data, handle missing values, and normalize ratings if needed.</a:t>
            </a: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Analysis</a:t>
            </a:r>
            <a:r>
              <a:rPr lang="en-GB" sz="1800" dirty="0">
                <a:latin typeface="Times New Roman" panose="02020603050405020304" pitchFamily="18" charset="0"/>
                <a:cs typeface="Times New Roman" panose="02020603050405020304" pitchFamily="18" charset="0"/>
              </a:rPr>
              <a:t>: Calculate summary statistics, visualize rating distributions, and conduct hypothesis testing to identify discrepancies between Fandango ratings and ratings from other sources.</a:t>
            </a: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 Insights Generation: </a:t>
            </a:r>
            <a:r>
              <a:rPr lang="en-GB" sz="1800" dirty="0">
                <a:latin typeface="Times New Roman" panose="02020603050405020304" pitchFamily="18" charset="0"/>
                <a:cs typeface="Times New Roman" panose="02020603050405020304" pitchFamily="18" charset="0"/>
              </a:rPr>
              <a:t>Interpret the analysis results to understand the reasons behind rating differences and provide actionable insights.</a:t>
            </a:r>
            <a:endParaRPr lang="en-IN" sz="1800" dirty="0">
              <a:latin typeface="Times New Roman" panose="02020603050405020304" pitchFamily="18" charset="0"/>
              <a:cs typeface="Times New Roman" panose="02020603050405020304" pitchFamily="18" charset="0"/>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961" y="2010770"/>
            <a:ext cx="3217817" cy="325583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925367"/>
            <a:ext cx="3316907" cy="3341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6778" y="2123390"/>
            <a:ext cx="4464029" cy="2675120"/>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800" dirty="0"/>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81192" y="2274838"/>
            <a:ext cx="8562808" cy="3046988"/>
          </a:xfrm>
          <a:prstGeom prst="rect">
            <a:avLst/>
          </a:prstGeom>
        </p:spPr>
        <p:txBody>
          <a:bodyPr wrap="square">
            <a:spAutoFit/>
          </a:bodyPr>
          <a:lstStyle/>
          <a:p>
            <a:r>
              <a:rPr lang="en-GB" sz="2400" dirty="0">
                <a:latin typeface="Times New Roman" panose="02020603050405020304" pitchFamily="18" charset="0"/>
                <a:cs typeface="Times New Roman" panose="02020603050405020304" pitchFamily="18" charset="0"/>
              </a:rPr>
              <a:t>“</a:t>
            </a:r>
            <a:r>
              <a:rPr lang="en-GB" sz="2400" dirty="0" err="1">
                <a:latin typeface="Times New Roman" panose="02020603050405020304" pitchFamily="18" charset="0"/>
                <a:cs typeface="Times New Roman" panose="02020603050405020304" pitchFamily="18" charset="0"/>
              </a:rPr>
              <a:t>Analyzing</a:t>
            </a:r>
            <a:r>
              <a:rPr lang="en-GB" sz="2400" dirty="0">
                <a:latin typeface="Times New Roman" panose="02020603050405020304" pitchFamily="18" charset="0"/>
                <a:cs typeface="Times New Roman" panose="02020603050405020304" pitchFamily="18"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526</Words>
  <Application>Microsoft Office PowerPoint</Application>
  <PresentationFormat>Widescreen</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Guest User</cp:lastModifiedBy>
  <cp:revision>26</cp:revision>
  <dcterms:created xsi:type="dcterms:W3CDTF">2021-05-26T16:50:10Z</dcterms:created>
  <dcterms:modified xsi:type="dcterms:W3CDTF">2024-04-04T16:07:47Z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