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B5E913B-3577-46FB-9E56-A4AFA83D219C}">
          <p14:sldIdLst>
            <p14:sldId id="256"/>
            <p14:sldId id="257"/>
            <p14:sldId id="258"/>
            <p14:sldId id="260"/>
            <p14:sldId id="261"/>
            <p14:sldId id="259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045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265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666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820147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7712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006688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304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317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9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482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6529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66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299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610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3343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805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68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B2CC44C-56E3-4981-8307-F274398AF802}" type="datetimeFigureOut">
              <a:rPr lang="en-IN" smtClean="0"/>
              <a:t>05-01-2023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1477CBB-8304-476D-9EC6-5915D0515E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66321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7">
            <a:extLst>
              <a:ext uri="{FF2B5EF4-FFF2-40B4-BE49-F238E27FC236}">
                <a16:creationId xmlns:a16="http://schemas.microsoft.com/office/drawing/2014/main" id="{EB88142C-D3C4-43DC-A844-A7D9ECB0F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D3667B-4599-4FB9-9841-20DA8F5161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3" y="685799"/>
            <a:ext cx="4781147" cy="4892676"/>
          </a:xfrm>
        </p:spPr>
        <p:txBody>
          <a:bodyPr anchor="ctr">
            <a:normAutofit/>
          </a:bodyPr>
          <a:lstStyle/>
          <a:p>
            <a:pPr algn="r"/>
            <a:r>
              <a:rPr lang="en-US" sz="5200"/>
              <a:t>Welcome</a:t>
            </a:r>
            <a:endParaRPr lang="en-IN" sz="5200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416DC9EF-092A-4FEF-8A40-0E509CA798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5999" y="0"/>
            <a:ext cx="6096001" cy="6858000"/>
          </a:xfrm>
          <a:prstGeom prst="rect">
            <a:avLst/>
          </a:prstGeom>
          <a:solidFill>
            <a:schemeClr val="bg2">
              <a:alpha val="97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1FC76E-D07D-46E9-9E73-E9C97262A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1625" y="685799"/>
            <a:ext cx="4816572" cy="4869981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Topic:</a:t>
            </a:r>
          </a:p>
          <a:p>
            <a:r>
              <a:rPr lang="en-US" sz="40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Angular and React</a:t>
            </a:r>
          </a:p>
        </p:txBody>
      </p:sp>
    </p:spTree>
    <p:extLst>
      <p:ext uri="{BB962C8B-B14F-4D97-AF65-F5344CB8AC3E}">
        <p14:creationId xmlns:p14="http://schemas.microsoft.com/office/powerpoint/2010/main" val="4147538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01E-6510-497C-ABC6-97DA5F8CB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1"/>
            <a:ext cx="10623868" cy="111252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Angular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 ?: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F4AAC-743B-43C9-92EF-016CEAD80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438401"/>
            <a:ext cx="10623868" cy="3733800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Angular is an open-source framework used for creating dynamic and modern web applications.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</a:rPr>
              <a:t>It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is a JavaScript framework written in TypeScript and maintained by Google. It enables users to develop and test large applications easily</a:t>
            </a:r>
            <a:endParaRPr lang="en-US" b="0" i="0" dirty="0">
              <a:solidFill>
                <a:schemeClr val="tx1"/>
              </a:solidFill>
              <a:effectLst/>
              <a:latin typeface="Roboto" panose="020B0604020202020204" pitchFamily="2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Here most some </a:t>
            </a:r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common application of Angular: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Declarative UI</a:t>
            </a:r>
          </a:p>
          <a:p>
            <a:pPr lvl="2"/>
            <a:r>
              <a:rPr lang="en-US" dirty="0">
                <a:solidFill>
                  <a:schemeClr val="tx1"/>
                </a:solidFill>
                <a:latin typeface="Roboto" panose="020B0604020202020204" pitchFamily="2" charset="0"/>
              </a:rPr>
              <a:t>TypeScript</a:t>
            </a:r>
          </a:p>
          <a:p>
            <a:pPr lvl="2"/>
            <a:r>
              <a:rPr lang="en-US" b="0" i="0" dirty="0">
                <a:solidFill>
                  <a:schemeClr val="tx1"/>
                </a:solidFill>
                <a:effectLst/>
                <a:latin typeface="Roboto" panose="020B0604020202020204" pitchFamily="2" charset="0"/>
              </a:rPr>
              <a:t>Easy Testing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3810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0B261-2686-465D-B63F-705A02DA4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What is React </a:t>
            </a:r>
            <a:r>
              <a:rPr lang="en-US" dirty="0" err="1">
                <a:solidFill>
                  <a:schemeClr val="bg1"/>
                </a:solidFill>
              </a:rPr>
              <a:t>js</a:t>
            </a:r>
            <a:r>
              <a:rPr lang="en-US" dirty="0">
                <a:solidFill>
                  <a:schemeClr val="bg1"/>
                </a:solidFill>
              </a:rPr>
              <a:t>?: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26A0-AF6E-4D76-A936-2FD14475E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3615267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Lexend Deca"/>
              </a:rPr>
              <a:t>The React.js framework is an open-source JavaScript framework and library developed by Facebook. It’s used for building interactive user interfaces and web applications quickly and efficiently with significantly less code.</a:t>
            </a:r>
          </a:p>
          <a:p>
            <a:r>
              <a:rPr lang="en-US" b="0" i="0" dirty="0" err="1">
                <a:solidFill>
                  <a:schemeClr val="tx1"/>
                </a:solidFill>
                <a:effectLst/>
                <a:latin typeface="Lexend Deca"/>
              </a:rPr>
              <a:t>React’s</a:t>
            </a:r>
            <a:r>
              <a:rPr lang="en-US" b="0" i="0" dirty="0">
                <a:solidFill>
                  <a:schemeClr val="tx1"/>
                </a:solidFill>
                <a:effectLst/>
                <a:latin typeface="Lexend Deca"/>
              </a:rPr>
              <a:t> primary role in an application is to handle the view layer of that application just like the V in a model-view-controller (MVC) pattern by providing the best and most efficient rendering execution.</a:t>
            </a:r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943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F28F-BF65-491D-9AC5-DFE9CF05E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85800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Installation of Angular: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C71C1-03DC-4282-B98F-0423E8FFA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92867"/>
            <a:ext cx="8534400" cy="4246434"/>
          </a:xfrm>
        </p:spPr>
        <p:txBody>
          <a:bodyPr>
            <a:normAutofit fontScale="92500" lnSpcReduction="10000"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Step 1: Install Node.js, because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npm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(Node Package Manager) is client default node.js package.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Step 2: Install TypeScript (Optional)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	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Access the Windows Command Prompt and install TypeScript with the following command: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	</a:t>
            </a:r>
            <a:r>
              <a:rPr lang="en-US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npm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install -g typescript</a:t>
            </a:r>
            <a:endParaRPr lang="en-US" b="0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Step 3:Open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cmd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 direct to appropriate folder and type: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  <a:latin typeface="Open Sans" panose="020B0604020202020204" pitchFamily="34" charset="0"/>
              </a:rPr>
              <a:t>	</a:t>
            </a:r>
            <a:r>
              <a:rPr lang="en-IN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npm</a:t>
            </a:r>
            <a:r>
              <a:rPr lang="en-IN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install -g @angular/cli</a:t>
            </a:r>
          </a:p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Step 4:</a:t>
            </a:r>
            <a:r>
              <a:rPr lang="en-IN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Create Angular Project, type </a:t>
            </a:r>
            <a:r>
              <a:rPr lang="en-IN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ng new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projectname</a:t>
            </a:r>
            <a:endParaRPr lang="en-US" b="1" i="0" dirty="0">
              <a:solidFill>
                <a:schemeClr val="tx1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Access your project’s root folder (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kitchen-sink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 in this example) from the Windows Command Prompt and enter the following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command:</a:t>
            </a:r>
            <a:r>
              <a:rPr lang="en-US" b="1" i="0" dirty="0" err="1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ng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6030504020204" pitchFamily="34" charset="0"/>
              </a:rPr>
              <a:t> serve</a:t>
            </a:r>
            <a:endParaRPr lang="en-US" b="0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423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F92FD-CA80-4F3D-8F4D-8D9622DD4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666549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Installation of React: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89E81-0EB9-48BA-9296-2B98FD8D7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173616"/>
            <a:ext cx="8534400" cy="4188683"/>
          </a:xfrm>
        </p:spPr>
        <p:txBody>
          <a:bodyPr/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Step 1: Install Node.js, because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npm</a:t>
            </a:r>
            <a:r>
              <a:rPr lang="en-US" b="0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(Node Package Manager) is client default node.js package.</a:t>
            </a:r>
            <a:endParaRPr lang="en-US" b="0" dirty="0">
              <a:solidFill>
                <a:schemeClr val="tx1"/>
              </a:solidFill>
              <a:latin typeface="urw-din"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urw-din"/>
              </a:rPr>
              <a:t>No</a:t>
            </a:r>
            <a:r>
              <a:rPr lang="en-US" dirty="0">
                <a:solidFill>
                  <a:schemeClr val="tx1"/>
                </a:solidFill>
                <a:latin typeface="urw-din"/>
              </a:rPr>
              <a:t>w in the Terminal run the below command:</a:t>
            </a:r>
          </a:p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urw-din"/>
              </a:rPr>
              <a:t>	</a:t>
            </a:r>
            <a:r>
              <a:rPr lang="en-US" b="1" i="0" dirty="0" err="1">
                <a:solidFill>
                  <a:schemeClr val="tx1"/>
                </a:solidFill>
                <a:effectLst/>
                <a:latin typeface="urw-din"/>
              </a:rPr>
              <a:t>npm</a:t>
            </a:r>
            <a:r>
              <a:rPr lang="en-US" b="1" i="0" dirty="0">
                <a:solidFill>
                  <a:schemeClr val="tx1"/>
                </a:solidFill>
                <a:effectLst/>
                <a:latin typeface="urw-din"/>
              </a:rPr>
              <a:t> install –g create</a:t>
            </a:r>
            <a:r>
              <a:rPr lang="en-US" b="1" dirty="0">
                <a:solidFill>
                  <a:schemeClr val="tx1"/>
                </a:solidFill>
                <a:latin typeface="urw-din"/>
              </a:rPr>
              <a:t>-react-app</a:t>
            </a:r>
          </a:p>
          <a:p>
            <a:r>
              <a:rPr lang="en-US" dirty="0">
                <a:solidFill>
                  <a:schemeClr val="tx1"/>
                </a:solidFill>
                <a:latin typeface="Open Sans" panose="020B0604020202020204" pitchFamily="34" charset="0"/>
              </a:rPr>
              <a:t>Now create a new folder where you want to make react app using the below command:</a:t>
            </a:r>
          </a:p>
          <a:p>
            <a:pPr marL="0" indent="0">
              <a:buNone/>
            </a:pPr>
            <a:r>
              <a:rPr lang="en-US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	</a:t>
            </a:r>
            <a:r>
              <a:rPr lang="en-US" b="1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mkd</a:t>
            </a:r>
            <a:r>
              <a:rPr lang="en-US" b="1" dirty="0" err="1">
                <a:solidFill>
                  <a:schemeClr val="tx1"/>
                </a:solidFill>
                <a:latin typeface="Open Sans" panose="020B0604020202020204" pitchFamily="34" charset="0"/>
              </a:rPr>
              <a:t>ir</a:t>
            </a:r>
            <a:r>
              <a:rPr lang="en-US" b="1" dirty="0">
                <a:solidFill>
                  <a:schemeClr val="tx1"/>
                </a:solidFill>
                <a:latin typeface="Open Sans" panose="020B0604020202020204" pitchFamily="34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Open Sans" panose="020B0604020202020204" pitchFamily="34" charset="0"/>
              </a:rPr>
              <a:t>newfolder</a:t>
            </a:r>
            <a:endParaRPr lang="en-US" b="1" dirty="0">
              <a:solidFill>
                <a:schemeClr val="tx1"/>
              </a:solidFill>
              <a:latin typeface="Open Sans" panose="020B0604020202020204" pitchFamily="34" charset="0"/>
            </a:endParaRPr>
          </a:p>
          <a:p>
            <a:r>
              <a:rPr lang="en-US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Now inside this folder run the command –&gt;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create-react-app </a:t>
            </a:r>
            <a:r>
              <a:rPr lang="en-US" b="1" i="0" dirty="0" err="1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reactfirst</a:t>
            </a:r>
            <a:r>
              <a:rPr lang="en-US" b="1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 YOUR_APP_NAME</a:t>
            </a:r>
          </a:p>
          <a:p>
            <a:r>
              <a:rPr lang="en-US" i="0" dirty="0">
                <a:solidFill>
                  <a:schemeClr val="tx1"/>
                </a:solidFill>
                <a:effectLst/>
                <a:latin typeface="Open Sans" panose="020B0604020202020204" pitchFamily="34" charset="0"/>
              </a:rPr>
              <a:t>To </a:t>
            </a:r>
            <a:r>
              <a:rPr lang="en-US" dirty="0">
                <a:solidFill>
                  <a:schemeClr val="tx1"/>
                </a:solidFill>
                <a:latin typeface="Open Sans" panose="020B0604020202020204" pitchFamily="34" charset="0"/>
              </a:rPr>
              <a:t>run the app: </a:t>
            </a:r>
            <a:r>
              <a:rPr lang="en-US" b="1" dirty="0" err="1">
                <a:solidFill>
                  <a:schemeClr val="tx1"/>
                </a:solidFill>
                <a:latin typeface="Open Sans" panose="020B0604020202020204" pitchFamily="34" charset="0"/>
              </a:rPr>
              <a:t>npm</a:t>
            </a:r>
            <a:r>
              <a:rPr lang="en-US" b="1" dirty="0">
                <a:solidFill>
                  <a:schemeClr val="tx1"/>
                </a:solidFill>
                <a:latin typeface="Open Sans" panose="020B0604020202020204" pitchFamily="34" charset="0"/>
              </a:rPr>
              <a:t> start</a:t>
            </a:r>
            <a:endParaRPr lang="en-US" i="0" dirty="0">
              <a:solidFill>
                <a:schemeClr val="tx1"/>
              </a:solidFill>
              <a:effectLst/>
              <a:latin typeface="Open Sans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25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BFD5B-185A-4836-BE35-04C5B4053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271913"/>
            <a:ext cx="8534400" cy="15070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Difference between Angular and react:</a:t>
            </a:r>
            <a:endParaRPr lang="en-IN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68CEA63-AE6A-4C1E-87DC-1E99B9281D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810484"/>
              </p:ext>
            </p:extLst>
          </p:nvPr>
        </p:nvGraphicFramePr>
        <p:xfrm>
          <a:off x="517625" y="1831207"/>
          <a:ext cx="8563843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243">
                  <a:extLst>
                    <a:ext uri="{9D8B030D-6E8A-4147-A177-3AD203B41FA5}">
                      <a16:colId xmlns:a16="http://schemas.microsoft.com/office/drawing/2014/main" val="1112175390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3941655483"/>
                    </a:ext>
                  </a:extLst>
                </a:gridCol>
                <a:gridCol w="2844800">
                  <a:extLst>
                    <a:ext uri="{9D8B030D-6E8A-4147-A177-3AD203B41FA5}">
                      <a16:colId xmlns:a16="http://schemas.microsoft.com/office/drawing/2014/main" val="3379268759"/>
                    </a:ext>
                  </a:extLst>
                </a:gridCol>
              </a:tblGrid>
              <a:tr h="308008">
                <a:tc>
                  <a:txBody>
                    <a:bodyPr/>
                    <a:lstStyle/>
                    <a:p>
                      <a:r>
                        <a:rPr lang="en-US" dirty="0"/>
                        <a:t>Parameters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Angular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071878"/>
                  </a:ext>
                </a:extLst>
              </a:tr>
              <a:tr h="1001027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poppins" panose="00000500000000000000" pitchFamily="2" charset="0"/>
                        </a:rPr>
                        <a:t>Technology Type</a:t>
                      </a:r>
                      <a:endParaRPr lang="en-IN" b="0" dirty="0">
                        <a:effectLst/>
                        <a:latin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poppins" panose="00000500000000000000" pitchFamily="2" charset="0"/>
                        </a:rPr>
                        <a:t>Full-fledged MVC framework written in JavaScript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poppins" panose="00000500000000000000" pitchFamily="2" charset="0"/>
                        </a:rPr>
                        <a:t>JavaScript library (View in MVC; requires Flux to implement architecture)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2940749"/>
                  </a:ext>
                </a:extLst>
              </a:tr>
              <a:tr h="308008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poppins" panose="00000500000000000000" pitchFamily="2" charset="0"/>
                        </a:rPr>
                        <a:t>Data Binding</a:t>
                      </a:r>
                      <a:endParaRPr lang="en-IN" b="0" dirty="0">
                        <a:effectLst/>
                        <a:latin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poppins" panose="00000500000000000000" pitchFamily="2" charset="0"/>
                        </a:rPr>
                        <a:t>Two-way data binding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poppins" panose="00000500000000000000" pitchFamily="2" charset="0"/>
                        </a:rPr>
                        <a:t>One-way data binding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84305591"/>
                  </a:ext>
                </a:extLst>
              </a:tr>
              <a:tr h="308008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poppins" panose="00000500000000000000" pitchFamily="2" charset="0"/>
                        </a:rPr>
                        <a:t>Language</a:t>
                      </a:r>
                      <a:endParaRPr lang="en-IN" b="0" dirty="0">
                        <a:effectLst/>
                        <a:latin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poppins" panose="00000500000000000000" pitchFamily="2" charset="0"/>
                        </a:rPr>
                        <a:t>JavaScript + 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poppins" panose="00000500000000000000" pitchFamily="2" charset="0"/>
                        </a:rPr>
                        <a:t>JavaScript + JSX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4353348"/>
                  </a:ext>
                </a:extLst>
              </a:tr>
              <a:tr h="1001027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poppins" panose="00000500000000000000" pitchFamily="2" charset="0"/>
                        </a:rPr>
                        <a:t>Concept</a:t>
                      </a:r>
                      <a:endParaRPr lang="en-IN" b="0" dirty="0">
                        <a:effectLst/>
                        <a:latin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>
                          <a:effectLst/>
                          <a:latin typeface="poppins" panose="00000500000000000000" pitchFamily="2" charset="0"/>
                        </a:rPr>
                        <a:t>Brings JavaScript into HTML Works with the real DOM Client-side rendering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0" dirty="0">
                          <a:effectLst/>
                          <a:latin typeface="poppins" panose="00000500000000000000" pitchFamily="2" charset="0"/>
                        </a:rPr>
                        <a:t>Brings HTML into JavaScript Works with the virtual DOM Server-side rendering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55449729"/>
                  </a:ext>
                </a:extLst>
              </a:tr>
              <a:tr h="539015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poppins" panose="00000500000000000000" pitchFamily="2" charset="0"/>
                        </a:rPr>
                        <a:t>App Structure</a:t>
                      </a:r>
                      <a:endParaRPr lang="en-IN" b="0" dirty="0">
                        <a:effectLst/>
                        <a:latin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poppins" panose="00000500000000000000" pitchFamily="2" charset="0"/>
                        </a:rPr>
                        <a:t>Fixes and complicated MVC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poppins" panose="00000500000000000000" pitchFamily="2" charset="0"/>
                        </a:rPr>
                        <a:t>Flexible component-based view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5939478"/>
                  </a:ext>
                </a:extLst>
              </a:tr>
              <a:tr h="308008">
                <a:tc>
                  <a:txBody>
                    <a:bodyPr/>
                    <a:lstStyle/>
                    <a:p>
                      <a:pPr algn="l"/>
                      <a:r>
                        <a:rPr lang="en-IN" b="1" dirty="0">
                          <a:effectLst/>
                          <a:latin typeface="poppins" panose="00000500000000000000" pitchFamily="2" charset="0"/>
                        </a:rPr>
                        <a:t>Popular Apps</a:t>
                      </a:r>
                      <a:endParaRPr lang="en-IN" b="0" dirty="0">
                        <a:effectLst/>
                        <a:latin typeface="poppins" panose="00000500000000000000" pitchFamily="2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>
                          <a:effectLst/>
                          <a:latin typeface="poppins" panose="00000500000000000000" pitchFamily="2" charset="0"/>
                        </a:rPr>
                        <a:t>IBM, PayPal, Freelancer, Upwork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b="0" dirty="0">
                          <a:effectLst/>
                          <a:latin typeface="poppins" panose="00000500000000000000" pitchFamily="2" charset="0"/>
                        </a:rPr>
                        <a:t>Facebook, Skype, Instagram, Walmart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415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496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">
              <a:schemeClr val="bg1">
                <a:tint val="97000"/>
                <a:hueMod val="92000"/>
                <a:satMod val="169000"/>
                <a:lumMod val="164000"/>
              </a:schemeClr>
            </a:gs>
            <a:gs pos="100000">
              <a:schemeClr val="bg1">
                <a:shade val="96000"/>
                <a:satMod val="120000"/>
                <a:lumMod val="90000"/>
              </a:schemeClr>
            </a:gs>
          </a:gsLst>
          <a:lin ang="612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B90296-CFE0-401D-9CA3-32966EC4F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8C9B4EE-7611-4ED9-B356-7BDD377C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4F266A-F2F7-47CD-8BBC-E3777E982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D69C80-8919-4A32-B897-F2A21F940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427B072-CC5B-481B-9719-8CD4C5444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7E134C76-7FB4-4BB7-9322-DD8A4B179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2" name="Snip Single Corner Rectangle 17">
            <a:extLst>
              <a:ext uri="{FF2B5EF4-FFF2-40B4-BE49-F238E27FC236}">
                <a16:creationId xmlns:a16="http://schemas.microsoft.com/office/drawing/2014/main" id="{C0C57804-4F33-4D85-AA3E-DA0F214BB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1"/>
            <a:ext cx="12188825" cy="6857999"/>
          </a:xfrm>
          <a:prstGeom prst="snip1Rect">
            <a:avLst>
              <a:gd name="adj" fmla="val 50000"/>
            </a:avLst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3945E5-7604-4452-B0B9-6E7CC42379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4212" y="685799"/>
            <a:ext cx="9678988" cy="36734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>
                <a:solidFill>
                  <a:schemeClr val="tx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487378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229</TotalTime>
  <Words>426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Century Gothic</vt:lpstr>
      <vt:lpstr>Lexend Deca</vt:lpstr>
      <vt:lpstr>Open Sans</vt:lpstr>
      <vt:lpstr>Poppins</vt:lpstr>
      <vt:lpstr>Roboto</vt:lpstr>
      <vt:lpstr>urw-din</vt:lpstr>
      <vt:lpstr>Wingdings 3</vt:lpstr>
      <vt:lpstr>Slice</vt:lpstr>
      <vt:lpstr>Welcome</vt:lpstr>
      <vt:lpstr>What is Angular js ?:</vt:lpstr>
      <vt:lpstr>What is React js?:</vt:lpstr>
      <vt:lpstr>Installation of Angular:</vt:lpstr>
      <vt:lpstr>Installation of React:</vt:lpstr>
      <vt:lpstr>Difference between Angular and react: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</dc:title>
  <dc:creator>Kumar M, Arun (Cognizant)</dc:creator>
  <cp:lastModifiedBy>Kumar M, Arun (Cognizant)</cp:lastModifiedBy>
  <cp:revision>1</cp:revision>
  <dcterms:created xsi:type="dcterms:W3CDTF">2023-01-05T04:37:17Z</dcterms:created>
  <dcterms:modified xsi:type="dcterms:W3CDTF">2023-01-05T08:26:42Z</dcterms:modified>
</cp:coreProperties>
</file>