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A2A2A"/>
    <a:srgbClr val="3C699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E7-3312-A550-3845-5E4E93BF8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9F1D-B8AA-97B3-74C3-83DC963B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3DCC-2897-6D28-E5EC-31699C9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5220-4ABC-DCF3-0439-9A273A10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4CC-6E64-9268-2008-DB146D9C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B44-09BB-0708-1F3C-68BC37A2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465E7-12AB-3B98-9C66-AECBF429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2A16-95FD-1E4B-2488-A3F80424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0412-2E72-95DB-C953-96D67334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900-BA28-81CA-E94A-A591683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E9DFE-0F56-B8DC-6F8C-14DDAA2F0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552A0-29B8-6DC3-3E8B-1D6B8369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E822-7789-21A0-E868-0B570526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A92D-6ED3-ADAD-96D7-4D50B5E9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2BC2-AA12-367B-F509-35E6F1C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06DC-DB14-C5D3-C0DC-DB20AE6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0603-9072-0C6E-3890-6FB7CFCE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062D-69CC-F326-2AEA-601992A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5B10-3BA3-A149-9B04-A45B1971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D5BF-61F6-76F4-4A88-1D1C0683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9B15-CC5C-113E-5458-D77AC4FB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5278-0DA6-9A29-2E8E-77B2F9DC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BD90-8744-1A74-B843-0CDDA262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B480-6DE6-578D-AAA0-16C008D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1A2-16E5-F48C-E9B8-EA9675F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C4BE-FFE4-BE4E-F9A6-98F90759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D9AB-B7E8-07F2-D226-4B05D07B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4EBC-5905-2F6A-4D00-A2C94E64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ADAB-D443-9909-604D-F03D2A4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BDA6-2DC3-4841-1257-BFBA11C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174B-4FE4-271F-0074-F3C5CFCC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5B50-90EB-7262-13BD-517D7E6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BE40-8611-3C36-1E4F-ABD43993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4DC78-9487-42AD-F3DD-0411D9DA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337F-27D3-2F46-50E3-35081FE7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4A365-A186-007D-20AC-292ECEF6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95BBB-B3D5-DD6B-2257-A36CF396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37340-6049-BC4F-92EC-C837C70B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E49CF-C912-D10E-183D-D8170847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284B-3E60-BFC9-B363-E8EB338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DC16F-7176-AD4F-B398-FFE93A2D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FD58F-74B8-9EA1-2916-885CA5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9F1E5-4FE4-7CB8-5C7B-B394848A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1CB95-C08E-9EF7-FF48-290DEBEE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38230-180F-BDC8-4525-4A95E570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CF8F-6F43-DDC5-C04F-EC6CFC3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326F-2050-882A-F8ED-4800BF80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9112-A80C-D2DF-A293-03639F87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29FA-6099-FA43-50D2-E03B6A9A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B4C8-78B5-2DB2-794E-5ABAE240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E17F3-480C-7721-44CE-AF41B75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2438-9712-45D8-7219-16F5DEBB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8394-EF29-ECC0-DDBF-230BA5F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5DC52-7C5C-E8AF-48B1-A80C76AA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E03B-0084-56BB-C957-D3DEF3C9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16F8C-72BC-B15E-599E-9F5F4377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F582-B610-B1D4-5148-D289482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5297" y="6346825"/>
            <a:ext cx="5617866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93D11-D5C4-9912-D28F-285AC244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4FEA6-F346-1ED9-AA9B-5DC86D36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8A5D-7283-F677-7EF5-970F3F58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1F56-5D4B-66D1-7923-988514FC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ECEB-DFD1-4E39-A57D-70197C810FEB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8BAD-CE2D-D82F-B2AE-DCE31A80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736" y="6356350"/>
            <a:ext cx="602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CFFF-3515-47D2-AF83-389B5501779F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D055B8-0D6E-3AC7-AC8A-46C26688404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71298" y="57569"/>
            <a:ext cx="1133803" cy="902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3C049-FF6E-C292-BE04-6A33A8A3B716}"/>
              </a:ext>
            </a:extLst>
          </p:cNvPr>
          <p:cNvSpPr txBox="1"/>
          <p:nvPr userDrawn="1"/>
        </p:nvSpPr>
        <p:spPr>
          <a:xfrm>
            <a:off x="3581400" y="6444476"/>
            <a:ext cx="570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IN-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SPACe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CANSAT India Student Competition 2024- </a:t>
            </a:r>
            <a:r>
              <a:rPr lang="en-IN" sz="1200" b="1" dirty="0">
                <a:solidFill>
                  <a:schemeClr val="bg1">
                    <a:lumMod val="65000"/>
                  </a:schemeClr>
                </a:solidFill>
              </a:rPr>
              <a:t>25 (2nd Edition):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: TEAM PHOENIX</a:t>
            </a:r>
            <a:endParaRPr lang="en-IN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jpe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jpeg"/><Relationship Id="rId4" Type="http://schemas.openxmlformats.org/officeDocument/2006/relationships/image" Target="../media/image4.emf"/><Relationship Id="rId9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1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07C18-D818-35FC-582D-329FFCE30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441F344F-F4C9-61DB-D686-1777B7BDA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05CA1-93A8-4C8F-942D-7247D9363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1389612" y="1458638"/>
            <a:ext cx="9019822" cy="206110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latin typeface="+mn-lt"/>
              </a:rPr>
              <a:t>CanSat</a:t>
            </a:r>
            <a:r>
              <a:rPr lang="en-US" dirty="0">
                <a:latin typeface="+mn-lt"/>
              </a:rPr>
              <a:t> 2024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Preliminary Design Review (PDR</a:t>
            </a:r>
            <a:r>
              <a:rPr lang="en-US" sz="5300" dirty="0">
                <a:latin typeface="+mn-lt"/>
              </a:rPr>
              <a:t>)</a:t>
            </a:r>
            <a:br>
              <a:rPr lang="en-US" dirty="0"/>
            </a:br>
            <a:endParaRPr lang="en-SG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327523" y="3826127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latin typeface="Agency FB" panose="020B0503020202020204" pitchFamily="34" charset="0"/>
              </a:rPr>
              <a:t>TEAM PHOENIX</a:t>
            </a:r>
            <a:endParaRPr lang="en-SG" sz="3600" b="1" dirty="0">
              <a:latin typeface="Agency FB" panose="020B05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DC974-AB7D-4034-C542-5FAAEE7BC0EA}"/>
              </a:ext>
            </a:extLst>
          </p:cNvPr>
          <p:cNvSpPr txBox="1"/>
          <p:nvPr/>
        </p:nvSpPr>
        <p:spPr>
          <a:xfrm>
            <a:off x="3532543" y="5203498"/>
            <a:ext cx="5407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2024-ASI-CANSAT-012</a:t>
            </a:r>
          </a:p>
        </p:txBody>
      </p:sp>
    </p:spTree>
    <p:extLst>
      <p:ext uri="{BB962C8B-B14F-4D97-AF65-F5344CB8AC3E}">
        <p14:creationId xmlns:p14="http://schemas.microsoft.com/office/powerpoint/2010/main" val="25276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4AB52-F0CC-7A4C-A87C-25BEAA99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A59A7-7A4F-9BC4-A23C-BD94AA52E2FF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4A86E4-9B62-B570-7810-EFBA91674516}"/>
              </a:ext>
            </a:extLst>
          </p:cNvPr>
          <p:cNvCxnSpPr/>
          <p:nvPr/>
        </p:nvCxnSpPr>
        <p:spPr>
          <a:xfrm>
            <a:off x="0" y="629795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8F129C4-BA54-A597-4AC5-3AE04138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2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302FF-0F5C-AA87-4B92-DCD25A764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3CA9AC54-C2BD-12B5-37A3-004B58DEE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CF194-C2CA-8A20-9844-66000DA404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D56CB4-53C5-5C66-62F8-F6B44813978D}"/>
              </a:ext>
            </a:extLst>
          </p:cNvPr>
          <p:cNvSpPr txBox="1"/>
          <p:nvPr/>
        </p:nvSpPr>
        <p:spPr>
          <a:xfrm>
            <a:off x="1415491" y="606284"/>
            <a:ext cx="506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CANSAT configuration</a:t>
            </a:r>
          </a:p>
        </p:txBody>
      </p:sp>
      <p:cxnSp>
        <p:nvCxnSpPr>
          <p:cNvPr id="22" name="Straight Arrow Connector 14">
            <a:extLst>
              <a:ext uri="{FF2B5EF4-FFF2-40B4-BE49-F238E27FC236}">
                <a16:creationId xmlns:a16="http://schemas.microsoft.com/office/drawing/2014/main" id="{2812FF39-98A2-70A4-AACD-DAA862DC5B33}"/>
              </a:ext>
            </a:extLst>
          </p:cNvPr>
          <p:cNvCxnSpPr>
            <a:cxnSpLocks/>
          </p:cNvCxnSpPr>
          <p:nvPr/>
        </p:nvCxnSpPr>
        <p:spPr>
          <a:xfrm>
            <a:off x="6975140" y="1773814"/>
            <a:ext cx="0" cy="36369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1">
            <a:extLst>
              <a:ext uri="{FF2B5EF4-FFF2-40B4-BE49-F238E27FC236}">
                <a16:creationId xmlns:a16="http://schemas.microsoft.com/office/drawing/2014/main" id="{B22DA4A3-2ED6-0F7C-ACB3-A43A586965F6}"/>
              </a:ext>
            </a:extLst>
          </p:cNvPr>
          <p:cNvCxnSpPr>
            <a:cxnSpLocks/>
          </p:cNvCxnSpPr>
          <p:nvPr/>
        </p:nvCxnSpPr>
        <p:spPr>
          <a:xfrm>
            <a:off x="5445760" y="5725222"/>
            <a:ext cx="1197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2">
            <a:extLst>
              <a:ext uri="{FF2B5EF4-FFF2-40B4-BE49-F238E27FC236}">
                <a16:creationId xmlns:a16="http://schemas.microsoft.com/office/drawing/2014/main" id="{BA649706-9DB4-ABD6-BAF4-1EBDC006DCF1}"/>
              </a:ext>
            </a:extLst>
          </p:cNvPr>
          <p:cNvSpPr txBox="1"/>
          <p:nvPr/>
        </p:nvSpPr>
        <p:spPr>
          <a:xfrm>
            <a:off x="5702125" y="5823332"/>
            <a:ext cx="8726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147 MM</a:t>
            </a:r>
            <a:endParaRPr lang="en-SG" sz="11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20817ED-1424-B229-773F-452A35E6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0175" y="1513808"/>
            <a:ext cx="1664684" cy="4134255"/>
          </a:xfrm>
          <a:prstGeom prst="rect">
            <a:avLst/>
          </a:prstGeom>
        </p:spPr>
      </p:pic>
      <p:sp>
        <p:nvSpPr>
          <p:cNvPr id="29" name="TextBox 29">
            <a:extLst>
              <a:ext uri="{FF2B5EF4-FFF2-40B4-BE49-F238E27FC236}">
                <a16:creationId xmlns:a16="http://schemas.microsoft.com/office/drawing/2014/main" id="{C2242E85-CB71-4C3D-840A-6922A6DF09F0}"/>
              </a:ext>
            </a:extLst>
          </p:cNvPr>
          <p:cNvSpPr txBox="1"/>
          <p:nvPr/>
        </p:nvSpPr>
        <p:spPr>
          <a:xfrm>
            <a:off x="6930222" y="3658620"/>
            <a:ext cx="778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392MM</a:t>
            </a:r>
            <a:endParaRPr lang="en-SG" sz="1100" dirty="0"/>
          </a:p>
        </p:txBody>
      </p:sp>
      <p:pic>
        <p:nvPicPr>
          <p:cNvPr id="31" name="Picture 7">
            <a:extLst>
              <a:ext uri="{FF2B5EF4-FFF2-40B4-BE49-F238E27FC236}">
                <a16:creationId xmlns:a16="http://schemas.microsoft.com/office/drawing/2014/main" id="{DF15864D-7530-2613-5178-367C0FFB5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6574" y="1773814"/>
            <a:ext cx="195919" cy="93061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57A902E-613D-9BAE-65BB-C27E371A5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759" y="4681797"/>
            <a:ext cx="1003183" cy="1094253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FCC71E-D63B-3E1C-BA44-5F36FC5EBA89}"/>
              </a:ext>
            </a:extLst>
          </p:cNvPr>
          <p:cNvCxnSpPr>
            <a:cxnSpLocks/>
          </p:cNvCxnSpPr>
          <p:nvPr/>
        </p:nvCxnSpPr>
        <p:spPr>
          <a:xfrm flipH="1">
            <a:off x="4754880" y="5420097"/>
            <a:ext cx="125435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41DAE66-9C52-44D6-7E25-418C861CA5E2}"/>
              </a:ext>
            </a:extLst>
          </p:cNvPr>
          <p:cNvCxnSpPr>
            <a:cxnSpLocks/>
          </p:cNvCxnSpPr>
          <p:nvPr/>
        </p:nvCxnSpPr>
        <p:spPr>
          <a:xfrm flipV="1">
            <a:off x="8944958" y="2757303"/>
            <a:ext cx="344074" cy="308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A2344E-C748-FBAB-664A-7B0AF5616F12}"/>
              </a:ext>
            </a:extLst>
          </p:cNvPr>
          <p:cNvSpPr txBox="1"/>
          <p:nvPr/>
        </p:nvSpPr>
        <p:spPr>
          <a:xfrm>
            <a:off x="4331313" y="5912575"/>
            <a:ext cx="114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</a:t>
            </a:r>
          </a:p>
          <a:p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7C13D0C-301B-5DD8-B78C-FF112A46A3FE}"/>
              </a:ext>
            </a:extLst>
          </p:cNvPr>
          <p:cNvSpPr txBox="1"/>
          <p:nvPr/>
        </p:nvSpPr>
        <p:spPr>
          <a:xfrm>
            <a:off x="10469205" y="4329357"/>
            <a:ext cx="13586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2</a:t>
            </a:r>
            <a:r>
              <a:rPr lang="en-IN" sz="1100" b="1" baseline="30000" dirty="0"/>
              <a:t>nd</a:t>
            </a:r>
            <a:r>
              <a:rPr lang="en-IN" sz="1100" b="1" dirty="0"/>
              <a:t> circular PCB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85C29D-7E77-80DA-80D0-C939B89C3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286" y="2494455"/>
            <a:ext cx="1247922" cy="26750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4F0608-1DB7-CF9F-0E4A-C1972EFA5676}"/>
              </a:ext>
            </a:extLst>
          </p:cNvPr>
          <p:cNvCxnSpPr>
            <a:cxnSpLocks/>
          </p:cNvCxnSpPr>
          <p:nvPr/>
        </p:nvCxnSpPr>
        <p:spPr>
          <a:xfrm>
            <a:off x="8965681" y="4390353"/>
            <a:ext cx="357727" cy="250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23014B-35F5-C41A-14AD-838914FCD04B}"/>
              </a:ext>
            </a:extLst>
          </p:cNvPr>
          <p:cNvCxnSpPr>
            <a:cxnSpLocks/>
          </p:cNvCxnSpPr>
          <p:nvPr/>
        </p:nvCxnSpPr>
        <p:spPr>
          <a:xfrm>
            <a:off x="8969686" y="3727337"/>
            <a:ext cx="10125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1FAC5EF4-17B1-564E-039C-635C2A0C99C6}"/>
              </a:ext>
            </a:extLst>
          </p:cNvPr>
          <p:cNvCxnSpPr>
            <a:cxnSpLocks/>
          </p:cNvCxnSpPr>
          <p:nvPr/>
        </p:nvCxnSpPr>
        <p:spPr>
          <a:xfrm flipV="1">
            <a:off x="6239330" y="3958574"/>
            <a:ext cx="1389527" cy="27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B9E3E4F3-A566-0B72-69D2-E94CF7AF48E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841167" y="2221076"/>
            <a:ext cx="1225407" cy="180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446FCE6-AB6E-BDD4-D24B-32C87955437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61866"/>
          <a:stretch/>
        </p:blipFill>
        <p:spPr>
          <a:xfrm>
            <a:off x="533565" y="1651603"/>
            <a:ext cx="1290959" cy="113111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2967C22-B832-4B9A-28FA-CEF6490F89B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-7486" b="24440"/>
          <a:stretch/>
        </p:blipFill>
        <p:spPr>
          <a:xfrm>
            <a:off x="780005" y="3691354"/>
            <a:ext cx="767016" cy="2358962"/>
          </a:xfrm>
          <a:prstGeom prst="rect">
            <a:avLst/>
          </a:prstGeom>
        </p:spPr>
      </p:pic>
      <p:cxnSp>
        <p:nvCxnSpPr>
          <p:cNvPr id="64" name="Straight Arrow Connector 39">
            <a:extLst>
              <a:ext uri="{FF2B5EF4-FFF2-40B4-BE49-F238E27FC236}">
                <a16:creationId xmlns:a16="http://schemas.microsoft.com/office/drawing/2014/main" id="{44A2ABA2-3686-8772-6D4D-671E0050FA77}"/>
              </a:ext>
            </a:extLst>
          </p:cNvPr>
          <p:cNvCxnSpPr>
            <a:cxnSpLocks/>
          </p:cNvCxnSpPr>
          <p:nvPr/>
        </p:nvCxnSpPr>
        <p:spPr>
          <a:xfrm flipH="1">
            <a:off x="1824524" y="2221076"/>
            <a:ext cx="9281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2C16CC29-29B7-6DB4-D209-7B184D4EC021}"/>
              </a:ext>
            </a:extLst>
          </p:cNvPr>
          <p:cNvCxnSpPr>
            <a:cxnSpLocks/>
          </p:cNvCxnSpPr>
          <p:nvPr/>
        </p:nvCxnSpPr>
        <p:spPr>
          <a:xfrm>
            <a:off x="1172694" y="2899697"/>
            <a:ext cx="0" cy="79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7EE35465-C923-49F8-C9BD-EB7CC72A86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1603" y="1176712"/>
            <a:ext cx="2285171" cy="158538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96B432E-856B-EDE5-22AD-F16BBB3557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40458" y="2881101"/>
            <a:ext cx="2016147" cy="146833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F827BA9-31C0-05D4-1D81-CD444FB7D3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9032" y="4515633"/>
            <a:ext cx="2284945" cy="1590402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91637D49-AD31-C368-C16C-D8898BCB8BBF}"/>
              </a:ext>
            </a:extLst>
          </p:cNvPr>
          <p:cNvSpPr txBox="1"/>
          <p:nvPr/>
        </p:nvSpPr>
        <p:spPr>
          <a:xfrm>
            <a:off x="9593462" y="6050156"/>
            <a:ext cx="133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3</a:t>
            </a:r>
            <a:r>
              <a:rPr lang="en-US" sz="1200" b="1" baseline="30000" dirty="0">
                <a:latin typeface="+mn-lt"/>
              </a:rPr>
              <a:t>rd</a:t>
            </a:r>
            <a:r>
              <a:rPr lang="en-US" sz="1200" b="1" dirty="0">
                <a:latin typeface="+mn-lt"/>
              </a:rPr>
              <a:t> Circular PCB</a:t>
            </a:r>
            <a:endParaRPr lang="en-IN" sz="1200" b="1" dirty="0">
              <a:latin typeface="+mn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2EFD8B-861F-2752-F7C2-1D820C643FE7}"/>
              </a:ext>
            </a:extLst>
          </p:cNvPr>
          <p:cNvSpPr txBox="1"/>
          <p:nvPr/>
        </p:nvSpPr>
        <p:spPr>
          <a:xfrm>
            <a:off x="9475943" y="2704427"/>
            <a:ext cx="1383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+mn-lt"/>
              </a:rPr>
              <a:t>1</a:t>
            </a:r>
            <a:r>
              <a:rPr lang="en-US" sz="1200" b="1" baseline="30000" dirty="0">
                <a:latin typeface="+mn-lt"/>
              </a:rPr>
              <a:t>st</a:t>
            </a:r>
            <a:r>
              <a:rPr lang="en-US" sz="1200" b="1" dirty="0">
                <a:latin typeface="+mn-lt"/>
              </a:rPr>
              <a:t> Circular PCB</a:t>
            </a:r>
            <a:endParaRPr lang="en-IN" sz="1200" b="1" dirty="0">
              <a:latin typeface="+mn-lt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14A9F3-4100-C09E-7178-9E4859B246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06414" y="3034535"/>
            <a:ext cx="1091604" cy="1161243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CA286D9C-5D0B-6C1E-EE2B-6204CFB84DF6}"/>
              </a:ext>
            </a:extLst>
          </p:cNvPr>
          <p:cNvSpPr txBox="1"/>
          <p:nvPr/>
        </p:nvSpPr>
        <p:spPr>
          <a:xfrm>
            <a:off x="3007509" y="4274883"/>
            <a:ext cx="1146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b="1" dirty="0"/>
              <a:t>Or</a:t>
            </a:r>
            <a:r>
              <a:rPr lang="en-US" sz="1400" dirty="0"/>
              <a:t>)</a:t>
            </a:r>
          </a:p>
          <a:p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8F390F5-411D-E02D-357B-06D1C27E4FB2}"/>
              </a:ext>
            </a:extLst>
          </p:cNvPr>
          <p:cNvSpPr txBox="1"/>
          <p:nvPr/>
        </p:nvSpPr>
        <p:spPr>
          <a:xfrm>
            <a:off x="3919879" y="1744619"/>
            <a:ext cx="11466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Parachu</a:t>
            </a:r>
            <a:r>
              <a:rPr lang="en-IN" sz="1400" b="1" dirty="0" err="1"/>
              <a:t>te</a:t>
            </a:r>
            <a:r>
              <a:rPr lang="en-IN" sz="1400" b="1" dirty="0"/>
              <a:t> Section</a:t>
            </a:r>
            <a:endParaRPr lang="en-US" sz="1400" b="1" dirty="0"/>
          </a:p>
          <a:p>
            <a:endParaRPr lang="en-IN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42D9C94-D845-AC3C-6E92-427B378D8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0309" y="3295524"/>
            <a:ext cx="1671816" cy="34304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33699C8D-2773-2307-E306-8255F0F28347}"/>
              </a:ext>
            </a:extLst>
          </p:cNvPr>
          <p:cNvSpPr txBox="1"/>
          <p:nvPr/>
        </p:nvSpPr>
        <p:spPr>
          <a:xfrm>
            <a:off x="7873845" y="5276456"/>
            <a:ext cx="1917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Payload</a:t>
            </a:r>
            <a:endParaRPr lang="en-IN" sz="1800" b="1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35FF0627-4748-A01C-617F-5108C67ACD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644" y="4766661"/>
            <a:ext cx="1568550" cy="112845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B890DF42-3770-7D10-7C25-15108C9F0BCE}"/>
              </a:ext>
            </a:extLst>
          </p:cNvPr>
          <p:cNvSpPr txBox="1"/>
          <p:nvPr/>
        </p:nvSpPr>
        <p:spPr>
          <a:xfrm>
            <a:off x="4030309" y="3257769"/>
            <a:ext cx="897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Gyro</a:t>
            </a:r>
            <a:endParaRPr lang="en-US" sz="1800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66B3F-BD51-3443-4F0D-26C0823BF9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11" y="1626366"/>
            <a:ext cx="859141" cy="992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701E53-69E4-1275-D651-4A7479B36848}"/>
              </a:ext>
            </a:extLst>
          </p:cNvPr>
          <p:cNvSpPr txBox="1"/>
          <p:nvPr/>
        </p:nvSpPr>
        <p:spPr>
          <a:xfrm>
            <a:off x="1779606" y="1695444"/>
            <a:ext cx="102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Top Lib Opened</a:t>
            </a:r>
            <a:endParaRPr lang="en-IN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908607-240C-CEAA-4051-BA8658F39841}"/>
              </a:ext>
            </a:extLst>
          </p:cNvPr>
          <p:cNvSpPr txBox="1"/>
          <p:nvPr/>
        </p:nvSpPr>
        <p:spPr>
          <a:xfrm>
            <a:off x="165386" y="2906232"/>
            <a:ext cx="102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2</a:t>
            </a:r>
            <a:r>
              <a:rPr lang="en-US" sz="1400" b="1" baseline="30000" dirty="0"/>
              <a:t>nd</a:t>
            </a:r>
            <a:r>
              <a:rPr lang="en-US" sz="1400" b="1" dirty="0"/>
              <a:t> Parachute deployed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32898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3CFDA-6191-63A0-83CE-71806CDB2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F49293-D80C-0D99-F926-FEC15E8640B7}"/>
              </a:ext>
            </a:extLst>
          </p:cNvPr>
          <p:cNvSpPr/>
          <p:nvPr/>
        </p:nvSpPr>
        <p:spPr>
          <a:xfrm>
            <a:off x="10312608" y="5346193"/>
            <a:ext cx="1314178" cy="26918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475m Detected </a:t>
            </a:r>
            <a:endParaRPr lang="en-IN" sz="1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AA645E-8832-2DC6-A53A-106355327F2D}"/>
              </a:ext>
            </a:extLst>
          </p:cNvPr>
          <p:cNvSpPr/>
          <p:nvPr/>
        </p:nvSpPr>
        <p:spPr>
          <a:xfrm>
            <a:off x="10308310" y="4821777"/>
            <a:ext cx="1259075" cy="2691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Altitude Check </a:t>
            </a:r>
            <a:endParaRPr lang="en-IN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BBB90D-FEFB-8067-FDF0-FBF47AF8BCD0}"/>
              </a:ext>
            </a:extLst>
          </p:cNvPr>
          <p:cNvSpPr/>
          <p:nvPr/>
        </p:nvSpPr>
        <p:spPr>
          <a:xfrm>
            <a:off x="4029715" y="1321907"/>
            <a:ext cx="3684876" cy="4860870"/>
          </a:xfrm>
          <a:prstGeom prst="rect">
            <a:avLst/>
          </a:prstGeom>
          <a:solidFill>
            <a:schemeClr val="bg1"/>
          </a:solidFill>
          <a:ln w="38100">
            <a:solidFill>
              <a:srgbClr val="3C6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8CCA9A-B58F-0DF5-7B6C-038CE0975BA0}"/>
              </a:ext>
            </a:extLst>
          </p:cNvPr>
          <p:cNvSpPr/>
          <p:nvPr/>
        </p:nvSpPr>
        <p:spPr>
          <a:xfrm>
            <a:off x="239989" y="1321907"/>
            <a:ext cx="3427340" cy="486087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A001B-B202-3807-61D9-68B4FC681E54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A8B42C-8075-E0BE-36B2-B2751A17C055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52AA28D-25EB-64D4-486E-D795F798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3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A57F6-E2B6-BBDC-A070-573AF1AE9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0B15B95D-0D8E-1062-B8C0-9FB92AB54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0558C-4B04-E49D-2C93-39138B258F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05EAE6-C136-0D04-328D-54079AAD97E5}"/>
              </a:ext>
            </a:extLst>
          </p:cNvPr>
          <p:cNvSpPr txBox="1"/>
          <p:nvPr/>
        </p:nvSpPr>
        <p:spPr>
          <a:xfrm>
            <a:off x="1415491" y="606284"/>
            <a:ext cx="506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Innovation adopted by </a:t>
            </a:r>
            <a:r>
              <a:rPr lang="en-US" sz="2400">
                <a:solidFill>
                  <a:schemeClr val="accent1"/>
                </a:solidFill>
              </a:rPr>
              <a:t>your team</a:t>
            </a:r>
            <a:endParaRPr lang="en-IN" sz="24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8702CA-BA8D-7F8E-56D7-B043B8C27D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7" t="3642" r="12657" b="3740"/>
          <a:stretch/>
        </p:blipFill>
        <p:spPr>
          <a:xfrm>
            <a:off x="379679" y="1448818"/>
            <a:ext cx="2351061" cy="1338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717197-5079-0E05-A710-5EF7B9F88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269" y="1386401"/>
            <a:ext cx="2522196" cy="1366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ADDCA-048F-E3CE-B97B-5415F75A4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7772" y="3297899"/>
            <a:ext cx="1188314" cy="2730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2D551C-8843-EE15-32BA-71F86EE9C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46" y="3398736"/>
            <a:ext cx="1062734" cy="2623363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0D6029D9-6184-5DF9-0FD5-B0CDCF5FC9B5}"/>
              </a:ext>
            </a:extLst>
          </p:cNvPr>
          <p:cNvSpPr/>
          <p:nvPr/>
        </p:nvSpPr>
        <p:spPr>
          <a:xfrm rot="16200000">
            <a:off x="3768321" y="3638439"/>
            <a:ext cx="167790" cy="2322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D72141-9001-EEB1-5811-9BB88B761351}"/>
              </a:ext>
            </a:extLst>
          </p:cNvPr>
          <p:cNvSpPr txBox="1"/>
          <p:nvPr/>
        </p:nvSpPr>
        <p:spPr>
          <a:xfrm>
            <a:off x="960813" y="4050786"/>
            <a:ext cx="28914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still in contracted state from 1000 m to 475 m of altitude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6D6E6-A81D-ACE4-FE6E-505DD49384BC}"/>
              </a:ext>
            </a:extLst>
          </p:cNvPr>
          <p:cNvSpPr txBox="1"/>
          <p:nvPr/>
        </p:nvSpPr>
        <p:spPr>
          <a:xfrm>
            <a:off x="4679628" y="2846911"/>
            <a:ext cx="23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Unlocked position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2CDC85-0AA4-AE92-DF18-FE78C508D557}"/>
              </a:ext>
            </a:extLst>
          </p:cNvPr>
          <p:cNvSpPr txBox="1"/>
          <p:nvPr/>
        </p:nvSpPr>
        <p:spPr>
          <a:xfrm>
            <a:off x="960813" y="2947748"/>
            <a:ext cx="23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locked position</a:t>
            </a:r>
            <a:endParaRPr lang="en-IN" sz="2000" dirty="0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8A08D6-18CD-B4F2-98E1-C0EDF67068AF}"/>
              </a:ext>
            </a:extLst>
          </p:cNvPr>
          <p:cNvCxnSpPr>
            <a:cxnSpLocks/>
          </p:cNvCxnSpPr>
          <p:nvPr/>
        </p:nvCxnSpPr>
        <p:spPr>
          <a:xfrm>
            <a:off x="1050587" y="2102906"/>
            <a:ext cx="659236" cy="922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5C5EDC-6CBF-59C4-6B65-024B83617A66}"/>
              </a:ext>
            </a:extLst>
          </p:cNvPr>
          <p:cNvCxnSpPr>
            <a:cxnSpLocks/>
          </p:cNvCxnSpPr>
          <p:nvPr/>
        </p:nvCxnSpPr>
        <p:spPr>
          <a:xfrm>
            <a:off x="4636378" y="2234458"/>
            <a:ext cx="616558" cy="7031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3B61F1-3BEF-D5E9-9E78-E1DB611E338A}"/>
              </a:ext>
            </a:extLst>
          </p:cNvPr>
          <p:cNvSpPr txBox="1"/>
          <p:nvPr/>
        </p:nvSpPr>
        <p:spPr>
          <a:xfrm>
            <a:off x="4867630" y="4150627"/>
            <a:ext cx="2954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CanSat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retracted state after the altitude of 475 m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D06BF2-4302-76B7-F48A-214B245A3DBE}"/>
              </a:ext>
            </a:extLst>
          </p:cNvPr>
          <p:cNvSpPr txBox="1"/>
          <p:nvPr/>
        </p:nvSpPr>
        <p:spPr>
          <a:xfrm>
            <a:off x="7775949" y="1579126"/>
            <a:ext cx="42999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Automatic Expansion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CanSat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expands at a specific altitude (475m).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Direct Atmosphere Exposure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 exposed immediately for accurate readings.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Teensy Control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Teensy processor automates servo and lock mechanisms.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Compact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Expands only when needed, saving space.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Efficient Data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atmospheric data at a critical altitude.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830C8B-A29B-3241-D45D-D6A60ACF12D5}"/>
              </a:ext>
            </a:extLst>
          </p:cNvPr>
          <p:cNvSpPr txBox="1"/>
          <p:nvPr/>
        </p:nvSpPr>
        <p:spPr>
          <a:xfrm>
            <a:off x="8997874" y="1139103"/>
            <a:ext cx="235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INNOVATION</a:t>
            </a:r>
            <a:endParaRPr lang="en-IN" sz="2000" b="1" u="sng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61D89-F942-A4AD-76D7-D97960A44DC5}"/>
              </a:ext>
            </a:extLst>
          </p:cNvPr>
          <p:cNvCxnSpPr/>
          <p:nvPr/>
        </p:nvCxnSpPr>
        <p:spPr>
          <a:xfrm>
            <a:off x="8229600" y="4503906"/>
            <a:ext cx="3385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D226402-E70A-50FC-9070-90E95DE515E5}"/>
              </a:ext>
            </a:extLst>
          </p:cNvPr>
          <p:cNvSpPr/>
          <p:nvPr/>
        </p:nvSpPr>
        <p:spPr>
          <a:xfrm>
            <a:off x="8254443" y="4831051"/>
            <a:ext cx="1148677" cy="24290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</a:t>
            </a:r>
            <a:endParaRPr lang="en-IN" sz="12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F4633E-393C-710F-EBD7-A1EEADC21E59}"/>
              </a:ext>
            </a:extLst>
          </p:cNvPr>
          <p:cNvSpPr/>
          <p:nvPr/>
        </p:nvSpPr>
        <p:spPr>
          <a:xfrm>
            <a:off x="10308310" y="5900323"/>
            <a:ext cx="1318476" cy="29326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</a:t>
            </a:r>
            <a:endParaRPr lang="en-IN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E3C57B-F92A-73A0-DDE5-023C3894AFD5}"/>
              </a:ext>
            </a:extLst>
          </p:cNvPr>
          <p:cNvSpPr/>
          <p:nvPr/>
        </p:nvSpPr>
        <p:spPr>
          <a:xfrm>
            <a:off x="8254443" y="5406489"/>
            <a:ext cx="1148677" cy="24919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Trigger </a:t>
            </a:r>
            <a:endParaRPr lang="en-IN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7AF0B3-069E-B85A-08F0-B6B8F4567700}"/>
              </a:ext>
            </a:extLst>
          </p:cNvPr>
          <p:cNvSpPr/>
          <p:nvPr/>
        </p:nvSpPr>
        <p:spPr>
          <a:xfrm>
            <a:off x="8254442" y="5896176"/>
            <a:ext cx="1148677" cy="26343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IN" sz="12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F6147B9-E6C9-5622-315E-9DACEB5544FF}"/>
              </a:ext>
            </a:extLst>
          </p:cNvPr>
          <p:cNvCxnSpPr>
            <a:cxnSpLocks/>
            <a:stCxn id="55" idx="3"/>
            <a:endCxn id="61" idx="1"/>
          </p:cNvCxnSpPr>
          <p:nvPr/>
        </p:nvCxnSpPr>
        <p:spPr>
          <a:xfrm>
            <a:off x="9403120" y="4952504"/>
            <a:ext cx="905190" cy="3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129BF16-B171-47F5-2052-852E52B197DC}"/>
              </a:ext>
            </a:extLst>
          </p:cNvPr>
          <p:cNvCxnSpPr>
            <a:cxnSpLocks/>
          </p:cNvCxnSpPr>
          <p:nvPr/>
        </p:nvCxnSpPr>
        <p:spPr>
          <a:xfrm>
            <a:off x="10861067" y="5162192"/>
            <a:ext cx="0" cy="1778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B6D9A94-5253-0B78-DF26-7DFEBAEFE7DB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9403120" y="5531085"/>
            <a:ext cx="8568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4045367-3F2E-5A9C-46C8-566C44D59554}"/>
              </a:ext>
            </a:extLst>
          </p:cNvPr>
          <p:cNvCxnSpPr>
            <a:cxnSpLocks/>
          </p:cNvCxnSpPr>
          <p:nvPr/>
        </p:nvCxnSpPr>
        <p:spPr>
          <a:xfrm>
            <a:off x="9403120" y="6068943"/>
            <a:ext cx="9051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2318C92-7884-E500-BB6B-3B68E628B0D2}"/>
              </a:ext>
            </a:extLst>
          </p:cNvPr>
          <p:cNvCxnSpPr>
            <a:cxnSpLocks/>
          </p:cNvCxnSpPr>
          <p:nvPr/>
        </p:nvCxnSpPr>
        <p:spPr>
          <a:xfrm flipH="1">
            <a:off x="8744580" y="5655681"/>
            <a:ext cx="10849" cy="263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7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2AD4-3AC4-33FF-305D-40437009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72CEA4F-3AA5-164A-1314-CE7674142D34}"/>
              </a:ext>
            </a:extLst>
          </p:cNvPr>
          <p:cNvSpPr/>
          <p:nvPr/>
        </p:nvSpPr>
        <p:spPr>
          <a:xfrm>
            <a:off x="3423099" y="1262774"/>
            <a:ext cx="4659018" cy="489685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first parachute deploys when the Cant is released from the rocket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34870A-B206-652F-C5E2-17FE101E7A87}"/>
              </a:ext>
            </a:extLst>
          </p:cNvPr>
          <p:cNvSpPr/>
          <p:nvPr/>
        </p:nvSpPr>
        <p:spPr>
          <a:xfrm>
            <a:off x="239988" y="1217728"/>
            <a:ext cx="2948457" cy="4941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The first parachute deploys when the CanSat is released from the rocket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AABE7-2FC2-3228-39BE-69AF09C992B5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B9B6F6-8544-0F8E-4298-11C918ACDD37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AFA4EE-F7B1-31BF-C002-AE2117D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3F5E4-2A56-E3E1-741C-B9A352B45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7E71E8FD-6D8A-B68F-C972-76E9FBB4D0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A850E-2BD0-78AD-ED06-32175527B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3FA536-27F2-E4EC-F64E-D73DD48E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18" y="3403513"/>
            <a:ext cx="859164" cy="2317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55743F7-EAFC-1028-2564-D52A62E86B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445" y="3623660"/>
            <a:ext cx="688787" cy="2484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9F9140B-24E5-C179-CEDE-A6882966AA15}"/>
              </a:ext>
            </a:extLst>
          </p:cNvPr>
          <p:cNvSpPr txBox="1"/>
          <p:nvPr/>
        </p:nvSpPr>
        <p:spPr>
          <a:xfrm>
            <a:off x="1415491" y="606284"/>
            <a:ext cx="506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CANSAT descent control mechanism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571F65F-FADE-4311-7096-EF82EE3F9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618" y="1286951"/>
            <a:ext cx="729425" cy="17592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DF576CD-2D49-3DD6-F7C8-4D5AD2FB240D}"/>
              </a:ext>
            </a:extLst>
          </p:cNvPr>
          <p:cNvSpPr txBox="1"/>
          <p:nvPr/>
        </p:nvSpPr>
        <p:spPr>
          <a:xfrm>
            <a:off x="936416" y="3097056"/>
            <a:ext cx="2306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The first parachute is folded on the </a:t>
            </a:r>
            <a:r>
              <a:rPr lang="en-US" sz="1600" b="1" dirty="0" err="1"/>
              <a:t>CanSat's</a:t>
            </a:r>
            <a:r>
              <a:rPr lang="en-US" sz="1600" b="1" dirty="0"/>
              <a:t> top lid and unfolds due to air resistance, reducing the descent velocity to 15 m/s</a:t>
            </a:r>
            <a:endParaRPr lang="en-IN" sz="16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AC31DE-E6F6-24C2-C1EF-8AEAA7A370C0}"/>
              </a:ext>
            </a:extLst>
          </p:cNvPr>
          <p:cNvCxnSpPr>
            <a:cxnSpLocks/>
          </p:cNvCxnSpPr>
          <p:nvPr/>
        </p:nvCxnSpPr>
        <p:spPr>
          <a:xfrm>
            <a:off x="681412" y="3046178"/>
            <a:ext cx="0" cy="38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7C5E5A1-1E7A-77EE-0A84-3DFDE505DE3E}"/>
              </a:ext>
            </a:extLst>
          </p:cNvPr>
          <p:cNvSpPr txBox="1"/>
          <p:nvPr/>
        </p:nvSpPr>
        <p:spPr>
          <a:xfrm>
            <a:off x="1009043" y="1603253"/>
            <a:ext cx="2306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The first parachute deploys when the </a:t>
            </a:r>
            <a:r>
              <a:rPr lang="en-US" sz="1600" b="1" dirty="0" err="1"/>
              <a:t>CanSat</a:t>
            </a:r>
            <a:r>
              <a:rPr lang="en-US" sz="1600" b="1" dirty="0"/>
              <a:t> is released from the rocket</a:t>
            </a:r>
            <a:endParaRPr lang="en-IN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E56370-5FC9-BA3B-024C-AF36938F25AB}"/>
              </a:ext>
            </a:extLst>
          </p:cNvPr>
          <p:cNvSpPr txBox="1"/>
          <p:nvPr/>
        </p:nvSpPr>
        <p:spPr>
          <a:xfrm>
            <a:off x="530942" y="5513302"/>
            <a:ext cx="2556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parachute deployment Mechanism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5D76A30-FE40-FF80-D4AA-88F3E5B70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048" y="1316608"/>
            <a:ext cx="667582" cy="188650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26194C-C1EA-4063-D550-7E1B0B1A599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818123" y="3302497"/>
            <a:ext cx="17716" cy="321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397E55E-E050-0303-097E-55ABAB598E38}"/>
              </a:ext>
            </a:extLst>
          </p:cNvPr>
          <p:cNvSpPr txBox="1"/>
          <p:nvPr/>
        </p:nvSpPr>
        <p:spPr>
          <a:xfrm>
            <a:off x="4730069" y="5534268"/>
            <a:ext cx="250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parachute deployment Mechanism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678648A-8B69-4A90-AC5D-1341F22512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08" b="42496"/>
          <a:stretch/>
        </p:blipFill>
        <p:spPr>
          <a:xfrm>
            <a:off x="4481565" y="1879417"/>
            <a:ext cx="1201392" cy="1426154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48F915-6E28-5AD5-24BF-7770F0C69003}"/>
              </a:ext>
            </a:extLst>
          </p:cNvPr>
          <p:cNvCxnSpPr>
            <a:cxnSpLocks/>
          </p:cNvCxnSpPr>
          <p:nvPr/>
        </p:nvCxnSpPr>
        <p:spPr>
          <a:xfrm flipH="1">
            <a:off x="4045220" y="2467897"/>
            <a:ext cx="43634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68A45F-7767-7C66-9916-A93C89614C90}"/>
              </a:ext>
            </a:extLst>
          </p:cNvPr>
          <p:cNvSpPr txBox="1"/>
          <p:nvPr/>
        </p:nvSpPr>
        <p:spPr>
          <a:xfrm>
            <a:off x="4404284" y="1498931"/>
            <a:ext cx="1475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locked position</a:t>
            </a: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9188E65-C1FA-BECE-84C2-CDE460EC5D5C}"/>
              </a:ext>
            </a:extLst>
          </p:cNvPr>
          <p:cNvSpPr txBox="1"/>
          <p:nvPr/>
        </p:nvSpPr>
        <p:spPr>
          <a:xfrm>
            <a:off x="4328002" y="3620635"/>
            <a:ext cx="1790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Unlocked position</a:t>
            </a:r>
            <a:endParaRPr lang="en-IN" sz="1600" dirty="0">
              <a:solidFill>
                <a:schemeClr val="accent2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C6C2351-64D2-D9CA-5E80-F5E799187D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4" b="17420"/>
          <a:stretch/>
        </p:blipFill>
        <p:spPr>
          <a:xfrm>
            <a:off x="4375925" y="3983631"/>
            <a:ext cx="1268071" cy="1453222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E0225C-570B-9CC5-E85D-6B38C1B9BD20}"/>
              </a:ext>
            </a:extLst>
          </p:cNvPr>
          <p:cNvCxnSpPr>
            <a:cxnSpLocks/>
          </p:cNvCxnSpPr>
          <p:nvPr/>
        </p:nvCxnSpPr>
        <p:spPr>
          <a:xfrm flipH="1">
            <a:off x="4169630" y="5028082"/>
            <a:ext cx="378902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FBF114A-1840-E420-8933-E42A31B6A5AF}"/>
              </a:ext>
            </a:extLst>
          </p:cNvPr>
          <p:cNvSpPr txBox="1"/>
          <p:nvPr/>
        </p:nvSpPr>
        <p:spPr>
          <a:xfrm>
            <a:off x="5668061" y="3789912"/>
            <a:ext cx="24140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parachute reduces the descent rate to 2 m/s.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347E16-9599-F191-98F1-4BC81104DF62}"/>
              </a:ext>
            </a:extLst>
          </p:cNvPr>
          <p:cNvSpPr txBox="1"/>
          <p:nvPr/>
        </p:nvSpPr>
        <p:spPr>
          <a:xfrm>
            <a:off x="5745341" y="1975822"/>
            <a:ext cx="2145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At 500m altitude, the second parachute deploys using a servo lock mechanism.</a:t>
            </a:r>
            <a:endParaRPr lang="en-IN" sz="1600" b="1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234460-735F-AC55-28BF-499D571C13D1}"/>
              </a:ext>
            </a:extLst>
          </p:cNvPr>
          <p:cNvSpPr/>
          <p:nvPr/>
        </p:nvSpPr>
        <p:spPr>
          <a:xfrm>
            <a:off x="8262048" y="1292618"/>
            <a:ext cx="3735499" cy="223350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first parachute deploys when the sed from the rocket</a:t>
            </a:r>
            <a:endParaRPr lang="en-IN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7572C92-2DB5-3192-9770-C0AF5FEFE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3130" y="1466764"/>
            <a:ext cx="729425" cy="175922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7D62EAF-13BF-DCF3-97CE-5E6B2D8F51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1280" y="1400964"/>
            <a:ext cx="848517" cy="1836625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C339C5-D022-234A-4539-1FD38AE3658F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9092555" y="2346377"/>
            <a:ext cx="247388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3E14291-2A7E-3811-3161-3FFBFD123D0B}"/>
              </a:ext>
            </a:extLst>
          </p:cNvPr>
          <p:cNvSpPr txBox="1"/>
          <p:nvPr/>
        </p:nvSpPr>
        <p:spPr>
          <a:xfrm>
            <a:off x="10236867" y="1288224"/>
            <a:ext cx="17151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r>
              <a:rPr lang="en-US" sz="1600" b="1" dirty="0"/>
              <a:t>At 475m altitude, the servo releases the lock, allowing the outer shell to retract downward.</a:t>
            </a:r>
          </a:p>
          <a:p>
            <a:endParaRPr lang="en-IN" sz="16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188305-3B08-BC18-D30A-64C35C0753F3}"/>
              </a:ext>
            </a:extLst>
          </p:cNvPr>
          <p:cNvSpPr txBox="1"/>
          <p:nvPr/>
        </p:nvSpPr>
        <p:spPr>
          <a:xfrm>
            <a:off x="8750472" y="3156788"/>
            <a:ext cx="250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Expansion Mechanism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F488BA7-B6D2-A977-71E8-EBC78597AE30}"/>
              </a:ext>
            </a:extLst>
          </p:cNvPr>
          <p:cNvSpPr/>
          <p:nvPr/>
        </p:nvSpPr>
        <p:spPr>
          <a:xfrm>
            <a:off x="8693591" y="4255149"/>
            <a:ext cx="2023894" cy="3057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1st Parachute Deploys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0B9A3E6-D56D-360A-6DDA-979CDEEE7DFF}"/>
              </a:ext>
            </a:extLst>
          </p:cNvPr>
          <p:cNvSpPr/>
          <p:nvPr/>
        </p:nvSpPr>
        <p:spPr>
          <a:xfrm>
            <a:off x="8662468" y="4788628"/>
            <a:ext cx="2089268" cy="2899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2nd Parachute Released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C959D3-B2CB-F01C-7EA0-F2A9229AA73C}"/>
              </a:ext>
            </a:extLst>
          </p:cNvPr>
          <p:cNvSpPr/>
          <p:nvPr/>
        </p:nvSpPr>
        <p:spPr>
          <a:xfrm>
            <a:off x="8457909" y="5290724"/>
            <a:ext cx="2533899" cy="38061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Expansion Mechanism Triggered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2158EF0-594B-2B7A-2D88-40C3A016097B}"/>
              </a:ext>
            </a:extLst>
          </p:cNvPr>
          <p:cNvSpPr/>
          <p:nvPr/>
        </p:nvSpPr>
        <p:spPr>
          <a:xfrm>
            <a:off x="8664968" y="5883526"/>
            <a:ext cx="2119782" cy="3510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CanSat</a:t>
            </a:r>
            <a:r>
              <a:rPr lang="en-IN" sz="1400" dirty="0">
                <a:solidFill>
                  <a:schemeClr val="tx1"/>
                </a:solidFill>
              </a:rPr>
              <a:t> Reaches Ground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2907E2A-8E2A-EA60-ED82-EFF0D7CE6073}"/>
              </a:ext>
            </a:extLst>
          </p:cNvPr>
          <p:cNvSpPr/>
          <p:nvPr/>
        </p:nvSpPr>
        <p:spPr>
          <a:xfrm>
            <a:off x="8693591" y="3758016"/>
            <a:ext cx="2023894" cy="30571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Deployed from Rocket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A8595BE-7ECA-1F1A-2727-E9399FD389E0}"/>
              </a:ext>
            </a:extLst>
          </p:cNvPr>
          <p:cNvCxnSpPr>
            <a:cxnSpLocks/>
            <a:stCxn id="93" idx="2"/>
            <a:endCxn id="89" idx="0"/>
          </p:cNvCxnSpPr>
          <p:nvPr/>
        </p:nvCxnSpPr>
        <p:spPr>
          <a:xfrm>
            <a:off x="9705538" y="4063734"/>
            <a:ext cx="0" cy="1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40FE25F-456D-1360-9D93-84EAED0D4C6C}"/>
              </a:ext>
            </a:extLst>
          </p:cNvPr>
          <p:cNvCxnSpPr>
            <a:cxnSpLocks/>
          </p:cNvCxnSpPr>
          <p:nvPr/>
        </p:nvCxnSpPr>
        <p:spPr>
          <a:xfrm>
            <a:off x="9724858" y="4597213"/>
            <a:ext cx="0" cy="1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C141B2B-491C-B15C-9EA0-BD24E4B0FAEF}"/>
              </a:ext>
            </a:extLst>
          </p:cNvPr>
          <p:cNvCxnSpPr>
            <a:cxnSpLocks/>
          </p:cNvCxnSpPr>
          <p:nvPr/>
        </p:nvCxnSpPr>
        <p:spPr>
          <a:xfrm>
            <a:off x="9724858" y="5099309"/>
            <a:ext cx="0" cy="1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BA8B173-3A17-A415-3CEF-33F0CFB474A0}"/>
              </a:ext>
            </a:extLst>
          </p:cNvPr>
          <p:cNvCxnSpPr>
            <a:cxnSpLocks/>
          </p:cNvCxnSpPr>
          <p:nvPr/>
        </p:nvCxnSpPr>
        <p:spPr>
          <a:xfrm>
            <a:off x="9724858" y="5692111"/>
            <a:ext cx="0" cy="1914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D22D4B2-950B-D874-870A-02BCE0B5D353}"/>
              </a:ext>
            </a:extLst>
          </p:cNvPr>
          <p:cNvCxnSpPr>
            <a:cxnSpLocks/>
          </p:cNvCxnSpPr>
          <p:nvPr/>
        </p:nvCxnSpPr>
        <p:spPr>
          <a:xfrm>
            <a:off x="10751736" y="4426057"/>
            <a:ext cx="476809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6275-5335-31F3-DCB0-48A5ECBA6AC8}"/>
              </a:ext>
            </a:extLst>
          </p:cNvPr>
          <p:cNvCxnSpPr>
            <a:cxnSpLocks/>
          </p:cNvCxnSpPr>
          <p:nvPr/>
        </p:nvCxnSpPr>
        <p:spPr>
          <a:xfrm>
            <a:off x="10784750" y="4933583"/>
            <a:ext cx="44379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FD311CE-0A82-980E-C4F4-776174D66E2F}"/>
              </a:ext>
            </a:extLst>
          </p:cNvPr>
          <p:cNvCxnSpPr>
            <a:cxnSpLocks/>
          </p:cNvCxnSpPr>
          <p:nvPr/>
        </p:nvCxnSpPr>
        <p:spPr>
          <a:xfrm>
            <a:off x="11003498" y="5481032"/>
            <a:ext cx="25208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B0801D-4398-964B-E27F-A49BC9603759}"/>
              </a:ext>
            </a:extLst>
          </p:cNvPr>
          <p:cNvCxnSpPr>
            <a:cxnSpLocks/>
          </p:cNvCxnSpPr>
          <p:nvPr/>
        </p:nvCxnSpPr>
        <p:spPr>
          <a:xfrm>
            <a:off x="10766760" y="6077080"/>
            <a:ext cx="450095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DF7E18A-839D-0FC2-E3BA-380D426ED0F9}"/>
              </a:ext>
            </a:extLst>
          </p:cNvPr>
          <p:cNvSpPr txBox="1"/>
          <p:nvPr/>
        </p:nvSpPr>
        <p:spPr>
          <a:xfrm>
            <a:off x="11177465" y="4221237"/>
            <a:ext cx="83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1000 m</a:t>
            </a:r>
            <a:endParaRPr lang="en-IN" sz="16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8EB956-E7CC-F79A-069E-98958546E8D3}"/>
              </a:ext>
            </a:extLst>
          </p:cNvPr>
          <p:cNvSpPr txBox="1"/>
          <p:nvPr/>
        </p:nvSpPr>
        <p:spPr>
          <a:xfrm>
            <a:off x="11159348" y="4731342"/>
            <a:ext cx="83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500 m</a:t>
            </a:r>
            <a:endParaRPr lang="en-IN" sz="16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E49A705-9378-0B64-EE7B-8B08B243447F}"/>
              </a:ext>
            </a:extLst>
          </p:cNvPr>
          <p:cNvSpPr txBox="1"/>
          <p:nvPr/>
        </p:nvSpPr>
        <p:spPr>
          <a:xfrm>
            <a:off x="11176448" y="5267576"/>
            <a:ext cx="83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475 m</a:t>
            </a:r>
            <a:endParaRPr lang="en-IN" sz="1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684DC08-61B0-D962-2520-189EF64C2784}"/>
              </a:ext>
            </a:extLst>
          </p:cNvPr>
          <p:cNvSpPr txBox="1"/>
          <p:nvPr/>
        </p:nvSpPr>
        <p:spPr>
          <a:xfrm>
            <a:off x="11229562" y="5889910"/>
            <a:ext cx="838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 m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00970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86D7-90C2-5C12-9EA9-6452B68B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8C6FF8-EFB6-98C3-938C-5DC1BF05EF11}"/>
              </a:ext>
            </a:extLst>
          </p:cNvPr>
          <p:cNvSpPr/>
          <p:nvPr/>
        </p:nvSpPr>
        <p:spPr>
          <a:xfrm>
            <a:off x="4775459" y="4098709"/>
            <a:ext cx="2805031" cy="198207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C5F5B3-67EA-136A-22DC-2A7008CD72EB}"/>
              </a:ext>
            </a:extLst>
          </p:cNvPr>
          <p:cNvSpPr/>
          <p:nvPr/>
        </p:nvSpPr>
        <p:spPr>
          <a:xfrm>
            <a:off x="4693951" y="1551892"/>
            <a:ext cx="2805031" cy="1808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84890-ED07-B36C-2113-1C3D33E5F328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94587C-29EB-6824-D25F-6AF3BB182616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2216938-C933-EC6B-CC9D-33F019CF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5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ED200-E897-CE0A-E81E-F79C3B0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2E81582E-530C-D376-26CB-A92A6ABACB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B38AF-543D-1950-779A-BE1D070FC5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DBC80B-E5F6-87C7-9E4C-BC9F7DF870F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4" y="1794763"/>
            <a:ext cx="1243468" cy="12055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3F419B-BFB9-821A-915A-3B76A797651C}"/>
              </a:ext>
            </a:extLst>
          </p:cNvPr>
          <p:cNvSpPr txBox="1"/>
          <p:nvPr/>
        </p:nvSpPr>
        <p:spPr>
          <a:xfrm>
            <a:off x="964245" y="1261110"/>
            <a:ext cx="24897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CUBE  PARACHUTE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FBC1D-B540-A740-5214-27FF9152FCB9}"/>
              </a:ext>
            </a:extLst>
          </p:cNvPr>
          <p:cNvCxnSpPr>
            <a:cxnSpLocks/>
          </p:cNvCxnSpPr>
          <p:nvPr/>
        </p:nvCxnSpPr>
        <p:spPr>
          <a:xfrm>
            <a:off x="384433" y="3510865"/>
            <a:ext cx="113884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BD19F66-0442-FC9A-ADF6-F1E3CBBEB4F0}"/>
              </a:ext>
            </a:extLst>
          </p:cNvPr>
          <p:cNvSpPr txBox="1"/>
          <p:nvPr/>
        </p:nvSpPr>
        <p:spPr>
          <a:xfrm>
            <a:off x="824309" y="5987595"/>
            <a:ext cx="1940943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IN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- 2 m/s </a:t>
            </a:r>
            <a:r>
              <a:rPr lang="en-IN" sz="1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962B22-3165-B077-8CBB-F15C5209777E}"/>
              </a:ext>
            </a:extLst>
          </p:cNvPr>
          <p:cNvSpPr txBox="1"/>
          <p:nvPr/>
        </p:nvSpPr>
        <p:spPr>
          <a:xfrm>
            <a:off x="795521" y="3169648"/>
            <a:ext cx="184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 </a:t>
            </a:r>
            <a:r>
              <a:rPr lang="en-IN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- 15m/s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8BFB37-13DC-95F8-A129-842720D59C81}"/>
              </a:ext>
            </a:extLst>
          </p:cNvPr>
          <p:cNvSpPr txBox="1"/>
          <p:nvPr/>
        </p:nvSpPr>
        <p:spPr>
          <a:xfrm>
            <a:off x="2886869" y="1260040"/>
            <a:ext cx="2018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Primary Parachute</a:t>
            </a:r>
            <a:r>
              <a:rPr lang="en-US" sz="1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57C0F-7A61-E35B-3D82-92ADF0DDBF6A}"/>
              </a:ext>
            </a:extLst>
          </p:cNvPr>
          <p:cNvSpPr txBox="1"/>
          <p:nvPr/>
        </p:nvSpPr>
        <p:spPr>
          <a:xfrm>
            <a:off x="384433" y="3563112"/>
            <a:ext cx="5004872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Hemispherical with spill hole -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Secondary parachute</a:t>
            </a:r>
            <a:endParaRPr lang="en-IN" sz="1600" kern="100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FE611-C9C5-7847-40B6-11AF4FC3FBAD}"/>
              </a:ext>
            </a:extLst>
          </p:cNvPr>
          <p:cNvSpPr txBox="1"/>
          <p:nvPr/>
        </p:nvSpPr>
        <p:spPr>
          <a:xfrm>
            <a:off x="1415491" y="606284"/>
            <a:ext cx="506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Parachute design and sizing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2F6CB-6C7A-9339-4165-0F79C7F58962}"/>
              </a:ext>
            </a:extLst>
          </p:cNvPr>
          <p:cNvSpPr txBox="1"/>
          <p:nvPr/>
        </p:nvSpPr>
        <p:spPr>
          <a:xfrm>
            <a:off x="4693951" y="1694980"/>
            <a:ext cx="29931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Descent velocity </a:t>
            </a: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= 15 m/s</a:t>
            </a:r>
          </a:p>
          <a:p>
            <a:r>
              <a:rPr lang="en-IN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Weight</a:t>
            </a: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 = 0.85 kg</a:t>
            </a:r>
          </a:p>
          <a:p>
            <a:r>
              <a:rPr lang="en-IN" sz="1800" b="1" dirty="0">
                <a:ea typeface="Calibri" panose="020F0502020204030204" pitchFamily="34" charset="0"/>
                <a:cs typeface="Times New Roman" panose="02020603050405020304" pitchFamily="18" charset="0"/>
              </a:rPr>
              <a:t>Area</a:t>
            </a:r>
            <a:r>
              <a:rPr lang="en-IN" sz="1800" dirty="0">
                <a:ea typeface="Calibri" panose="020F0502020204030204" pitchFamily="34" charset="0"/>
                <a:cs typeface="Times New Roman" panose="02020603050405020304" pitchFamily="18" charset="0"/>
              </a:rPr>
              <a:t>  = 13.71 cm</a:t>
            </a:r>
          </a:p>
          <a:p>
            <a:r>
              <a:rPr lang="en-SG" sz="1800" b="1" dirty="0"/>
              <a:t>Material Used </a:t>
            </a:r>
            <a:r>
              <a:rPr lang="en-SG" sz="1800" dirty="0"/>
              <a:t>= Nylon</a:t>
            </a:r>
          </a:p>
          <a:p>
            <a:r>
              <a:rPr lang="en-SG" sz="1800" b="1" dirty="0">
                <a:solidFill>
                  <a:srgbClr val="000000"/>
                </a:solidFill>
              </a:rPr>
              <a:t>Colour</a:t>
            </a:r>
            <a:r>
              <a:rPr lang="en-SG" sz="1800" dirty="0">
                <a:solidFill>
                  <a:srgbClr val="000000"/>
                </a:solidFill>
              </a:rPr>
              <a:t> = </a:t>
            </a:r>
            <a:r>
              <a:rPr lang="en-SG" sz="1800" dirty="0"/>
              <a:t>Fluorescent Orange</a:t>
            </a:r>
            <a:endParaRPr lang="en-SG" sz="1800" dirty="0">
              <a:solidFill>
                <a:srgbClr val="000000"/>
              </a:solidFill>
            </a:endParaRPr>
          </a:p>
          <a:p>
            <a:endParaRPr lang="en-SG" sz="1800" dirty="0"/>
          </a:p>
          <a:p>
            <a:endParaRPr lang="en-SG" sz="1800" dirty="0"/>
          </a:p>
          <a:p>
            <a:endParaRPr lang="en-IN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A2CC82-252B-7259-48DE-42992F1EEEC1}"/>
                  </a:ext>
                </a:extLst>
              </p:cNvPr>
              <p:cNvSpPr txBox="1"/>
              <p:nvPr/>
            </p:nvSpPr>
            <p:spPr>
              <a:xfrm>
                <a:off x="4779872" y="4062455"/>
                <a:ext cx="2727553" cy="259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Descent velocity </a:t>
                </a:r>
                <a:r>
                  <a:rPr lang="en-IN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2 m/s</a:t>
                </a:r>
              </a:p>
              <a:p>
                <a:r>
                  <a:rPr lang="en-IN" sz="18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Weight </a:t>
                </a:r>
                <a:r>
                  <a:rPr lang="en-IN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=     0.85 kg</a:t>
                </a:r>
              </a:p>
              <a:p>
                <a:r>
                  <a:rPr lang="en-IN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Area</a:t>
                </a:r>
                <a:r>
                  <a:rPr lang="en-IN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2.522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Diameter</a:t>
                </a:r>
                <a:r>
                  <a:rPr lang="en-IN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= 1.263 m</a:t>
                </a:r>
              </a:p>
              <a:p>
                <a:r>
                  <a:rPr lang="en-IN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Hole   = 7%</a:t>
                </a:r>
                <a:endParaRPr lang="en-IN" sz="18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SG" sz="1800" b="1" dirty="0"/>
                  <a:t>Material Used </a:t>
                </a:r>
                <a:r>
                  <a:rPr lang="en-SG" sz="1800" dirty="0"/>
                  <a:t>= Nylon</a:t>
                </a:r>
              </a:p>
              <a:p>
                <a:r>
                  <a:rPr lang="en-SG" sz="1800" b="1" dirty="0"/>
                  <a:t>Colour</a:t>
                </a:r>
                <a:r>
                  <a:rPr lang="en-SG" sz="1800" dirty="0"/>
                  <a:t> = </a:t>
                </a:r>
                <a:r>
                  <a:rPr lang="en-SG" sz="1800" dirty="0" err="1"/>
                  <a:t>Voilet</a:t>
                </a:r>
                <a:endParaRPr lang="en-IN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A2CC82-252B-7259-48DE-42992F1EE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72" y="4062455"/>
                <a:ext cx="2727553" cy="2591543"/>
              </a:xfrm>
              <a:prstGeom prst="rect">
                <a:avLst/>
              </a:prstGeom>
              <a:blipFill>
                <a:blip r:embed="rId6"/>
                <a:stretch>
                  <a:fillRect l="-1786" t="-1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D919136-F8B8-C6BF-DE34-722B980CDC95}"/>
              </a:ext>
            </a:extLst>
          </p:cNvPr>
          <p:cNvSpPr txBox="1"/>
          <p:nvPr/>
        </p:nvSpPr>
        <p:spPr>
          <a:xfrm>
            <a:off x="7934504" y="1484333"/>
            <a:ext cx="41232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better stability during descent due to its box-like shape, reducing oscillations.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Compact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fold and store, making it space-efficient for deployment. </a:t>
            </a:r>
          </a:p>
          <a:p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C9DFB9-5B33-F593-EB5D-A3D8EA59BCEE}"/>
              </a:ext>
            </a:extLst>
          </p:cNvPr>
          <p:cNvSpPr txBox="1"/>
          <p:nvPr/>
        </p:nvSpPr>
        <p:spPr>
          <a:xfrm>
            <a:off x="7844244" y="3760765"/>
            <a:ext cx="44074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/>
                </a:solidFill>
              </a:rPr>
              <a:t>Improved Stability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 spill hole design reduces instability and oscillations, allowing for a more controlled and stable descent.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Improved Control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spill hole helps regulate descent speed and reduces jerking, offering more precise control over the landing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AFFE26-E4C7-D70A-36A7-8967A03BFCBD}"/>
              </a:ext>
            </a:extLst>
          </p:cNvPr>
          <p:cNvSpPr/>
          <p:nvPr/>
        </p:nvSpPr>
        <p:spPr>
          <a:xfrm rot="5400000">
            <a:off x="2810850" y="1566043"/>
            <a:ext cx="504726" cy="1602863"/>
          </a:xfrm>
          <a:prstGeom prst="rect">
            <a:avLst/>
          </a:prstGeom>
          <a:solidFill>
            <a:srgbClr val="88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681045-8BD0-1849-C8C7-197404E7538E}"/>
              </a:ext>
            </a:extLst>
          </p:cNvPr>
          <p:cNvSpPr/>
          <p:nvPr/>
        </p:nvSpPr>
        <p:spPr>
          <a:xfrm>
            <a:off x="2804040" y="1606995"/>
            <a:ext cx="568215" cy="1557195"/>
          </a:xfrm>
          <a:prstGeom prst="rect">
            <a:avLst/>
          </a:prstGeom>
          <a:solidFill>
            <a:srgbClr val="8800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89E585-C3D8-CE1F-C8D9-8BB52A0FA3EB}"/>
              </a:ext>
            </a:extLst>
          </p:cNvPr>
          <p:cNvCxnSpPr>
            <a:cxnSpLocks/>
          </p:cNvCxnSpPr>
          <p:nvPr/>
        </p:nvCxnSpPr>
        <p:spPr>
          <a:xfrm>
            <a:off x="3961168" y="2115111"/>
            <a:ext cx="0" cy="53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45F6B1-6518-1E08-EB29-79D8527D09A5}"/>
              </a:ext>
            </a:extLst>
          </p:cNvPr>
          <p:cNvCxnSpPr>
            <a:cxnSpLocks/>
          </p:cNvCxnSpPr>
          <p:nvPr/>
        </p:nvCxnSpPr>
        <p:spPr>
          <a:xfrm>
            <a:off x="2765252" y="3263901"/>
            <a:ext cx="6225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FB7492B-27E3-5C7F-AD42-A960CFD5DF24}"/>
              </a:ext>
            </a:extLst>
          </p:cNvPr>
          <p:cNvSpPr txBox="1"/>
          <p:nvPr/>
        </p:nvSpPr>
        <p:spPr>
          <a:xfrm>
            <a:off x="2656401" y="3266369"/>
            <a:ext cx="79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41.13 cm</a:t>
            </a:r>
            <a:endParaRPr lang="en-I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353F9E-7BE0-529A-7C45-4A84EB72854D}"/>
              </a:ext>
            </a:extLst>
          </p:cNvPr>
          <p:cNvSpPr txBox="1"/>
          <p:nvPr/>
        </p:nvSpPr>
        <p:spPr>
          <a:xfrm>
            <a:off x="3940601" y="2255515"/>
            <a:ext cx="799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13.71 cm</a:t>
            </a:r>
            <a:endParaRPr lang="en-IN" sz="120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000C9CA-F614-78AD-4E26-0A1611E47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7762" y="4278934"/>
            <a:ext cx="1766192" cy="165272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F6A782-8547-1780-4395-049337A5205B}"/>
              </a:ext>
            </a:extLst>
          </p:cNvPr>
          <p:cNvSpPr txBox="1"/>
          <p:nvPr/>
        </p:nvSpPr>
        <p:spPr>
          <a:xfrm>
            <a:off x="3758747" y="4993533"/>
            <a:ext cx="1505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126.8 cm</a:t>
            </a:r>
            <a:endParaRPr lang="en-IN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9A5A93-8758-B44E-82FA-1A9F72E8A31E}"/>
              </a:ext>
            </a:extLst>
          </p:cNvPr>
          <p:cNvSpPr txBox="1"/>
          <p:nvPr/>
        </p:nvSpPr>
        <p:spPr>
          <a:xfrm>
            <a:off x="2619297" y="3860823"/>
            <a:ext cx="7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8.8 cm</a:t>
            </a:r>
            <a:endParaRPr lang="en-IN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DBF6E9-06DB-3CCD-E0C9-DB1B0C21E25E}"/>
              </a:ext>
            </a:extLst>
          </p:cNvPr>
          <p:cNvCxnSpPr>
            <a:cxnSpLocks/>
          </p:cNvCxnSpPr>
          <p:nvPr/>
        </p:nvCxnSpPr>
        <p:spPr>
          <a:xfrm>
            <a:off x="3751884" y="4222996"/>
            <a:ext cx="6863" cy="1764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74EA4AC-5699-3CB7-AE2A-DA2FECC00B43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2840858" y="4278934"/>
            <a:ext cx="804368" cy="23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876EC59-9D4D-FABF-504D-FE18572DF0D5}"/>
              </a:ext>
            </a:extLst>
          </p:cNvPr>
          <p:cNvCxnSpPr>
            <a:cxnSpLocks/>
          </p:cNvCxnSpPr>
          <p:nvPr/>
        </p:nvCxnSpPr>
        <p:spPr>
          <a:xfrm>
            <a:off x="2765252" y="5917063"/>
            <a:ext cx="9135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8F1A33-F0BB-FD0A-DE9E-88CBB986B966}"/>
              </a:ext>
            </a:extLst>
          </p:cNvPr>
          <p:cNvCxnSpPr>
            <a:cxnSpLocks/>
          </p:cNvCxnSpPr>
          <p:nvPr/>
        </p:nvCxnSpPr>
        <p:spPr>
          <a:xfrm flipH="1" flipV="1">
            <a:off x="2661135" y="4058074"/>
            <a:ext cx="37104" cy="1120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07B871-CED3-27CB-B20F-CADDE629A75C}"/>
              </a:ext>
            </a:extLst>
          </p:cNvPr>
          <p:cNvCxnSpPr>
            <a:cxnSpLocks/>
          </p:cNvCxnSpPr>
          <p:nvPr/>
        </p:nvCxnSpPr>
        <p:spPr>
          <a:xfrm flipH="1">
            <a:off x="3063213" y="4114765"/>
            <a:ext cx="13303" cy="1034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6A0400-8160-E8AC-ADAD-FBDFA2B45C46}"/>
              </a:ext>
            </a:extLst>
          </p:cNvPr>
          <p:cNvCxnSpPr>
            <a:cxnSpLocks/>
          </p:cNvCxnSpPr>
          <p:nvPr/>
        </p:nvCxnSpPr>
        <p:spPr>
          <a:xfrm>
            <a:off x="2695003" y="4131515"/>
            <a:ext cx="368210" cy="21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9477E30D-730B-4D63-29EC-2E2DB9040A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0"/>
          <a:stretch/>
        </p:blipFill>
        <p:spPr>
          <a:xfrm>
            <a:off x="286463" y="4099569"/>
            <a:ext cx="1657334" cy="17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8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1367-8007-2089-138C-96A49599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4AFDD1-F537-74AF-9B97-C2104EF85538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2DDBBC-FC00-6002-81AE-7B7DEB589095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01320C8-B8DA-8D4D-8E90-E09D6EF3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6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6BAA3-7BD4-CE6B-5CEA-EB5A0B568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CDD47C8A-1B67-5B0A-F099-7EE772A708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9B769-EE13-E9AA-5356-26EF41E806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pic>
        <p:nvPicPr>
          <p:cNvPr id="2" name="Google Shape;196;p25">
            <a:extLst>
              <a:ext uri="{FF2B5EF4-FFF2-40B4-BE49-F238E27FC236}">
                <a16:creationId xmlns:a16="http://schemas.microsoft.com/office/drawing/2014/main" id="{BAF664EE-1D16-3561-FBE8-37103439458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064" y="1546604"/>
            <a:ext cx="5303611" cy="3764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DD6900-2B6F-CFEB-2DC9-066F11B5AEEB}"/>
              </a:ext>
            </a:extLst>
          </p:cNvPr>
          <p:cNvSpPr/>
          <p:nvPr/>
        </p:nvSpPr>
        <p:spPr>
          <a:xfrm>
            <a:off x="4641013" y="4617119"/>
            <a:ext cx="1000662" cy="308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AS7265x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37AC9-EB5F-7D01-AFAD-8D1BDA210E84}"/>
              </a:ext>
            </a:extLst>
          </p:cNvPr>
          <p:cNvSpPr/>
          <p:nvPr/>
        </p:nvSpPr>
        <p:spPr>
          <a:xfrm>
            <a:off x="4641013" y="5003268"/>
            <a:ext cx="1000662" cy="308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/>
                <a:ea typeface="Calibri"/>
                <a:cs typeface="Calibri"/>
                <a:sym typeface="Calibri"/>
              </a:rPr>
              <a:t>BMX160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FE368E-20E2-23DD-AF4C-DB2E39AF9672}"/>
              </a:ext>
            </a:extLst>
          </p:cNvPr>
          <p:cNvSpPr/>
          <p:nvPr/>
        </p:nvSpPr>
        <p:spPr>
          <a:xfrm>
            <a:off x="4140681" y="2292323"/>
            <a:ext cx="1000662" cy="308128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DC Motor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51707-E871-2AA5-7986-0E746781284E}"/>
              </a:ext>
            </a:extLst>
          </p:cNvPr>
          <p:cNvSpPr/>
          <p:nvPr/>
        </p:nvSpPr>
        <p:spPr>
          <a:xfrm>
            <a:off x="2958861" y="2600452"/>
            <a:ext cx="2562045" cy="379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B6E21-0BFC-B080-8E40-6001B64BC9C8}"/>
              </a:ext>
            </a:extLst>
          </p:cNvPr>
          <p:cNvSpPr/>
          <p:nvPr/>
        </p:nvSpPr>
        <p:spPr>
          <a:xfrm>
            <a:off x="2838091" y="2600451"/>
            <a:ext cx="276045" cy="686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A16A89-3CD6-D9ED-8813-52B78F8E213E}"/>
              </a:ext>
            </a:extLst>
          </p:cNvPr>
          <p:cNvCxnSpPr>
            <a:cxnSpLocks/>
          </p:cNvCxnSpPr>
          <p:nvPr/>
        </p:nvCxnSpPr>
        <p:spPr>
          <a:xfrm>
            <a:off x="2958861" y="2518913"/>
            <a:ext cx="0" cy="861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5739D1B-DFDB-446C-225E-92B920B5DD20}"/>
              </a:ext>
            </a:extLst>
          </p:cNvPr>
          <p:cNvSpPr txBox="1"/>
          <p:nvPr/>
        </p:nvSpPr>
        <p:spPr>
          <a:xfrm>
            <a:off x="1084558" y="5647182"/>
            <a:ext cx="3810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Power subsystem block diagram</a:t>
            </a:r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1975959-3F10-7F55-28AD-69C8FECF10A1}"/>
              </a:ext>
            </a:extLst>
          </p:cNvPr>
          <p:cNvCxnSpPr>
            <a:cxnSpLocks/>
          </p:cNvCxnSpPr>
          <p:nvPr/>
        </p:nvCxnSpPr>
        <p:spPr>
          <a:xfrm>
            <a:off x="6469811" y="1431985"/>
            <a:ext cx="0" cy="4432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1AD2AF3E-2814-19E3-CEBE-DF6B2830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451" y="1582227"/>
            <a:ext cx="5610445" cy="3567741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ADBCF93-F757-15AE-5E18-628E8354CDC6}"/>
              </a:ext>
            </a:extLst>
          </p:cNvPr>
          <p:cNvSpPr txBox="1"/>
          <p:nvPr/>
        </p:nvSpPr>
        <p:spPr>
          <a:xfrm>
            <a:off x="7097865" y="5622642"/>
            <a:ext cx="434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Communication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subsystem block diagram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AEE47A-EA6E-747B-9380-0C137F588786}"/>
              </a:ext>
            </a:extLst>
          </p:cNvPr>
          <p:cNvSpPr txBox="1"/>
          <p:nvPr/>
        </p:nvSpPr>
        <p:spPr>
          <a:xfrm>
            <a:off x="1415491" y="606284"/>
            <a:ext cx="5063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CANSAT avionics systems </a:t>
            </a:r>
          </a:p>
        </p:txBody>
      </p:sp>
    </p:spTree>
    <p:extLst>
      <p:ext uri="{BB962C8B-B14F-4D97-AF65-F5344CB8AC3E}">
        <p14:creationId xmlns:p14="http://schemas.microsoft.com/office/powerpoint/2010/main" val="107711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6211A-50CC-AB52-4D85-617ED12C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E4AA764-D620-7E60-6ED7-2A4A2E4F4C13}"/>
              </a:ext>
            </a:extLst>
          </p:cNvPr>
          <p:cNvSpPr/>
          <p:nvPr/>
        </p:nvSpPr>
        <p:spPr>
          <a:xfrm>
            <a:off x="8313506" y="4728814"/>
            <a:ext cx="1452165" cy="12500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A6C0C2-19B0-33DA-994D-52C6D1C86F67}"/>
              </a:ext>
            </a:extLst>
          </p:cNvPr>
          <p:cNvSpPr/>
          <p:nvPr/>
        </p:nvSpPr>
        <p:spPr>
          <a:xfrm>
            <a:off x="108152" y="4410879"/>
            <a:ext cx="1373335" cy="3238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CanSat</a:t>
            </a:r>
            <a:r>
              <a:rPr lang="en-IN" dirty="0">
                <a:solidFill>
                  <a:schemeClr val="tx1"/>
                </a:solidFill>
              </a:rPr>
              <a:t> Data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42253F-FB18-65FE-5449-607AB48AB421}"/>
              </a:ext>
            </a:extLst>
          </p:cNvPr>
          <p:cNvSpPr/>
          <p:nvPr/>
        </p:nvSpPr>
        <p:spPr>
          <a:xfrm>
            <a:off x="110963" y="1716472"/>
            <a:ext cx="2861833" cy="192567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77EA42-E862-0487-E0EE-39730360D142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D2B513-68EB-1B24-57B2-429E64E73EDB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8407B05-B0BC-18CD-5BEE-206CDDF76B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E6C2CEAA-AA2A-326B-EB0D-56C29A7C99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46E71-C1B2-94DA-D69F-F791A8F230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37D2EE2-F0E8-8ED3-1443-F67C40E61BE1}"/>
              </a:ext>
            </a:extLst>
          </p:cNvPr>
          <p:cNvSpPr/>
          <p:nvPr/>
        </p:nvSpPr>
        <p:spPr>
          <a:xfrm>
            <a:off x="8540029" y="1846827"/>
            <a:ext cx="1215377" cy="100562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384A3F0-36AD-986F-B9B3-41EC513A0A87}"/>
              </a:ext>
            </a:extLst>
          </p:cNvPr>
          <p:cNvSpPr/>
          <p:nvPr/>
        </p:nvSpPr>
        <p:spPr>
          <a:xfrm>
            <a:off x="10543166" y="1868935"/>
            <a:ext cx="1121936" cy="108794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6A8C3D7-8760-10E5-3841-53C880397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796" y="1952819"/>
            <a:ext cx="973227" cy="81159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F727668-A96F-959A-EE07-78EBE85053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1550"/>
          <a:stretch/>
        </p:blipFill>
        <p:spPr>
          <a:xfrm>
            <a:off x="10681289" y="2039424"/>
            <a:ext cx="849023" cy="72276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59EBE80-D400-2D4D-C09B-92F262F77FFC}"/>
              </a:ext>
            </a:extLst>
          </p:cNvPr>
          <p:cNvSpPr/>
          <p:nvPr/>
        </p:nvSpPr>
        <p:spPr>
          <a:xfrm>
            <a:off x="10543166" y="3965662"/>
            <a:ext cx="1048875" cy="5560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USB-</a:t>
            </a:r>
          </a:p>
          <a:p>
            <a:pPr algn="ctr"/>
            <a:r>
              <a:rPr lang="en-IN" sz="1400" b="1" dirty="0"/>
              <a:t>ADAPTOR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6B925432-3000-E49E-1CDF-BE4880D61679}"/>
              </a:ext>
            </a:extLst>
          </p:cNvPr>
          <p:cNvSpPr/>
          <p:nvPr/>
        </p:nvSpPr>
        <p:spPr>
          <a:xfrm>
            <a:off x="9818317" y="2381300"/>
            <a:ext cx="525171" cy="14801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7916282-9B41-6BF0-F424-6D0FAC074C32}"/>
              </a:ext>
            </a:extLst>
          </p:cNvPr>
          <p:cNvSpPr/>
          <p:nvPr/>
        </p:nvSpPr>
        <p:spPr>
          <a:xfrm>
            <a:off x="10940118" y="3692952"/>
            <a:ext cx="153288" cy="2032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55DF27-1938-B83E-F572-B5438D0DB8CC}"/>
              </a:ext>
            </a:extLst>
          </p:cNvPr>
          <p:cNvSpPr txBox="1"/>
          <p:nvPr/>
        </p:nvSpPr>
        <p:spPr>
          <a:xfrm>
            <a:off x="6630226" y="3104254"/>
            <a:ext cx="14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 XBEE pro - 900 MHz transmitter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7677D35-4E5E-A47C-DFEB-987437629112}"/>
              </a:ext>
            </a:extLst>
          </p:cNvPr>
          <p:cNvSpPr txBox="1"/>
          <p:nvPr/>
        </p:nvSpPr>
        <p:spPr>
          <a:xfrm>
            <a:off x="8494431" y="3118297"/>
            <a:ext cx="14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Yagi antenna 900MHz (receiver)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7DFEB19-C331-2F48-95A8-D25B36ADD578}"/>
              </a:ext>
            </a:extLst>
          </p:cNvPr>
          <p:cNvSpPr txBox="1"/>
          <p:nvPr/>
        </p:nvSpPr>
        <p:spPr>
          <a:xfrm>
            <a:off x="10357773" y="3127366"/>
            <a:ext cx="149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 XBEE pro - 900 MHz </a:t>
            </a: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receiever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" name="object 7">
            <a:extLst>
              <a:ext uri="{FF2B5EF4-FFF2-40B4-BE49-F238E27FC236}">
                <a16:creationId xmlns:a16="http://schemas.microsoft.com/office/drawing/2014/main" id="{B0836BFA-EA42-E42C-6004-A08DC5DE86E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87366" y="4856380"/>
            <a:ext cx="1812081" cy="1414097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95B89AFB-49AB-2BCB-16A6-A20EF522AD01}"/>
              </a:ext>
            </a:extLst>
          </p:cNvPr>
          <p:cNvSpPr/>
          <p:nvPr/>
        </p:nvSpPr>
        <p:spPr>
          <a:xfrm>
            <a:off x="6751810" y="1821847"/>
            <a:ext cx="1121936" cy="101951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F027198-E545-6CE9-82BB-5A93E140A6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1550"/>
          <a:stretch/>
        </p:blipFill>
        <p:spPr>
          <a:xfrm>
            <a:off x="6912549" y="1947912"/>
            <a:ext cx="928076" cy="740369"/>
          </a:xfrm>
          <a:prstGeom prst="rect">
            <a:avLst/>
          </a:prstGeom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FD6D4443-C580-9546-A4E2-2B6AFF7FF52C}"/>
              </a:ext>
            </a:extLst>
          </p:cNvPr>
          <p:cNvSpPr/>
          <p:nvPr/>
        </p:nvSpPr>
        <p:spPr>
          <a:xfrm>
            <a:off x="8048249" y="2369508"/>
            <a:ext cx="392606" cy="15977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9D909-88E3-1C9E-895E-F4156D520133}"/>
              </a:ext>
            </a:extLst>
          </p:cNvPr>
          <p:cNvSpPr txBox="1"/>
          <p:nvPr/>
        </p:nvSpPr>
        <p:spPr>
          <a:xfrm>
            <a:off x="1415491" y="606284"/>
            <a:ext cx="7098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CANSAT mission control software and ground systems.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BF3D909-6AB9-9F5B-96AD-6E12B08F85A8}"/>
              </a:ext>
            </a:extLst>
          </p:cNvPr>
          <p:cNvSpPr/>
          <p:nvPr/>
        </p:nvSpPr>
        <p:spPr>
          <a:xfrm>
            <a:off x="10999886" y="4574488"/>
            <a:ext cx="111489" cy="2468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7788FE-3E3D-DF8F-F91F-29902975926F}"/>
              </a:ext>
            </a:extLst>
          </p:cNvPr>
          <p:cNvCxnSpPr/>
          <p:nvPr/>
        </p:nvCxnSpPr>
        <p:spPr>
          <a:xfrm>
            <a:off x="6096000" y="1383349"/>
            <a:ext cx="0" cy="4875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C69A96-0993-072F-6A8D-ECF8C17DB1A9}"/>
              </a:ext>
            </a:extLst>
          </p:cNvPr>
          <p:cNvSpPr txBox="1"/>
          <p:nvPr/>
        </p:nvSpPr>
        <p:spPr>
          <a:xfrm>
            <a:off x="1222663" y="1221481"/>
            <a:ext cx="4873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Overview of Mission Control Software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07380-EAFD-7B9E-B11E-917A265E4558}"/>
              </a:ext>
            </a:extLst>
          </p:cNvPr>
          <p:cNvSpPr txBox="1"/>
          <p:nvPr/>
        </p:nvSpPr>
        <p:spPr>
          <a:xfrm>
            <a:off x="8334751" y="1216258"/>
            <a:ext cx="181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Ground Systems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9C718-B1BF-DCB6-16D4-D0B2C5C9F102}"/>
              </a:ext>
            </a:extLst>
          </p:cNvPr>
          <p:cNvSpPr txBox="1"/>
          <p:nvPr/>
        </p:nvSpPr>
        <p:spPr>
          <a:xfrm>
            <a:off x="226542" y="1830913"/>
            <a:ext cx="2861832" cy="1768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Programming Language: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 C/C++ for payload hardware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 Python for ground station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Development Environment:</a:t>
            </a:r>
            <a:endParaRPr lang="en-US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/>
              <a:t> Visual Studio Code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63E721-1057-A7E3-C980-DFDC92726A06}"/>
              </a:ext>
            </a:extLst>
          </p:cNvPr>
          <p:cNvSpPr/>
          <p:nvPr/>
        </p:nvSpPr>
        <p:spPr>
          <a:xfrm>
            <a:off x="1929484" y="4401413"/>
            <a:ext cx="1669824" cy="347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Python Script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DB3FF-5D17-CF0C-B12F-3AAECAFCCE8F}"/>
              </a:ext>
            </a:extLst>
          </p:cNvPr>
          <p:cNvSpPr/>
          <p:nvPr/>
        </p:nvSpPr>
        <p:spPr>
          <a:xfrm>
            <a:off x="540652" y="5029860"/>
            <a:ext cx="2369181" cy="3849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Telemetry Transmission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5F1132-AC3B-697D-50EA-F800F4CE0F2C}"/>
              </a:ext>
            </a:extLst>
          </p:cNvPr>
          <p:cNvSpPr/>
          <p:nvPr/>
        </p:nvSpPr>
        <p:spPr>
          <a:xfrm>
            <a:off x="385248" y="5826417"/>
            <a:ext cx="2848445" cy="347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Ground Station Dashboard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E5236E-6DFD-4E5F-5DF7-3295DD61BEC7}"/>
              </a:ext>
            </a:extLst>
          </p:cNvPr>
          <p:cNvSpPr/>
          <p:nvPr/>
        </p:nvSpPr>
        <p:spPr>
          <a:xfrm>
            <a:off x="3941628" y="5048604"/>
            <a:ext cx="1669824" cy="347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Control Logic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0BB345-EBE6-F137-79C2-4D7C5E8EE11F}"/>
              </a:ext>
            </a:extLst>
          </p:cNvPr>
          <p:cNvSpPr/>
          <p:nvPr/>
        </p:nvSpPr>
        <p:spPr>
          <a:xfrm>
            <a:off x="3941628" y="4399084"/>
            <a:ext cx="1669824" cy="347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Data Processing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C892CD-D1B2-9B57-CE54-32B0B15C8C1C}"/>
              </a:ext>
            </a:extLst>
          </p:cNvPr>
          <p:cNvSpPr/>
          <p:nvPr/>
        </p:nvSpPr>
        <p:spPr>
          <a:xfrm>
            <a:off x="3591949" y="5826417"/>
            <a:ext cx="2369182" cy="3474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User Action (if needed)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0E2B13-10EC-1918-151D-7F409D0B83C4}"/>
              </a:ext>
            </a:extLst>
          </p:cNvPr>
          <p:cNvCxnSpPr>
            <a:cxnSpLocks/>
          </p:cNvCxnSpPr>
          <p:nvPr/>
        </p:nvCxnSpPr>
        <p:spPr>
          <a:xfrm>
            <a:off x="1473466" y="4460814"/>
            <a:ext cx="447997" cy="2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205CDE-86D4-B37E-36F4-ACFC11581D4A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3233693" y="6000160"/>
            <a:ext cx="3582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23F3DEB-8A16-A74D-8488-7CF9275555C1}"/>
              </a:ext>
            </a:extLst>
          </p:cNvPr>
          <p:cNvCxnSpPr>
            <a:cxnSpLocks/>
          </p:cNvCxnSpPr>
          <p:nvPr/>
        </p:nvCxnSpPr>
        <p:spPr>
          <a:xfrm>
            <a:off x="1776204" y="5414834"/>
            <a:ext cx="0" cy="38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B2A1D3-0198-C221-AEF2-C06FF5566BCC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4776540" y="4746570"/>
            <a:ext cx="0" cy="3020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88D20C-6973-71A2-9150-974EB5B16550}"/>
              </a:ext>
            </a:extLst>
          </p:cNvPr>
          <p:cNvCxnSpPr>
            <a:cxnSpLocks/>
          </p:cNvCxnSpPr>
          <p:nvPr/>
        </p:nvCxnSpPr>
        <p:spPr>
          <a:xfrm flipV="1">
            <a:off x="3591287" y="4460814"/>
            <a:ext cx="342320" cy="23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073F6E-F8A2-28A8-4D85-60725A301792}"/>
              </a:ext>
            </a:extLst>
          </p:cNvPr>
          <p:cNvCxnSpPr>
            <a:cxnSpLocks/>
            <a:stCxn id="34" idx="1"/>
            <a:endCxn id="32" idx="3"/>
          </p:cNvCxnSpPr>
          <p:nvPr/>
        </p:nvCxnSpPr>
        <p:spPr>
          <a:xfrm flipH="1">
            <a:off x="2909833" y="5222347"/>
            <a:ext cx="103179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2D69887-1528-6DE0-0DC1-4A6A09AFB0BE}"/>
              </a:ext>
            </a:extLst>
          </p:cNvPr>
          <p:cNvCxnSpPr/>
          <p:nvPr/>
        </p:nvCxnSpPr>
        <p:spPr>
          <a:xfrm flipV="1">
            <a:off x="108152" y="3880563"/>
            <a:ext cx="5563833" cy="712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B8CC273-209D-D283-D412-94861E5B6397}"/>
              </a:ext>
            </a:extLst>
          </p:cNvPr>
          <p:cNvSpPr txBox="1"/>
          <p:nvPr/>
        </p:nvSpPr>
        <p:spPr>
          <a:xfrm>
            <a:off x="1193574" y="3834631"/>
            <a:ext cx="408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Mission Control Software Flow map</a:t>
            </a:r>
            <a:endParaRPr lang="en-IN" dirty="0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DD883D19-4624-6020-3250-F265DF745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8192" y="1703837"/>
            <a:ext cx="2738130" cy="19845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12119439-60BF-A1AE-268F-7C74F6BEC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1383" y="4913203"/>
            <a:ext cx="1304045" cy="793642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9A967DD-1015-CAA7-1D86-A6AA9D11CF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t="31067" r="17522"/>
          <a:stretch/>
        </p:blipFill>
        <p:spPr>
          <a:xfrm>
            <a:off x="8419762" y="4782021"/>
            <a:ext cx="1255526" cy="1196816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421ED577-903A-4AC2-4A0B-A1F760A70F22}"/>
              </a:ext>
            </a:extLst>
          </p:cNvPr>
          <p:cNvSpPr/>
          <p:nvPr/>
        </p:nvSpPr>
        <p:spPr>
          <a:xfrm>
            <a:off x="6476809" y="4730708"/>
            <a:ext cx="1378420" cy="12500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40B0AA0-F00B-9BDB-D7E7-66672D922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44" t="4082" r="16499"/>
          <a:stretch/>
        </p:blipFill>
        <p:spPr bwMode="auto">
          <a:xfrm>
            <a:off x="6654776" y="4806672"/>
            <a:ext cx="1051777" cy="109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rrow: Right 87">
            <a:extLst>
              <a:ext uri="{FF2B5EF4-FFF2-40B4-BE49-F238E27FC236}">
                <a16:creationId xmlns:a16="http://schemas.microsoft.com/office/drawing/2014/main" id="{2F241CDF-07FB-647E-7C73-A71459D7F44D}"/>
              </a:ext>
            </a:extLst>
          </p:cNvPr>
          <p:cNvSpPr/>
          <p:nvPr/>
        </p:nvSpPr>
        <p:spPr>
          <a:xfrm>
            <a:off x="7895991" y="5233696"/>
            <a:ext cx="392606" cy="159779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CFB56923-D37F-BCE0-FEB4-5027021352D1}"/>
              </a:ext>
            </a:extLst>
          </p:cNvPr>
          <p:cNvSpPr/>
          <p:nvPr/>
        </p:nvSpPr>
        <p:spPr>
          <a:xfrm rot="16200000">
            <a:off x="10029166" y="5186130"/>
            <a:ext cx="135634" cy="4146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B6F8BDC-25AD-CD98-1EDA-878EBD0F3719}"/>
              </a:ext>
            </a:extLst>
          </p:cNvPr>
          <p:cNvSpPr txBox="1"/>
          <p:nvPr/>
        </p:nvSpPr>
        <p:spPr>
          <a:xfrm>
            <a:off x="6300342" y="6031602"/>
            <a:ext cx="1804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FPV Camera transmitter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55E10C-0794-00D0-9C65-8A78DAC1EE7F}"/>
              </a:ext>
            </a:extLst>
          </p:cNvPr>
          <p:cNvSpPr txBox="1"/>
          <p:nvPr/>
        </p:nvSpPr>
        <p:spPr>
          <a:xfrm>
            <a:off x="8341168" y="6011115"/>
            <a:ext cx="1492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FPV Camera receiver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A29FD1-6DD3-3892-C3BE-794A06D2383B}"/>
              </a:ext>
            </a:extLst>
          </p:cNvPr>
          <p:cNvSpPr txBox="1"/>
          <p:nvPr/>
        </p:nvSpPr>
        <p:spPr>
          <a:xfrm>
            <a:off x="6344253" y="4208543"/>
            <a:ext cx="35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 live video telemetry: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6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42F2-F618-0E9F-8B74-AE516D12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60499F-9E31-2F28-934F-B4779AFA4CAD}"/>
              </a:ext>
            </a:extLst>
          </p:cNvPr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C5C4E6-323D-38A0-44F0-7F45C2635BCE}"/>
              </a:ext>
            </a:extLst>
          </p:cNvPr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31C18C8-811B-A0AF-D51B-79175C0D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8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DD945-39BA-8C5F-89D8-40F3DC338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7F00CD1B-A7FB-FEFC-3F4F-372400033D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AD9763-6DBF-CE68-E174-580A4D168D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D0476-EC6E-26CF-674B-73F7B8FFB167}"/>
              </a:ext>
            </a:extLst>
          </p:cNvPr>
          <p:cNvSpPr txBox="1"/>
          <p:nvPr/>
        </p:nvSpPr>
        <p:spPr>
          <a:xfrm>
            <a:off x="1415491" y="606284"/>
            <a:ext cx="7098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CANSAT Mass, Cost, Power Budget and Descent Time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861C56-7D06-637F-555F-066B6D62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87789"/>
              </p:ext>
            </p:extLst>
          </p:nvPr>
        </p:nvGraphicFramePr>
        <p:xfrm>
          <a:off x="6469882" y="1444191"/>
          <a:ext cx="5347996" cy="220989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36999">
                  <a:extLst>
                    <a:ext uri="{9D8B030D-6E8A-4147-A177-3AD203B41FA5}">
                      <a16:colId xmlns:a16="http://schemas.microsoft.com/office/drawing/2014/main" val="2653100766"/>
                    </a:ext>
                  </a:extLst>
                </a:gridCol>
                <a:gridCol w="1327788">
                  <a:extLst>
                    <a:ext uri="{9D8B030D-6E8A-4147-A177-3AD203B41FA5}">
                      <a16:colId xmlns:a16="http://schemas.microsoft.com/office/drawing/2014/main" val="1860364884"/>
                    </a:ext>
                  </a:extLst>
                </a:gridCol>
                <a:gridCol w="1346210">
                  <a:extLst>
                    <a:ext uri="{9D8B030D-6E8A-4147-A177-3AD203B41FA5}">
                      <a16:colId xmlns:a16="http://schemas.microsoft.com/office/drawing/2014/main" val="4277880844"/>
                    </a:ext>
                  </a:extLst>
                </a:gridCol>
                <a:gridCol w="1336999">
                  <a:extLst>
                    <a:ext uri="{9D8B030D-6E8A-4147-A177-3AD203B41FA5}">
                      <a16:colId xmlns:a16="http://schemas.microsoft.com/office/drawing/2014/main" val="2218226615"/>
                    </a:ext>
                  </a:extLst>
                </a:gridCol>
              </a:tblGrid>
              <a:tr h="4725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Phase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Height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Descent Rate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Descent Time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433349"/>
                  </a:ext>
                </a:extLst>
              </a:tr>
              <a:tr h="531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SG" sz="16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SG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Parachute released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1000m -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500m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15 m/s </a:t>
                      </a:r>
                      <a:endParaRPr lang="en-SG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33.7 s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13303"/>
                  </a:ext>
                </a:extLst>
              </a:tr>
              <a:tr h="5750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SG" sz="1600" b="0" i="0" u="none" strike="noStrike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SG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Parachute released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500m</a:t>
                      </a:r>
                      <a:r>
                        <a:rPr lang="en-US" sz="1600" baseline="0" dirty="0"/>
                        <a:t> - 0m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baseline="0" dirty="0"/>
                        <a:t>2 m/s</a:t>
                      </a:r>
                      <a:endParaRPr lang="en-SG" sz="1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72154"/>
                  </a:ext>
                </a:extLst>
              </a:tr>
              <a:tr h="145568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 Descent time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SG" sz="16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283.7 seconds</a:t>
                      </a:r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193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8D6ADE-9B9D-2C3D-DA25-1BB0B0273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22498"/>
              </p:ext>
            </p:extLst>
          </p:nvPr>
        </p:nvGraphicFramePr>
        <p:xfrm>
          <a:off x="239988" y="1501882"/>
          <a:ext cx="5347996" cy="215219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11355">
                  <a:extLst>
                    <a:ext uri="{9D8B030D-6E8A-4147-A177-3AD203B41FA5}">
                      <a16:colId xmlns:a16="http://schemas.microsoft.com/office/drawing/2014/main" val="267465287"/>
                    </a:ext>
                  </a:extLst>
                </a:gridCol>
                <a:gridCol w="2336641">
                  <a:extLst>
                    <a:ext uri="{9D8B030D-6E8A-4147-A177-3AD203B41FA5}">
                      <a16:colId xmlns:a16="http://schemas.microsoft.com/office/drawing/2014/main" val="3710841207"/>
                    </a:ext>
                  </a:extLst>
                </a:gridCol>
              </a:tblGrid>
              <a:tr h="754229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Total mass of electrical subsystem (g) 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240.8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44201"/>
                  </a:ext>
                </a:extLst>
              </a:tr>
              <a:tr h="754229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Total mass of mechanical subsystem(g)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610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6076"/>
                  </a:ext>
                </a:extLst>
              </a:tr>
              <a:tr h="64373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Total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850.8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00172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A9A767-C6EA-35AF-6E28-6C3AFEA16294}"/>
              </a:ext>
            </a:extLst>
          </p:cNvPr>
          <p:cNvCxnSpPr>
            <a:cxnSpLocks/>
          </p:cNvCxnSpPr>
          <p:nvPr/>
        </p:nvCxnSpPr>
        <p:spPr>
          <a:xfrm flipV="1">
            <a:off x="1036320" y="3054846"/>
            <a:ext cx="0" cy="762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00B2C99-9679-DCA7-2F18-5DC66FB5163B}"/>
              </a:ext>
            </a:extLst>
          </p:cNvPr>
          <p:cNvCxnSpPr>
            <a:cxnSpLocks/>
          </p:cNvCxnSpPr>
          <p:nvPr/>
        </p:nvCxnSpPr>
        <p:spPr>
          <a:xfrm flipV="1">
            <a:off x="11795760" y="3034526"/>
            <a:ext cx="0" cy="762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0B16E9E-3CF8-FE16-607F-2B539787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7126"/>
              </p:ext>
            </p:extLst>
          </p:nvPr>
        </p:nvGraphicFramePr>
        <p:xfrm>
          <a:off x="239988" y="4324129"/>
          <a:ext cx="5347996" cy="188799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011356">
                  <a:extLst>
                    <a:ext uri="{9D8B030D-6E8A-4147-A177-3AD203B41FA5}">
                      <a16:colId xmlns:a16="http://schemas.microsoft.com/office/drawing/2014/main" val="267465287"/>
                    </a:ext>
                  </a:extLst>
                </a:gridCol>
                <a:gridCol w="2336640">
                  <a:extLst>
                    <a:ext uri="{9D8B030D-6E8A-4147-A177-3AD203B41FA5}">
                      <a16:colId xmlns:a16="http://schemas.microsoft.com/office/drawing/2014/main" val="3710841207"/>
                    </a:ext>
                  </a:extLst>
                </a:gridCol>
              </a:tblGrid>
              <a:tr h="578418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Total cost of electrical subsystem  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28217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44201"/>
                  </a:ext>
                </a:extLst>
              </a:tr>
              <a:tr h="492061">
                <a:tc>
                  <a:txBody>
                    <a:bodyPr/>
                    <a:lstStyle/>
                    <a:p>
                      <a:pPr algn="ctr"/>
                      <a:r>
                        <a:rPr lang="en-SG" sz="1800" b="0" dirty="0">
                          <a:solidFill>
                            <a:schemeClr val="tx1"/>
                          </a:solidFill>
                        </a:rPr>
                        <a:t>Total cost of mechanical subsystem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7379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96076"/>
                  </a:ext>
                </a:extLst>
              </a:tr>
              <a:tr h="60783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Total 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35595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600172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BA10C34-257D-AE52-5D42-C9315482C4AD}"/>
              </a:ext>
            </a:extLst>
          </p:cNvPr>
          <p:cNvSpPr/>
          <p:nvPr/>
        </p:nvSpPr>
        <p:spPr>
          <a:xfrm>
            <a:off x="6469882" y="4271647"/>
            <a:ext cx="5325878" cy="188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solidFill>
                  <a:schemeClr val="accent2"/>
                </a:solidFill>
              </a:rPr>
              <a:t>Total </a:t>
            </a:r>
            <a:r>
              <a:rPr lang="en-IN" sz="3600" dirty="0" err="1">
                <a:solidFill>
                  <a:schemeClr val="accent2"/>
                </a:solidFill>
              </a:rPr>
              <a:t>mAh</a:t>
            </a:r>
            <a:r>
              <a:rPr lang="en-IN" sz="3600" dirty="0">
                <a:solidFill>
                  <a:schemeClr val="accent2"/>
                </a:solidFill>
              </a:rPr>
              <a:t> = 1058</a:t>
            </a:r>
            <a:endParaRPr lang="en-IN" sz="2400" dirty="0">
              <a:solidFill>
                <a:schemeClr val="accent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consumes  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1058 </a:t>
            </a:r>
            <a:r>
              <a:rPr lang="en-US" sz="18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</a:t>
            </a:r>
            <a:r>
              <a:rPr lang="en-US" sz="1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power to function for 1 Hour.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IN" sz="1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2800 </a:t>
            </a:r>
            <a:r>
              <a:rPr lang="en-IN" sz="18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</a:t>
            </a:r>
            <a:r>
              <a:rPr lang="en-IN" sz="1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battery it can function for </a:t>
            </a:r>
            <a:r>
              <a:rPr lang="en-IN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2hrs 35 mins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948B92-76C2-3786-BABF-56AB62FC50DA}"/>
              </a:ext>
            </a:extLst>
          </p:cNvPr>
          <p:cNvSpPr/>
          <p:nvPr/>
        </p:nvSpPr>
        <p:spPr>
          <a:xfrm>
            <a:off x="5831632" y="3792525"/>
            <a:ext cx="391886" cy="3545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B4E9DB-75C9-782D-13AF-800B09A873E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027575" y="3034526"/>
            <a:ext cx="0" cy="757999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D91A56-B944-261B-E4B0-A07C38DD5418}"/>
              </a:ext>
            </a:extLst>
          </p:cNvPr>
          <p:cNvCxnSpPr>
            <a:cxnSpLocks/>
            <a:stCxn id="37" idx="6"/>
          </p:cNvCxnSpPr>
          <p:nvPr/>
        </p:nvCxnSpPr>
        <p:spPr>
          <a:xfrm flipV="1">
            <a:off x="6223518" y="3969806"/>
            <a:ext cx="685956" cy="1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86BE41-9993-CD3E-250C-C6A045365428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6027575" y="4147088"/>
            <a:ext cx="0" cy="677294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F392C8-9F0D-497C-0A8E-0E3E8517CDF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141167" y="3969807"/>
            <a:ext cx="690465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9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700</Words>
  <Application>Microsoft Office PowerPoint</Application>
  <PresentationFormat>Widescreen</PresentationFormat>
  <Paragraphs>158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Agency FB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</dc:creator>
  <cp:lastModifiedBy>ARUN 2.0</cp:lastModifiedBy>
  <cp:revision>47</cp:revision>
  <dcterms:created xsi:type="dcterms:W3CDTF">2022-09-03T17:25:02Z</dcterms:created>
  <dcterms:modified xsi:type="dcterms:W3CDTF">2025-01-03T04:11:26Z</dcterms:modified>
</cp:coreProperties>
</file>