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500" autoAdjust="0"/>
  </p:normalViewPr>
  <p:slideViewPr>
    <p:cSldViewPr snapToGrid="0">
      <p:cViewPr varScale="1">
        <p:scale>
          <a:sx n="69" d="100"/>
          <a:sy n="69" d="100"/>
        </p:scale>
        <p:origin x="780"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8"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1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16" name="矩形"/>
          <p:cNvSpPr>
            <a:spLocks/>
          </p:cNvSpPr>
          <p:nvPr/>
        </p:nvSpPr>
        <p:spPr>
          <a:xfrm>
            <a:off x="4241830" y="457200"/>
            <a:ext cx="3703319" cy="91440"/>
          </a:xfrm>
          <a:prstGeom prst="rect">
            <a:avLst/>
          </a:prstGeom>
          <a:solidFill>
            <a:schemeClr val="accent1"/>
          </a:solidFill>
          <a:ln w="12700" cap="flat" cmpd="sng">
            <a:noFill/>
            <a:prstDash val="solid"/>
            <a:round/>
          </a:ln>
        </p:spPr>
      </p:sp>
      <p:sp>
        <p:nvSpPr>
          <p:cNvPr id="10"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1"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3600" b="0" i="0" u="none" strike="noStrike" kern="1200" cap="all" spc="0" baseline="0">
                <a:solidFill>
                  <a:srgbClr val="404040"/>
                </a:solidFill>
                <a:latin typeface="Arial Nova Light" charset="0"/>
                <a:ea typeface="华文中宋" charset="0"/>
              </a:rPr>
              <a:t>Click to edit Master title style</a:t>
            </a:r>
            <a:endParaRPr lang="zh-CN" altLang="en-US" sz="3600" b="0" i="0" u="none" strike="noStrike" kern="1200" cap="all" spc="0" baseline="0">
              <a:solidFill>
                <a:srgbClr val="404040"/>
              </a:solidFill>
              <a:latin typeface="Arial Nova Light" charset="0"/>
              <a:ea typeface="华文中宋" charset="0"/>
              <a:cs typeface="Lucida Sans"/>
            </a:endParaRPr>
          </a:p>
        </p:txBody>
      </p:sp>
      <p:sp>
        <p:nvSpPr>
          <p:cNvPr id="12"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20000"/>
              </a:lnSpc>
              <a:spcBef>
                <a:spcPct val="20000"/>
              </a:spcBef>
              <a:spcAft>
                <a:spcPts val="600"/>
              </a:spcAft>
              <a:buNone/>
            </a:pPr>
            <a:r>
              <a:rPr lang="en-US" altLang="zh-CN" sz="1600" b="0" i="0" u="none" strike="noStrike" kern="1200" cap="all" spc="0" baseline="0">
                <a:solidFill>
                  <a:schemeClr val="accent1"/>
                </a:solidFill>
                <a:latin typeface="Arial Nova Light" charset="0"/>
                <a:ea typeface="华文中宋" charset="0"/>
              </a:rPr>
              <a:t>Click to edit Master subtitle style</a:t>
            </a:r>
            <a:endParaRPr lang="zh-CN" altLang="en-US" sz="1600" b="0" i="0" u="none" strike="noStrike" kern="1200" cap="all" spc="0" baseline="0">
              <a:solidFill>
                <a:schemeClr val="accent1"/>
              </a:solidFill>
              <a:latin typeface="Arial Nova Light" charset="0"/>
              <a:ea typeface="华文中宋" charset="0"/>
              <a:cs typeface="Lucida Sans"/>
            </a:endParaRPr>
          </a:p>
        </p:txBody>
      </p:sp>
      <p:sp>
        <p:nvSpPr>
          <p:cNvPr id="13"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800" b="0" i="0" u="none" strike="noStrike" kern="1200" cap="none" spc="0" baseline="0">
                <a:solidFill>
                  <a:srgbClr val="404040"/>
                </a:solidFill>
                <a:latin typeface="Arial Nova Light" charset="0"/>
                <a:ea typeface="华文中宋" charset="0"/>
                <a:cs typeface="Arial Nova Light" charset="0"/>
              </a:rPr>
              <a:t>4/5/2024</a:t>
            </a:fld>
            <a:endParaRPr lang="zh-CN" altLang="en-US" sz="800" b="0" i="0" u="none" strike="noStrike" kern="1200" cap="none" spc="0" baseline="0">
              <a:solidFill>
                <a:srgbClr val="404040"/>
              </a:solidFill>
              <a:latin typeface="Arial Nova Light" charset="0"/>
              <a:ea typeface="华文中宋" charset="0"/>
              <a:cs typeface="Arial Nova Light" charset="0"/>
            </a:endParaRPr>
          </a:p>
        </p:txBody>
      </p:sp>
      <p:sp>
        <p:nvSpPr>
          <p:cNvPr id="14" name="文本框"/>
          <p:cNvSpPr>
            <a:spLocks noGrp="1"/>
          </p:cNvSpPr>
          <p:nvPr>
            <p:ph type="ftr"/>
          </p:nvPr>
        </p:nvSpPr>
        <p:spPr>
          <a:xfrm>
            <a:off x="581192" y="6423914"/>
            <a:ext cx="69172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800" b="0" i="0" u="none" strike="noStrike" kern="1200" cap="all" spc="0" baseline="0">
              <a:solidFill>
                <a:srgbClr val="404040"/>
              </a:solidFill>
              <a:latin typeface="Arial Nova Light" charset="0"/>
              <a:ea typeface="华文中宋" charset="0"/>
              <a:cs typeface="Arial Nova Light" charset="0"/>
            </a:endParaRPr>
          </a:p>
        </p:txBody>
      </p:sp>
      <p:sp>
        <p:nvSpPr>
          <p:cNvPr id="15"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800" b="0" i="0" u="none" strike="noStrike" kern="1200" cap="none" spc="0" baseline="0">
                <a:solidFill>
                  <a:srgbClr val="404040"/>
                </a:solidFill>
                <a:latin typeface="Arial Nova Light" charset="0"/>
                <a:ea typeface="华文中宋" charset="0"/>
                <a:cs typeface="Arial Nova Light" charset="0"/>
              </a:rPr>
              <a:t>‹#›</a:t>
            </a:fld>
            <a:endParaRPr lang="zh-CN" altLang="en-US" sz="800" b="0" i="0" u="none" strike="noStrike" kern="1200" cap="none" spc="0" baseline="0">
              <a:solidFill>
                <a:srgbClr val="404040"/>
              </a:solidFill>
              <a:latin typeface="Arial Nova Light" charset="0"/>
              <a:ea typeface="华文中宋" charset="0"/>
              <a:cs typeface="Arial Nova Light" charset="0"/>
            </a:endParaRPr>
          </a:p>
        </p:txBody>
      </p:sp>
    </p:spTree>
    <p:extLst>
      <p:ext uri="{BB962C8B-B14F-4D97-AF65-F5344CB8AC3E}">
        <p14:creationId xmlns:p14="http://schemas.microsoft.com/office/powerpoint/2010/main" val="2057716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en-US" altLang="zh-CN"/>
              <a:t>Click to edit Master title style</a:t>
            </a:r>
            <a:endParaRPr lang="zh-CN" altLang="en-US"/>
          </a:p>
        </p:txBody>
      </p:sp>
      <p:sp>
        <p:nvSpPr>
          <p:cNvPr id="3" name="文本框"/>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5031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24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2"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1"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0" name="矩形"/>
          <p:cNvSpPr>
            <a:spLocks/>
          </p:cNvSpPr>
          <p:nvPr/>
        </p:nvSpPr>
        <p:spPr>
          <a:xfrm>
            <a:off x="4241830" y="457200"/>
            <a:ext cx="3703319" cy="91440"/>
          </a:xfrm>
          <a:prstGeom prst="rect">
            <a:avLst/>
          </a:prstGeom>
          <a:solidFill>
            <a:schemeClr val="accent1"/>
          </a:solidFill>
          <a:ln w="12700" cap="flat" cmpd="sng">
            <a:noFill/>
            <a:prstDash val="solid"/>
            <a:round/>
          </a:ln>
        </p:spPr>
      </p:sp>
      <p:sp>
        <p:nvSpPr>
          <p:cNvPr id="25" name="文本框"/>
          <p:cNvSpPr>
            <a:spLocks noGrp="1"/>
          </p:cNvSpPr>
          <p:nvPr>
            <p:ph type="title"/>
          </p:nvPr>
        </p:nvSpPr>
        <p:spPr>
          <a:xfrm>
            <a:off x="581192" y="702155"/>
            <a:ext cx="11029616" cy="118872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26" name="文本框"/>
          <p:cNvSpPr>
            <a:spLocks noGrp="1"/>
          </p:cNvSpPr>
          <p:nvPr>
            <p:ph type="body" idx="1"/>
          </p:nvPr>
        </p:nvSpPr>
        <p:spPr>
          <a:xfrm>
            <a:off x="581192" y="2340864"/>
            <a:ext cx="11029615" cy="363448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7"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800">
                <a:solidFill>
                  <a:srgbClr val="404040"/>
                </a:solidFill>
                <a:latin typeface="Arial Nova Light" charset="0"/>
                <a:ea typeface="华文中宋" charset="0"/>
                <a:cs typeface="Arial Nova Light" charset="0"/>
              </a:rPr>
              <a:t>4/5/2024</a:t>
            </a:fld>
            <a:endParaRPr lang="zh-CN" altLang="en-US" sz="800">
              <a:solidFill>
                <a:srgbClr val="404040"/>
              </a:solidFill>
              <a:latin typeface="Arial Nova Light" charset="0"/>
              <a:ea typeface="华文中宋" charset="0"/>
              <a:cs typeface="Arial Nova Light" charset="0"/>
            </a:endParaRPr>
          </a:p>
        </p:txBody>
      </p:sp>
      <p:sp>
        <p:nvSpPr>
          <p:cNvPr id="28" name="文本框"/>
          <p:cNvSpPr>
            <a:spLocks noGrp="1"/>
          </p:cNvSpPr>
          <p:nvPr>
            <p:ph type="ftr"/>
          </p:nvPr>
        </p:nvSpPr>
        <p:spPr>
          <a:xfrm>
            <a:off x="581192" y="6423914"/>
            <a:ext cx="69172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800" cap="all">
              <a:solidFill>
                <a:srgbClr val="404040"/>
              </a:solidFill>
              <a:latin typeface="Arial Nova Light" charset="0"/>
              <a:ea typeface="华文中宋" charset="0"/>
              <a:cs typeface="Arial Nova Light" charset="0"/>
            </a:endParaRPr>
          </a:p>
        </p:txBody>
      </p:sp>
      <p:sp>
        <p:nvSpPr>
          <p:cNvPr id="29"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800" b="0" i="0" u="none" strike="noStrike" kern="1200" cap="none" spc="0" baseline="0">
                <a:solidFill>
                  <a:srgbClr val="404040"/>
                </a:solidFill>
                <a:latin typeface="Arial Nova Light" charset="0"/>
                <a:ea typeface="华文中宋" charset="0"/>
                <a:cs typeface="Arial Nova Light" charset="0"/>
              </a:rPr>
              <a:t>‹#›</a:t>
            </a:fld>
            <a:endParaRPr lang="zh-CN" altLang="en-US" sz="800">
              <a:solidFill>
                <a:srgbClr val="404040"/>
              </a:solidFill>
              <a:latin typeface="Arial Nova Light" charset="0"/>
              <a:ea typeface="华文中宋" charset="0"/>
              <a:cs typeface="Arial Nova Light" charset="0"/>
            </a:endParaRPr>
          </a:p>
        </p:txBody>
      </p:sp>
    </p:spTree>
    <p:extLst>
      <p:ext uri="{BB962C8B-B14F-4D97-AF65-F5344CB8AC3E}">
        <p14:creationId xmlns:p14="http://schemas.microsoft.com/office/powerpoint/2010/main" val="186822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en-US" altLang="zh-CN"/>
              <a:t>Click to edit Master title style</a:t>
            </a:r>
            <a:endParaRPr lang="zh-CN" altLang="en-US"/>
          </a:p>
        </p:txBody>
      </p:sp>
      <p:sp>
        <p:nvSpPr>
          <p:cNvPr id="3" name="文本框"/>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457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2766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en-US" altLang="zh-CN"/>
              <a:t>Click to edit Master title style</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344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5278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en-US" altLang="zh-CN"/>
              <a:t>Click to edit Master title style</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3811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131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682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8788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118955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2336002"/>
            <a:ext cx="11029616" cy="365204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800">
                <a:solidFill>
                  <a:srgbClr val="404040"/>
                </a:solidFill>
                <a:latin typeface="Arial Nova Light" charset="0"/>
                <a:ea typeface="华文中宋" charset="0"/>
                <a:cs typeface="Arial Nova Light" charset="0"/>
              </a:rPr>
              <a:t>4/5/2024</a:t>
            </a:fld>
            <a:endParaRPr lang="zh-CN" altLang="en-US" sz="800">
              <a:solidFill>
                <a:srgbClr val="404040"/>
              </a:solidFill>
              <a:latin typeface="Arial Nova Light" charset="0"/>
              <a:ea typeface="华文中宋" charset="0"/>
              <a:cs typeface="Arial Nova Light" charset="0"/>
            </a:endParaRPr>
          </a:p>
        </p:txBody>
      </p:sp>
      <p:sp>
        <p:nvSpPr>
          <p:cNvPr id="5" name="文本框"/>
          <p:cNvSpPr>
            <a:spLocks noGrp="1"/>
          </p:cNvSpPr>
          <p:nvPr>
            <p:ph type="ftr" idx="3"/>
          </p:nvPr>
        </p:nvSpPr>
        <p:spPr>
          <a:xfrm>
            <a:off x="581192" y="6423914"/>
            <a:ext cx="69172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800" cap="all">
              <a:solidFill>
                <a:srgbClr val="404040"/>
              </a:solidFill>
              <a:latin typeface="Arial Nova Light" charset="0"/>
              <a:ea typeface="华文中宋" charset="0"/>
              <a:cs typeface="Arial Nova Light" charset="0"/>
            </a:endParaRPr>
          </a:p>
        </p:txBody>
      </p:sp>
      <p:sp>
        <p:nvSpPr>
          <p:cNvPr id="6"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800" b="0" i="0" u="none" strike="noStrike" kern="1200" cap="none" spc="0" baseline="0">
                <a:solidFill>
                  <a:srgbClr val="404040"/>
                </a:solidFill>
                <a:latin typeface="Arial Nova Light" charset="0"/>
                <a:ea typeface="华文中宋" charset="0"/>
                <a:cs typeface="Arial Nova Light" charset="0"/>
              </a:rPr>
              <a:t>‹#›</a:t>
            </a:fld>
            <a:endParaRPr lang="zh-CN" altLang="en-US" sz="800">
              <a:solidFill>
                <a:srgbClr val="404040"/>
              </a:solidFill>
              <a:latin typeface="Arial Nova Light" charset="0"/>
              <a:ea typeface="华文中宋" charset="0"/>
              <a:cs typeface="Arial Nova Light" charset="0"/>
            </a:endParaRPr>
          </a:p>
        </p:txBody>
      </p:sp>
      <p:sp>
        <p:nvSpPr>
          <p:cNvPr id="7"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8"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9" name="矩形"/>
          <p:cNvSpPr>
            <a:spLocks/>
          </p:cNvSpPr>
          <p:nvPr/>
        </p:nvSpPr>
        <p:spPr>
          <a:xfrm>
            <a:off x="4241830" y="457200"/>
            <a:ext cx="3703319" cy="91440"/>
          </a:xfrm>
          <a:prstGeom prst="rect">
            <a:avLst/>
          </a:prstGeom>
          <a:solidFill>
            <a:schemeClr val="accent1"/>
          </a:solidFill>
          <a:ln w="12700" cap="flat" cmpd="sng">
            <a:noFill/>
            <a:prstDash val="solid"/>
            <a:round/>
          </a:ln>
        </p:spPr>
      </p:sp>
    </p:spTree>
    <p:extLst>
      <p:ext uri="{BB962C8B-B14F-4D97-AF65-F5344CB8AC3E}">
        <p14:creationId xmlns:p14="http://schemas.microsoft.com/office/powerpoint/2010/main" val="21031362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2700" b="0" kern="1200" cap="all">
          <a:solidFill>
            <a:srgbClr val="404040"/>
          </a:solidFill>
          <a:latin typeface="Arial Nova Light" charset="0"/>
          <a:ea typeface="华文中宋" charset="0"/>
          <a:cs typeface="Arial Nova Light" charset="0"/>
        </a:defRPr>
      </a:lvl1pPr>
    </p:titleStyle>
    <p:bodyStyle>
      <a:lvl1pPr marL="305943" indent="-305943" algn="l" defTabSz="914400" eaLnBrk="1" fontAlgn="auto" latinLnBrk="0" hangingPunct="1">
        <a:lnSpc>
          <a:spcPct val="120000"/>
        </a:lnSpc>
        <a:spcBef>
          <a:spcPct val="20000"/>
        </a:spcBef>
        <a:spcAft>
          <a:spcPts val="600"/>
        </a:spcAft>
        <a:buClr>
          <a:schemeClr val="accent1"/>
        </a:buClr>
        <a:buSzPct val="92000"/>
        <a:buFont typeface="Wingdings 2" pitchFamily="18" charset="2"/>
        <a:buChar char=""/>
        <a:defRPr sz="1600" kern="1200">
          <a:solidFill>
            <a:srgbClr val="404040"/>
          </a:solidFill>
          <a:latin typeface="Arial Nova Light" charset="0"/>
          <a:ea typeface="华文中宋" charset="0"/>
          <a:cs typeface="Arial Nova Light" charset="0"/>
        </a:defRPr>
      </a:lvl1pPr>
      <a:lvl2pPr marL="629920" indent="-305943" algn="l" defTabSz="914400" eaLnBrk="1" fontAlgn="auto" latinLnBrk="0" hangingPunct="1">
        <a:lnSpc>
          <a:spcPct val="120000"/>
        </a:lnSpc>
        <a:spcBef>
          <a:spcPct val="20000"/>
        </a:spcBef>
        <a:spcAft>
          <a:spcPts val="600"/>
        </a:spcAft>
        <a:buClr>
          <a:schemeClr val="accent1"/>
        </a:buClr>
        <a:buSzPct val="92000"/>
        <a:buFont typeface="Wingdings 2" pitchFamily="18" charset="2"/>
        <a:buChar char=""/>
        <a:defRPr sz="1400" kern="1200">
          <a:solidFill>
            <a:srgbClr val="404040"/>
          </a:solidFill>
          <a:latin typeface="Arial Nova Light" charset="0"/>
          <a:ea typeface="华文中宋" charset="0"/>
          <a:cs typeface="Arial Nova Light" charset="0"/>
        </a:defRPr>
      </a:lvl2pPr>
      <a:lvl3pPr marL="899795" indent="-269875" algn="l" defTabSz="914400" eaLnBrk="1" fontAlgn="auto" latinLnBrk="0" hangingPunct="1">
        <a:lnSpc>
          <a:spcPct val="120000"/>
        </a:lnSpc>
        <a:spcBef>
          <a:spcPct val="20000"/>
        </a:spcBef>
        <a:spcAft>
          <a:spcPts val="600"/>
        </a:spcAft>
        <a:buClr>
          <a:schemeClr val="accent1"/>
        </a:buClr>
        <a:buSzPct val="92000"/>
        <a:buFont typeface="Wingdings 2" pitchFamily="18" charset="2"/>
        <a:buChar char=""/>
        <a:defRPr sz="1200" kern="1200">
          <a:solidFill>
            <a:srgbClr val="404040"/>
          </a:solidFill>
          <a:latin typeface="Arial Nova Light" charset="0"/>
          <a:ea typeface="华文中宋" charset="0"/>
          <a:cs typeface="Arial Nova Light" charset="0"/>
        </a:defRPr>
      </a:lvl3pPr>
      <a:lvl4pPr marL="1241933" indent="-233934" algn="l" defTabSz="914400" eaLnBrk="1" fontAlgn="auto" latinLnBrk="0" hangingPunct="1">
        <a:lnSpc>
          <a:spcPct val="120000"/>
        </a:lnSpc>
        <a:spcBef>
          <a:spcPct val="20000"/>
        </a:spcBef>
        <a:spcAft>
          <a:spcPts val="600"/>
        </a:spcAft>
        <a:buClr>
          <a:schemeClr val="accent1"/>
        </a:buClr>
        <a:buSzPct val="92000"/>
        <a:buFont typeface="Wingdings 2" pitchFamily="18" charset="2"/>
        <a:buChar char=""/>
        <a:defRPr sz="1100" kern="1200">
          <a:solidFill>
            <a:srgbClr val="404040"/>
          </a:solidFill>
          <a:latin typeface="Arial Nova Light" charset="0"/>
          <a:ea typeface="华文中宋" charset="0"/>
          <a:cs typeface="Arial Nova Light" charset="0"/>
        </a:defRPr>
      </a:lvl4pPr>
      <a:lvl5pPr marL="1601851" indent="-233934" algn="l" defTabSz="914400" eaLnBrk="1" fontAlgn="auto" latinLnBrk="0" hangingPunct="1">
        <a:lnSpc>
          <a:spcPct val="120000"/>
        </a:lnSpc>
        <a:spcBef>
          <a:spcPct val="20000"/>
        </a:spcBef>
        <a:spcAft>
          <a:spcPts val="600"/>
        </a:spcAft>
        <a:buClr>
          <a:schemeClr val="accent1"/>
        </a:buClr>
        <a:buSzPct val="92000"/>
        <a:buFont typeface="Wingdings 2" pitchFamily="18" charset="2"/>
        <a:buChar char=""/>
        <a:defRPr sz="1100" kern="1200">
          <a:solidFill>
            <a:srgbClr val="404040"/>
          </a:solidFill>
          <a:latin typeface="Arial Nova Light" charset="0"/>
          <a:ea typeface="华文中宋" charset="0"/>
          <a:cs typeface="Arial Nova Light"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Arial Nova Light" charset="0"/>
          <a:ea typeface="华文中宋" charset="0"/>
          <a:cs typeface="Arial Nova Light"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Arial Nova Light" charset="0"/>
          <a:ea typeface="华文中宋" charset="0"/>
          <a:cs typeface="Arial Nova Light"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Arial Nova Light" charset="0"/>
          <a:ea typeface="华文中宋" charset="0"/>
          <a:cs typeface="Arial Nova Light"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Arial Nova Light" charset="0"/>
          <a:ea typeface="华文中宋" charset="0"/>
          <a:cs typeface="Arial Nova Light"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矩形"/>
          <p:cNvSpPr>
            <a:spLocks noChangeAspect="1"/>
          </p:cNvSpPr>
          <p:nvPr/>
        </p:nvSpPr>
        <p:spPr>
          <a:xfrm>
            <a:off x="0" y="0"/>
            <a:ext cx="12192000" cy="6858000"/>
          </a:xfrm>
          <a:prstGeom prst="rect">
            <a:avLst/>
          </a:prstGeom>
          <a:solidFill>
            <a:srgbClr val="FFFFFF"/>
          </a:solidFill>
          <a:ln w="22225" cap="flat" cmpd="sng">
            <a:noFill/>
            <a:prstDash val="solid"/>
            <a:round/>
          </a:ln>
        </p:spPr>
      </p:sp>
      <p:sp useBgFill="1">
        <p:nvSpPr>
          <p:cNvPr id="20" name="矩形"/>
          <p:cNvSpPr>
            <a:spLocks noChangeAspect="1"/>
          </p:cNvSpPr>
          <p:nvPr/>
        </p:nvSpPr>
        <p:spPr>
          <a:xfrm>
            <a:off x="0" y="0"/>
            <a:ext cx="12192000" cy="6858000"/>
          </a:xfrm>
          <a:prstGeom prst="rect">
            <a:avLst/>
          </a:prstGeom>
          <a:ln w="12700" cap="flat" cmpd="sng">
            <a:noFill/>
            <a:prstDash val="solid"/>
            <a:round/>
          </a:ln>
        </p:spPr>
      </p:sp>
      <p:sp>
        <p:nvSpPr>
          <p:cNvPr id="21" name="文本框"/>
          <p:cNvSpPr>
            <a:spLocks noGrp="1"/>
          </p:cNvSpPr>
          <p:nvPr>
            <p:ph type="ctrTitle"/>
          </p:nvPr>
        </p:nvSpPr>
        <p:spPr>
          <a:xfrm>
            <a:off x="618356" y="457200"/>
            <a:ext cx="6786822" cy="195689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Arial Nova Light" charset="0"/>
                <a:ea typeface="华文中宋" charset="0"/>
                <a:cs typeface="Arial Nova Light" charset="0"/>
              </a:rPr>
              <a:t>FACE MASk DETECTION</a:t>
            </a:r>
            <a:endParaRPr lang="zh-CN" altLang="en-US" sz="6000" b="0" i="0" u="none" strike="noStrike" kern="1200" cap="all" spc="0" baseline="0">
              <a:solidFill>
                <a:schemeClr val="tx1"/>
              </a:solidFill>
              <a:latin typeface="Arial Nova Light" charset="0"/>
              <a:ea typeface="华文中宋" charset="0"/>
              <a:cs typeface="Arial Nova Light" charset="0"/>
            </a:endParaRPr>
          </a:p>
        </p:txBody>
      </p:sp>
      <p:sp>
        <p:nvSpPr>
          <p:cNvPr id="22" name="文本框"/>
          <p:cNvSpPr>
            <a:spLocks noGrp="1"/>
          </p:cNvSpPr>
          <p:nvPr>
            <p:ph type="subTitle" idx="1"/>
          </p:nvPr>
        </p:nvSpPr>
        <p:spPr>
          <a:xfrm>
            <a:off x="618356" y="2569579"/>
            <a:ext cx="8143678" cy="140554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400" b="0" i="0" u="none" strike="noStrike" kern="1200" cap="all" spc="0" baseline="0">
                <a:solidFill>
                  <a:srgbClr val="FFFFFF"/>
                </a:solidFill>
                <a:latin typeface="Arial Nova Light" charset="0"/>
                <a:ea typeface="华文中宋" charset="0"/>
                <a:cs typeface="Lucida Sans"/>
              </a:rPr>
              <a:t>By </a:t>
            </a:r>
          </a:p>
          <a:p>
            <a:pPr marL="0" indent="0" algn="l">
              <a:lnSpc>
                <a:spcPct val="110000"/>
              </a:lnSpc>
              <a:spcBef>
                <a:spcPct val="20000"/>
              </a:spcBef>
              <a:spcAft>
                <a:spcPts val="600"/>
              </a:spcAft>
              <a:buNone/>
            </a:pPr>
            <a:r>
              <a:rPr lang="en-US" altLang="zh-CN" sz="2400" b="0" i="0" u="none" strike="noStrike" kern="1200" cap="all" spc="0" baseline="0">
                <a:solidFill>
                  <a:srgbClr val="FFFFFF"/>
                </a:solidFill>
                <a:latin typeface="Arial Nova Light" charset="0"/>
                <a:ea typeface="华文中宋" charset="0"/>
                <a:cs typeface="Lucida Sans"/>
              </a:rPr>
              <a:t>Name        :   Arunkumar . m</a:t>
            </a:r>
          </a:p>
          <a:p>
            <a:pPr marL="0" indent="0" algn="l">
              <a:lnSpc>
                <a:spcPct val="110000"/>
              </a:lnSpc>
              <a:spcBef>
                <a:spcPct val="20000"/>
              </a:spcBef>
              <a:spcAft>
                <a:spcPts val="600"/>
              </a:spcAft>
              <a:buNone/>
            </a:pPr>
            <a:r>
              <a:rPr lang="en-US" altLang="zh-CN" sz="2400" b="0" i="0" u="none" strike="noStrike" kern="1200" cap="all" spc="0" baseline="0">
                <a:solidFill>
                  <a:srgbClr val="FFFFFF"/>
                </a:solidFill>
                <a:latin typeface="Arial Nova Light" charset="0"/>
                <a:ea typeface="华文中宋" charset="0"/>
                <a:cs typeface="Lucida Sans"/>
              </a:rPr>
              <a:t>Degree    :   B.E</a:t>
            </a:r>
          </a:p>
          <a:p>
            <a:pPr marL="0" indent="0" algn="l">
              <a:lnSpc>
                <a:spcPct val="110000"/>
              </a:lnSpc>
              <a:spcBef>
                <a:spcPct val="20000"/>
              </a:spcBef>
              <a:spcAft>
                <a:spcPts val="600"/>
              </a:spcAft>
              <a:buNone/>
            </a:pPr>
            <a:r>
              <a:rPr lang="en-US" altLang="zh-CN" sz="2400" b="0" i="0" u="none" strike="noStrike" kern="1200" cap="all" spc="0" baseline="0">
                <a:solidFill>
                  <a:srgbClr val="FFFFFF"/>
                </a:solidFill>
                <a:latin typeface="Arial Nova Light" charset="0"/>
                <a:ea typeface="华文中宋" charset="0"/>
                <a:cs typeface="Lucida Sans"/>
              </a:rPr>
              <a:t>Branch   :   CSE</a:t>
            </a:r>
          </a:p>
          <a:p>
            <a:pPr marL="0" indent="0" algn="l">
              <a:lnSpc>
                <a:spcPct val="110000"/>
              </a:lnSpc>
              <a:spcBef>
                <a:spcPct val="20000"/>
              </a:spcBef>
              <a:spcAft>
                <a:spcPts val="600"/>
              </a:spcAft>
              <a:buNone/>
            </a:pPr>
            <a:r>
              <a:rPr lang="en-US" altLang="zh-CN" sz="2400" b="0" i="0" u="none" strike="noStrike" kern="1200" cap="all" spc="0" baseline="0">
                <a:solidFill>
                  <a:srgbClr val="FFFFFF"/>
                </a:solidFill>
                <a:latin typeface="Arial Nova Light" charset="0"/>
                <a:ea typeface="华文中宋" charset="0"/>
                <a:cs typeface="Lucida Sans"/>
              </a:rPr>
              <a:t>College  :   PET </a:t>
            </a:r>
            <a:r>
              <a:rPr lang="en-US" altLang="zh-CN" sz="2400" b="0" i="0" u="none" strike="noStrike" kern="1200" cap="none" spc="0" baseline="0">
                <a:solidFill>
                  <a:srgbClr val="FFFFFF"/>
                </a:solidFill>
                <a:latin typeface="Arial Nova Light" charset="0"/>
                <a:ea typeface="华文中宋" charset="0"/>
                <a:cs typeface="Lucida Sans"/>
              </a:rPr>
              <a:t>Engineering College</a:t>
            </a:r>
          </a:p>
          <a:p>
            <a:pPr marL="0" indent="0" algn="l">
              <a:lnSpc>
                <a:spcPct val="110000"/>
              </a:lnSpc>
              <a:spcBef>
                <a:spcPct val="20000"/>
              </a:spcBef>
              <a:spcAft>
                <a:spcPts val="600"/>
              </a:spcAft>
              <a:buNone/>
            </a:pPr>
            <a:r>
              <a:rPr lang="en-US" altLang="zh-CN" sz="2400" b="0" i="0" u="none" strike="noStrike" kern="1200" cap="all" spc="0" baseline="0">
                <a:solidFill>
                  <a:srgbClr val="FFFFFF"/>
                </a:solidFill>
                <a:latin typeface="Arial Nova Light" charset="0"/>
                <a:ea typeface="华文中宋" charset="0"/>
                <a:cs typeface="Lucida Sans"/>
              </a:rPr>
              <a:t>NM ID        :   </a:t>
            </a:r>
            <a:r>
              <a:rPr lang="en-US" altLang="zh-CN" sz="2400" b="0" i="0" u="none" strike="noStrike" kern="1200" cap="none" spc="0" baseline="0">
                <a:solidFill>
                  <a:srgbClr val="FFFFFF"/>
                </a:solidFill>
                <a:latin typeface="Arial Nova Light" charset="0"/>
                <a:ea typeface="华文中宋" charset="0"/>
                <a:cs typeface="Lucida Sans"/>
              </a:rPr>
              <a:t>au</a:t>
            </a:r>
            <a:r>
              <a:rPr lang="en-US" altLang="zh-CN" sz="2400" b="0" i="0" u="none" strike="noStrike" kern="1200" cap="all" spc="0" baseline="0">
                <a:solidFill>
                  <a:srgbClr val="FFFFFF"/>
                </a:solidFill>
                <a:latin typeface="Arial Nova Light" charset="0"/>
                <a:ea typeface="华文中宋" charset="0"/>
                <a:cs typeface="Lucida Sans"/>
              </a:rPr>
              <a:t>963221104010</a:t>
            </a:r>
          </a:p>
          <a:p>
            <a:pPr marL="0" indent="0" algn="l">
              <a:lnSpc>
                <a:spcPct val="110000"/>
              </a:lnSpc>
              <a:spcBef>
                <a:spcPct val="20000"/>
              </a:spcBef>
              <a:spcAft>
                <a:spcPts val="600"/>
              </a:spcAft>
              <a:buNone/>
            </a:pPr>
            <a:r>
              <a:rPr lang="en-US" altLang="zh-CN" sz="2400" b="0" i="0" u="none" strike="noStrike" kern="1200" cap="all" spc="0" baseline="0">
                <a:solidFill>
                  <a:srgbClr val="FFFFFF"/>
                </a:solidFill>
                <a:latin typeface="Arial Nova Light" charset="0"/>
                <a:ea typeface="华文中宋" charset="0"/>
                <a:cs typeface="Lucida Sans"/>
              </a:rPr>
              <a:t>Email ID   :  </a:t>
            </a:r>
            <a:r>
              <a:rPr lang="en-US" altLang="zh-CN" sz="2400" b="0" i="0" u="none" strike="noStrike" kern="1200" cap="none" spc="0" baseline="0">
                <a:solidFill>
                  <a:srgbClr val="FFFFFF"/>
                </a:solidFill>
                <a:latin typeface="Arial Nova Light" charset="0"/>
                <a:ea typeface="华文中宋" charset="0"/>
                <a:cs typeface="Lucida Sans"/>
              </a:rPr>
              <a:t> msakumar0@gmail.com</a:t>
            </a:r>
            <a:endParaRPr lang="en-US" altLang="zh-CN" sz="2400" b="0" i="0" u="none" strike="noStrike" kern="1200" cap="all" spc="0" baseline="0">
              <a:solidFill>
                <a:srgbClr val="FFFFFF"/>
              </a:solidFill>
              <a:latin typeface="Arial Nova Light" charset="0"/>
              <a:ea typeface="华文中宋" charset="0"/>
              <a:cs typeface="Lucida Sans"/>
            </a:endParaRPr>
          </a:p>
          <a:p>
            <a:pPr marL="0" indent="0" algn="l">
              <a:lnSpc>
                <a:spcPct val="110000"/>
              </a:lnSpc>
              <a:spcBef>
                <a:spcPct val="20000"/>
              </a:spcBef>
              <a:spcAft>
                <a:spcPts val="600"/>
              </a:spcAft>
              <a:buNone/>
            </a:pPr>
            <a:endParaRPr lang="zh-CN" altLang="en-US" sz="2400" b="0" i="0" u="none" strike="noStrike" kern="1200" cap="all" spc="0" baseline="0">
              <a:solidFill>
                <a:srgbClr val="FFFFFF"/>
              </a:solidFill>
              <a:latin typeface="Arial Nova Light" charset="0"/>
              <a:ea typeface="华文中宋" charset="0"/>
              <a:cs typeface="Lucida Sans"/>
            </a:endParaRPr>
          </a:p>
        </p:txBody>
      </p:sp>
      <p:sp>
        <p:nvSpPr>
          <p:cNvPr id="23" name="矩形"/>
          <p:cNvSpPr>
            <a:spLocks noChangeAspect="1"/>
          </p:cNvSpPr>
          <p:nvPr/>
        </p:nvSpPr>
        <p:spPr>
          <a:xfrm>
            <a:off x="638618" y="457200"/>
            <a:ext cx="6766559" cy="91438"/>
          </a:xfrm>
          <a:prstGeom prst="rect">
            <a:avLst/>
          </a:prstGeom>
          <a:solidFill>
            <a:srgbClr val="FFFFFF">
              <a:alpha val="60000"/>
            </a:srgbClr>
          </a:solidFill>
          <a:ln w="12700" cap="flat" cmpd="sng">
            <a:noFill/>
            <a:prstDash val="solid"/>
            <a:round/>
          </a:ln>
        </p:spPr>
      </p:sp>
      <p:pic>
        <p:nvPicPr>
          <p:cNvPr id="24" name="图片"/>
          <p:cNvPicPr>
            <a:picLocks noChangeAspect="1"/>
          </p:cNvPicPr>
          <p:nvPr/>
        </p:nvPicPr>
        <p:blipFill>
          <a:blip r:embed="rId3" cstate="print"/>
          <a:srcRect l="40184" r="-2" b="-2"/>
          <a:stretch>
            <a:fillRect/>
          </a:stretch>
        </p:blipFill>
        <p:spPr>
          <a:xfrm>
            <a:off x="8140428" y="10"/>
            <a:ext cx="4051572" cy="6857990"/>
          </a:xfrm>
          <a:prstGeom prst="rect">
            <a:avLst/>
          </a:prstGeom>
          <a:noFill/>
          <a:ln w="12700" cap="flat" cmpd="sng">
            <a:noFill/>
            <a:prstDash val="solid"/>
            <a:miter/>
          </a:ln>
        </p:spPr>
      </p:pic>
    </p:spTree>
    <p:extLst>
      <p:ext uri="{BB962C8B-B14F-4D97-AF65-F5344CB8AC3E}">
        <p14:creationId xmlns:p14="http://schemas.microsoft.com/office/powerpoint/2010/main" val="1957653680"/>
      </p:ext>
    </p:extLst>
  </p:cSld>
  <p:clrMapOvr>
    <a:overrideClrMapping bg1="lt1" tx1="dk1" bg2="lt2" tx2="dk2" accent1="accent1" accent2="accent2" accent3="accent3" accent4="accent4" accent5="accent5" accent6="accent6" hlink="hlink" folHlink="folHlink"/>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矩形"/>
          <p:cNvSpPr>
            <a:spLocks noChangeAspect="1"/>
          </p:cNvSpPr>
          <p:nvPr/>
        </p:nvSpPr>
        <p:spPr>
          <a:xfrm>
            <a:off x="446534" y="457200"/>
            <a:ext cx="3703319" cy="94997"/>
          </a:xfrm>
          <a:prstGeom prst="rect">
            <a:avLst/>
          </a:prstGeom>
          <a:solidFill>
            <a:srgbClr val="465359"/>
          </a:solidFill>
          <a:ln w="12700" cap="flat" cmpd="sng">
            <a:noFill/>
            <a:prstDash val="solid"/>
            <a:round/>
          </a:ln>
        </p:spPr>
      </p:sp>
      <p:sp>
        <p:nvSpPr>
          <p:cNvPr id="125" name="矩形"/>
          <p:cNvSpPr>
            <a:spLocks noChangeAspect="1"/>
          </p:cNvSpPr>
          <p:nvPr/>
        </p:nvSpPr>
        <p:spPr>
          <a:xfrm>
            <a:off x="8042147" y="453643"/>
            <a:ext cx="3703319" cy="98554"/>
          </a:xfrm>
          <a:prstGeom prst="rect">
            <a:avLst/>
          </a:prstGeom>
          <a:solidFill>
            <a:srgbClr val="969FA7"/>
          </a:solidFill>
          <a:ln w="12700" cap="flat" cmpd="sng">
            <a:noFill/>
            <a:prstDash val="solid"/>
            <a:round/>
          </a:ln>
        </p:spPr>
      </p:sp>
      <p:sp>
        <p:nvSpPr>
          <p:cNvPr id="126" name="矩形"/>
          <p:cNvSpPr>
            <a:spLocks noChangeAspect="1"/>
          </p:cNvSpPr>
          <p:nvPr/>
        </p:nvSpPr>
        <p:spPr>
          <a:xfrm>
            <a:off x="4241830" y="457200"/>
            <a:ext cx="3703319" cy="91440"/>
          </a:xfrm>
          <a:prstGeom prst="rect">
            <a:avLst/>
          </a:prstGeom>
          <a:solidFill>
            <a:schemeClr val="accent1"/>
          </a:solidFill>
          <a:ln w="12700" cap="flat" cmpd="sng">
            <a:noFill/>
            <a:prstDash val="solid"/>
            <a:round/>
          </a:ln>
        </p:spPr>
      </p:sp>
      <p:sp>
        <p:nvSpPr>
          <p:cNvPr id="127" name="矩形"/>
          <p:cNvSpPr>
            <a:spLocks noChangeAspect="1"/>
          </p:cNvSpPr>
          <p:nvPr/>
        </p:nvSpPr>
        <p:spPr>
          <a:xfrm>
            <a:off x="446534" y="3085764"/>
            <a:ext cx="11298933" cy="3338149"/>
          </a:xfrm>
          <a:prstGeom prst="rect">
            <a:avLst/>
          </a:prstGeom>
          <a:solidFill>
            <a:srgbClr val="465359"/>
          </a:solidFill>
          <a:ln w="12700" cap="flat" cmpd="sng">
            <a:noFill/>
            <a:prstDash val="solid"/>
            <a:round/>
          </a:ln>
        </p:spPr>
      </p:sp>
      <p:sp>
        <p:nvSpPr>
          <p:cNvPr id="128" name="矩形"/>
          <p:cNvSpPr>
            <a:spLocks noChangeAspect="1"/>
          </p:cNvSpPr>
          <p:nvPr/>
        </p:nvSpPr>
        <p:spPr>
          <a:xfrm>
            <a:off x="0" y="0"/>
            <a:ext cx="12192000" cy="6858000"/>
          </a:xfrm>
          <a:prstGeom prst="rect">
            <a:avLst/>
          </a:prstGeom>
          <a:solidFill>
            <a:srgbClr val="FFFFFF"/>
          </a:solidFill>
          <a:ln w="22225" cap="flat" cmpd="sng">
            <a:noFill/>
            <a:prstDash val="solid"/>
            <a:round/>
          </a:ln>
        </p:spPr>
      </p:sp>
      <p:sp>
        <p:nvSpPr>
          <p:cNvPr id="129" name="矩形"/>
          <p:cNvSpPr>
            <a:spLocks noChangeAspect="1"/>
          </p:cNvSpPr>
          <p:nvPr/>
        </p:nvSpPr>
        <p:spPr>
          <a:xfrm>
            <a:off x="0" y="0"/>
            <a:ext cx="12192000" cy="6858000"/>
          </a:xfrm>
          <a:prstGeom prst="rect">
            <a:avLst/>
          </a:prstGeom>
          <a:solidFill>
            <a:srgbClr val="262626"/>
          </a:solidFill>
          <a:ln w="12700" cap="flat" cmpd="sng">
            <a:noFill/>
            <a:prstDash val="solid"/>
            <a:round/>
          </a:ln>
        </p:spPr>
      </p:sp>
      <p:sp>
        <p:nvSpPr>
          <p:cNvPr id="130" name="文本框"/>
          <p:cNvSpPr>
            <a:spLocks noGrp="1"/>
          </p:cNvSpPr>
          <p:nvPr>
            <p:ph type="title"/>
          </p:nvPr>
        </p:nvSpPr>
        <p:spPr>
          <a:xfrm>
            <a:off x="638620" y="863695"/>
            <a:ext cx="3511233" cy="377999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3600" b="0" i="0" u="none" strike="noStrike" kern="1200" cap="all" spc="0" baseline="0">
                <a:solidFill>
                  <a:schemeClr val="tx1"/>
                </a:solidFill>
                <a:latin typeface="Arial Nova Light" charset="0"/>
                <a:ea typeface="华文中宋" charset="0"/>
                <a:cs typeface="Lucida Sans"/>
              </a:rPr>
              <a:t>Result </a:t>
            </a:r>
            <a:endParaRPr lang="zh-CN" altLang="en-US" sz="3600" b="0" i="0" u="none" strike="noStrike" kern="1200" cap="all" spc="0" baseline="0">
              <a:solidFill>
                <a:schemeClr val="tx1"/>
              </a:solidFill>
              <a:latin typeface="Arial Nova Light" charset="0"/>
              <a:ea typeface="华文中宋" charset="0"/>
              <a:cs typeface="Lucida Sans"/>
            </a:endParaRPr>
          </a:p>
        </p:txBody>
      </p:sp>
      <p:sp>
        <p:nvSpPr>
          <p:cNvPr id="131" name="矩形"/>
          <p:cNvSpPr>
            <a:spLocks noChangeAspect="1"/>
          </p:cNvSpPr>
          <p:nvPr/>
        </p:nvSpPr>
        <p:spPr>
          <a:xfrm>
            <a:off x="638620" y="457200"/>
            <a:ext cx="3511233" cy="91438"/>
          </a:xfrm>
          <a:prstGeom prst="rect">
            <a:avLst/>
          </a:prstGeom>
          <a:solidFill>
            <a:schemeClr val="accent1"/>
          </a:solidFill>
          <a:ln w="12700" cap="flat" cmpd="sng">
            <a:noFill/>
            <a:prstDash val="solid"/>
            <a:round/>
          </a:ln>
        </p:spPr>
      </p:sp>
      <p:pic>
        <p:nvPicPr>
          <p:cNvPr id="132" name="图片" descr="A collage of different people wearing masks&#10;&#10;Description automatically generated"/>
          <p:cNvPicPr>
            <a:picLocks noChangeAspect="1"/>
          </p:cNvPicPr>
          <p:nvPr/>
        </p:nvPicPr>
        <p:blipFill>
          <a:blip r:embed="rId3" cstate="print"/>
          <a:srcRect t="11292" r="-2" b="-2"/>
          <a:stretch>
            <a:fillRect/>
          </a:stretch>
        </p:blipFill>
        <p:spPr>
          <a:xfrm>
            <a:off x="4788473" y="161298"/>
            <a:ext cx="7183146" cy="6535404"/>
          </a:xfrm>
          <a:prstGeom prst="rect">
            <a:avLst/>
          </a:prstGeom>
          <a:noFill/>
          <a:ln w="12700" cap="flat" cmpd="sng">
            <a:noFill/>
            <a:prstDash val="solid"/>
            <a:miter/>
          </a:ln>
        </p:spPr>
      </p:pic>
    </p:spTree>
    <p:extLst>
      <p:ext uri="{BB962C8B-B14F-4D97-AF65-F5344CB8AC3E}">
        <p14:creationId xmlns:p14="http://schemas.microsoft.com/office/powerpoint/2010/main" val="1098953525"/>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矩形"/>
          <p:cNvSpPr>
            <a:spLocks noChangeAspect="1"/>
          </p:cNvSpPr>
          <p:nvPr/>
        </p:nvSpPr>
        <p:spPr>
          <a:xfrm>
            <a:off x="446534" y="457200"/>
            <a:ext cx="3703319" cy="94997"/>
          </a:xfrm>
          <a:prstGeom prst="rect">
            <a:avLst/>
          </a:prstGeom>
          <a:solidFill>
            <a:srgbClr val="465359"/>
          </a:solidFill>
          <a:ln w="12700" cap="flat" cmpd="sng">
            <a:noFill/>
            <a:prstDash val="solid"/>
            <a:round/>
          </a:ln>
        </p:spPr>
      </p:sp>
      <p:sp>
        <p:nvSpPr>
          <p:cNvPr id="134" name="矩形"/>
          <p:cNvSpPr>
            <a:spLocks noChangeAspect="1"/>
          </p:cNvSpPr>
          <p:nvPr/>
        </p:nvSpPr>
        <p:spPr>
          <a:xfrm>
            <a:off x="8042147" y="453643"/>
            <a:ext cx="3703319" cy="98554"/>
          </a:xfrm>
          <a:prstGeom prst="rect">
            <a:avLst/>
          </a:prstGeom>
          <a:solidFill>
            <a:srgbClr val="969FA7"/>
          </a:solidFill>
          <a:ln w="12700" cap="flat" cmpd="sng">
            <a:noFill/>
            <a:prstDash val="solid"/>
            <a:round/>
          </a:ln>
        </p:spPr>
      </p:sp>
      <p:sp>
        <p:nvSpPr>
          <p:cNvPr id="135" name="矩形"/>
          <p:cNvSpPr>
            <a:spLocks noChangeAspect="1"/>
          </p:cNvSpPr>
          <p:nvPr/>
        </p:nvSpPr>
        <p:spPr>
          <a:xfrm>
            <a:off x="4241830" y="457200"/>
            <a:ext cx="3703319" cy="91440"/>
          </a:xfrm>
          <a:prstGeom prst="rect">
            <a:avLst/>
          </a:prstGeom>
          <a:solidFill>
            <a:schemeClr val="accent1"/>
          </a:solidFill>
          <a:ln w="12700" cap="flat" cmpd="sng">
            <a:noFill/>
            <a:prstDash val="solid"/>
            <a:round/>
          </a:ln>
        </p:spPr>
      </p:sp>
      <p:sp>
        <p:nvSpPr>
          <p:cNvPr id="136" name="矩形"/>
          <p:cNvSpPr>
            <a:spLocks noChangeAspect="1"/>
          </p:cNvSpPr>
          <p:nvPr/>
        </p:nvSpPr>
        <p:spPr>
          <a:xfrm>
            <a:off x="0" y="0"/>
            <a:ext cx="12192000" cy="6858000"/>
          </a:xfrm>
          <a:prstGeom prst="rect">
            <a:avLst/>
          </a:prstGeom>
          <a:solidFill>
            <a:srgbClr val="D8D8D8"/>
          </a:solidFill>
          <a:ln w="22225" cap="flat" cmpd="sng">
            <a:noFill/>
            <a:prstDash val="solid"/>
            <a:round/>
          </a:ln>
        </p:spPr>
      </p:sp>
      <p:sp>
        <p:nvSpPr>
          <p:cNvPr id="137" name="矩形"/>
          <p:cNvSpPr>
            <a:spLocks noChangeAspect="1"/>
          </p:cNvSpPr>
          <p:nvPr/>
        </p:nvSpPr>
        <p:spPr>
          <a:xfrm>
            <a:off x="477012" y="480060"/>
            <a:ext cx="11237975" cy="5897880"/>
          </a:xfrm>
          <a:prstGeom prst="rect">
            <a:avLst/>
          </a:prstGeom>
          <a:solidFill>
            <a:srgbClr val="FFFFFF"/>
          </a:solidFill>
          <a:ln w="9525" cap="flat" cmpd="sng">
            <a:noFill/>
            <a:prstDash val="solid"/>
            <a:round/>
          </a:ln>
          <a:effectLst>
            <a:outerShdw blurRad="63500" dist="17780" dir="5400000" algn="t" rotWithShape="0">
              <a:srgbClr val="000000">
                <a:alpha val="42745"/>
              </a:srgbClr>
            </a:outerShdw>
          </a:effectLst>
        </p:spPr>
      </p:sp>
      <p:pic>
        <p:nvPicPr>
          <p:cNvPr id="138" name="图片" descr="A pie chart and a graph&#10;&#10;Description automatically generated"/>
          <p:cNvPicPr>
            <a:picLocks noChangeAspect="1"/>
          </p:cNvPicPr>
          <p:nvPr/>
        </p:nvPicPr>
        <p:blipFill>
          <a:blip r:embed="rId2" cstate="print"/>
          <a:stretch>
            <a:fillRect/>
          </a:stretch>
        </p:blipFill>
        <p:spPr>
          <a:xfrm>
            <a:off x="643467" y="675471"/>
            <a:ext cx="10905066" cy="5507056"/>
          </a:xfrm>
          <a:prstGeom prst="rect">
            <a:avLst/>
          </a:prstGeom>
          <a:noFill/>
          <a:ln w="12700" cap="flat" cmpd="sng">
            <a:noFill/>
            <a:prstDash val="solid"/>
            <a:miter/>
          </a:ln>
        </p:spPr>
      </p:pic>
    </p:spTree>
    <p:extLst>
      <p:ext uri="{BB962C8B-B14F-4D97-AF65-F5344CB8AC3E}">
        <p14:creationId xmlns:p14="http://schemas.microsoft.com/office/powerpoint/2010/main" val="35701264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矩形"/>
          <p:cNvSpPr>
            <a:spLocks noChangeAspect="1"/>
          </p:cNvSpPr>
          <p:nvPr/>
        </p:nvSpPr>
        <p:spPr>
          <a:xfrm>
            <a:off x="446534" y="457200"/>
            <a:ext cx="3703319" cy="94997"/>
          </a:xfrm>
          <a:prstGeom prst="rect">
            <a:avLst/>
          </a:prstGeom>
          <a:solidFill>
            <a:srgbClr val="465359"/>
          </a:solidFill>
          <a:ln w="12700" cap="flat" cmpd="sng">
            <a:noFill/>
            <a:prstDash val="solid"/>
            <a:round/>
          </a:ln>
        </p:spPr>
      </p:sp>
      <p:sp>
        <p:nvSpPr>
          <p:cNvPr id="140" name="矩形"/>
          <p:cNvSpPr>
            <a:spLocks noChangeAspect="1"/>
          </p:cNvSpPr>
          <p:nvPr/>
        </p:nvSpPr>
        <p:spPr>
          <a:xfrm>
            <a:off x="8042147" y="453643"/>
            <a:ext cx="3703319" cy="98554"/>
          </a:xfrm>
          <a:prstGeom prst="rect">
            <a:avLst/>
          </a:prstGeom>
          <a:solidFill>
            <a:srgbClr val="969FA7"/>
          </a:solidFill>
          <a:ln w="12700" cap="flat" cmpd="sng">
            <a:noFill/>
            <a:prstDash val="solid"/>
            <a:round/>
          </a:ln>
        </p:spPr>
      </p:sp>
      <p:sp>
        <p:nvSpPr>
          <p:cNvPr id="141" name="矩形"/>
          <p:cNvSpPr>
            <a:spLocks noChangeAspect="1"/>
          </p:cNvSpPr>
          <p:nvPr/>
        </p:nvSpPr>
        <p:spPr>
          <a:xfrm>
            <a:off x="4241830" y="457200"/>
            <a:ext cx="3703319" cy="91440"/>
          </a:xfrm>
          <a:prstGeom prst="rect">
            <a:avLst/>
          </a:prstGeom>
          <a:solidFill>
            <a:schemeClr val="accent1"/>
          </a:solidFill>
          <a:ln w="12700" cap="flat" cmpd="sng">
            <a:noFill/>
            <a:prstDash val="solid"/>
            <a:round/>
          </a:ln>
        </p:spPr>
      </p:sp>
      <p:sp>
        <p:nvSpPr>
          <p:cNvPr id="142" name="矩形"/>
          <p:cNvSpPr>
            <a:spLocks noChangeAspect="1"/>
          </p:cNvSpPr>
          <p:nvPr/>
        </p:nvSpPr>
        <p:spPr>
          <a:xfrm>
            <a:off x="0" y="0"/>
            <a:ext cx="12192000" cy="6858000"/>
          </a:xfrm>
          <a:prstGeom prst="rect">
            <a:avLst/>
          </a:prstGeom>
          <a:solidFill>
            <a:srgbClr val="D8D8D8"/>
          </a:solidFill>
          <a:ln w="22225" cap="flat" cmpd="sng">
            <a:noFill/>
            <a:prstDash val="solid"/>
            <a:round/>
          </a:ln>
        </p:spPr>
      </p:sp>
      <p:sp>
        <p:nvSpPr>
          <p:cNvPr id="143" name="矩形"/>
          <p:cNvSpPr>
            <a:spLocks noChangeAspect="1"/>
          </p:cNvSpPr>
          <p:nvPr/>
        </p:nvSpPr>
        <p:spPr>
          <a:xfrm>
            <a:off x="477012" y="480060"/>
            <a:ext cx="11237975" cy="5897880"/>
          </a:xfrm>
          <a:prstGeom prst="rect">
            <a:avLst/>
          </a:prstGeom>
          <a:solidFill>
            <a:srgbClr val="FFFFFF"/>
          </a:solidFill>
          <a:ln w="9525" cap="flat" cmpd="sng">
            <a:noFill/>
            <a:prstDash val="solid"/>
            <a:round/>
          </a:ln>
          <a:effectLst>
            <a:outerShdw blurRad="63500" dist="17780" dir="5400000" algn="t" rotWithShape="0">
              <a:srgbClr val="000000">
                <a:alpha val="42745"/>
              </a:srgbClr>
            </a:outerShdw>
          </a:effectLst>
        </p:spPr>
      </p:sp>
      <p:pic>
        <p:nvPicPr>
          <p:cNvPr id="144" name="图片" descr="A close-up of a pie chart&#10;&#10;Description automatically generated"/>
          <p:cNvPicPr>
            <a:picLocks noChangeAspect="1"/>
          </p:cNvPicPr>
          <p:nvPr/>
        </p:nvPicPr>
        <p:blipFill>
          <a:blip r:embed="rId2" cstate="print"/>
          <a:stretch>
            <a:fillRect/>
          </a:stretch>
        </p:blipFill>
        <p:spPr>
          <a:xfrm>
            <a:off x="643467" y="675471"/>
            <a:ext cx="10905066" cy="5507056"/>
          </a:xfrm>
          <a:prstGeom prst="rect">
            <a:avLst/>
          </a:prstGeom>
          <a:noFill/>
          <a:ln w="12700" cap="flat" cmpd="sng">
            <a:noFill/>
            <a:prstDash val="solid"/>
            <a:miter/>
          </a:ln>
        </p:spPr>
      </p:pic>
    </p:spTree>
    <p:extLst>
      <p:ext uri="{BB962C8B-B14F-4D97-AF65-F5344CB8AC3E}">
        <p14:creationId xmlns:p14="http://schemas.microsoft.com/office/powerpoint/2010/main" val="6468836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矩形"/>
          <p:cNvSpPr>
            <a:spLocks noChangeAspect="1"/>
          </p:cNvSpPr>
          <p:nvPr/>
        </p:nvSpPr>
        <p:spPr>
          <a:xfrm>
            <a:off x="446534" y="457200"/>
            <a:ext cx="3703319" cy="94997"/>
          </a:xfrm>
          <a:prstGeom prst="rect">
            <a:avLst/>
          </a:prstGeom>
          <a:solidFill>
            <a:srgbClr val="465359"/>
          </a:solidFill>
          <a:ln w="12700" cap="flat" cmpd="sng">
            <a:noFill/>
            <a:prstDash val="solid"/>
            <a:round/>
          </a:ln>
        </p:spPr>
      </p:sp>
      <p:sp>
        <p:nvSpPr>
          <p:cNvPr id="146" name="矩形"/>
          <p:cNvSpPr>
            <a:spLocks noChangeAspect="1"/>
          </p:cNvSpPr>
          <p:nvPr/>
        </p:nvSpPr>
        <p:spPr>
          <a:xfrm>
            <a:off x="8042147" y="453643"/>
            <a:ext cx="3703319" cy="98554"/>
          </a:xfrm>
          <a:prstGeom prst="rect">
            <a:avLst/>
          </a:prstGeom>
          <a:solidFill>
            <a:srgbClr val="969FA7"/>
          </a:solidFill>
          <a:ln w="12700" cap="flat" cmpd="sng">
            <a:noFill/>
            <a:prstDash val="solid"/>
            <a:round/>
          </a:ln>
        </p:spPr>
      </p:sp>
      <p:sp>
        <p:nvSpPr>
          <p:cNvPr id="147" name="矩形"/>
          <p:cNvSpPr>
            <a:spLocks noChangeAspect="1"/>
          </p:cNvSpPr>
          <p:nvPr/>
        </p:nvSpPr>
        <p:spPr>
          <a:xfrm>
            <a:off x="4241830" y="457200"/>
            <a:ext cx="3703319" cy="91440"/>
          </a:xfrm>
          <a:prstGeom prst="rect">
            <a:avLst/>
          </a:prstGeom>
          <a:solidFill>
            <a:schemeClr val="accent1"/>
          </a:solidFill>
          <a:ln w="12700" cap="flat" cmpd="sng">
            <a:noFill/>
            <a:prstDash val="solid"/>
            <a:round/>
          </a:ln>
        </p:spPr>
      </p:sp>
      <p:sp>
        <p:nvSpPr>
          <p:cNvPr id="148" name="矩形"/>
          <p:cNvSpPr>
            <a:spLocks noChangeAspect="1"/>
          </p:cNvSpPr>
          <p:nvPr/>
        </p:nvSpPr>
        <p:spPr>
          <a:xfrm>
            <a:off x="0" y="0"/>
            <a:ext cx="12192000" cy="6858000"/>
          </a:xfrm>
          <a:prstGeom prst="rect">
            <a:avLst/>
          </a:prstGeom>
          <a:solidFill>
            <a:srgbClr val="FFFFFF"/>
          </a:solidFill>
          <a:ln w="22225" cap="flat" cmpd="sng">
            <a:noFill/>
            <a:prstDash val="solid"/>
            <a:round/>
          </a:ln>
        </p:spPr>
      </p:sp>
      <p:pic>
        <p:nvPicPr>
          <p:cNvPr id="149" name="图片" descr="A screenshot of a computer program&#10;&#10;Description automatically generated"/>
          <p:cNvPicPr>
            <a:picLocks noChangeAspect="1"/>
          </p:cNvPicPr>
          <p:nvPr/>
        </p:nvPicPr>
        <p:blipFill>
          <a:blip r:embed="rId2" cstate="print"/>
          <a:stretch>
            <a:fillRect/>
          </a:stretch>
        </p:blipFill>
        <p:spPr>
          <a:xfrm>
            <a:off x="643467" y="798153"/>
            <a:ext cx="10905066" cy="5261692"/>
          </a:xfrm>
          <a:prstGeom prst="rect">
            <a:avLst/>
          </a:prstGeom>
          <a:noFill/>
          <a:ln w="12700" cap="flat" cmpd="sng">
            <a:noFill/>
            <a:prstDash val="solid"/>
            <a:miter/>
          </a:ln>
        </p:spPr>
      </p:pic>
    </p:spTree>
    <p:extLst>
      <p:ext uri="{BB962C8B-B14F-4D97-AF65-F5344CB8AC3E}">
        <p14:creationId xmlns:p14="http://schemas.microsoft.com/office/powerpoint/2010/main" val="174420422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矩形"/>
          <p:cNvSpPr>
            <a:spLocks noChangeAspect="1"/>
          </p:cNvSpPr>
          <p:nvPr/>
        </p:nvSpPr>
        <p:spPr>
          <a:xfrm>
            <a:off x="446534" y="457200"/>
            <a:ext cx="3703319" cy="94997"/>
          </a:xfrm>
          <a:prstGeom prst="rect">
            <a:avLst/>
          </a:prstGeom>
          <a:solidFill>
            <a:srgbClr val="465359"/>
          </a:solidFill>
          <a:ln w="12700" cap="flat" cmpd="sng">
            <a:noFill/>
            <a:prstDash val="solid"/>
            <a:round/>
          </a:ln>
        </p:spPr>
      </p:sp>
      <p:sp>
        <p:nvSpPr>
          <p:cNvPr id="151" name="矩形"/>
          <p:cNvSpPr>
            <a:spLocks noChangeAspect="1"/>
          </p:cNvSpPr>
          <p:nvPr/>
        </p:nvSpPr>
        <p:spPr>
          <a:xfrm>
            <a:off x="8042147" y="453643"/>
            <a:ext cx="3703319" cy="98554"/>
          </a:xfrm>
          <a:prstGeom prst="rect">
            <a:avLst/>
          </a:prstGeom>
          <a:solidFill>
            <a:srgbClr val="969FA7"/>
          </a:solidFill>
          <a:ln w="12700" cap="flat" cmpd="sng">
            <a:noFill/>
            <a:prstDash val="solid"/>
            <a:round/>
          </a:ln>
        </p:spPr>
      </p:sp>
      <p:sp>
        <p:nvSpPr>
          <p:cNvPr id="152" name="矩形"/>
          <p:cNvSpPr>
            <a:spLocks noChangeAspect="1"/>
          </p:cNvSpPr>
          <p:nvPr/>
        </p:nvSpPr>
        <p:spPr>
          <a:xfrm>
            <a:off x="4241830" y="457200"/>
            <a:ext cx="3703319" cy="91440"/>
          </a:xfrm>
          <a:prstGeom prst="rect">
            <a:avLst/>
          </a:prstGeom>
          <a:solidFill>
            <a:schemeClr val="accent1"/>
          </a:solidFill>
          <a:ln w="12700" cap="flat" cmpd="sng">
            <a:noFill/>
            <a:prstDash val="solid"/>
            <a:round/>
          </a:ln>
        </p:spPr>
      </p:sp>
      <p:sp>
        <p:nvSpPr>
          <p:cNvPr id="153" name="矩形"/>
          <p:cNvSpPr>
            <a:spLocks noChangeAspect="1"/>
          </p:cNvSpPr>
          <p:nvPr/>
        </p:nvSpPr>
        <p:spPr>
          <a:xfrm>
            <a:off x="0" y="0"/>
            <a:ext cx="12192000" cy="6858000"/>
          </a:xfrm>
          <a:prstGeom prst="rect">
            <a:avLst/>
          </a:prstGeom>
          <a:solidFill>
            <a:schemeClr val="tx2"/>
          </a:solidFill>
          <a:ln w="22225" cap="flat" cmpd="sng">
            <a:noFill/>
            <a:prstDash val="solid"/>
            <a:round/>
          </a:ln>
        </p:spPr>
      </p:sp>
      <p:sp>
        <p:nvSpPr>
          <p:cNvPr id="154" name="矩形"/>
          <p:cNvSpPr>
            <a:spLocks noChangeAspect="1"/>
          </p:cNvSpPr>
          <p:nvPr/>
        </p:nvSpPr>
        <p:spPr>
          <a:xfrm>
            <a:off x="477012" y="480060"/>
            <a:ext cx="5537156" cy="5897880"/>
          </a:xfrm>
          <a:prstGeom prst="rect">
            <a:avLst/>
          </a:prstGeom>
          <a:solidFill>
            <a:schemeClr val="bg1"/>
          </a:solidFill>
          <a:ln w="22225" cap="flat" cmpd="sng">
            <a:solidFill>
              <a:srgbClr val="FFFFFF"/>
            </a:solidFill>
            <a:prstDash val="solid"/>
            <a:round/>
          </a:ln>
        </p:spPr>
      </p:sp>
      <p:pic>
        <p:nvPicPr>
          <p:cNvPr id="155" name="图片" descr="A graph of a model loss&#10;&#10;Description automatically generated"/>
          <p:cNvPicPr>
            <a:picLocks noChangeAspect="1"/>
          </p:cNvPicPr>
          <p:nvPr/>
        </p:nvPicPr>
        <p:blipFill>
          <a:blip r:embed="rId2" cstate="print"/>
          <a:stretch>
            <a:fillRect/>
          </a:stretch>
        </p:blipFill>
        <p:spPr>
          <a:xfrm>
            <a:off x="643467" y="1361877"/>
            <a:ext cx="5200309" cy="4134244"/>
          </a:xfrm>
          <a:prstGeom prst="rect">
            <a:avLst/>
          </a:prstGeom>
          <a:noFill/>
          <a:ln w="12700" cap="flat" cmpd="sng">
            <a:noFill/>
            <a:prstDash val="solid"/>
            <a:miter/>
          </a:ln>
        </p:spPr>
      </p:pic>
      <p:sp>
        <p:nvSpPr>
          <p:cNvPr id="156" name="矩形"/>
          <p:cNvSpPr>
            <a:spLocks noChangeAspect="1"/>
          </p:cNvSpPr>
          <p:nvPr/>
        </p:nvSpPr>
        <p:spPr>
          <a:xfrm>
            <a:off x="6175034" y="480060"/>
            <a:ext cx="5531569" cy="5897880"/>
          </a:xfrm>
          <a:prstGeom prst="rect">
            <a:avLst/>
          </a:prstGeom>
          <a:solidFill>
            <a:schemeClr val="bg1"/>
          </a:solidFill>
          <a:ln w="22225" cap="flat" cmpd="sng">
            <a:solidFill>
              <a:srgbClr val="FFFFFF"/>
            </a:solidFill>
            <a:prstDash val="solid"/>
            <a:round/>
          </a:ln>
        </p:spPr>
      </p:sp>
      <p:pic>
        <p:nvPicPr>
          <p:cNvPr id="157" name="图片" descr="A graph with blue lines and a white background&#10;&#10;Description automatically generated"/>
          <p:cNvPicPr>
            <a:picLocks noChangeAspect="1"/>
          </p:cNvPicPr>
          <p:nvPr/>
        </p:nvPicPr>
        <p:blipFill>
          <a:blip r:embed="rId3" cstate="print"/>
          <a:stretch>
            <a:fillRect/>
          </a:stretch>
        </p:blipFill>
        <p:spPr>
          <a:xfrm>
            <a:off x="6346824" y="1374325"/>
            <a:ext cx="5201708" cy="4109350"/>
          </a:xfrm>
          <a:prstGeom prst="rect">
            <a:avLst/>
          </a:prstGeom>
          <a:noFill/>
          <a:ln w="12700" cap="flat" cmpd="sng">
            <a:noFill/>
            <a:prstDash val="solid"/>
            <a:miter/>
          </a:ln>
        </p:spPr>
      </p:pic>
    </p:spTree>
    <p:extLst>
      <p:ext uri="{BB962C8B-B14F-4D97-AF65-F5344CB8AC3E}">
        <p14:creationId xmlns:p14="http://schemas.microsoft.com/office/powerpoint/2010/main" val="30316845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8" name="矩形"/>
          <p:cNvSpPr>
            <a:spLocks noChangeAspect="1"/>
          </p:cNvSpPr>
          <p:nvPr/>
        </p:nvSpPr>
        <p:spPr>
          <a:xfrm>
            <a:off x="0" y="0"/>
            <a:ext cx="12192000" cy="6858000"/>
          </a:xfrm>
          <a:prstGeom prst="rect">
            <a:avLst/>
          </a:prstGeom>
          <a:ln w="22225" cap="flat" cmpd="sng">
            <a:noFill/>
            <a:prstDash val="solid"/>
            <a:round/>
          </a:ln>
        </p:spPr>
      </p:sp>
      <p:sp>
        <p:nvSpPr>
          <p:cNvPr id="159" name="文本框"/>
          <p:cNvSpPr>
            <a:spLocks noGrp="1"/>
          </p:cNvSpPr>
          <p:nvPr>
            <p:ph type="title"/>
          </p:nvPr>
        </p:nvSpPr>
        <p:spPr>
          <a:xfrm>
            <a:off x="581193" y="702155"/>
            <a:ext cx="6309003" cy="101379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0" i="0" u="none" strike="noStrike" kern="1200" cap="all" spc="0" baseline="0">
                <a:solidFill>
                  <a:schemeClr val="tx2"/>
                </a:solidFill>
                <a:latin typeface="Arial Nova Light" charset="0"/>
                <a:ea typeface="华文中宋" charset="0"/>
                <a:cs typeface="Arial Nova Light" charset="0"/>
              </a:rPr>
              <a:t>Conclusion</a:t>
            </a:r>
            <a:endParaRPr lang="zh-CN" altLang="en-US" sz="2800" b="0" i="0" u="none" strike="noStrike" kern="1200" cap="all" spc="0" baseline="0">
              <a:solidFill>
                <a:schemeClr val="tx2"/>
              </a:solidFill>
              <a:latin typeface="Arial Nova Light" charset="0"/>
              <a:ea typeface="华文中宋" charset="0"/>
              <a:cs typeface="Arial Nova Light" charset="0"/>
            </a:endParaRPr>
          </a:p>
        </p:txBody>
      </p:sp>
      <p:sp>
        <p:nvSpPr>
          <p:cNvPr id="160" name="矩形"/>
          <p:cNvSpPr>
            <a:spLocks noChangeAspect="1"/>
          </p:cNvSpPr>
          <p:nvPr/>
        </p:nvSpPr>
        <p:spPr>
          <a:xfrm>
            <a:off x="446534" y="457200"/>
            <a:ext cx="6675120" cy="94997"/>
          </a:xfrm>
          <a:prstGeom prst="rect">
            <a:avLst/>
          </a:prstGeom>
          <a:solidFill>
            <a:schemeClr val="accent1"/>
          </a:solidFill>
          <a:ln w="12700" cap="flat" cmpd="sng">
            <a:noFill/>
            <a:prstDash val="solid"/>
            <a:round/>
          </a:ln>
        </p:spPr>
      </p:sp>
      <p:sp>
        <p:nvSpPr>
          <p:cNvPr id="161" name="矩形"/>
          <p:cNvSpPr>
            <a:spLocks/>
          </p:cNvSpPr>
          <p:nvPr/>
        </p:nvSpPr>
        <p:spPr>
          <a:xfrm>
            <a:off x="581194" y="1896533"/>
            <a:ext cx="6309003" cy="396226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fontAlgn="base">
              <a:lnSpc>
                <a:spcPct val="100000"/>
              </a:lnSpc>
              <a:spcBef>
                <a:spcPct val="20000"/>
              </a:spcBef>
              <a:spcAft>
                <a:spcPts val="600"/>
              </a:spcAft>
              <a:buClr>
                <a:schemeClr val="accent1"/>
              </a:buClr>
              <a:buSzPct val="92000"/>
              <a:buFont typeface="Wingdings 2" pitchFamily="18" charset="2"/>
              <a:buChar char=""/>
            </a:pPr>
            <a:endParaRPr lang="en-US" altLang="zh-CN" sz="1800" b="0" i="0" u="none" strike="noStrike" kern="1200" cap="none" spc="0" baseline="0">
              <a:solidFill>
                <a:schemeClr val="tx2"/>
              </a:solidFill>
              <a:latin typeface="Arial Nova Light" charset="0"/>
              <a:ea typeface="华文中宋" charset="0"/>
              <a:cs typeface="Arial Nova Light" charset="0"/>
            </a:endParaRPr>
          </a:p>
          <a:p>
            <a:pPr marL="0" indent="0" algn="l" fontAlgn="base">
              <a:lnSpc>
                <a:spcPct val="10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chemeClr val="tx2"/>
                </a:solidFill>
                <a:latin typeface="Arial Nova Light" charset="0"/>
                <a:ea typeface="华文中宋" charset="0"/>
                <a:cs typeface="Arial Nova Light" charset="0"/>
              </a:rPr>
              <a:t>In conclusion, the face mask detection project has proven to be a valuable tool in promoting public health and safety, particularly during times of infectious disease outbreaks such as the COVID-19 pandemic. By utilizing advanced technologies such as computer vision and machine learning, we have developed a system capable of accurately identifying individuals wearing masks versus those who are not. This technology can be deployed in various settings, including public transportation, healthcare facilities, and retail establishments, to enforce mask-wearing policies effectively.</a:t>
            </a:r>
          </a:p>
          <a:p>
            <a:pPr marL="0" indent="0" algn="l" fontAlgn="base">
              <a:lnSpc>
                <a:spcPct val="100000"/>
              </a:lnSpc>
              <a:spcBef>
                <a:spcPct val="20000"/>
              </a:spcBef>
              <a:spcAft>
                <a:spcPts val="600"/>
              </a:spcAft>
              <a:buClr>
                <a:schemeClr val="accent1"/>
              </a:buClr>
              <a:buSzPct val="92000"/>
              <a:buFont typeface="Wingdings 2" pitchFamily="18" charset="2"/>
              <a:buChar char=""/>
            </a:pPr>
            <a:endParaRPr lang="zh-CN" altLang="en-US" sz="1800" b="0" i="0" u="none" strike="noStrike" kern="1200" cap="none" spc="0" baseline="0">
              <a:solidFill>
                <a:schemeClr val="tx2"/>
              </a:solidFill>
              <a:latin typeface="Arial Nova Light" charset="0"/>
              <a:ea typeface="华文中宋" charset="0"/>
              <a:cs typeface="Arial Nova Light" charset="0"/>
            </a:endParaRPr>
          </a:p>
        </p:txBody>
      </p:sp>
      <p:pic>
        <p:nvPicPr>
          <p:cNvPr id="162" name="图片" descr="Graph on document with pen"/>
          <p:cNvPicPr>
            <a:picLocks noChangeAspect="1"/>
          </p:cNvPicPr>
          <p:nvPr/>
        </p:nvPicPr>
        <p:blipFill>
          <a:blip r:embed="rId2" cstate="print"/>
          <a:srcRect l="34131" r="20408" b="-1"/>
          <a:stretch>
            <a:fillRect/>
          </a:stretch>
        </p:blipFill>
        <p:spPr>
          <a:xfrm>
            <a:off x="7521283" y="10"/>
            <a:ext cx="4670717" cy="6857990"/>
          </a:xfrm>
          <a:prstGeom prst="rect">
            <a:avLst/>
          </a:prstGeom>
          <a:noFill/>
          <a:ln w="12700" cap="flat" cmpd="sng">
            <a:noFill/>
            <a:prstDash val="solid"/>
            <a:miter/>
          </a:ln>
        </p:spPr>
      </p:pic>
      <p:sp>
        <p:nvSpPr>
          <p:cNvPr id="163" name="文本框"/>
          <p:cNvSpPr>
            <a:spLocks noGrp="1"/>
          </p:cNvSpPr>
          <p:nvPr>
            <p:ph type="body" idx="1"/>
          </p:nvPr>
        </p:nvSpPr>
        <p:spPr>
          <a:xfrm>
            <a:off x="-2506135" y="2534600"/>
            <a:ext cx="2270162" cy="533400"/>
          </a:xfrm>
          <a:prstGeom prst="rect">
            <a:avLst/>
          </a:prstGeom>
          <a:solidFill>
            <a:srgbClr val="212121"/>
          </a:solidFill>
          <a:ln w="12700" cap="flat" cmpd="sng">
            <a:noFill/>
            <a:prstDash val="solid"/>
            <a:round/>
          </a:ln>
        </p:spPr>
        <p:txBody>
          <a:bodyPr vert="horz" wrap="square" lIns="0" tIns="0" rIns="0" bIns="0" anchor="ctr" anchorCtr="0">
            <a:prstTxWarp prst="textNoShape">
              <a:avLst/>
            </a:prstTxWarp>
            <a:spAutoFit/>
          </a:bodyPr>
          <a:lstStyle/>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华文中宋" charset="0"/>
              <a:cs typeface="Lucida Sans"/>
            </a:endParaRPr>
          </a:p>
        </p:txBody>
      </p:sp>
    </p:spTree>
    <p:extLst>
      <p:ext uri="{BB962C8B-B14F-4D97-AF65-F5344CB8AC3E}">
        <p14:creationId xmlns:p14="http://schemas.microsoft.com/office/powerpoint/2010/main" val="174289832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4" name="矩形"/>
          <p:cNvSpPr>
            <a:spLocks noChangeAspect="1"/>
          </p:cNvSpPr>
          <p:nvPr/>
        </p:nvSpPr>
        <p:spPr>
          <a:xfrm>
            <a:off x="0" y="0"/>
            <a:ext cx="12192000" cy="6858000"/>
          </a:xfrm>
          <a:prstGeom prst="rect">
            <a:avLst/>
          </a:prstGeom>
          <a:ln w="22225" cap="flat" cmpd="sng">
            <a:noFill/>
            <a:prstDash val="solid"/>
            <a:round/>
          </a:ln>
        </p:spPr>
      </p:sp>
      <p:sp>
        <p:nvSpPr>
          <p:cNvPr id="165" name="文本框"/>
          <p:cNvSpPr>
            <a:spLocks noGrp="1"/>
          </p:cNvSpPr>
          <p:nvPr>
            <p:ph type="title"/>
          </p:nvPr>
        </p:nvSpPr>
        <p:spPr>
          <a:xfrm>
            <a:off x="581192" y="1124999"/>
            <a:ext cx="4076149" cy="460800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000" b="0" i="0" u="none" strike="noStrike" kern="1200" cap="all" spc="0" baseline="0">
                <a:solidFill>
                  <a:schemeClr val="accent1"/>
                </a:solidFill>
                <a:latin typeface="Arial Nova Light" charset="0"/>
                <a:ea typeface="华文中宋" charset="0"/>
                <a:cs typeface="Arial Nova Light" charset="0"/>
              </a:rPr>
              <a:t>references</a:t>
            </a:r>
            <a:endParaRPr lang="zh-CN" altLang="en-US" sz="4000" b="0" i="0" u="none" strike="noStrike" kern="1200" cap="all" spc="0" baseline="0">
              <a:solidFill>
                <a:schemeClr val="accent1"/>
              </a:solidFill>
              <a:latin typeface="Arial Nova Light" charset="0"/>
              <a:ea typeface="华文中宋" charset="0"/>
              <a:cs typeface="Arial Nova Light" charset="0"/>
            </a:endParaRPr>
          </a:p>
        </p:txBody>
      </p:sp>
      <p:sp>
        <p:nvSpPr>
          <p:cNvPr id="166" name="矩形"/>
          <p:cNvSpPr>
            <a:spLocks noChangeAspect="1"/>
          </p:cNvSpPr>
          <p:nvPr/>
        </p:nvSpPr>
        <p:spPr>
          <a:xfrm>
            <a:off x="455673" y="457200"/>
            <a:ext cx="4206240" cy="94997"/>
          </a:xfrm>
          <a:prstGeom prst="rect">
            <a:avLst/>
          </a:prstGeom>
          <a:solidFill>
            <a:srgbClr val="969FA7"/>
          </a:solidFill>
          <a:ln w="12700" cap="flat" cmpd="sng">
            <a:noFill/>
            <a:prstDash val="solid"/>
            <a:round/>
          </a:ln>
        </p:spPr>
      </p:sp>
      <p:sp>
        <p:nvSpPr>
          <p:cNvPr id="167" name="矩形"/>
          <p:cNvSpPr>
            <a:spLocks noChangeAspect="1"/>
          </p:cNvSpPr>
          <p:nvPr/>
        </p:nvSpPr>
        <p:spPr>
          <a:xfrm>
            <a:off x="5117584" y="457200"/>
            <a:ext cx="6583681" cy="91440"/>
          </a:xfrm>
          <a:prstGeom prst="rect">
            <a:avLst/>
          </a:prstGeom>
          <a:solidFill>
            <a:schemeClr val="accent1"/>
          </a:solidFill>
          <a:ln w="12700" cap="flat" cmpd="sng">
            <a:noFill/>
            <a:prstDash val="solid"/>
            <a:round/>
          </a:ln>
        </p:spPr>
      </p:sp>
      <p:sp>
        <p:nvSpPr>
          <p:cNvPr id="168" name="矩形"/>
          <p:cNvSpPr>
            <a:spLocks/>
          </p:cNvSpPr>
          <p:nvPr/>
        </p:nvSpPr>
        <p:spPr>
          <a:xfrm>
            <a:off x="4132161" y="1165342"/>
            <a:ext cx="7806033" cy="54669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fontAlgn="base">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FFFFFF"/>
                </a:solidFill>
                <a:latin typeface="Arial Nova Light" charset="0"/>
                <a:ea typeface="华文中宋" charset="0"/>
                <a:cs typeface="Arial Nova Light" charset="0"/>
              </a:rPr>
              <a:t>Sure, here are a few references and links related to face mask detection projects:</a:t>
            </a:r>
          </a:p>
          <a:p>
            <a:pPr marL="0" indent="0" algn="l" fontAlgn="base">
              <a:lnSpc>
                <a:spcPct val="9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FFFFFF"/>
              </a:solidFill>
              <a:latin typeface="Arial Nova Light" charset="0"/>
              <a:ea typeface="华文中宋" charset="0"/>
              <a:cs typeface="Arial Nova Light" charset="0"/>
            </a:endParaRPr>
          </a:p>
          <a:p>
            <a:pPr marL="0" indent="0" algn="l" fontAlgn="base">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FFFFFF"/>
                </a:solidFill>
                <a:latin typeface="Arial Nova Light" charset="0"/>
                <a:ea typeface="华文中宋" charset="0"/>
                <a:cs typeface="Arial Nova Light" charset="0"/>
              </a:rPr>
              <a:t>1. **GitHub Repository** - You can find numerous face mask detection projects on GitHub. One popular repository is:</a:t>
            </a:r>
          </a:p>
          <a:p>
            <a:pPr marL="0" indent="0" algn="l" fontAlgn="base">
              <a:lnSpc>
                <a:spcPct val="90000"/>
              </a:lnSpc>
              <a:spcBef>
                <a:spcPct val="20000"/>
              </a:spcBef>
              <a:spcAft>
                <a:spcPts val="600"/>
              </a:spcAft>
              <a:buNone/>
            </a:pPr>
            <a:r>
              <a:rPr lang="en-US" altLang="zh-CN" sz="1200" b="0" i="0" u="none" strike="noStrike" kern="1200" cap="none" spc="0" baseline="0">
                <a:solidFill>
                  <a:srgbClr val="FFFFFF"/>
                </a:solidFill>
                <a:latin typeface="Arial Nova Light" charset="0"/>
                <a:ea typeface="华文中宋" charset="0"/>
                <a:cs typeface="Arial Nova Light" charset="0"/>
              </a:rPr>
              <a:t>- [https://github.com/chandrikadeb7/Face-Mask-Detection](https://github.com/chandrikadeb7/Face-Mask-Detection)</a:t>
            </a:r>
          </a:p>
          <a:p>
            <a:pPr marL="0" indent="0" algn="l" fontAlgn="base">
              <a:lnSpc>
                <a:spcPct val="9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FFFFFF"/>
              </a:solidFill>
              <a:latin typeface="Arial Nova Light" charset="0"/>
              <a:ea typeface="华文中宋" charset="0"/>
              <a:cs typeface="Arial Nova Light" charset="0"/>
            </a:endParaRPr>
          </a:p>
          <a:p>
            <a:pPr marL="0" indent="0" algn="l" fontAlgn="base">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FFFFFF"/>
                </a:solidFill>
                <a:latin typeface="Arial Nova Light" charset="0"/>
                <a:ea typeface="华文中宋" charset="0"/>
                <a:cs typeface="Arial Nova Light" charset="0"/>
              </a:rPr>
              <a:t>2. **Medium Articles** - [https://towardsdatascience.com/covid-19-face-mask-detection-using-deep-learning-and-opencv-2bfd7a090e3c](https://towardsdatascience.com/covid-19-face-mask-detection-using-deep-learning-and-opencv-2bfd7a090e3c)</a:t>
            </a:r>
          </a:p>
          <a:p>
            <a:pPr marL="0" indent="0" algn="l" fontAlgn="base">
              <a:lnSpc>
                <a:spcPct val="9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FFFFFF"/>
              </a:solidFill>
              <a:latin typeface="Arial Nova Light" charset="0"/>
              <a:ea typeface="华文中宋" charset="0"/>
              <a:cs typeface="Arial Nova Light" charset="0"/>
            </a:endParaRPr>
          </a:p>
          <a:p>
            <a:pPr marL="0" indent="0" algn="l" fontAlgn="base">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FFFFFF"/>
                </a:solidFill>
                <a:latin typeface="Arial Nova Light" charset="0"/>
                <a:ea typeface="华文中宋" charset="0"/>
                <a:cs typeface="Arial Nova Light" charset="0"/>
              </a:rPr>
              <a:t>3. **Research Papers** - Academic papers often provide detailed methodologies and insights. You can search on platforms like Google Scholar for relevant papers.</a:t>
            </a:r>
          </a:p>
          <a:p>
            <a:pPr marL="0" indent="0" algn="l" fontAlgn="base">
              <a:lnSpc>
                <a:spcPct val="9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FFFFFF"/>
              </a:solidFill>
              <a:latin typeface="Arial Nova Light" charset="0"/>
              <a:ea typeface="华文中宋" charset="0"/>
              <a:cs typeface="Arial Nova Light" charset="0"/>
            </a:endParaRPr>
          </a:p>
          <a:p>
            <a:pPr marL="0" indent="0" algn="l" fontAlgn="base">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FFFFFF"/>
                </a:solidFill>
                <a:latin typeface="Arial Nova Light" charset="0"/>
                <a:ea typeface="华文中宋" charset="0"/>
                <a:cs typeface="Arial Nova Light" charset="0"/>
              </a:rPr>
              <a:t>4. **Kaggle** - [https://www.kaggle.com/tags/face-mask-detection](https://www.kaggle.com/tags/face-mask-detection)</a:t>
            </a:r>
          </a:p>
          <a:p>
            <a:pPr marL="0" indent="0" algn="l" fontAlgn="base">
              <a:lnSpc>
                <a:spcPct val="9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FFFFFF"/>
              </a:solidFill>
              <a:latin typeface="Arial Nova Light" charset="0"/>
              <a:ea typeface="华文中宋" charset="0"/>
              <a:cs typeface="Arial Nova Light" charset="0"/>
            </a:endParaRPr>
          </a:p>
          <a:p>
            <a:pPr marL="0" indent="0" algn="l" fontAlgn="base">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FFFFFF"/>
                </a:solidFill>
                <a:latin typeface="Arial Nova Light" charset="0"/>
                <a:ea typeface="华文中宋" charset="0"/>
                <a:cs typeface="Arial Nova Light" charset="0"/>
              </a:rPr>
              <a:t>5. **YouTube Tutorials   - [https://www.youtube.com/watch?v=Ax6P93r32KU](https://www.youtube.com/watch?v=Ax6P93r32KU)</a:t>
            </a:r>
          </a:p>
          <a:p>
            <a:pPr marL="0" indent="0" algn="l" fontAlgn="base">
              <a:lnSpc>
                <a:spcPct val="90000"/>
              </a:lnSpc>
              <a:spcBef>
                <a:spcPct val="20000"/>
              </a:spcBef>
              <a:spcAft>
                <a:spcPts val="600"/>
              </a:spcAft>
              <a:buClr>
                <a:schemeClr val="accent1"/>
              </a:buClr>
              <a:buSzPct val="92000"/>
              <a:buFont typeface="Wingdings 2" pitchFamily="18" charset="2"/>
              <a:buChar char=""/>
            </a:pPr>
            <a:endParaRPr lang="zh-CN" altLang="en-US" sz="1200" b="0" i="0" u="none" strike="noStrike" kern="1200" cap="none" spc="0" baseline="0">
              <a:solidFill>
                <a:srgbClr val="FFFFFF"/>
              </a:solidFill>
              <a:latin typeface="Arial Nova Light" charset="0"/>
              <a:ea typeface="华文中宋" charset="0"/>
              <a:cs typeface="Arial Nova Light" charset="0"/>
            </a:endParaRPr>
          </a:p>
        </p:txBody>
      </p:sp>
      <p:sp>
        <p:nvSpPr>
          <p:cNvPr id="169" name="文本框"/>
          <p:cNvSpPr>
            <a:spLocks noGrp="1"/>
          </p:cNvSpPr>
          <p:nvPr>
            <p:ph type="body" idx="1"/>
          </p:nvPr>
        </p:nvSpPr>
        <p:spPr>
          <a:xfrm>
            <a:off x="-11610807" y="4172008"/>
            <a:ext cx="11344107" cy="266700"/>
          </a:xfrm>
          <a:prstGeom prst="rect">
            <a:avLst/>
          </a:prstGeom>
          <a:solidFill>
            <a:srgbClr val="212121"/>
          </a:solidFill>
          <a:ln w="12700" cap="flat" cmpd="sng">
            <a:noFill/>
            <a:prstDash val="solid"/>
            <a:round/>
          </a:ln>
        </p:spPr>
        <p:txBody>
          <a:bodyPr vert="horz" wrap="square" lIns="0" tIns="0" rIns="0" bIns="0" anchor="ctr" anchorCtr="0">
            <a:prstTxWarp prst="textNoShape">
              <a:avLst/>
            </a:prstTxWarp>
            <a:spAutoFit/>
          </a:bodyPr>
          <a:lstStyle/>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华文中宋" charset="0"/>
              <a:cs typeface="Lucida Sans"/>
            </a:endParaRPr>
          </a:p>
        </p:txBody>
      </p:sp>
    </p:spTree>
    <p:extLst>
      <p:ext uri="{BB962C8B-B14F-4D97-AF65-F5344CB8AC3E}">
        <p14:creationId xmlns:p14="http://schemas.microsoft.com/office/powerpoint/2010/main" val="428496002"/>
      </p:ext>
    </p:extLst>
  </p:cSld>
  <p:clrMapOvr>
    <a:overrideClrMapping bg1="lt1" tx1="dk1" bg2="lt2" tx2="dk2" accent1="accent1" accent2="accent2" accent3="accent3" accent4="accent4" accent5="accent5" accent6="accent6" hlink="hlink" folHlink="folHlink"/>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矩形"/>
          <p:cNvSpPr>
            <a:spLocks noChangeAspect="1"/>
          </p:cNvSpPr>
          <p:nvPr/>
        </p:nvSpPr>
        <p:spPr>
          <a:xfrm>
            <a:off x="0" y="0"/>
            <a:ext cx="12192000" cy="6858000"/>
          </a:xfrm>
          <a:prstGeom prst="rect">
            <a:avLst/>
          </a:prstGeom>
          <a:solidFill>
            <a:srgbClr val="FFFFFF"/>
          </a:solidFill>
          <a:ln w="12700" cap="flat" cmpd="sng">
            <a:noFill/>
            <a:prstDash val="solid"/>
            <a:round/>
          </a:ln>
        </p:spPr>
      </p:sp>
      <p:sp>
        <p:nvSpPr>
          <p:cNvPr id="34" name="文本框"/>
          <p:cNvSpPr>
            <a:spLocks noGrp="1"/>
          </p:cNvSpPr>
          <p:nvPr>
            <p:ph type="title"/>
          </p:nvPr>
        </p:nvSpPr>
        <p:spPr>
          <a:xfrm>
            <a:off x="609906" y="702155"/>
            <a:ext cx="3568661" cy="118872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0" i="0" u="none" strike="noStrike" kern="1200" cap="all" spc="0" baseline="0">
                <a:solidFill>
                  <a:srgbClr val="404040"/>
                </a:solidFill>
                <a:latin typeface="Arial Nova Light" charset="0"/>
                <a:ea typeface="华文中宋" charset="0"/>
                <a:cs typeface="Arial Nova Light" charset="0"/>
              </a:rPr>
              <a:t>outline</a:t>
            </a:r>
            <a:endParaRPr lang="zh-CN" altLang="en-US" sz="2800" b="0" i="0" u="none" strike="noStrike" kern="1200" cap="all" spc="0" baseline="0">
              <a:solidFill>
                <a:srgbClr val="404040"/>
              </a:solidFill>
              <a:latin typeface="Arial Nova Light" charset="0"/>
              <a:ea typeface="华文中宋" charset="0"/>
              <a:cs typeface="Arial Nova Light" charset="0"/>
            </a:endParaRPr>
          </a:p>
        </p:txBody>
      </p:sp>
      <p:sp>
        <p:nvSpPr>
          <p:cNvPr id="35" name="矩形"/>
          <p:cNvSpPr>
            <a:spLocks noChangeAspect="1"/>
          </p:cNvSpPr>
          <p:nvPr/>
        </p:nvSpPr>
        <p:spPr>
          <a:xfrm>
            <a:off x="638620" y="457200"/>
            <a:ext cx="3511233" cy="91438"/>
          </a:xfrm>
          <a:prstGeom prst="rect">
            <a:avLst/>
          </a:prstGeom>
          <a:solidFill>
            <a:schemeClr val="accent1"/>
          </a:solidFill>
          <a:ln w="12700" cap="flat" cmpd="sng">
            <a:noFill/>
            <a:prstDash val="solid"/>
            <a:round/>
          </a:ln>
        </p:spPr>
      </p:sp>
      <p:sp>
        <p:nvSpPr>
          <p:cNvPr id="36" name="矩形"/>
          <p:cNvSpPr>
            <a:spLocks/>
          </p:cNvSpPr>
          <p:nvPr/>
        </p:nvSpPr>
        <p:spPr>
          <a:xfrm>
            <a:off x="609906" y="2340864"/>
            <a:ext cx="3568661" cy="3634486"/>
          </a:xfrm>
          <a:prstGeom prst="rect">
            <a:avLst/>
          </a:prstGeom>
          <a:noFill/>
          <a:ln w="12700" cap="flat" cmpd="sng">
            <a:noFill/>
            <a:prstDash val="solid"/>
            <a:miter/>
          </a:ln>
        </p:spPr>
      </p:sp>
      <p:pic>
        <p:nvPicPr>
          <p:cNvPr id="37" name="图片"/>
          <p:cNvPicPr>
            <a:picLocks noChangeAspect="1"/>
          </p:cNvPicPr>
          <p:nvPr/>
        </p:nvPicPr>
        <p:blipFill>
          <a:blip r:embed="rId2" cstate="print"/>
          <a:srcRect l="17924" r="8709" b="-1"/>
          <a:stretch>
            <a:fillRect/>
          </a:stretch>
        </p:blipFill>
        <p:spPr>
          <a:xfrm>
            <a:off x="4654295" y="10"/>
            <a:ext cx="7537704" cy="6857990"/>
          </a:xfrm>
          <a:prstGeom prst="rect">
            <a:avLst/>
          </a:prstGeom>
          <a:noFill/>
          <a:ln w="12700" cap="flat" cmpd="sng">
            <a:noFill/>
            <a:prstDash val="solid"/>
            <a:miter/>
          </a:ln>
        </p:spPr>
      </p:pic>
      <p:sp>
        <p:nvSpPr>
          <p:cNvPr id="38" name="矩形"/>
          <p:cNvSpPr>
            <a:spLocks/>
          </p:cNvSpPr>
          <p:nvPr/>
        </p:nvSpPr>
        <p:spPr>
          <a:xfrm>
            <a:off x="289559" y="3700195"/>
            <a:ext cx="10741114" cy="646330"/>
          </a:xfrm>
          <a:prstGeom prst="rect">
            <a:avLst/>
          </a:prstGeom>
          <a:noFill/>
          <a:ln w="12700" cap="flat" cmpd="sng">
            <a:noFill/>
            <a:prstDash val="solid"/>
            <a:round/>
          </a:ln>
        </p:spPr>
      </p:sp>
      <p:sp>
        <p:nvSpPr>
          <p:cNvPr id="39" name="矩形"/>
          <p:cNvSpPr>
            <a:spLocks/>
          </p:cNvSpPr>
          <p:nvPr/>
        </p:nvSpPr>
        <p:spPr>
          <a:xfrm flipV="1">
            <a:off x="-6827520" y="-698332"/>
            <a:ext cx="4358464" cy="646331"/>
          </a:xfrm>
          <a:prstGeom prst="rect">
            <a:avLst/>
          </a:prstGeom>
          <a:noFill/>
          <a:ln w="12700" cap="flat" cmpd="sng">
            <a:noFill/>
            <a:prstDash val="solid"/>
            <a:round/>
          </a:ln>
        </p:spPr>
      </p:sp>
      <p:sp>
        <p:nvSpPr>
          <p:cNvPr id="40" name="矩形"/>
          <p:cNvSpPr>
            <a:spLocks/>
          </p:cNvSpPr>
          <p:nvPr/>
        </p:nvSpPr>
        <p:spPr>
          <a:xfrm>
            <a:off x="0" y="-323165"/>
            <a:ext cx="184731" cy="646331"/>
          </a:xfrm>
          <a:prstGeom prst="rect">
            <a:avLst/>
          </a:prstGeom>
          <a:noFill/>
          <a:ln w="12700" cap="flat" cmpd="sng">
            <a:noFill/>
            <a:prstDash val="solid"/>
            <a:round/>
          </a:ln>
        </p:spPr>
      </p:sp>
      <p:sp>
        <p:nvSpPr>
          <p:cNvPr id="41" name="矩形"/>
          <p:cNvSpPr>
            <a:spLocks/>
          </p:cNvSpPr>
          <p:nvPr/>
        </p:nvSpPr>
        <p:spPr>
          <a:xfrm>
            <a:off x="376194" y="2175792"/>
            <a:ext cx="4795881" cy="369513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eaLnBrk="1" latinLnBrk="0" hangingPunct="1">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effectLst>
                  <a:outerShdw blurRad="50800" dist="38100" dir="2700000" algn="tl">
                    <a:srgbClr val="000000">
                      <a:alpha val="48000"/>
                    </a:srgbClr>
                  </a:outerShdw>
                </a:effectLst>
                <a:latin typeface="Arial Nova Light" charset="0"/>
                <a:ea typeface="华文中宋" charset="0"/>
                <a:cs typeface="Arial Nova Light" charset="0"/>
              </a:rPr>
              <a:t>  Problem Statement</a:t>
            </a:r>
          </a:p>
          <a:p>
            <a:pPr marL="228600" indent="-228600" algn="l" eaLnBrk="1" latinLnBrk="0" hangingPunct="1">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effectLst>
                  <a:outerShdw blurRad="50800" dist="38100" dir="2700000" algn="tl">
                    <a:srgbClr val="000000">
                      <a:alpha val="48000"/>
                    </a:srgbClr>
                  </a:outerShdw>
                </a:effectLst>
                <a:latin typeface="Arial Nova Light" charset="0"/>
                <a:ea typeface="华文中宋" charset="0"/>
                <a:cs typeface="Arial Nova Light" charset="0"/>
              </a:rPr>
              <a:t>  Proposed System/Solution</a:t>
            </a:r>
          </a:p>
          <a:p>
            <a:pPr marL="228600" indent="-228600" algn="l" eaLnBrk="1" latinLnBrk="0" hangingPunct="1">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effectLst>
                  <a:outerShdw blurRad="50800" dist="38100" dir="2700000" algn="tl">
                    <a:srgbClr val="000000">
                      <a:alpha val="48000"/>
                    </a:srgbClr>
                  </a:outerShdw>
                </a:effectLst>
                <a:latin typeface="Arial Nova Light" charset="0"/>
                <a:ea typeface="华文中宋" charset="0"/>
                <a:cs typeface="Arial Nova Light" charset="0"/>
              </a:rPr>
              <a:t>  System Development Approach</a:t>
            </a:r>
          </a:p>
          <a:p>
            <a:pPr marL="228600" indent="-228600" algn="l" eaLnBrk="1" latinLnBrk="0" hangingPunct="1">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effectLst>
                  <a:outerShdw blurRad="50800" dist="38100" dir="2700000" algn="tl">
                    <a:srgbClr val="000000">
                      <a:alpha val="48000"/>
                    </a:srgbClr>
                  </a:outerShdw>
                </a:effectLst>
                <a:latin typeface="Arial Nova Light" charset="0"/>
                <a:ea typeface="华文中宋" charset="0"/>
                <a:cs typeface="Arial Nova Light" charset="0"/>
              </a:rPr>
              <a:t>  Algorithm &amp; Deployment</a:t>
            </a:r>
          </a:p>
          <a:p>
            <a:pPr marL="228600" indent="-228600" algn="l" eaLnBrk="1" latinLnBrk="0" hangingPunct="1">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effectLst>
                  <a:outerShdw blurRad="50800" dist="38100" dir="2700000" algn="tl">
                    <a:srgbClr val="000000">
                      <a:alpha val="48000"/>
                    </a:srgbClr>
                  </a:outerShdw>
                </a:effectLst>
                <a:latin typeface="Arial Nova Light" charset="0"/>
                <a:ea typeface="华文中宋" charset="0"/>
                <a:cs typeface="Arial Nova Light" charset="0"/>
              </a:rPr>
              <a:t>  Result</a:t>
            </a:r>
          </a:p>
          <a:p>
            <a:pPr marL="228600" indent="-228600" algn="l" eaLnBrk="1" latinLnBrk="0" hangingPunct="1">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effectLst>
                  <a:outerShdw blurRad="50800" dist="38100" dir="2700000" algn="tl">
                    <a:srgbClr val="000000">
                      <a:alpha val="48000"/>
                    </a:srgbClr>
                  </a:outerShdw>
                </a:effectLst>
                <a:latin typeface="Arial Nova Light" charset="0"/>
                <a:ea typeface="华文中宋" charset="0"/>
                <a:cs typeface="Arial Nova Light" charset="0"/>
              </a:rPr>
              <a:t>  Conclusion</a:t>
            </a:r>
          </a:p>
          <a:p>
            <a:pPr marL="228600" indent="-228600" algn="l" eaLnBrk="1" latinLnBrk="0" hangingPunct="1">
              <a:lnSpc>
                <a:spcPct val="120000"/>
              </a:lnSpc>
              <a:spcBef>
                <a:spcPts val="1000"/>
              </a:spcBef>
              <a:spcAft>
                <a:spcPts val="0"/>
              </a:spcAft>
              <a:buFont typeface="Arial" pitchFamily="34" charset="0"/>
              <a:buChar char="•"/>
            </a:pPr>
            <a:r>
              <a:rPr lang="en-US" altLang="zh-CN" sz="2000" b="0" i="0" u="none" strike="noStrike" kern="1200" cap="none" spc="0" baseline="0">
                <a:solidFill>
                  <a:schemeClr val="tx1"/>
                </a:solidFill>
                <a:effectLst>
                  <a:outerShdw blurRad="50800" dist="38100" dir="2700000" algn="tl">
                    <a:srgbClr val="000000">
                      <a:alpha val="48000"/>
                    </a:srgbClr>
                  </a:outerShdw>
                </a:effectLst>
                <a:latin typeface="Arial Nova Light" charset="0"/>
                <a:ea typeface="华文中宋" charset="0"/>
                <a:cs typeface="Arial Nova Light" charset="0"/>
              </a:rPr>
              <a:t>  References</a:t>
            </a:r>
            <a:endParaRPr lang="zh-CN" altLang="en-US" sz="2000" b="0" i="0" u="none" strike="noStrike" kern="1200" cap="none" spc="0" baseline="0">
              <a:solidFill>
                <a:schemeClr val="tx1"/>
              </a:solidFill>
              <a:effectLst>
                <a:outerShdw blurRad="50800" dist="38100" dir="2700000" algn="tl">
                  <a:srgbClr val="000000">
                    <a:alpha val="48000"/>
                  </a:srgbClr>
                </a:outerShdw>
              </a:effectLst>
              <a:latin typeface="Arial Nova Light" charset="0"/>
              <a:ea typeface="华文中宋" charset="0"/>
              <a:cs typeface="Arial Nova Light" charset="0"/>
            </a:endParaRPr>
          </a:p>
        </p:txBody>
      </p:sp>
    </p:spTree>
    <p:extLst>
      <p:ext uri="{BB962C8B-B14F-4D97-AF65-F5344CB8AC3E}">
        <p14:creationId xmlns:p14="http://schemas.microsoft.com/office/powerpoint/2010/main" val="152886126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矩形"/>
          <p:cNvSpPr>
            <a:spLocks noChangeAspect="1"/>
          </p:cNvSpPr>
          <p:nvPr/>
        </p:nvSpPr>
        <p:spPr>
          <a:xfrm>
            <a:off x="0" y="0"/>
            <a:ext cx="12192000" cy="6858000"/>
          </a:xfrm>
          <a:prstGeom prst="rect">
            <a:avLst/>
          </a:prstGeom>
          <a:solidFill>
            <a:srgbClr val="FFFFFF"/>
          </a:solidFill>
          <a:ln w="12700" cap="flat" cmpd="sng">
            <a:noFill/>
            <a:prstDash val="solid"/>
            <a:round/>
          </a:ln>
        </p:spPr>
      </p:sp>
      <p:sp>
        <p:nvSpPr>
          <p:cNvPr id="43" name="文本框"/>
          <p:cNvSpPr>
            <a:spLocks noGrp="1"/>
          </p:cNvSpPr>
          <p:nvPr>
            <p:ph type="title"/>
          </p:nvPr>
        </p:nvSpPr>
        <p:spPr>
          <a:xfrm>
            <a:off x="557588" y="-49692"/>
            <a:ext cx="4722902" cy="118872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0" i="0" u="none" strike="noStrike" kern="1200" cap="all" spc="0" baseline="0">
                <a:solidFill>
                  <a:srgbClr val="404040"/>
                </a:solidFill>
                <a:latin typeface="Arial Nova Light" charset="0"/>
                <a:ea typeface="华文中宋" charset="0"/>
                <a:cs typeface="Arial Nova Light" charset="0"/>
              </a:rPr>
              <a:t>Problem Statement</a:t>
            </a:r>
            <a:endParaRPr lang="zh-CN" altLang="en-US" sz="2800" b="0" i="0" u="none" strike="noStrike" kern="1200" cap="all" spc="0" baseline="0">
              <a:solidFill>
                <a:srgbClr val="404040"/>
              </a:solidFill>
              <a:latin typeface="Arial Nova Light" charset="0"/>
              <a:ea typeface="华文中宋" charset="0"/>
              <a:cs typeface="Arial Nova Light" charset="0"/>
            </a:endParaRPr>
          </a:p>
        </p:txBody>
      </p:sp>
      <p:sp>
        <p:nvSpPr>
          <p:cNvPr id="44" name="矩形"/>
          <p:cNvSpPr>
            <a:spLocks noChangeAspect="1"/>
          </p:cNvSpPr>
          <p:nvPr/>
        </p:nvSpPr>
        <p:spPr>
          <a:xfrm>
            <a:off x="638620" y="457200"/>
            <a:ext cx="3511233" cy="91438"/>
          </a:xfrm>
          <a:prstGeom prst="rect">
            <a:avLst/>
          </a:prstGeom>
          <a:solidFill>
            <a:schemeClr val="accent1"/>
          </a:solidFill>
          <a:ln w="12700" cap="flat" cmpd="sng">
            <a:noFill/>
            <a:prstDash val="solid"/>
            <a:round/>
          </a:ln>
        </p:spPr>
      </p:sp>
      <p:sp>
        <p:nvSpPr>
          <p:cNvPr id="45" name="矩形"/>
          <p:cNvSpPr>
            <a:spLocks/>
          </p:cNvSpPr>
          <p:nvPr/>
        </p:nvSpPr>
        <p:spPr>
          <a:xfrm>
            <a:off x="340512" y="3191254"/>
            <a:ext cx="6497168" cy="488472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fontAlgn="base">
              <a:lnSpc>
                <a:spcPct val="100000"/>
              </a:lnSpc>
              <a:spcBef>
                <a:spcPct val="20000"/>
              </a:spcBef>
              <a:spcAft>
                <a:spcPts val="600"/>
              </a:spcAft>
              <a:buNone/>
            </a:pPr>
            <a:endParaRPr lang="en-US" altLang="zh-CN" sz="1800" b="0" i="0" u="none" strike="noStrike" kern="1200" cap="none" spc="0" baseline="0">
              <a:solidFill>
                <a:schemeClr val="tx1"/>
              </a:solidFill>
              <a:latin typeface="Arial Nova Light" charset="0"/>
              <a:ea typeface="华文中宋" charset="0"/>
              <a:cs typeface="Arial Nova Light" charset="0"/>
            </a:endParaRPr>
          </a:p>
          <a:p>
            <a:pPr marL="0" indent="0" algn="l" fontAlgn="base">
              <a:lnSpc>
                <a:spcPct val="100000"/>
              </a:lnSpc>
              <a:spcBef>
                <a:spcPct val="20000"/>
              </a:spcBef>
              <a:spcAft>
                <a:spcPts val="600"/>
              </a:spcAft>
              <a:buClr>
                <a:schemeClr val="accent1"/>
              </a:buClr>
              <a:buSzPct val="92000"/>
              <a:buFont typeface="Wingdings 2" pitchFamily="18" charset="2"/>
              <a:buChar char=""/>
            </a:pPr>
            <a:endParaRPr lang="en-US" altLang="zh-CN" sz="1800" b="0" i="0" u="none" strike="noStrike" kern="1200" cap="none" spc="0" baseline="0">
              <a:solidFill>
                <a:schemeClr val="tx1"/>
              </a:solidFill>
              <a:latin typeface="Söhne" charset="0"/>
              <a:ea typeface="华文中宋" charset="0"/>
              <a:cs typeface="Arial Nova Light" charset="0"/>
            </a:endParaRPr>
          </a:p>
          <a:p>
            <a:pPr marL="0" indent="0" algn="l" fontAlgn="base">
              <a:lnSpc>
                <a:spcPct val="100000"/>
              </a:lnSpc>
              <a:spcBef>
                <a:spcPct val="20000"/>
              </a:spcBef>
              <a:spcAft>
                <a:spcPts val="600"/>
              </a:spcAft>
              <a:buNone/>
            </a:pPr>
            <a:r>
              <a:rPr lang="en-US" altLang="zh-CN" sz="1800" b="1" i="0" u="none" strike="noStrike" kern="1200" cap="none" spc="0" baseline="0">
                <a:solidFill>
                  <a:schemeClr val="tx1"/>
                </a:solidFill>
                <a:latin typeface="Söhne" charset="0"/>
                <a:ea typeface="华文中宋" charset="0"/>
                <a:cs typeface="Arial Nova Light" charset="0"/>
              </a:rPr>
              <a:t>OBJECTIVE</a:t>
            </a:r>
          </a:p>
          <a:p>
            <a:pPr marL="0" indent="0" algn="just" fontAlgn="base">
              <a:lnSpc>
                <a:spcPct val="100000"/>
              </a:lnSpc>
              <a:spcBef>
                <a:spcPct val="20000"/>
              </a:spcBef>
              <a:spcAft>
                <a:spcPts val="600"/>
              </a:spcAft>
              <a:buNone/>
            </a:pPr>
            <a:r>
              <a:rPr lang="en-US" altLang="zh-CN" sz="1800" b="0" i="0" u="none" strike="noStrike" kern="1200" cap="none" spc="0" baseline="0">
                <a:solidFill>
                  <a:schemeClr val="tx1"/>
                </a:solidFill>
                <a:latin typeface="Söhne" charset="0"/>
                <a:ea typeface="华文中宋" charset="0"/>
                <a:cs typeface="Arial Nova Light" charset="0"/>
              </a:rPr>
              <a:t>The objective of face mask detection is to develop a system that can accurately identify whether a person is wearing a face mask or not in real-time using computer vision and machine learning techniques.</a:t>
            </a:r>
            <a:br>
              <a:rPr lang="zh-CN" altLang="en-US" sz="1800" b="0" i="0" u="none" strike="noStrike" kern="1200" cap="none" spc="0" baseline="0">
                <a:solidFill>
                  <a:schemeClr val="tx1"/>
                </a:solidFill>
                <a:latin typeface="Arial Nova Light" charset="0"/>
                <a:ea typeface="华文中宋" charset="0"/>
                <a:cs typeface="Arial Nova Light" charset="0"/>
              </a:rPr>
            </a:br>
            <a:endParaRPr lang="zh-CN" altLang="en-US" sz="1800" b="0" i="0" u="none" strike="noStrike" kern="1200" cap="none" spc="0" baseline="0">
              <a:solidFill>
                <a:schemeClr val="tx1"/>
              </a:solidFill>
              <a:latin typeface="Arial Nova Light" charset="0"/>
              <a:ea typeface="华文中宋" charset="0"/>
              <a:cs typeface="Arial Nova Light" charset="0"/>
            </a:endParaRPr>
          </a:p>
        </p:txBody>
      </p:sp>
      <p:pic>
        <p:nvPicPr>
          <p:cNvPr id="46" name="图片" descr="Solo journey"/>
          <p:cNvPicPr>
            <a:picLocks noChangeAspect="1"/>
          </p:cNvPicPr>
          <p:nvPr/>
        </p:nvPicPr>
        <p:blipFill>
          <a:blip r:embed="rId2" cstate="print"/>
          <a:srcRect l="8783" r="8783"/>
          <a:stretch>
            <a:fillRect/>
          </a:stretch>
        </p:blipFill>
        <p:spPr>
          <a:xfrm>
            <a:off x="7157872" y="-1"/>
            <a:ext cx="7537704" cy="6857990"/>
          </a:xfrm>
          <a:prstGeom prst="rect">
            <a:avLst/>
          </a:prstGeom>
          <a:noFill/>
          <a:ln w="12700" cap="flat" cmpd="sng">
            <a:noFill/>
            <a:prstDash val="solid"/>
            <a:miter/>
          </a:ln>
        </p:spPr>
      </p:pic>
      <p:sp>
        <p:nvSpPr>
          <p:cNvPr id="47" name="矩形"/>
          <p:cNvSpPr>
            <a:spLocks/>
          </p:cNvSpPr>
          <p:nvPr/>
        </p:nvSpPr>
        <p:spPr>
          <a:xfrm>
            <a:off x="0" y="195969"/>
            <a:ext cx="4722902" cy="646331"/>
          </a:xfrm>
          <a:prstGeom prst="rect">
            <a:avLst/>
          </a:prstGeom>
          <a:noFill/>
          <a:ln w="12700" cap="flat" cmpd="sng">
            <a:noFill/>
            <a:prstDash val="solid"/>
            <a:round/>
          </a:ln>
        </p:spPr>
      </p:sp>
      <p:sp>
        <p:nvSpPr>
          <p:cNvPr id="48" name="矩形"/>
          <p:cNvSpPr>
            <a:spLocks/>
          </p:cNvSpPr>
          <p:nvPr/>
        </p:nvSpPr>
        <p:spPr>
          <a:xfrm>
            <a:off x="335356" y="3689786"/>
            <a:ext cx="2062352" cy="358140"/>
          </a:xfrm>
          <a:prstGeom prst="rect">
            <a:avLst/>
          </a:prstGeom>
          <a:noFill/>
          <a:ln w="12700" cap="flat" cmpd="sng">
            <a:noFill/>
            <a:prstDash val="solid"/>
            <a:round/>
          </a:ln>
        </p:spPr>
        <p:txBody>
          <a:bodyPr vert="horz" wrap="non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None/>
            </a:pPr>
            <a:r>
              <a:rPr lang="en-US" altLang="zh-CN" sz="1800" b="1" i="0" u="none" strike="noStrike" kern="1200" cap="none" spc="0" baseline="0">
                <a:solidFill>
                  <a:schemeClr val="tx2"/>
                </a:solidFill>
                <a:latin typeface="Arial Nova Light" charset="0"/>
                <a:ea typeface="华文中宋" charset="0"/>
                <a:cs typeface="Arial Nova Light" charset="0"/>
              </a:rPr>
              <a:t>Problem Statement </a:t>
            </a:r>
            <a:r>
              <a:rPr lang="en-US" altLang="zh-CN" sz="1600" b="1" i="0" u="none" strike="noStrike" kern="1200" cap="none" spc="0" baseline="0">
                <a:solidFill>
                  <a:schemeClr val="tx1"/>
                </a:solidFill>
                <a:latin typeface="Arial Nova Light" charset="0"/>
                <a:ea typeface="华文中宋" charset="0"/>
                <a:cs typeface="Arial Nova Light" charset="0"/>
              </a:rPr>
              <a:t>:</a:t>
            </a:r>
            <a:endParaRPr lang="zh-CN" altLang="en-US" sz="1800" b="1" i="0" u="none" strike="noStrike" kern="1200" cap="none" spc="0" baseline="0">
              <a:solidFill>
                <a:schemeClr val="tx1"/>
              </a:solidFill>
              <a:latin typeface="Arial" pitchFamily="34" charset="0"/>
              <a:ea typeface="华文中宋" charset="0"/>
              <a:cs typeface="Arial Nova Light" charset="0"/>
            </a:endParaRPr>
          </a:p>
        </p:txBody>
      </p:sp>
      <p:sp>
        <p:nvSpPr>
          <p:cNvPr id="49" name="矩形"/>
          <p:cNvSpPr>
            <a:spLocks/>
          </p:cNvSpPr>
          <p:nvPr/>
        </p:nvSpPr>
        <p:spPr>
          <a:xfrm>
            <a:off x="0" y="0"/>
            <a:ext cx="4229100" cy="0"/>
          </a:xfrm>
          <a:prstGeom prst="rect">
            <a:avLst/>
          </a:prstGeom>
          <a:noFill/>
          <a:ln w="12700" cap="flat" cmpd="sng">
            <a:noFill/>
            <a:prstDash val="solid"/>
            <a:round/>
          </a:ln>
        </p:spPr>
      </p:sp>
      <p:sp>
        <p:nvSpPr>
          <p:cNvPr id="50" name="矩形"/>
          <p:cNvSpPr>
            <a:spLocks/>
          </p:cNvSpPr>
          <p:nvPr/>
        </p:nvSpPr>
        <p:spPr>
          <a:xfrm>
            <a:off x="340512" y="1179345"/>
            <a:ext cx="681736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Nova Light" charset="0"/>
                <a:ea typeface="华文中宋" charset="0"/>
                <a:cs typeface="Arial Nova Light" charset="0"/>
              </a:rPr>
              <a:t>Methodology</a:t>
            </a:r>
            <a:endParaRPr lang="zh-CN" altLang="en-US" sz="1800" b="1" i="0" u="none" strike="noStrike" kern="1200" cap="none" spc="0" baseline="0">
              <a:solidFill>
                <a:schemeClr val="tx1"/>
              </a:solidFill>
              <a:latin typeface="Arial Nova Light" charset="0"/>
              <a:ea typeface="华文中宋" charset="0"/>
              <a:cs typeface="Arial Nova Light" charset="0"/>
            </a:endParaRPr>
          </a:p>
        </p:txBody>
      </p:sp>
      <p:sp>
        <p:nvSpPr>
          <p:cNvPr id="51" name="矩形"/>
          <p:cNvSpPr>
            <a:spLocks/>
          </p:cNvSpPr>
          <p:nvPr/>
        </p:nvSpPr>
        <p:spPr>
          <a:xfrm>
            <a:off x="315037" y="1571393"/>
            <a:ext cx="6527798" cy="19583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Söhne" charset="0"/>
                <a:ea typeface="华文中宋" charset="0"/>
                <a:cs typeface="Arial Nova Light" charset="0"/>
              </a:rPr>
              <a:t>Data preprocessing: Collect and preprocess a diverse dataset of images with and without face masks, ensuring proper labeling and augmentation techniques for training.</a:t>
            </a:r>
          </a:p>
          <a:p>
            <a:pPr marL="0" indent="0" algn="just">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Söhne" charset="0"/>
                <a:ea typeface="华文中宋" charset="0"/>
                <a:cs typeface="Arial Nova Light" charset="0"/>
              </a:rPr>
              <a:t>Model development: Utilize deep learning architectures such as Convolutional Neural Networks (CNNs) for training a robust face mask detection model, fine-tuning parameters for accuracy and efficiency.</a:t>
            </a:r>
            <a:endParaRPr lang="zh-CN" altLang="en-US" sz="1800" b="0" i="0" u="none" strike="noStrike" kern="1200" cap="none" spc="0" baseline="0">
              <a:solidFill>
                <a:schemeClr val="tx1"/>
              </a:solidFill>
              <a:latin typeface="Söhne" charset="0"/>
              <a:ea typeface="华文中宋" charset="0"/>
              <a:cs typeface="Arial Nova Light" charset="0"/>
            </a:endParaRPr>
          </a:p>
        </p:txBody>
      </p:sp>
      <p:sp>
        <p:nvSpPr>
          <p:cNvPr id="52" name="矩形"/>
          <p:cNvSpPr>
            <a:spLocks/>
          </p:cNvSpPr>
          <p:nvPr/>
        </p:nvSpPr>
        <p:spPr>
          <a:xfrm>
            <a:off x="330352" y="4107693"/>
            <a:ext cx="6497168" cy="891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Söhne" charset="0"/>
                <a:ea typeface="华文中宋" charset="0"/>
                <a:cs typeface="Arial Nova Light" charset="0"/>
              </a:rPr>
              <a:t>Developing</a:t>
            </a:r>
            <a:r>
              <a:rPr lang="en-US" altLang="zh-CN" sz="1800" b="0" i="0" u="none" strike="noStrike" kern="1200" cap="none" spc="0" baseline="0">
                <a:solidFill>
                  <a:schemeClr val="tx1"/>
                </a:solidFill>
                <a:latin typeface="Arial" pitchFamily="34" charset="0"/>
                <a:ea typeface="华文中宋" charset="0"/>
                <a:cs typeface="Arial Nova Light" charset="0"/>
              </a:rPr>
              <a:t> an efficient face mask detection system to enforce health guidelines and </a:t>
            </a:r>
            <a:r>
              <a:rPr lang="en-US" altLang="zh-CN" sz="1800" b="0" i="0" u="none" strike="noStrike" kern="1200" cap="none" spc="0" baseline="0">
                <a:solidFill>
                  <a:schemeClr val="tx1"/>
                </a:solidFill>
                <a:latin typeface="Söhne" charset="0"/>
                <a:ea typeface="华文中宋" charset="0"/>
                <a:cs typeface="Arial Nova Light" charset="0"/>
              </a:rPr>
              <a:t>prevent</a:t>
            </a:r>
            <a:r>
              <a:rPr lang="en-US" altLang="zh-CN" sz="1800" b="0" i="0" u="none" strike="noStrike" kern="1200" cap="none" spc="0" baseline="0">
                <a:solidFill>
                  <a:schemeClr val="tx1"/>
                </a:solidFill>
                <a:latin typeface="Arial" pitchFamily="34" charset="0"/>
                <a:ea typeface="华文中宋" charset="0"/>
                <a:cs typeface="Arial Nova Light" charset="0"/>
              </a:rPr>
              <a:t> the spread of contagious diseases"</a:t>
            </a:r>
            <a:endParaRPr lang="zh-CN" altLang="en-US" sz="1800" b="0" i="0" u="none" strike="noStrike" kern="1200" cap="none" spc="0" baseline="0">
              <a:solidFill>
                <a:schemeClr val="tx1"/>
              </a:solidFill>
              <a:latin typeface="Arial" pitchFamily="34" charset="0"/>
              <a:ea typeface="华文中宋" charset="0"/>
              <a:cs typeface="Arial Nova Light" charset="0"/>
            </a:endParaRPr>
          </a:p>
        </p:txBody>
      </p:sp>
    </p:spTree>
    <p:extLst>
      <p:ext uri="{BB962C8B-B14F-4D97-AF65-F5344CB8AC3E}">
        <p14:creationId xmlns:p14="http://schemas.microsoft.com/office/powerpoint/2010/main" val="57868347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文本框"/>
          <p:cNvSpPr>
            <a:spLocks noGrp="1"/>
          </p:cNvSpPr>
          <p:nvPr>
            <p:ph type="title"/>
          </p:nvPr>
        </p:nvSpPr>
        <p:spPr>
          <a:xfrm>
            <a:off x="581192" y="702155"/>
            <a:ext cx="11029616" cy="118872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0" i="0" u="none" strike="noStrike" kern="1200" cap="all" spc="0" baseline="0">
                <a:solidFill>
                  <a:srgbClr val="404040"/>
                </a:solidFill>
                <a:latin typeface="Arial Nova Light" charset="0"/>
                <a:ea typeface="华文中宋" charset="0"/>
                <a:cs typeface="Arial Nova Light" charset="0"/>
              </a:rPr>
              <a:t>Proposed solution</a:t>
            </a:r>
            <a:endParaRPr lang="zh-CN" altLang="en-US" sz="2800" b="0" i="0" u="none" strike="noStrike" kern="1200" cap="all" spc="0" baseline="0">
              <a:solidFill>
                <a:srgbClr val="404040"/>
              </a:solidFill>
              <a:latin typeface="Arial Nova Light" charset="0"/>
              <a:ea typeface="华文中宋" charset="0"/>
              <a:cs typeface="Arial Nova Light" charset="0"/>
            </a:endParaRPr>
          </a:p>
        </p:txBody>
      </p:sp>
      <p:sp>
        <p:nvSpPr>
          <p:cNvPr id="54" name="文本框"/>
          <p:cNvSpPr>
            <a:spLocks noGrp="1"/>
          </p:cNvSpPr>
          <p:nvPr>
            <p:ph type="body" idx="1"/>
          </p:nvPr>
        </p:nvSpPr>
        <p:spPr>
          <a:xfrm>
            <a:off x="-2146768" y="7527608"/>
            <a:ext cx="2690622" cy="320040"/>
          </a:xfrm>
          <a:prstGeom prst="rect">
            <a:avLst/>
          </a:prstGeom>
          <a:solidFill>
            <a:srgbClr val="212121"/>
          </a:solidFill>
          <a:ln w="12700" cap="flat" cmpd="sng">
            <a:noFill/>
            <a:prstDash val="solid"/>
            <a:round/>
          </a:ln>
        </p:spPr>
        <p:txBody>
          <a:bodyPr vert="horz" wrap="none" lIns="0" tIns="0" rIns="0" bIns="0" anchor="ctr" anchorCtr="0">
            <a:prstTxWarp prst="textNoShape">
              <a:avLst/>
            </a:prstTxWarp>
            <a:spAutoFit/>
          </a:bodyPr>
          <a:lstStyle/>
          <a:p>
            <a:pPr marL="305943" indent="-305943" algn="l">
              <a:lnSpc>
                <a:spcPct val="120000"/>
              </a:lnSpc>
              <a:spcBef>
                <a:spcPct val="20000"/>
              </a:spcBef>
              <a:spcAft>
                <a:spcPts val="600"/>
              </a:spcAft>
              <a:buClr>
                <a:schemeClr val="accent1"/>
              </a:buClr>
              <a:buSzPct val="92000"/>
              <a:buFontTx/>
              <a:buAutoNum type="arabicPeriod"/>
            </a:pPr>
            <a:endParaRPr lang="zh-CN" altLang="en-US" sz="1800" b="0" i="0" u="none" strike="noStrike" kern="1200" cap="none" spc="0" baseline="0">
              <a:solidFill>
                <a:schemeClr val="tx1"/>
              </a:solidFill>
              <a:latin typeface="Arial" pitchFamily="34" charset="0"/>
              <a:ea typeface="华文中宋" charset="0"/>
              <a:cs typeface="Lucida Sans"/>
            </a:endParaRPr>
          </a:p>
        </p:txBody>
      </p:sp>
      <p:sp>
        <p:nvSpPr>
          <p:cNvPr id="55" name="矩形"/>
          <p:cNvSpPr>
            <a:spLocks/>
          </p:cNvSpPr>
          <p:nvPr/>
        </p:nvSpPr>
        <p:spPr>
          <a:xfrm>
            <a:off x="1653656" y="2844280"/>
            <a:ext cx="1151717" cy="1151718"/>
          </a:xfrm>
          <a:prstGeom prst="rect">
            <a:avLst/>
          </a:prstGeom>
          <a:blipFill rotWithShape="1">
            <a:blip r:embed="rId2"/>
            <a:stretch/>
          </a:blipFill>
          <a:ln w="22225" cap="rnd" cmpd="sng">
            <a:noFill/>
            <a:prstDash val="solid"/>
            <a:round/>
          </a:ln>
        </p:spPr>
      </p:sp>
      <p:sp>
        <p:nvSpPr>
          <p:cNvPr id="56" name="矩形"/>
          <p:cNvSpPr>
            <a:spLocks/>
          </p:cNvSpPr>
          <p:nvPr/>
        </p:nvSpPr>
        <p:spPr>
          <a:xfrm>
            <a:off x="584203" y="4116779"/>
            <a:ext cx="3290624" cy="493593"/>
          </a:xfrm>
          <a:prstGeom prst="rect">
            <a:avLst/>
          </a:prstGeom>
          <a:noFill/>
          <a:ln w="12700" cap="flat" cmpd="sng">
            <a:noFill/>
            <a:prstDash val="solid"/>
            <a:round/>
          </a:ln>
        </p:spPr>
      </p:sp>
      <p:sp>
        <p:nvSpPr>
          <p:cNvPr id="57" name="矩形"/>
          <p:cNvSpPr>
            <a:spLocks/>
          </p:cNvSpPr>
          <p:nvPr/>
        </p:nvSpPr>
        <p:spPr>
          <a:xfrm>
            <a:off x="584203" y="4116779"/>
            <a:ext cx="3290624" cy="493593"/>
          </a:xfrm>
          <a:prstGeom prst="rect">
            <a:avLst/>
          </a:prstGeom>
          <a:noFill/>
          <a:ln w="12700" cap="flat" cmpd="sng">
            <a:noFill/>
            <a:prstDash val="solid"/>
            <a:miter/>
          </a:ln>
        </p:spPr>
        <p:txBody>
          <a:bodyPr vert="horz" wrap="square" lIns="0" tIns="0" rIns="0" bIns="0" anchor="t" anchorCtr="0">
            <a:prstTxWarp prst="textNoShape">
              <a:avLst/>
            </a:prstTxWarp>
          </a:bodyPr>
          <a:lstStyle/>
          <a:p>
            <a:pPr marL="0" indent="0" algn="ctr" defTabSz="800100">
              <a:lnSpc>
                <a:spcPct val="90000"/>
              </a:lnSpc>
              <a:spcBef>
                <a:spcPts val="0"/>
              </a:spcBef>
              <a:spcAft>
                <a:spcPct val="35000"/>
              </a:spcAft>
              <a:buNone/>
            </a:pPr>
            <a:r>
              <a:rPr lang="en-US" altLang="zh-CN" sz="1800" b="1" i="0" u="none" strike="noStrike" kern="1200" cap="none" spc="0" baseline="0">
                <a:solidFill>
                  <a:schemeClr val="tx1"/>
                </a:solidFill>
                <a:latin typeface="Arial Nova Light" charset="0"/>
                <a:ea typeface="华文中宋" charset="0"/>
                <a:cs typeface="Arial Nova Light" charset="0"/>
              </a:rPr>
              <a:t>Data Collection and Preparation:</a:t>
            </a:r>
            <a:endParaRPr lang="zh-CN" altLang="en-US" sz="1800" b="0" i="0" u="none" strike="noStrike" kern="1200" cap="none" spc="0" baseline="0">
              <a:solidFill>
                <a:schemeClr val="tx1"/>
              </a:solidFill>
              <a:latin typeface="Arial Nova Light" charset="0"/>
              <a:ea typeface="华文中宋" charset="0"/>
              <a:cs typeface="Arial Nova Light" charset="0"/>
            </a:endParaRPr>
          </a:p>
        </p:txBody>
      </p:sp>
      <p:sp>
        <p:nvSpPr>
          <p:cNvPr id="58" name="矩形"/>
          <p:cNvSpPr>
            <a:spLocks/>
          </p:cNvSpPr>
          <p:nvPr/>
        </p:nvSpPr>
        <p:spPr>
          <a:xfrm>
            <a:off x="584203" y="4666550"/>
            <a:ext cx="3290624" cy="986575"/>
          </a:xfrm>
          <a:prstGeom prst="rect">
            <a:avLst/>
          </a:prstGeom>
          <a:noFill/>
          <a:ln w="12700" cap="flat" cmpd="sng">
            <a:noFill/>
            <a:prstDash val="solid"/>
            <a:round/>
          </a:ln>
        </p:spPr>
      </p:sp>
      <p:sp>
        <p:nvSpPr>
          <p:cNvPr id="59" name="矩形"/>
          <p:cNvSpPr>
            <a:spLocks/>
          </p:cNvSpPr>
          <p:nvPr/>
        </p:nvSpPr>
        <p:spPr>
          <a:xfrm>
            <a:off x="584203" y="4666550"/>
            <a:ext cx="3290624" cy="986575"/>
          </a:xfrm>
          <a:prstGeom prst="rect">
            <a:avLst/>
          </a:prstGeom>
          <a:noFill/>
          <a:ln w="12700" cap="flat" cmpd="sng">
            <a:noFill/>
            <a:prstDash val="solid"/>
            <a:miter/>
          </a:ln>
        </p:spPr>
        <p:txBody>
          <a:bodyPr vert="horz" wrap="square" lIns="0" tIns="0" rIns="0" bIns="0" anchor="t" anchorCtr="0">
            <a:prstTxWarp prst="textNoShape">
              <a:avLst/>
            </a:prstTxWarp>
          </a:bodyPr>
          <a:lstStyle/>
          <a:p>
            <a:pPr marL="0" indent="0" algn="ctr" defTabSz="577850">
              <a:lnSpc>
                <a:spcPct val="90000"/>
              </a:lnSpc>
              <a:spcBef>
                <a:spcPts val="0"/>
              </a:spcBef>
              <a:spcAft>
                <a:spcPct val="35000"/>
              </a:spcAft>
              <a:buNone/>
            </a:pPr>
            <a:r>
              <a:rPr lang="en-US" altLang="zh-CN" sz="1300" b="0" i="0" u="none" strike="noStrike" kern="1200" cap="none" spc="0" baseline="0">
                <a:solidFill>
                  <a:schemeClr val="tx1"/>
                </a:solidFill>
                <a:latin typeface="Arial Nova Light" charset="0"/>
                <a:ea typeface="华文中宋" charset="0"/>
                <a:cs typeface="Arial Nova Light" charset="0"/>
              </a:rPr>
              <a:t>Gather a diverse dataset of images containing people with and without masks.</a:t>
            </a:r>
          </a:p>
          <a:p>
            <a:pPr marL="0" indent="0" algn="ctr" defTabSz="577850">
              <a:lnSpc>
                <a:spcPct val="90000"/>
              </a:lnSpc>
              <a:spcBef>
                <a:spcPts val="0"/>
              </a:spcBef>
              <a:spcAft>
                <a:spcPct val="35000"/>
              </a:spcAft>
              <a:buNone/>
            </a:pPr>
            <a:r>
              <a:rPr lang="en-US" altLang="zh-CN" sz="1300" b="0" i="0" u="none" strike="noStrike" kern="1200" cap="none" spc="0" baseline="0">
                <a:solidFill>
                  <a:schemeClr val="tx1"/>
                </a:solidFill>
                <a:latin typeface="Arial Nova Light" charset="0"/>
                <a:ea typeface="华文中宋" charset="0"/>
                <a:cs typeface="Arial Nova Light" charset="0"/>
              </a:rPr>
              <a:t>Annotate the images to label faces as either "with mask" or "without mask."</a:t>
            </a:r>
            <a:endParaRPr lang="zh-CN" altLang="en-US" sz="1300" b="0" i="0" u="none" strike="noStrike" kern="1200" cap="none" spc="0" baseline="0">
              <a:solidFill>
                <a:schemeClr val="tx1"/>
              </a:solidFill>
              <a:latin typeface="Arial Nova Light" charset="0"/>
              <a:ea typeface="华文中宋" charset="0"/>
              <a:cs typeface="Arial Nova Light" charset="0"/>
            </a:endParaRPr>
          </a:p>
        </p:txBody>
      </p:sp>
      <p:sp>
        <p:nvSpPr>
          <p:cNvPr id="60" name="矩形"/>
          <p:cNvSpPr>
            <a:spLocks/>
          </p:cNvSpPr>
          <p:nvPr/>
        </p:nvSpPr>
        <p:spPr>
          <a:xfrm>
            <a:off x="5520140" y="2844280"/>
            <a:ext cx="1151718" cy="1151718"/>
          </a:xfrm>
          <a:prstGeom prst="rect">
            <a:avLst/>
          </a:prstGeom>
          <a:blipFill rotWithShape="1">
            <a:blip r:embed="rId3"/>
            <a:stretch/>
          </a:blipFill>
          <a:ln w="22225" cap="rnd" cmpd="sng">
            <a:noFill/>
            <a:prstDash val="solid"/>
            <a:round/>
          </a:ln>
        </p:spPr>
      </p:sp>
      <p:sp>
        <p:nvSpPr>
          <p:cNvPr id="61" name="矩形"/>
          <p:cNvSpPr>
            <a:spLocks/>
          </p:cNvSpPr>
          <p:nvPr/>
        </p:nvSpPr>
        <p:spPr>
          <a:xfrm>
            <a:off x="4450687" y="4116779"/>
            <a:ext cx="3290624" cy="493593"/>
          </a:xfrm>
          <a:prstGeom prst="rect">
            <a:avLst/>
          </a:prstGeom>
          <a:noFill/>
          <a:ln w="12700" cap="flat" cmpd="sng">
            <a:noFill/>
            <a:prstDash val="solid"/>
            <a:round/>
          </a:ln>
        </p:spPr>
      </p:sp>
      <p:sp>
        <p:nvSpPr>
          <p:cNvPr id="62" name="矩形"/>
          <p:cNvSpPr>
            <a:spLocks/>
          </p:cNvSpPr>
          <p:nvPr/>
        </p:nvSpPr>
        <p:spPr>
          <a:xfrm>
            <a:off x="4450687" y="4116779"/>
            <a:ext cx="3290624" cy="493593"/>
          </a:xfrm>
          <a:prstGeom prst="rect">
            <a:avLst/>
          </a:prstGeom>
          <a:noFill/>
          <a:ln w="12700" cap="flat" cmpd="sng">
            <a:noFill/>
            <a:prstDash val="solid"/>
            <a:miter/>
          </a:ln>
        </p:spPr>
        <p:txBody>
          <a:bodyPr vert="horz" wrap="square" lIns="0" tIns="0" rIns="0" bIns="0" anchor="t" anchorCtr="0">
            <a:prstTxWarp prst="textNoShape">
              <a:avLst/>
            </a:prstTxWarp>
          </a:bodyPr>
          <a:lstStyle/>
          <a:p>
            <a:pPr marL="0" indent="0" algn="ctr" defTabSz="800100">
              <a:lnSpc>
                <a:spcPct val="90000"/>
              </a:lnSpc>
              <a:spcBef>
                <a:spcPts val="0"/>
              </a:spcBef>
              <a:spcAft>
                <a:spcPct val="35000"/>
              </a:spcAft>
              <a:buNone/>
            </a:pPr>
            <a:r>
              <a:rPr lang="en-US" altLang="zh-CN" sz="1800" b="1" i="0" u="none" strike="noStrike" kern="1200" cap="none" spc="0" baseline="0">
                <a:solidFill>
                  <a:schemeClr val="tx1"/>
                </a:solidFill>
                <a:latin typeface="Arial Nova Light" charset="0"/>
                <a:ea typeface="华文中宋" charset="0"/>
                <a:cs typeface="Arial Nova Light" charset="0"/>
              </a:rPr>
              <a:t>Preprocessing:</a:t>
            </a:r>
            <a:endParaRPr lang="zh-CN" altLang="en-US" sz="1800" b="0" i="0" u="none" strike="noStrike" kern="1200" cap="none" spc="0" baseline="0">
              <a:solidFill>
                <a:schemeClr val="tx1"/>
              </a:solidFill>
              <a:latin typeface="Arial Nova Light" charset="0"/>
              <a:ea typeface="华文中宋" charset="0"/>
              <a:cs typeface="Arial Nova Light" charset="0"/>
            </a:endParaRPr>
          </a:p>
        </p:txBody>
      </p:sp>
      <p:sp>
        <p:nvSpPr>
          <p:cNvPr id="63" name="矩形"/>
          <p:cNvSpPr>
            <a:spLocks/>
          </p:cNvSpPr>
          <p:nvPr/>
        </p:nvSpPr>
        <p:spPr>
          <a:xfrm>
            <a:off x="4450687" y="4666550"/>
            <a:ext cx="3290624" cy="986575"/>
          </a:xfrm>
          <a:prstGeom prst="rect">
            <a:avLst/>
          </a:prstGeom>
          <a:noFill/>
          <a:ln w="12700" cap="flat" cmpd="sng">
            <a:noFill/>
            <a:prstDash val="solid"/>
            <a:round/>
          </a:ln>
        </p:spPr>
      </p:sp>
      <p:sp>
        <p:nvSpPr>
          <p:cNvPr id="64" name="矩形"/>
          <p:cNvSpPr>
            <a:spLocks/>
          </p:cNvSpPr>
          <p:nvPr/>
        </p:nvSpPr>
        <p:spPr>
          <a:xfrm>
            <a:off x="4450687" y="4666550"/>
            <a:ext cx="3290624" cy="986575"/>
          </a:xfrm>
          <a:prstGeom prst="rect">
            <a:avLst/>
          </a:prstGeom>
          <a:noFill/>
          <a:ln w="12700" cap="flat" cmpd="sng">
            <a:noFill/>
            <a:prstDash val="solid"/>
            <a:miter/>
          </a:ln>
        </p:spPr>
        <p:txBody>
          <a:bodyPr vert="horz" wrap="square" lIns="0" tIns="0" rIns="0" bIns="0" anchor="t" anchorCtr="0">
            <a:prstTxWarp prst="textNoShape">
              <a:avLst/>
            </a:prstTxWarp>
          </a:bodyPr>
          <a:lstStyle/>
          <a:p>
            <a:pPr marL="0" indent="0" algn="ctr" defTabSz="577850">
              <a:lnSpc>
                <a:spcPct val="90000"/>
              </a:lnSpc>
              <a:spcBef>
                <a:spcPts val="0"/>
              </a:spcBef>
              <a:spcAft>
                <a:spcPct val="35000"/>
              </a:spcAft>
              <a:buNone/>
            </a:pPr>
            <a:r>
              <a:rPr lang="en-US" altLang="zh-CN" sz="1300" b="0" i="0" u="none" strike="noStrike" kern="1200" cap="none" spc="0" baseline="0">
                <a:solidFill>
                  <a:schemeClr val="tx1"/>
                </a:solidFill>
                <a:latin typeface="Arial Nova Light" charset="0"/>
                <a:ea typeface="华文中宋" charset="0"/>
                <a:cs typeface="Arial Nova Light" charset="0"/>
              </a:rPr>
              <a:t>Resize and normalize the images for consistency.</a:t>
            </a:r>
          </a:p>
          <a:p>
            <a:pPr marL="0" indent="0" algn="ctr" defTabSz="577850">
              <a:lnSpc>
                <a:spcPct val="90000"/>
              </a:lnSpc>
              <a:spcBef>
                <a:spcPts val="0"/>
              </a:spcBef>
              <a:spcAft>
                <a:spcPct val="35000"/>
              </a:spcAft>
              <a:buNone/>
            </a:pPr>
            <a:r>
              <a:rPr lang="en-US" altLang="zh-CN" sz="1300" b="0" i="0" u="none" strike="noStrike" kern="1200" cap="none" spc="0" baseline="0">
                <a:solidFill>
                  <a:schemeClr val="tx1"/>
                </a:solidFill>
                <a:latin typeface="Arial Nova Light" charset="0"/>
                <a:ea typeface="华文中宋" charset="0"/>
                <a:cs typeface="Arial Nova Light" charset="0"/>
              </a:rPr>
              <a:t>Augment the dataset with techniques like rotation, flipping, and zooming to improve model generalization.</a:t>
            </a:r>
            <a:endParaRPr lang="zh-CN" altLang="en-US" sz="1300" b="0" i="0" u="none" strike="noStrike" kern="1200" cap="none" spc="0" baseline="0">
              <a:solidFill>
                <a:schemeClr val="tx1"/>
              </a:solidFill>
              <a:latin typeface="Arial Nova Light" charset="0"/>
              <a:ea typeface="华文中宋" charset="0"/>
              <a:cs typeface="Arial Nova Light" charset="0"/>
            </a:endParaRPr>
          </a:p>
        </p:txBody>
      </p:sp>
      <p:sp>
        <p:nvSpPr>
          <p:cNvPr id="65" name="矩形"/>
          <p:cNvSpPr>
            <a:spLocks/>
          </p:cNvSpPr>
          <p:nvPr/>
        </p:nvSpPr>
        <p:spPr>
          <a:xfrm>
            <a:off x="9386625" y="2844280"/>
            <a:ext cx="1151718" cy="1151718"/>
          </a:xfrm>
          <a:prstGeom prst="rect">
            <a:avLst/>
          </a:prstGeom>
          <a:blipFill rotWithShape="1">
            <a:blip r:embed="rId4"/>
            <a:stretch/>
          </a:blipFill>
          <a:ln w="22225" cap="rnd" cmpd="sng">
            <a:noFill/>
            <a:prstDash val="solid"/>
            <a:round/>
          </a:ln>
        </p:spPr>
      </p:sp>
      <p:sp>
        <p:nvSpPr>
          <p:cNvPr id="66" name="矩形"/>
          <p:cNvSpPr>
            <a:spLocks/>
          </p:cNvSpPr>
          <p:nvPr/>
        </p:nvSpPr>
        <p:spPr>
          <a:xfrm>
            <a:off x="8317170" y="4116779"/>
            <a:ext cx="3290624" cy="493593"/>
          </a:xfrm>
          <a:prstGeom prst="rect">
            <a:avLst/>
          </a:prstGeom>
          <a:noFill/>
          <a:ln w="12700" cap="flat" cmpd="sng">
            <a:noFill/>
            <a:prstDash val="solid"/>
            <a:round/>
          </a:ln>
        </p:spPr>
      </p:sp>
      <p:sp>
        <p:nvSpPr>
          <p:cNvPr id="67" name="矩形"/>
          <p:cNvSpPr>
            <a:spLocks/>
          </p:cNvSpPr>
          <p:nvPr/>
        </p:nvSpPr>
        <p:spPr>
          <a:xfrm>
            <a:off x="8317170" y="4116779"/>
            <a:ext cx="3290624" cy="493593"/>
          </a:xfrm>
          <a:prstGeom prst="rect">
            <a:avLst/>
          </a:prstGeom>
          <a:noFill/>
          <a:ln w="12700" cap="flat" cmpd="sng">
            <a:noFill/>
            <a:prstDash val="solid"/>
            <a:miter/>
          </a:ln>
        </p:spPr>
        <p:txBody>
          <a:bodyPr vert="horz" wrap="square" lIns="0" tIns="0" rIns="0" bIns="0" anchor="t" anchorCtr="0">
            <a:prstTxWarp prst="textNoShape">
              <a:avLst/>
            </a:prstTxWarp>
          </a:bodyPr>
          <a:lstStyle/>
          <a:p>
            <a:pPr marL="0" indent="0" algn="ctr" defTabSz="800100">
              <a:lnSpc>
                <a:spcPct val="90000"/>
              </a:lnSpc>
              <a:spcBef>
                <a:spcPts val="0"/>
              </a:spcBef>
              <a:spcAft>
                <a:spcPct val="35000"/>
              </a:spcAft>
              <a:buNone/>
            </a:pPr>
            <a:r>
              <a:rPr lang="en-US" altLang="zh-CN" sz="1800" b="1" i="0" u="none" strike="noStrike" kern="1200" cap="none" spc="0" baseline="0">
                <a:solidFill>
                  <a:schemeClr val="tx1"/>
                </a:solidFill>
                <a:latin typeface="Arial Nova Light" charset="0"/>
                <a:ea typeface="华文中宋" charset="0"/>
                <a:cs typeface="Arial Nova Light" charset="0"/>
              </a:rPr>
              <a:t>Model Selection:</a:t>
            </a:r>
            <a:endParaRPr lang="zh-CN" altLang="en-US" sz="1800" b="0" i="0" u="none" strike="noStrike" kern="1200" cap="none" spc="0" baseline="0">
              <a:solidFill>
                <a:schemeClr val="tx1"/>
              </a:solidFill>
              <a:latin typeface="Arial Nova Light" charset="0"/>
              <a:ea typeface="华文中宋" charset="0"/>
              <a:cs typeface="Arial Nova Light" charset="0"/>
            </a:endParaRPr>
          </a:p>
        </p:txBody>
      </p:sp>
      <p:sp>
        <p:nvSpPr>
          <p:cNvPr id="68" name="矩形"/>
          <p:cNvSpPr>
            <a:spLocks/>
          </p:cNvSpPr>
          <p:nvPr/>
        </p:nvSpPr>
        <p:spPr>
          <a:xfrm>
            <a:off x="8317170" y="4666550"/>
            <a:ext cx="3290624" cy="986575"/>
          </a:xfrm>
          <a:prstGeom prst="rect">
            <a:avLst/>
          </a:prstGeom>
          <a:noFill/>
          <a:ln w="12700" cap="flat" cmpd="sng">
            <a:noFill/>
            <a:prstDash val="solid"/>
            <a:round/>
          </a:ln>
        </p:spPr>
      </p:sp>
      <p:sp>
        <p:nvSpPr>
          <p:cNvPr id="69" name="矩形"/>
          <p:cNvSpPr>
            <a:spLocks/>
          </p:cNvSpPr>
          <p:nvPr/>
        </p:nvSpPr>
        <p:spPr>
          <a:xfrm>
            <a:off x="8317170" y="4666550"/>
            <a:ext cx="3290624" cy="986575"/>
          </a:xfrm>
          <a:prstGeom prst="rect">
            <a:avLst/>
          </a:prstGeom>
          <a:noFill/>
          <a:ln w="12700" cap="flat" cmpd="sng">
            <a:noFill/>
            <a:prstDash val="solid"/>
            <a:miter/>
          </a:ln>
        </p:spPr>
        <p:txBody>
          <a:bodyPr vert="horz" wrap="square" lIns="0" tIns="0" rIns="0" bIns="0" anchor="t" anchorCtr="0">
            <a:prstTxWarp prst="textNoShape">
              <a:avLst/>
            </a:prstTxWarp>
          </a:bodyPr>
          <a:lstStyle/>
          <a:p>
            <a:pPr marL="0" indent="0" algn="ctr" defTabSz="577850">
              <a:lnSpc>
                <a:spcPct val="90000"/>
              </a:lnSpc>
              <a:spcBef>
                <a:spcPts val="0"/>
              </a:spcBef>
              <a:spcAft>
                <a:spcPct val="35000"/>
              </a:spcAft>
              <a:buNone/>
            </a:pPr>
            <a:r>
              <a:rPr lang="en-US" altLang="zh-CN" sz="1300" b="0" i="0" u="none" strike="noStrike" kern="1200" cap="none" spc="0" baseline="0">
                <a:solidFill>
                  <a:schemeClr val="tx1"/>
                </a:solidFill>
                <a:latin typeface="Arial Nova Light" charset="0"/>
                <a:ea typeface="华文中宋" charset="0"/>
                <a:cs typeface="Arial Nova Light" charset="0"/>
              </a:rPr>
              <a:t>Use a pre-trained deep learning model like MobileNet or EfficientNet as a base.</a:t>
            </a:r>
          </a:p>
          <a:p>
            <a:pPr marL="0" indent="0" algn="ctr" defTabSz="577850">
              <a:lnSpc>
                <a:spcPct val="90000"/>
              </a:lnSpc>
              <a:spcBef>
                <a:spcPts val="0"/>
              </a:spcBef>
              <a:spcAft>
                <a:spcPct val="35000"/>
              </a:spcAft>
              <a:buNone/>
            </a:pPr>
            <a:r>
              <a:rPr lang="en-US" altLang="zh-CN" sz="1300" b="0" i="0" u="none" strike="noStrike" kern="1200" cap="none" spc="0" baseline="0">
                <a:solidFill>
                  <a:schemeClr val="tx1"/>
                </a:solidFill>
                <a:latin typeface="Arial Nova Light" charset="0"/>
                <a:ea typeface="华文中宋" charset="0"/>
                <a:cs typeface="Arial Nova Light" charset="0"/>
              </a:rPr>
              <a:t>Fine-tune the model on the annotated dataset using transfer learning to adapt it to mask detection.</a:t>
            </a:r>
            <a:endParaRPr lang="zh-CN" altLang="en-US" sz="1300" b="0" i="0" u="none" strike="noStrike" kern="1200" cap="none" spc="0" baseline="0">
              <a:solidFill>
                <a:schemeClr val="tx1"/>
              </a:solidFill>
              <a:latin typeface="Arial Nova Light" charset="0"/>
              <a:ea typeface="华文中宋" charset="0"/>
              <a:cs typeface="Arial Nova Light" charset="0"/>
            </a:endParaRPr>
          </a:p>
        </p:txBody>
      </p:sp>
    </p:spTree>
    <p:extLst>
      <p:ext uri="{BB962C8B-B14F-4D97-AF65-F5344CB8AC3E}">
        <p14:creationId xmlns:p14="http://schemas.microsoft.com/office/powerpoint/2010/main" val="92164613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矩形"/>
          <p:cNvSpPr>
            <a:spLocks noChangeAspect="1"/>
          </p:cNvSpPr>
          <p:nvPr/>
        </p:nvSpPr>
        <p:spPr>
          <a:xfrm>
            <a:off x="0" y="0"/>
            <a:ext cx="12192000" cy="6857999"/>
          </a:xfrm>
          <a:prstGeom prst="rect">
            <a:avLst/>
          </a:prstGeom>
          <a:solidFill>
            <a:srgbClr val="404040"/>
          </a:solidFill>
          <a:ln w="22225" cap="flat" cmpd="sng">
            <a:noFill/>
            <a:prstDash val="solid"/>
            <a:round/>
          </a:ln>
        </p:spPr>
      </p:sp>
      <p:sp>
        <p:nvSpPr>
          <p:cNvPr id="71" name="文本框"/>
          <p:cNvSpPr>
            <a:spLocks noGrp="1"/>
          </p:cNvSpPr>
          <p:nvPr>
            <p:ph type="title"/>
          </p:nvPr>
        </p:nvSpPr>
        <p:spPr>
          <a:xfrm>
            <a:off x="581192" y="702155"/>
            <a:ext cx="11029616" cy="118872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700" b="0" i="0" u="none" strike="noStrike" kern="1200" cap="all" spc="0" baseline="0">
                <a:solidFill>
                  <a:srgbClr val="FEFEFE"/>
                </a:solidFill>
                <a:latin typeface="Arial Nova Light" charset="0"/>
                <a:ea typeface="华文中宋" charset="0"/>
                <a:cs typeface="Lucida Sans"/>
              </a:rPr>
              <a:t>Proposed solution – cont.</a:t>
            </a:r>
            <a:endParaRPr lang="zh-CN" altLang="en-US" sz="2700" b="0" i="0" u="none" strike="noStrike" kern="1200" cap="all" spc="0" baseline="0">
              <a:solidFill>
                <a:srgbClr val="FEFEFE"/>
              </a:solidFill>
              <a:latin typeface="Arial Nova Light" charset="0"/>
              <a:ea typeface="华文中宋" charset="0"/>
              <a:cs typeface="Lucida Sans"/>
            </a:endParaRPr>
          </a:p>
        </p:txBody>
      </p:sp>
      <p:sp>
        <p:nvSpPr>
          <p:cNvPr id="72" name="矩形"/>
          <p:cNvSpPr>
            <a:spLocks noChangeAspect="1"/>
          </p:cNvSpPr>
          <p:nvPr/>
        </p:nvSpPr>
        <p:spPr>
          <a:xfrm>
            <a:off x="446534" y="457200"/>
            <a:ext cx="3703319" cy="94997"/>
          </a:xfrm>
          <a:prstGeom prst="rect">
            <a:avLst/>
          </a:prstGeom>
          <a:solidFill>
            <a:srgbClr val="60727A"/>
          </a:solidFill>
          <a:ln w="12700" cap="flat" cmpd="sng">
            <a:noFill/>
            <a:prstDash val="solid"/>
            <a:round/>
          </a:ln>
        </p:spPr>
      </p:sp>
      <p:sp>
        <p:nvSpPr>
          <p:cNvPr id="73" name="矩形"/>
          <p:cNvSpPr>
            <a:spLocks noChangeAspect="1"/>
          </p:cNvSpPr>
          <p:nvPr/>
        </p:nvSpPr>
        <p:spPr>
          <a:xfrm>
            <a:off x="4241830" y="457200"/>
            <a:ext cx="3703319" cy="91440"/>
          </a:xfrm>
          <a:prstGeom prst="rect">
            <a:avLst/>
          </a:prstGeom>
          <a:solidFill>
            <a:schemeClr val="accent1"/>
          </a:solidFill>
          <a:ln w="12700" cap="flat" cmpd="sng">
            <a:noFill/>
            <a:prstDash val="solid"/>
            <a:round/>
          </a:ln>
        </p:spPr>
      </p:sp>
      <p:sp>
        <p:nvSpPr>
          <p:cNvPr id="74" name="矩形"/>
          <p:cNvSpPr>
            <a:spLocks noChangeAspect="1"/>
          </p:cNvSpPr>
          <p:nvPr/>
        </p:nvSpPr>
        <p:spPr>
          <a:xfrm>
            <a:off x="8042147" y="453643"/>
            <a:ext cx="3703319" cy="98554"/>
          </a:xfrm>
          <a:prstGeom prst="rect">
            <a:avLst/>
          </a:prstGeom>
          <a:solidFill>
            <a:srgbClr val="969FA7"/>
          </a:solidFill>
          <a:ln w="12700" cap="flat" cmpd="sng">
            <a:noFill/>
            <a:prstDash val="solid"/>
            <a:round/>
          </a:ln>
        </p:spPr>
      </p:sp>
      <p:sp>
        <p:nvSpPr>
          <p:cNvPr id="75" name="对角圆角矩形"/>
          <p:cNvSpPr>
            <a:spLocks/>
          </p:cNvSpPr>
          <p:nvPr/>
        </p:nvSpPr>
        <p:spPr>
          <a:xfrm>
            <a:off x="1316999" y="3168703"/>
            <a:ext cx="1098000" cy="1098000"/>
          </a:xfrm>
          <a:prstGeom prst="round2DiagRect">
            <a:avLst>
              <a:gd name="adj1" fmla="val 29726"/>
              <a:gd name="adj2" fmla="val 0"/>
            </a:avLst>
          </a:prstGeom>
          <a:solidFill>
            <a:srgbClr val="CD1BD1"/>
          </a:solidFill>
          <a:ln w="12700" cap="flat" cmpd="sng">
            <a:noFill/>
            <a:prstDash val="solid"/>
            <a:round/>
          </a:ln>
        </p:spPr>
      </p:sp>
      <p:sp>
        <p:nvSpPr>
          <p:cNvPr id="76" name="矩形"/>
          <p:cNvSpPr>
            <a:spLocks/>
          </p:cNvSpPr>
          <p:nvPr/>
        </p:nvSpPr>
        <p:spPr>
          <a:xfrm>
            <a:off x="1550999" y="3402703"/>
            <a:ext cx="629999" cy="629999"/>
          </a:xfrm>
          <a:prstGeom prst="rect">
            <a:avLst/>
          </a:prstGeom>
          <a:blipFill rotWithShape="1">
            <a:blip r:embed="rId3"/>
            <a:stretch/>
          </a:blipFill>
          <a:ln w="22225" cap="rnd" cmpd="sng">
            <a:noFill/>
            <a:prstDash val="solid"/>
            <a:round/>
          </a:ln>
        </p:spPr>
      </p:sp>
      <p:sp>
        <p:nvSpPr>
          <p:cNvPr id="77" name="矩形"/>
          <p:cNvSpPr>
            <a:spLocks/>
          </p:cNvSpPr>
          <p:nvPr/>
        </p:nvSpPr>
        <p:spPr>
          <a:xfrm>
            <a:off x="965999" y="4608702"/>
            <a:ext cx="1800000" cy="720000"/>
          </a:xfrm>
          <a:prstGeom prst="rect">
            <a:avLst/>
          </a:prstGeom>
          <a:noFill/>
          <a:ln w="12700" cap="flat" cmpd="sng">
            <a:noFill/>
            <a:prstDash val="solid"/>
            <a:round/>
          </a:ln>
        </p:spPr>
      </p:sp>
      <p:sp>
        <p:nvSpPr>
          <p:cNvPr id="78" name="矩形"/>
          <p:cNvSpPr>
            <a:spLocks/>
          </p:cNvSpPr>
          <p:nvPr/>
        </p:nvSpPr>
        <p:spPr>
          <a:xfrm>
            <a:off x="965999" y="4608702"/>
            <a:ext cx="1800000" cy="720000"/>
          </a:xfrm>
          <a:prstGeom prst="rect">
            <a:avLst/>
          </a:prstGeom>
          <a:noFill/>
          <a:ln w="12700" cap="flat" cmpd="sng">
            <a:noFill/>
            <a:prstDash val="solid"/>
            <a:miter/>
          </a:ln>
        </p:spPr>
        <p:txBody>
          <a:bodyPr vert="horz" wrap="square" lIns="0" tIns="0" rIns="0" bIns="0" anchor="t" anchorCtr="0">
            <a:prstTxWarp prst="textNoShape">
              <a:avLst/>
            </a:prstTxWarp>
          </a:bodyPr>
          <a:lstStyle/>
          <a:p>
            <a:pPr marL="0" indent="0" algn="ctr" defTabSz="711200">
              <a:lnSpc>
                <a:spcPct val="90000"/>
              </a:lnSpc>
              <a:spcBef>
                <a:spcPts val="0"/>
              </a:spcBef>
              <a:spcAft>
                <a:spcPct val="35000"/>
              </a:spcAft>
              <a:buNone/>
            </a:pPr>
            <a:r>
              <a:rPr lang="en-US" altLang="zh-CN" sz="1600" b="0" i="0" u="none" strike="noStrike" kern="1200" cap="none" spc="0" baseline="0">
                <a:solidFill>
                  <a:schemeClr val="tx1"/>
                </a:solidFill>
                <a:latin typeface="Arial Nova Light" charset="0"/>
                <a:ea typeface="华文中宋" charset="0"/>
                <a:cs typeface="Arial Nova Light" charset="0"/>
              </a:rPr>
              <a:t>1. Data Collection and Preprocessing</a:t>
            </a:r>
            <a:endParaRPr lang="zh-CN" altLang="en-US" sz="1600" b="0" i="0" u="none" strike="noStrike" kern="1200" cap="none" spc="0" baseline="0">
              <a:solidFill>
                <a:schemeClr val="tx1"/>
              </a:solidFill>
              <a:latin typeface="Arial Nova Light" charset="0"/>
              <a:ea typeface="华文中宋" charset="0"/>
              <a:cs typeface="Arial Nova Light" charset="0"/>
            </a:endParaRPr>
          </a:p>
        </p:txBody>
      </p:sp>
      <p:sp>
        <p:nvSpPr>
          <p:cNvPr id="79" name="对角圆角矩形"/>
          <p:cNvSpPr>
            <a:spLocks/>
          </p:cNvSpPr>
          <p:nvPr/>
        </p:nvSpPr>
        <p:spPr>
          <a:xfrm>
            <a:off x="3431998" y="3168703"/>
            <a:ext cx="1098000" cy="1098000"/>
          </a:xfrm>
          <a:prstGeom prst="round2DiagRect">
            <a:avLst>
              <a:gd name="adj1" fmla="val 29726"/>
              <a:gd name="adj2" fmla="val 0"/>
            </a:avLst>
          </a:prstGeom>
          <a:solidFill>
            <a:srgbClr val="952DE3"/>
          </a:solidFill>
          <a:ln w="12700" cap="flat" cmpd="sng">
            <a:noFill/>
            <a:prstDash val="solid"/>
            <a:round/>
          </a:ln>
        </p:spPr>
      </p:sp>
      <p:sp>
        <p:nvSpPr>
          <p:cNvPr id="80" name="矩形"/>
          <p:cNvSpPr>
            <a:spLocks/>
          </p:cNvSpPr>
          <p:nvPr/>
        </p:nvSpPr>
        <p:spPr>
          <a:xfrm>
            <a:off x="3665999" y="3402703"/>
            <a:ext cx="630000" cy="629999"/>
          </a:xfrm>
          <a:prstGeom prst="rect">
            <a:avLst/>
          </a:prstGeom>
          <a:blipFill rotWithShape="1">
            <a:blip r:embed="rId4"/>
            <a:stretch/>
          </a:blipFill>
          <a:ln w="22225" cap="rnd" cmpd="sng">
            <a:noFill/>
            <a:prstDash val="solid"/>
            <a:round/>
          </a:ln>
        </p:spPr>
      </p:sp>
      <p:sp>
        <p:nvSpPr>
          <p:cNvPr id="81" name="矩形"/>
          <p:cNvSpPr>
            <a:spLocks/>
          </p:cNvSpPr>
          <p:nvPr/>
        </p:nvSpPr>
        <p:spPr>
          <a:xfrm>
            <a:off x="3080999" y="4608702"/>
            <a:ext cx="1800000" cy="720000"/>
          </a:xfrm>
          <a:prstGeom prst="rect">
            <a:avLst/>
          </a:prstGeom>
          <a:noFill/>
          <a:ln w="12700" cap="flat" cmpd="sng">
            <a:noFill/>
            <a:prstDash val="solid"/>
            <a:round/>
          </a:ln>
        </p:spPr>
      </p:sp>
      <p:sp>
        <p:nvSpPr>
          <p:cNvPr id="82" name="矩形"/>
          <p:cNvSpPr>
            <a:spLocks/>
          </p:cNvSpPr>
          <p:nvPr/>
        </p:nvSpPr>
        <p:spPr>
          <a:xfrm>
            <a:off x="3080999" y="4608702"/>
            <a:ext cx="1800000" cy="720000"/>
          </a:xfrm>
          <a:prstGeom prst="rect">
            <a:avLst/>
          </a:prstGeom>
          <a:noFill/>
          <a:ln w="12700" cap="flat" cmpd="sng">
            <a:noFill/>
            <a:prstDash val="solid"/>
            <a:miter/>
          </a:ln>
        </p:spPr>
        <p:txBody>
          <a:bodyPr vert="horz" wrap="square" lIns="0" tIns="0" rIns="0" bIns="0" anchor="t" anchorCtr="0">
            <a:prstTxWarp prst="textNoShape">
              <a:avLst/>
            </a:prstTxWarp>
          </a:bodyPr>
          <a:lstStyle/>
          <a:p>
            <a:pPr marL="0" indent="0" algn="ctr" defTabSz="711200">
              <a:lnSpc>
                <a:spcPct val="90000"/>
              </a:lnSpc>
              <a:spcBef>
                <a:spcPts val="0"/>
              </a:spcBef>
              <a:spcAft>
                <a:spcPct val="35000"/>
              </a:spcAft>
              <a:buNone/>
            </a:pPr>
            <a:r>
              <a:rPr lang="en-US" altLang="zh-CN" sz="1600" b="0" i="0" u="none" strike="noStrike" kern="1200" cap="none" spc="0" baseline="0">
                <a:solidFill>
                  <a:schemeClr val="tx1"/>
                </a:solidFill>
                <a:latin typeface="Arial Nova Light" charset="0"/>
                <a:ea typeface="华文中宋" charset="0"/>
                <a:cs typeface="Arial Nova Light" charset="0"/>
              </a:rPr>
              <a:t>2. Model Selection and Training</a:t>
            </a:r>
            <a:endParaRPr lang="zh-CN" altLang="en-US" sz="1600" b="0" i="0" u="none" strike="noStrike" kern="1200" cap="none" spc="0" baseline="0">
              <a:solidFill>
                <a:schemeClr val="tx1"/>
              </a:solidFill>
              <a:latin typeface="Arial Nova Light" charset="0"/>
              <a:ea typeface="华文中宋" charset="0"/>
              <a:cs typeface="Arial Nova Light" charset="0"/>
            </a:endParaRPr>
          </a:p>
        </p:txBody>
      </p:sp>
      <p:sp>
        <p:nvSpPr>
          <p:cNvPr id="83" name="对角圆角矩形"/>
          <p:cNvSpPr>
            <a:spLocks/>
          </p:cNvSpPr>
          <p:nvPr/>
        </p:nvSpPr>
        <p:spPr>
          <a:xfrm>
            <a:off x="5547000" y="3168703"/>
            <a:ext cx="1098000" cy="1098000"/>
          </a:xfrm>
          <a:prstGeom prst="round2DiagRect">
            <a:avLst>
              <a:gd name="adj1" fmla="val 29726"/>
              <a:gd name="adj2" fmla="val 0"/>
            </a:avLst>
          </a:prstGeom>
          <a:solidFill>
            <a:srgbClr val="4D36D6"/>
          </a:solidFill>
          <a:ln w="12700" cap="flat" cmpd="sng">
            <a:noFill/>
            <a:prstDash val="solid"/>
            <a:round/>
          </a:ln>
        </p:spPr>
      </p:sp>
      <p:sp>
        <p:nvSpPr>
          <p:cNvPr id="84" name="矩形"/>
          <p:cNvSpPr>
            <a:spLocks/>
          </p:cNvSpPr>
          <p:nvPr/>
        </p:nvSpPr>
        <p:spPr>
          <a:xfrm>
            <a:off x="5780999" y="3402703"/>
            <a:ext cx="630000" cy="629999"/>
          </a:xfrm>
          <a:prstGeom prst="rect">
            <a:avLst/>
          </a:prstGeom>
          <a:blipFill rotWithShape="1">
            <a:blip r:embed="rId5"/>
            <a:stretch/>
          </a:blipFill>
          <a:ln w="22225" cap="rnd" cmpd="sng">
            <a:noFill/>
            <a:prstDash val="solid"/>
            <a:round/>
          </a:ln>
        </p:spPr>
      </p:sp>
      <p:sp>
        <p:nvSpPr>
          <p:cNvPr id="85" name="矩形"/>
          <p:cNvSpPr>
            <a:spLocks/>
          </p:cNvSpPr>
          <p:nvPr/>
        </p:nvSpPr>
        <p:spPr>
          <a:xfrm>
            <a:off x="5195999" y="4608702"/>
            <a:ext cx="1800000" cy="720000"/>
          </a:xfrm>
          <a:prstGeom prst="rect">
            <a:avLst/>
          </a:prstGeom>
          <a:noFill/>
          <a:ln w="12700" cap="flat" cmpd="sng">
            <a:noFill/>
            <a:prstDash val="solid"/>
            <a:round/>
          </a:ln>
        </p:spPr>
      </p:sp>
      <p:sp>
        <p:nvSpPr>
          <p:cNvPr id="86" name="矩形"/>
          <p:cNvSpPr>
            <a:spLocks/>
          </p:cNvSpPr>
          <p:nvPr/>
        </p:nvSpPr>
        <p:spPr>
          <a:xfrm>
            <a:off x="5195999" y="4608702"/>
            <a:ext cx="1800000" cy="720000"/>
          </a:xfrm>
          <a:prstGeom prst="rect">
            <a:avLst/>
          </a:prstGeom>
          <a:noFill/>
          <a:ln w="12700" cap="flat" cmpd="sng">
            <a:noFill/>
            <a:prstDash val="solid"/>
            <a:miter/>
          </a:ln>
        </p:spPr>
        <p:txBody>
          <a:bodyPr vert="horz" wrap="square" lIns="0" tIns="0" rIns="0" bIns="0" anchor="t" anchorCtr="0">
            <a:prstTxWarp prst="textNoShape">
              <a:avLst/>
            </a:prstTxWarp>
          </a:bodyPr>
          <a:lstStyle/>
          <a:p>
            <a:pPr marL="0" indent="0" algn="ctr" defTabSz="711200">
              <a:lnSpc>
                <a:spcPct val="90000"/>
              </a:lnSpc>
              <a:spcBef>
                <a:spcPts val="0"/>
              </a:spcBef>
              <a:spcAft>
                <a:spcPct val="35000"/>
              </a:spcAft>
              <a:buNone/>
            </a:pPr>
            <a:r>
              <a:rPr lang="en-US" altLang="zh-CN" sz="1600" b="0" i="0" u="none" strike="noStrike" kern="1200" cap="none" spc="0" baseline="0">
                <a:solidFill>
                  <a:schemeClr val="tx1"/>
                </a:solidFill>
                <a:latin typeface="Arial Nova Light" charset="0"/>
                <a:ea typeface="华文中宋" charset="0"/>
                <a:cs typeface="Arial Nova Light" charset="0"/>
              </a:rPr>
              <a:t>3. Real-time Detection Implementation</a:t>
            </a:r>
            <a:endParaRPr lang="zh-CN" altLang="en-US" sz="1600" b="0" i="0" u="none" strike="noStrike" kern="1200" cap="none" spc="0" baseline="0">
              <a:solidFill>
                <a:schemeClr val="tx1"/>
              </a:solidFill>
              <a:latin typeface="Arial Nova Light" charset="0"/>
              <a:ea typeface="华文中宋" charset="0"/>
              <a:cs typeface="Arial Nova Light" charset="0"/>
            </a:endParaRPr>
          </a:p>
        </p:txBody>
      </p:sp>
      <p:sp>
        <p:nvSpPr>
          <p:cNvPr id="87" name="对角圆角矩形"/>
          <p:cNvSpPr>
            <a:spLocks/>
          </p:cNvSpPr>
          <p:nvPr/>
        </p:nvSpPr>
        <p:spPr>
          <a:xfrm>
            <a:off x="7661999" y="3168703"/>
            <a:ext cx="1098000" cy="1098000"/>
          </a:xfrm>
          <a:prstGeom prst="round2DiagRect">
            <a:avLst>
              <a:gd name="adj1" fmla="val 29726"/>
              <a:gd name="adj2" fmla="val 0"/>
            </a:avLst>
          </a:prstGeom>
          <a:solidFill>
            <a:srgbClr val="2D5DE3"/>
          </a:solidFill>
          <a:ln w="12700" cap="flat" cmpd="sng">
            <a:noFill/>
            <a:prstDash val="solid"/>
            <a:round/>
          </a:ln>
        </p:spPr>
      </p:sp>
      <p:sp>
        <p:nvSpPr>
          <p:cNvPr id="88" name="矩形"/>
          <p:cNvSpPr>
            <a:spLocks/>
          </p:cNvSpPr>
          <p:nvPr/>
        </p:nvSpPr>
        <p:spPr>
          <a:xfrm>
            <a:off x="7896000" y="3402703"/>
            <a:ext cx="630000" cy="629999"/>
          </a:xfrm>
          <a:prstGeom prst="rect">
            <a:avLst/>
          </a:prstGeom>
          <a:blipFill rotWithShape="1">
            <a:blip r:embed="rId6"/>
            <a:stretch/>
          </a:blipFill>
          <a:ln w="22225" cap="rnd" cmpd="sng">
            <a:noFill/>
            <a:prstDash val="solid"/>
            <a:round/>
          </a:ln>
        </p:spPr>
      </p:sp>
      <p:sp>
        <p:nvSpPr>
          <p:cNvPr id="89" name="矩形"/>
          <p:cNvSpPr>
            <a:spLocks/>
          </p:cNvSpPr>
          <p:nvPr/>
        </p:nvSpPr>
        <p:spPr>
          <a:xfrm>
            <a:off x="7310999" y="4608702"/>
            <a:ext cx="1800000" cy="720000"/>
          </a:xfrm>
          <a:prstGeom prst="rect">
            <a:avLst/>
          </a:prstGeom>
          <a:noFill/>
          <a:ln w="12700" cap="flat" cmpd="sng">
            <a:noFill/>
            <a:prstDash val="solid"/>
            <a:round/>
          </a:ln>
        </p:spPr>
      </p:sp>
      <p:sp>
        <p:nvSpPr>
          <p:cNvPr id="90" name="矩形"/>
          <p:cNvSpPr>
            <a:spLocks/>
          </p:cNvSpPr>
          <p:nvPr/>
        </p:nvSpPr>
        <p:spPr>
          <a:xfrm>
            <a:off x="7310999" y="4608702"/>
            <a:ext cx="1800000" cy="720000"/>
          </a:xfrm>
          <a:prstGeom prst="rect">
            <a:avLst/>
          </a:prstGeom>
          <a:noFill/>
          <a:ln w="12700" cap="flat" cmpd="sng">
            <a:noFill/>
            <a:prstDash val="solid"/>
            <a:miter/>
          </a:ln>
        </p:spPr>
        <p:txBody>
          <a:bodyPr vert="horz" wrap="square" lIns="0" tIns="0" rIns="0" bIns="0" anchor="t" anchorCtr="0">
            <a:prstTxWarp prst="textNoShape">
              <a:avLst/>
            </a:prstTxWarp>
          </a:bodyPr>
          <a:lstStyle/>
          <a:p>
            <a:pPr marL="0" indent="0" algn="ctr" defTabSz="711200">
              <a:lnSpc>
                <a:spcPct val="90000"/>
              </a:lnSpc>
              <a:spcBef>
                <a:spcPts val="0"/>
              </a:spcBef>
              <a:spcAft>
                <a:spcPct val="35000"/>
              </a:spcAft>
              <a:buNone/>
            </a:pPr>
            <a:r>
              <a:rPr lang="en-US" altLang="zh-CN" sz="1600" b="0" i="0" u="none" strike="noStrike" kern="1200" cap="none" spc="0" baseline="0">
                <a:solidFill>
                  <a:schemeClr val="tx1"/>
                </a:solidFill>
                <a:latin typeface="Arial Nova Light" charset="0"/>
                <a:ea typeface="华文中宋" charset="0"/>
                <a:cs typeface="Arial Nova Light" charset="0"/>
              </a:rPr>
              <a:t>4. Performance Evaluation and Fine-tuning</a:t>
            </a:r>
            <a:endParaRPr lang="zh-CN" altLang="en-US" sz="1600" b="0" i="0" u="none" strike="noStrike" kern="1200" cap="none" spc="0" baseline="0">
              <a:solidFill>
                <a:schemeClr val="tx1"/>
              </a:solidFill>
              <a:latin typeface="Arial Nova Light" charset="0"/>
              <a:ea typeface="华文中宋" charset="0"/>
              <a:cs typeface="Arial Nova Light" charset="0"/>
            </a:endParaRPr>
          </a:p>
        </p:txBody>
      </p:sp>
      <p:sp>
        <p:nvSpPr>
          <p:cNvPr id="91" name="对角圆角矩形"/>
          <p:cNvSpPr>
            <a:spLocks/>
          </p:cNvSpPr>
          <p:nvPr/>
        </p:nvSpPr>
        <p:spPr>
          <a:xfrm>
            <a:off x="9777001" y="3168703"/>
            <a:ext cx="1098000" cy="1098000"/>
          </a:xfrm>
          <a:prstGeom prst="round2DiagRect">
            <a:avLst>
              <a:gd name="adj1" fmla="val 29726"/>
              <a:gd name="adj2" fmla="val 0"/>
            </a:avLst>
          </a:prstGeom>
          <a:solidFill>
            <a:srgbClr val="1B99D1"/>
          </a:solidFill>
          <a:ln w="12700" cap="flat" cmpd="sng">
            <a:noFill/>
            <a:prstDash val="solid"/>
            <a:round/>
          </a:ln>
        </p:spPr>
      </p:sp>
      <p:sp>
        <p:nvSpPr>
          <p:cNvPr id="92" name="矩形"/>
          <p:cNvSpPr>
            <a:spLocks/>
          </p:cNvSpPr>
          <p:nvPr/>
        </p:nvSpPr>
        <p:spPr>
          <a:xfrm>
            <a:off x="10010999" y="3402703"/>
            <a:ext cx="630000" cy="629999"/>
          </a:xfrm>
          <a:prstGeom prst="rect">
            <a:avLst/>
          </a:prstGeom>
          <a:blipFill rotWithShape="1">
            <a:blip r:embed="rId7"/>
            <a:stretch/>
          </a:blipFill>
          <a:ln w="22225" cap="rnd" cmpd="sng">
            <a:noFill/>
            <a:prstDash val="solid"/>
            <a:round/>
          </a:ln>
        </p:spPr>
      </p:sp>
      <p:sp>
        <p:nvSpPr>
          <p:cNvPr id="93" name="矩形"/>
          <p:cNvSpPr>
            <a:spLocks/>
          </p:cNvSpPr>
          <p:nvPr/>
        </p:nvSpPr>
        <p:spPr>
          <a:xfrm>
            <a:off x="9426000" y="4608702"/>
            <a:ext cx="1800000" cy="720000"/>
          </a:xfrm>
          <a:prstGeom prst="rect">
            <a:avLst/>
          </a:prstGeom>
          <a:noFill/>
          <a:ln w="12700" cap="flat" cmpd="sng">
            <a:noFill/>
            <a:prstDash val="solid"/>
            <a:round/>
          </a:ln>
        </p:spPr>
      </p:sp>
      <p:sp>
        <p:nvSpPr>
          <p:cNvPr id="94" name="矩形"/>
          <p:cNvSpPr>
            <a:spLocks/>
          </p:cNvSpPr>
          <p:nvPr/>
        </p:nvSpPr>
        <p:spPr>
          <a:xfrm>
            <a:off x="9426000" y="4608702"/>
            <a:ext cx="1800000" cy="720000"/>
          </a:xfrm>
          <a:prstGeom prst="rect">
            <a:avLst/>
          </a:prstGeom>
          <a:noFill/>
          <a:ln w="12700" cap="flat" cmpd="sng">
            <a:noFill/>
            <a:prstDash val="solid"/>
            <a:miter/>
          </a:ln>
        </p:spPr>
        <p:txBody>
          <a:bodyPr vert="horz" wrap="square" lIns="0" tIns="0" rIns="0" bIns="0" anchor="t" anchorCtr="0">
            <a:prstTxWarp prst="textNoShape">
              <a:avLst/>
            </a:prstTxWarp>
          </a:bodyPr>
          <a:lstStyle/>
          <a:p>
            <a:pPr marL="0" indent="0" algn="ctr" defTabSz="711200">
              <a:lnSpc>
                <a:spcPct val="90000"/>
              </a:lnSpc>
              <a:spcBef>
                <a:spcPts val="0"/>
              </a:spcBef>
              <a:spcAft>
                <a:spcPct val="35000"/>
              </a:spcAft>
              <a:buNone/>
            </a:pPr>
            <a:r>
              <a:rPr lang="en-US" altLang="zh-CN" sz="1600" b="0" i="0" u="none" strike="noStrike" kern="1200" cap="none" spc="0" baseline="0">
                <a:solidFill>
                  <a:schemeClr val="tx1"/>
                </a:solidFill>
                <a:latin typeface="Arial Nova Light" charset="0"/>
                <a:ea typeface="华文中宋" charset="0"/>
                <a:cs typeface="Arial Nova Light" charset="0"/>
              </a:rPr>
              <a:t>5. Integration with Monitoring Systems</a:t>
            </a:r>
            <a:endParaRPr lang="zh-CN" altLang="en-US" sz="1600" b="0" i="0" u="none" strike="noStrike" kern="1200" cap="none" spc="0" baseline="0">
              <a:solidFill>
                <a:schemeClr val="tx1"/>
              </a:solidFill>
              <a:latin typeface="Arial Nova Light" charset="0"/>
              <a:ea typeface="华文中宋" charset="0"/>
              <a:cs typeface="Arial Nova Light" charset="0"/>
            </a:endParaRPr>
          </a:p>
        </p:txBody>
      </p:sp>
    </p:spTree>
    <p:extLst>
      <p:ext uri="{BB962C8B-B14F-4D97-AF65-F5344CB8AC3E}">
        <p14:creationId xmlns:p14="http://schemas.microsoft.com/office/powerpoint/2010/main" val="418444957"/>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矩形"/>
          <p:cNvSpPr>
            <a:spLocks noChangeAspect="1"/>
          </p:cNvSpPr>
          <p:nvPr/>
        </p:nvSpPr>
        <p:spPr>
          <a:xfrm>
            <a:off x="0" y="0"/>
            <a:ext cx="12192000" cy="6858000"/>
          </a:xfrm>
          <a:prstGeom prst="rect">
            <a:avLst/>
          </a:prstGeom>
          <a:solidFill>
            <a:srgbClr val="FFFFFF"/>
          </a:solidFill>
          <a:ln w="12700" cap="flat" cmpd="sng">
            <a:noFill/>
            <a:prstDash val="solid"/>
            <a:round/>
          </a:ln>
        </p:spPr>
      </p:sp>
      <p:sp>
        <p:nvSpPr>
          <p:cNvPr id="96" name="文本框"/>
          <p:cNvSpPr>
            <a:spLocks noGrp="1"/>
          </p:cNvSpPr>
          <p:nvPr>
            <p:ph type="title"/>
          </p:nvPr>
        </p:nvSpPr>
        <p:spPr>
          <a:xfrm>
            <a:off x="609906" y="702155"/>
            <a:ext cx="3568661" cy="118872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0" i="0" u="none" strike="noStrike" kern="1200" cap="all" spc="0" baseline="0">
                <a:solidFill>
                  <a:srgbClr val="404040"/>
                </a:solidFill>
                <a:latin typeface="Arial Nova Light" charset="0"/>
                <a:ea typeface="华文中宋" charset="0"/>
                <a:cs typeface="Arial Nova Light" charset="0"/>
              </a:rPr>
              <a:t>System approach</a:t>
            </a:r>
            <a:endParaRPr lang="zh-CN" altLang="en-US" sz="2800" b="0" i="0" u="none" strike="noStrike" kern="1200" cap="all" spc="0" baseline="0">
              <a:solidFill>
                <a:srgbClr val="404040"/>
              </a:solidFill>
              <a:latin typeface="Arial Nova Light" charset="0"/>
              <a:ea typeface="华文中宋" charset="0"/>
              <a:cs typeface="Arial Nova Light" charset="0"/>
            </a:endParaRPr>
          </a:p>
        </p:txBody>
      </p:sp>
      <p:sp>
        <p:nvSpPr>
          <p:cNvPr id="97" name="矩形"/>
          <p:cNvSpPr>
            <a:spLocks noChangeAspect="1"/>
          </p:cNvSpPr>
          <p:nvPr/>
        </p:nvSpPr>
        <p:spPr>
          <a:xfrm>
            <a:off x="638620" y="457200"/>
            <a:ext cx="3511233" cy="91438"/>
          </a:xfrm>
          <a:prstGeom prst="rect">
            <a:avLst/>
          </a:prstGeom>
          <a:solidFill>
            <a:schemeClr val="accent1"/>
          </a:solidFill>
          <a:ln w="12700" cap="flat" cmpd="sng">
            <a:noFill/>
            <a:prstDash val="solid"/>
            <a:round/>
          </a:ln>
        </p:spPr>
      </p:sp>
      <p:sp>
        <p:nvSpPr>
          <p:cNvPr id="98" name="矩形"/>
          <p:cNvSpPr>
            <a:spLocks/>
          </p:cNvSpPr>
          <p:nvPr/>
        </p:nvSpPr>
        <p:spPr>
          <a:xfrm>
            <a:off x="362510" y="2344470"/>
            <a:ext cx="4039564" cy="405993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just">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Arial Nova Light" charset="0"/>
                <a:ea typeface="华文中宋" charset="0"/>
                <a:cs typeface="Arial Nova Light" charset="0"/>
              </a:rPr>
              <a:t>A system approach for face mask detection involves designing and implementing a comprehensive solution that utilizes various components such as hardware, software, algorithms, and data management. Below is a structured approach for creating a face mask detection system:</a:t>
            </a:r>
          </a:p>
          <a:p>
            <a:pPr marL="0" indent="0"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Arial Nova Light" charset="0"/>
              <a:ea typeface="华文中宋" charset="0"/>
              <a:cs typeface="Arial Nova Light" charset="0"/>
            </a:endParaRP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Arial Nova Light" charset="0"/>
                <a:ea typeface="华文中宋" charset="0"/>
                <a:cs typeface="Arial Nova Light" charset="0"/>
              </a:rPr>
              <a:t>Hardware Setup</a:t>
            </a:r>
            <a:r>
              <a:rPr lang="en-US" altLang="zh-CN" sz="1400" b="0" i="0" u="none" strike="noStrike" kern="1200" cap="none" spc="0" baseline="0">
                <a:solidFill>
                  <a:srgbClr val="404040"/>
                </a:solidFill>
                <a:latin typeface="Arial Nova Light" charset="0"/>
                <a:ea typeface="华文中宋" charset="0"/>
                <a:cs typeface="Arial Nova Light" charset="0"/>
              </a:rPr>
              <a:t>:</a:t>
            </a: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Arial Nova Light" charset="0"/>
                <a:ea typeface="华文中宋" charset="0"/>
                <a:cs typeface="Arial Nova Light" charset="0"/>
              </a:rPr>
              <a:t>Software Development</a:t>
            </a:r>
            <a:r>
              <a:rPr lang="en-US" altLang="zh-CN" sz="1400" b="0" i="0" u="none" strike="noStrike" kern="1200" cap="none" spc="0" baseline="0">
                <a:solidFill>
                  <a:srgbClr val="404040"/>
                </a:solidFill>
                <a:latin typeface="Arial Nova Light" charset="0"/>
                <a:ea typeface="华文中宋" charset="0"/>
                <a:cs typeface="Arial Nova Light" charset="0"/>
              </a:rPr>
              <a:t>:</a:t>
            </a: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Arial Nova Light" charset="0"/>
                <a:ea typeface="华文中宋" charset="0"/>
                <a:cs typeface="Arial Nova Light" charset="0"/>
              </a:rPr>
              <a:t>Machine Learning Models</a:t>
            </a:r>
            <a:r>
              <a:rPr lang="en-US" altLang="zh-CN" sz="1400" b="0" i="0" u="none" strike="noStrike" kern="1200" cap="none" spc="0" baseline="0">
                <a:solidFill>
                  <a:srgbClr val="404040"/>
                </a:solidFill>
                <a:latin typeface="Arial Nova Light" charset="0"/>
                <a:ea typeface="华文中宋" charset="0"/>
                <a:cs typeface="Arial Nova Light" charset="0"/>
              </a:rPr>
              <a:t>:</a:t>
            </a: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Arial Nova Light" charset="0"/>
                <a:ea typeface="华文中宋" charset="0"/>
                <a:cs typeface="Arial Nova Light" charset="0"/>
              </a:rPr>
              <a:t>Integration and Deployment</a:t>
            </a:r>
            <a:r>
              <a:rPr lang="en-US" altLang="zh-CN" sz="1400" b="0" i="0" u="none" strike="noStrike" kern="1200" cap="none" spc="0" baseline="0">
                <a:solidFill>
                  <a:srgbClr val="404040"/>
                </a:solidFill>
                <a:latin typeface="Arial Nova Light" charset="0"/>
                <a:ea typeface="华文中宋" charset="0"/>
                <a:cs typeface="Arial Nova Light" charset="0"/>
              </a:rPr>
              <a:t>:</a:t>
            </a: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Arial Nova Light" charset="0"/>
                <a:ea typeface="华文中宋" charset="0"/>
                <a:cs typeface="Arial Nova Light" charset="0"/>
              </a:rPr>
              <a:t>Data Management</a:t>
            </a:r>
            <a:r>
              <a:rPr lang="en-US" altLang="zh-CN" sz="1400" b="0" i="0" u="none" strike="noStrike" kern="1200" cap="none" spc="0" baseline="0">
                <a:solidFill>
                  <a:srgbClr val="404040"/>
                </a:solidFill>
                <a:latin typeface="Arial Nova Light" charset="0"/>
                <a:ea typeface="华文中宋" charset="0"/>
                <a:cs typeface="Arial Nova Light" charset="0"/>
              </a:rPr>
              <a:t>:.</a:t>
            </a: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Arial Nova Light" charset="0"/>
                <a:ea typeface="华文中宋" charset="0"/>
                <a:cs typeface="Arial Nova Light" charset="0"/>
              </a:rPr>
              <a:t>Maintenance and Updates</a:t>
            </a:r>
            <a:r>
              <a:rPr lang="en-US" altLang="zh-CN" sz="1400" b="0" i="0" u="none" strike="noStrike" kern="1200" cap="none" spc="0" baseline="0">
                <a:solidFill>
                  <a:srgbClr val="404040"/>
                </a:solidFill>
                <a:latin typeface="Arial Nova Light" charset="0"/>
                <a:ea typeface="华文中宋" charset="0"/>
                <a:cs typeface="Arial Nova Light" charset="0"/>
              </a:rPr>
              <a:t>:</a:t>
            </a:r>
            <a:endParaRPr lang="zh-CN" altLang="en-US" sz="1400" b="0" i="0" u="none" strike="noStrike" kern="1200" cap="none" spc="0" baseline="0">
              <a:solidFill>
                <a:srgbClr val="404040"/>
              </a:solidFill>
              <a:latin typeface="Arial Nova Light" charset="0"/>
              <a:ea typeface="华文中宋" charset="0"/>
              <a:cs typeface="Arial Nova Light" charset="0"/>
            </a:endParaRPr>
          </a:p>
        </p:txBody>
      </p:sp>
      <p:pic>
        <p:nvPicPr>
          <p:cNvPr id="99" name="图片" descr="Circuit board background"/>
          <p:cNvPicPr>
            <a:picLocks noChangeAspect="1"/>
          </p:cNvPicPr>
          <p:nvPr/>
        </p:nvPicPr>
        <p:blipFill>
          <a:blip r:embed="rId2" cstate="print"/>
          <a:srcRect r="26909"/>
          <a:stretch>
            <a:fillRect/>
          </a:stretch>
        </p:blipFill>
        <p:spPr>
          <a:xfrm>
            <a:off x="4654295" y="10"/>
            <a:ext cx="7537704" cy="6857990"/>
          </a:xfrm>
          <a:prstGeom prst="rect">
            <a:avLst/>
          </a:prstGeom>
          <a:noFill/>
          <a:ln w="12700" cap="flat" cmpd="sng">
            <a:noFill/>
            <a:prstDash val="solid"/>
            <a:miter/>
          </a:ln>
        </p:spPr>
      </p:pic>
      <p:sp>
        <p:nvSpPr>
          <p:cNvPr id="100" name="文本框"/>
          <p:cNvSpPr>
            <a:spLocks noGrp="1"/>
          </p:cNvSpPr>
          <p:nvPr>
            <p:ph type="body" idx="1"/>
          </p:nvPr>
        </p:nvSpPr>
        <p:spPr>
          <a:xfrm>
            <a:off x="-8745687" y="7129207"/>
            <a:ext cx="8486608" cy="285750"/>
          </a:xfrm>
          <a:prstGeom prst="rect">
            <a:avLst/>
          </a:prstGeom>
          <a:solidFill>
            <a:srgbClr val="212121"/>
          </a:solidFill>
          <a:ln w="12700" cap="flat" cmpd="sng">
            <a:noFill/>
            <a:prstDash val="solid"/>
            <a:round/>
          </a:ln>
        </p:spPr>
        <p:txBody>
          <a:bodyPr vert="horz" wrap="square" lIns="0" tIns="0" rIns="0" bIns="0" anchor="ctr" anchorCtr="0">
            <a:prstTxWarp prst="textNoShape">
              <a:avLst/>
            </a:prstTxWarp>
            <a:spAutoFit/>
          </a:bodyPr>
          <a:lstStyle/>
          <a:p>
            <a:pPr marL="305943" indent="-305943" algn="l">
              <a:lnSpc>
                <a:spcPct val="120000"/>
              </a:lnSpc>
              <a:spcBef>
                <a:spcPct val="20000"/>
              </a:spcBef>
              <a:spcAft>
                <a:spcPts val="600"/>
              </a:spcAft>
              <a:buClr>
                <a:schemeClr val="accent1"/>
              </a:buClr>
              <a:buSzPct val="92000"/>
              <a:buFont typeface="Wingdings 2" pitchFamily="18" charset="2"/>
              <a:buChar char=""/>
            </a:pPr>
            <a:endParaRPr lang="zh-CN" altLang="en-US" sz="1600" b="0" i="0" u="none" strike="noStrike" kern="1200" cap="none" spc="0" baseline="0">
              <a:solidFill>
                <a:srgbClr val="ECECEC"/>
              </a:solidFill>
              <a:latin typeface="Söhne" charset="0"/>
              <a:ea typeface="华文中宋" charset="0"/>
              <a:cs typeface="Lucida Sans"/>
            </a:endParaRPr>
          </a:p>
        </p:txBody>
      </p:sp>
    </p:spTree>
    <p:extLst>
      <p:ext uri="{BB962C8B-B14F-4D97-AF65-F5344CB8AC3E}">
        <p14:creationId xmlns:p14="http://schemas.microsoft.com/office/powerpoint/2010/main" val="70511584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图片" descr="Magnifying glass showing decling performance"/>
          <p:cNvPicPr>
            <a:picLocks noChangeAspect="1"/>
          </p:cNvPicPr>
          <p:nvPr/>
        </p:nvPicPr>
        <p:blipFill>
          <a:blip r:embed="rId2" cstate="print"/>
          <a:srcRect t="1220" b="14510"/>
          <a:stretch>
            <a:fillRect/>
          </a:stretch>
        </p:blipFill>
        <p:spPr>
          <a:xfrm>
            <a:off x="20" y="10"/>
            <a:ext cx="12191981" cy="6857988"/>
          </a:xfrm>
          <a:prstGeom prst="rect">
            <a:avLst/>
          </a:prstGeom>
          <a:noFill/>
          <a:ln w="12700" cap="flat" cmpd="sng">
            <a:noFill/>
            <a:prstDash val="solid"/>
            <a:miter/>
          </a:ln>
        </p:spPr>
      </p:pic>
      <p:sp>
        <p:nvSpPr>
          <p:cNvPr id="102" name="矩形"/>
          <p:cNvSpPr>
            <a:spLocks noChangeAspect="1"/>
          </p:cNvSpPr>
          <p:nvPr/>
        </p:nvSpPr>
        <p:spPr>
          <a:xfrm>
            <a:off x="6667028" y="457200"/>
            <a:ext cx="5010912" cy="91440"/>
          </a:xfrm>
          <a:prstGeom prst="rect">
            <a:avLst/>
          </a:prstGeom>
          <a:solidFill>
            <a:srgbClr val="FFFFFF"/>
          </a:solidFill>
          <a:ln w="12700" cap="flat" cmpd="sng">
            <a:noFill/>
            <a:prstDash val="solid"/>
            <a:round/>
          </a:ln>
        </p:spPr>
      </p:sp>
      <p:sp>
        <p:nvSpPr>
          <p:cNvPr id="103" name="矩形"/>
          <p:cNvSpPr>
            <a:spLocks noChangeAspect="1"/>
          </p:cNvSpPr>
          <p:nvPr/>
        </p:nvSpPr>
        <p:spPr>
          <a:xfrm>
            <a:off x="6667790" y="601200"/>
            <a:ext cx="5009388" cy="5789364"/>
          </a:xfrm>
          <a:prstGeom prst="rect">
            <a:avLst/>
          </a:prstGeom>
          <a:solidFill>
            <a:srgbClr val="FFFFFF"/>
          </a:solidFill>
          <a:ln w="12700" cap="flat" cmpd="sng">
            <a:noFill/>
            <a:prstDash val="solid"/>
            <a:round/>
          </a:ln>
        </p:spPr>
      </p:sp>
      <p:sp>
        <p:nvSpPr>
          <p:cNvPr id="104" name="文本框"/>
          <p:cNvSpPr>
            <a:spLocks noGrp="1"/>
          </p:cNvSpPr>
          <p:nvPr>
            <p:ph type="title"/>
          </p:nvPr>
        </p:nvSpPr>
        <p:spPr>
          <a:xfrm>
            <a:off x="6966184" y="938021"/>
            <a:ext cx="4389261" cy="118872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0" i="0" u="none" strike="noStrike" kern="1200" cap="all" spc="0" baseline="0">
                <a:solidFill>
                  <a:srgbClr val="404040"/>
                </a:solidFill>
                <a:latin typeface="Arial Nova Light" charset="0"/>
                <a:ea typeface="华文中宋" charset="0"/>
                <a:cs typeface="Arial Nova Light" charset="0"/>
              </a:rPr>
              <a:t>System approach – cont.</a:t>
            </a:r>
            <a:endParaRPr lang="zh-CN" altLang="en-US" sz="2800" b="0" i="0" u="none" strike="noStrike" kern="1200" cap="all" spc="0" baseline="0">
              <a:solidFill>
                <a:srgbClr val="404040"/>
              </a:solidFill>
              <a:latin typeface="Arial Nova Light" charset="0"/>
              <a:ea typeface="华文中宋" charset="0"/>
              <a:cs typeface="Arial Nova Light" charset="0"/>
            </a:endParaRPr>
          </a:p>
        </p:txBody>
      </p:sp>
      <p:sp>
        <p:nvSpPr>
          <p:cNvPr id="105" name="矩形"/>
          <p:cNvSpPr>
            <a:spLocks/>
          </p:cNvSpPr>
          <p:nvPr/>
        </p:nvSpPr>
        <p:spPr>
          <a:xfrm>
            <a:off x="6966182" y="2247930"/>
            <a:ext cx="4389261" cy="37884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404040"/>
                </a:solidFill>
                <a:latin typeface="Arial Nova Light" charset="0"/>
                <a:ea typeface="华文中宋" charset="0"/>
                <a:cs typeface="Arial Nova Light" charset="0"/>
              </a:rPr>
              <a:t>Continuing from the system approach for face mask detection:</a:t>
            </a:r>
          </a:p>
          <a:p>
            <a:pPr marL="0" indent="0" algn="l">
              <a:lnSpc>
                <a:spcPct val="100000"/>
              </a:lnSpc>
              <a:spcBef>
                <a:spcPct val="20000"/>
              </a:spcBef>
              <a:spcAft>
                <a:spcPts val="600"/>
              </a:spcAft>
              <a:buClr>
                <a:schemeClr val="accent1"/>
              </a:buClr>
              <a:buSzPct val="92000"/>
              <a:buFont typeface="Wingdings 2" pitchFamily="18" charset="2"/>
              <a:buChar char=""/>
            </a:pP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342900" indent="-342900" algn="l">
              <a:lnSpc>
                <a:spcPct val="10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Data Collection and Preprocessing</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342900" indent="-342900" algn="l">
              <a:lnSpc>
                <a:spcPct val="10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Model Training</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342900" indent="-342900" algn="l">
              <a:lnSpc>
                <a:spcPct val="10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Deployment</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342900" indent="-342900" algn="l">
              <a:lnSpc>
                <a:spcPct val="10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Monitoring and Maintenance</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342900" indent="-342900" algn="l">
              <a:lnSpc>
                <a:spcPct val="10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Feedback Loop and Improvement</a:t>
            </a:r>
            <a:endParaRPr lang="zh-CN" altLang="en-US" sz="1800" b="1" i="0" u="none" strike="noStrike" kern="1200" cap="none" spc="0" baseline="0">
              <a:solidFill>
                <a:srgbClr val="404040"/>
              </a:solidFill>
              <a:latin typeface="Arial Nova Light" charset="0"/>
              <a:ea typeface="华文中宋" charset="0"/>
              <a:cs typeface="Arial Nova Light" charset="0"/>
            </a:endParaRPr>
          </a:p>
        </p:txBody>
      </p:sp>
      <p:sp>
        <p:nvSpPr>
          <p:cNvPr id="106" name="文本框"/>
          <p:cNvSpPr>
            <a:spLocks noGrp="1"/>
          </p:cNvSpPr>
          <p:nvPr>
            <p:ph type="body" idx="1"/>
          </p:nvPr>
        </p:nvSpPr>
        <p:spPr>
          <a:xfrm>
            <a:off x="-7343607" y="4142167"/>
            <a:ext cx="6932128" cy="285750"/>
          </a:xfrm>
          <a:prstGeom prst="rect">
            <a:avLst/>
          </a:prstGeom>
          <a:solidFill>
            <a:srgbClr val="212121"/>
          </a:solidFill>
          <a:ln w="12700" cap="flat" cmpd="sng">
            <a:noFill/>
            <a:prstDash val="solid"/>
            <a:round/>
          </a:ln>
        </p:spPr>
        <p:txBody>
          <a:bodyPr vert="horz" wrap="square" lIns="0" tIns="0" rIns="0" bIns="0" anchor="ctr" anchorCtr="0">
            <a:prstTxWarp prst="textNoShape">
              <a:avLst/>
            </a:prstTxWarp>
            <a:spAutoFit/>
          </a:bodyPr>
          <a:lstStyle/>
          <a:p>
            <a:pPr marL="305943" indent="-305943" algn="l">
              <a:lnSpc>
                <a:spcPct val="120000"/>
              </a:lnSpc>
              <a:spcBef>
                <a:spcPct val="20000"/>
              </a:spcBef>
              <a:spcAft>
                <a:spcPts val="600"/>
              </a:spcAft>
              <a:buClr>
                <a:schemeClr val="accent1"/>
              </a:buClr>
              <a:buSzPct val="92000"/>
              <a:buFont typeface="Wingdings 2" pitchFamily="18" charset="2"/>
              <a:buChar char=""/>
            </a:pPr>
            <a:endParaRPr lang="zh-CN" altLang="en-US" sz="1600" b="0" i="0" u="none" strike="noStrike" kern="1200" cap="none" spc="0" baseline="0">
              <a:solidFill>
                <a:srgbClr val="ECECEC"/>
              </a:solidFill>
              <a:latin typeface="Söhne" charset="0"/>
              <a:ea typeface="华文中宋" charset="0"/>
              <a:cs typeface="Lucida Sans"/>
            </a:endParaRPr>
          </a:p>
        </p:txBody>
      </p:sp>
    </p:spTree>
    <p:extLst>
      <p:ext uri="{BB962C8B-B14F-4D97-AF65-F5344CB8AC3E}">
        <p14:creationId xmlns:p14="http://schemas.microsoft.com/office/powerpoint/2010/main" val="107347090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矩形"/>
          <p:cNvSpPr>
            <a:spLocks noChangeAspect="1"/>
          </p:cNvSpPr>
          <p:nvPr/>
        </p:nvSpPr>
        <p:spPr>
          <a:xfrm>
            <a:off x="0" y="0"/>
            <a:ext cx="12192000" cy="6858000"/>
          </a:xfrm>
          <a:prstGeom prst="rect">
            <a:avLst/>
          </a:prstGeom>
          <a:ln w="22225" cap="flat" cmpd="sng">
            <a:noFill/>
            <a:prstDash val="solid"/>
            <a:round/>
          </a:ln>
        </p:spPr>
      </p:sp>
      <p:sp>
        <p:nvSpPr>
          <p:cNvPr id="108" name="文本框"/>
          <p:cNvSpPr>
            <a:spLocks noGrp="1"/>
          </p:cNvSpPr>
          <p:nvPr>
            <p:ph type="title"/>
          </p:nvPr>
        </p:nvSpPr>
        <p:spPr>
          <a:xfrm>
            <a:off x="581192" y="702155"/>
            <a:ext cx="11029616" cy="118872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0" i="0" u="none" strike="noStrike" kern="1200" cap="all" spc="0" baseline="0">
                <a:solidFill>
                  <a:srgbClr val="404040"/>
                </a:solidFill>
                <a:latin typeface="Arial Nova Light" charset="0"/>
                <a:ea typeface="华文中宋" charset="0"/>
                <a:cs typeface="Lucida Sans"/>
              </a:rPr>
              <a:t>Algorithm and deployment</a:t>
            </a:r>
            <a:endParaRPr lang="zh-CN" altLang="en-US" sz="2800" b="0" i="0" u="none" strike="noStrike" kern="1200" cap="all" spc="0" baseline="0">
              <a:solidFill>
                <a:srgbClr val="404040"/>
              </a:solidFill>
              <a:latin typeface="Arial Nova Light" charset="0"/>
              <a:ea typeface="华文中宋" charset="0"/>
              <a:cs typeface="Lucida Sans"/>
            </a:endParaRPr>
          </a:p>
        </p:txBody>
      </p:sp>
      <p:sp>
        <p:nvSpPr>
          <p:cNvPr id="109" name="矩形"/>
          <p:cNvSpPr>
            <a:spLocks noChangeAspect="1"/>
          </p:cNvSpPr>
          <p:nvPr/>
        </p:nvSpPr>
        <p:spPr>
          <a:xfrm>
            <a:off x="446534" y="457200"/>
            <a:ext cx="3703319" cy="94997"/>
          </a:xfrm>
          <a:prstGeom prst="rect">
            <a:avLst/>
          </a:prstGeom>
          <a:solidFill>
            <a:srgbClr val="465359"/>
          </a:solidFill>
          <a:ln w="12700" cap="flat" cmpd="sng">
            <a:noFill/>
            <a:prstDash val="solid"/>
            <a:round/>
          </a:ln>
        </p:spPr>
      </p:sp>
      <p:sp>
        <p:nvSpPr>
          <p:cNvPr id="110" name="矩形"/>
          <p:cNvSpPr>
            <a:spLocks noChangeAspect="1"/>
          </p:cNvSpPr>
          <p:nvPr/>
        </p:nvSpPr>
        <p:spPr>
          <a:xfrm>
            <a:off x="4241830" y="457200"/>
            <a:ext cx="3703319" cy="91440"/>
          </a:xfrm>
          <a:prstGeom prst="rect">
            <a:avLst/>
          </a:prstGeom>
          <a:solidFill>
            <a:schemeClr val="accent1"/>
          </a:solidFill>
          <a:ln w="12700" cap="flat" cmpd="sng">
            <a:noFill/>
            <a:prstDash val="solid"/>
            <a:round/>
          </a:ln>
        </p:spPr>
      </p:sp>
      <p:sp>
        <p:nvSpPr>
          <p:cNvPr id="111" name="矩形"/>
          <p:cNvSpPr>
            <a:spLocks noChangeAspect="1"/>
          </p:cNvSpPr>
          <p:nvPr/>
        </p:nvSpPr>
        <p:spPr>
          <a:xfrm>
            <a:off x="8042147" y="453643"/>
            <a:ext cx="3703319" cy="98554"/>
          </a:xfrm>
          <a:prstGeom prst="rect">
            <a:avLst/>
          </a:prstGeom>
          <a:solidFill>
            <a:srgbClr val="969FA7"/>
          </a:solidFill>
          <a:ln w="12700" cap="flat" cmpd="sng">
            <a:noFill/>
            <a:prstDash val="solid"/>
            <a:round/>
          </a:ln>
        </p:spPr>
      </p:sp>
      <p:sp>
        <p:nvSpPr>
          <p:cNvPr id="112" name="矩形"/>
          <p:cNvSpPr>
            <a:spLocks noChangeAspect="1"/>
          </p:cNvSpPr>
          <p:nvPr/>
        </p:nvSpPr>
        <p:spPr>
          <a:xfrm>
            <a:off x="446534" y="2180496"/>
            <a:ext cx="3703319" cy="4045683"/>
          </a:xfrm>
          <a:prstGeom prst="rect">
            <a:avLst/>
          </a:prstGeom>
          <a:solidFill>
            <a:schemeClr val="bg1"/>
          </a:solidFill>
          <a:ln w="38100" cap="flat" cmpd="sng">
            <a:solidFill>
              <a:srgbClr val="465359"/>
            </a:solidFill>
            <a:prstDash val="solid"/>
            <a:round/>
          </a:ln>
        </p:spPr>
      </p:sp>
      <p:pic>
        <p:nvPicPr>
          <p:cNvPr id="113" name="图片" descr="Network Diagram"/>
          <p:cNvPicPr>
            <a:picLocks noChangeAspect="1"/>
          </p:cNvPicPr>
          <p:nvPr/>
        </p:nvPicPr>
        <p:blipFill>
          <a:blip r:embed="rId2" cstate="print"/>
          <a:stretch>
            <a:fillRect/>
          </a:stretch>
        </p:blipFill>
        <p:spPr>
          <a:xfrm>
            <a:off x="776650" y="2682603"/>
            <a:ext cx="3061163" cy="3061163"/>
          </a:xfrm>
          <a:prstGeom prst="rect">
            <a:avLst/>
          </a:prstGeom>
          <a:noFill/>
          <a:ln w="12700" cap="flat" cmpd="sng">
            <a:noFill/>
            <a:prstDash val="solid"/>
            <a:miter/>
          </a:ln>
        </p:spPr>
      </p:pic>
      <p:sp>
        <p:nvSpPr>
          <p:cNvPr id="114" name="矩形"/>
          <p:cNvSpPr>
            <a:spLocks/>
          </p:cNvSpPr>
          <p:nvPr/>
        </p:nvSpPr>
        <p:spPr>
          <a:xfrm>
            <a:off x="4325651" y="1296516"/>
            <a:ext cx="3619499" cy="404568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ct val="20000"/>
              </a:spcBef>
              <a:spcAft>
                <a:spcPts val="600"/>
              </a:spcAft>
              <a:buNone/>
            </a:pPr>
            <a:r>
              <a:rPr lang="en-US" altLang="zh-CN" sz="1400" b="1" i="0" u="none" strike="noStrike" kern="1200" cap="all" spc="0" baseline="0">
                <a:solidFill>
                  <a:srgbClr val="404040"/>
                </a:solidFill>
                <a:latin typeface="Arial Nova Light" charset="0"/>
                <a:ea typeface="华文中宋" charset="0"/>
                <a:cs typeface="Arial Nova Light" charset="0"/>
              </a:rPr>
              <a:t>Face Mask Detection Algorithm:</a:t>
            </a:r>
          </a:p>
          <a:p>
            <a:pPr marL="0" indent="0" algn="l">
              <a:lnSpc>
                <a:spcPct val="90000"/>
              </a:lnSpc>
              <a:spcBef>
                <a:spcPct val="20000"/>
              </a:spcBef>
              <a:spcAft>
                <a:spcPts val="600"/>
              </a:spcAft>
              <a:buNone/>
            </a:pPr>
            <a:endParaRPr lang="en-US" altLang="zh-CN" sz="1400" b="1" i="0" u="none" strike="noStrike" kern="1200" cap="all" spc="0" baseline="0">
              <a:solidFill>
                <a:srgbClr val="404040"/>
              </a:solidFill>
              <a:latin typeface="Arial Nova Light" charset="0"/>
              <a:ea typeface="华文中宋" charset="0"/>
              <a:cs typeface="Arial Nova Light" charset="0"/>
            </a:endParaRPr>
          </a:p>
          <a:p>
            <a:pPr marL="342900" indent="-342900" algn="l">
              <a:lnSpc>
                <a:spcPct val="90000"/>
              </a:lnSpc>
              <a:spcBef>
                <a:spcPct val="20000"/>
              </a:spcBef>
              <a:spcAft>
                <a:spcPts val="600"/>
              </a:spcAft>
              <a:buClr>
                <a:schemeClr val="accent1"/>
              </a:buClr>
              <a:buSzPct val="92000"/>
              <a:buFontTx/>
              <a:buAutoNum type="arabicPeriod"/>
            </a:pPr>
            <a:r>
              <a:rPr lang="en-US" altLang="zh-CN" sz="1400" b="1" i="0" u="none" strike="noStrike" kern="1200" cap="all" spc="0" baseline="0">
                <a:solidFill>
                  <a:srgbClr val="404040"/>
                </a:solidFill>
                <a:latin typeface="Arial Nova Light" charset="0"/>
                <a:ea typeface="华文中宋" charset="0"/>
                <a:cs typeface="Arial Nova Light" charset="0"/>
              </a:rPr>
              <a:t>Input Image Acquisition Face </a:t>
            </a:r>
          </a:p>
          <a:p>
            <a:pPr marL="342900" indent="-342900" algn="l">
              <a:lnSpc>
                <a:spcPct val="90000"/>
              </a:lnSpc>
              <a:spcBef>
                <a:spcPct val="20000"/>
              </a:spcBef>
              <a:spcAft>
                <a:spcPts val="600"/>
              </a:spcAft>
              <a:buClr>
                <a:schemeClr val="accent1"/>
              </a:buClr>
              <a:buSzPct val="92000"/>
              <a:buFontTx/>
              <a:buAutoNum type="arabicPeriod"/>
            </a:pPr>
            <a:r>
              <a:rPr lang="en-US" altLang="zh-CN" sz="1400" b="1" i="0" u="none" strike="noStrike" kern="1200" cap="all" spc="0" baseline="0">
                <a:solidFill>
                  <a:srgbClr val="404040"/>
                </a:solidFill>
                <a:latin typeface="Arial Nova Light" charset="0"/>
                <a:ea typeface="华文中宋" charset="0"/>
                <a:cs typeface="Arial Nova Light" charset="0"/>
              </a:rPr>
              <a:t>Face Alignment </a:t>
            </a:r>
          </a:p>
          <a:p>
            <a:pPr marL="342900" indent="-342900" algn="l">
              <a:lnSpc>
                <a:spcPct val="90000"/>
              </a:lnSpc>
              <a:spcBef>
                <a:spcPct val="20000"/>
              </a:spcBef>
              <a:spcAft>
                <a:spcPts val="600"/>
              </a:spcAft>
              <a:buClr>
                <a:schemeClr val="accent1"/>
              </a:buClr>
              <a:buSzPct val="92000"/>
              <a:buFontTx/>
              <a:buAutoNum type="arabicPeriod"/>
            </a:pPr>
            <a:r>
              <a:rPr lang="en-US" altLang="zh-CN" sz="1400" b="1" i="0" u="none" strike="noStrike" kern="1200" cap="all" spc="0" baseline="0">
                <a:solidFill>
                  <a:srgbClr val="404040"/>
                </a:solidFill>
                <a:latin typeface="Arial Nova Light" charset="0"/>
                <a:ea typeface="华文中宋" charset="0"/>
                <a:cs typeface="Arial Nova Light" charset="0"/>
              </a:rPr>
              <a:t>Output Visualization</a:t>
            </a:r>
            <a:endParaRPr lang="en-US" altLang="zh-CN" sz="1400" b="0" i="0" u="none" strike="noStrike" kern="1200" cap="all" spc="0" baseline="0">
              <a:solidFill>
                <a:srgbClr val="404040"/>
              </a:solidFill>
              <a:latin typeface="Arial Nova Light" charset="0"/>
              <a:ea typeface="华文中宋" charset="0"/>
              <a:cs typeface="Arial Nova Light" charset="0"/>
            </a:endParaRPr>
          </a:p>
          <a:p>
            <a:pPr marL="342900" indent="-342900" algn="l">
              <a:lnSpc>
                <a:spcPct val="90000"/>
              </a:lnSpc>
              <a:spcBef>
                <a:spcPct val="20000"/>
              </a:spcBef>
              <a:spcAft>
                <a:spcPts val="600"/>
              </a:spcAft>
              <a:buClr>
                <a:schemeClr val="accent1"/>
              </a:buClr>
              <a:buSzPct val="92000"/>
              <a:buFontTx/>
              <a:buAutoNum type="arabicPeriod"/>
            </a:pPr>
            <a:r>
              <a:rPr lang="en-US" altLang="zh-CN" sz="1400" b="1" i="0" u="none" strike="noStrike" kern="1200" cap="all" spc="0" baseline="0">
                <a:solidFill>
                  <a:srgbClr val="404040"/>
                </a:solidFill>
                <a:latin typeface="Arial Nova Light" charset="0"/>
                <a:ea typeface="华文中宋" charset="0"/>
                <a:cs typeface="Arial Nova Light" charset="0"/>
              </a:rPr>
              <a:t>Display or Save Results</a:t>
            </a:r>
          </a:p>
          <a:p>
            <a:pPr marL="0" indent="0" algn="l">
              <a:lnSpc>
                <a:spcPct val="90000"/>
              </a:lnSpc>
              <a:spcBef>
                <a:spcPct val="20000"/>
              </a:spcBef>
              <a:spcAft>
                <a:spcPts val="600"/>
              </a:spcAft>
              <a:buClr>
                <a:schemeClr val="accent1"/>
              </a:buClr>
              <a:buSzPct val="92000"/>
              <a:buFont typeface="Wingdings 2" pitchFamily="18" charset="2"/>
              <a:buChar char=""/>
            </a:pPr>
            <a:endParaRPr lang="zh-CN" altLang="en-US" sz="1400" b="1" i="0" u="none" strike="noStrike" kern="1200" cap="none" spc="0" baseline="0">
              <a:solidFill>
                <a:srgbClr val="404040"/>
              </a:solidFill>
              <a:latin typeface="Arial Nova Light" charset="0"/>
              <a:ea typeface="华文中宋" charset="0"/>
              <a:cs typeface="Arial Nova Light" charset="0"/>
            </a:endParaRPr>
          </a:p>
        </p:txBody>
      </p:sp>
      <p:sp>
        <p:nvSpPr>
          <p:cNvPr id="115" name="矩形"/>
          <p:cNvSpPr>
            <a:spLocks/>
          </p:cNvSpPr>
          <p:nvPr/>
        </p:nvSpPr>
        <p:spPr>
          <a:xfrm>
            <a:off x="4579243" y="3829878"/>
            <a:ext cx="6798607" cy="1408872"/>
          </a:xfrm>
          <a:prstGeom prst="rect">
            <a:avLst/>
          </a:prstGeom>
          <a:noFill/>
          <a:ln w="12700" cap="flat" cmpd="sng">
            <a:noFill/>
            <a:prstDash val="solid"/>
            <a:miter/>
          </a:ln>
        </p:spPr>
      </p:sp>
      <p:sp>
        <p:nvSpPr>
          <p:cNvPr id="116" name="矩形"/>
          <p:cNvSpPr>
            <a:spLocks/>
          </p:cNvSpPr>
          <p:nvPr/>
        </p:nvSpPr>
        <p:spPr>
          <a:xfrm>
            <a:off x="7563223" y="2180496"/>
            <a:ext cx="6531428" cy="43967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90000"/>
              </a:lnSpc>
              <a:spcBef>
                <a:spcPct val="20000"/>
              </a:spcBef>
              <a:spcAft>
                <a:spcPts val="600"/>
              </a:spcAft>
              <a:buNone/>
            </a:pPr>
            <a:r>
              <a:rPr lang="en-US" altLang="zh-CN" sz="1800" b="1" i="0" u="none" strike="noStrike" kern="1200" cap="none" spc="0" baseline="0">
                <a:solidFill>
                  <a:srgbClr val="404040"/>
                </a:solidFill>
                <a:latin typeface="Arial Nova Light" charset="0"/>
                <a:ea typeface="华文中宋" charset="0"/>
                <a:cs typeface="Arial Nova Light" charset="0"/>
              </a:rPr>
              <a:t> Deployment Steps:</a:t>
            </a:r>
          </a:p>
          <a:p>
            <a:pPr marL="0" indent="0" algn="l">
              <a:lnSpc>
                <a:spcPct val="90000"/>
              </a:lnSpc>
              <a:spcBef>
                <a:spcPct val="20000"/>
              </a:spcBef>
              <a:spcAft>
                <a:spcPts val="600"/>
              </a:spcAft>
              <a:buNone/>
            </a:pPr>
            <a:endParaRPr lang="en-US" altLang="zh-CN" sz="1800" b="1" i="0" u="none" strike="noStrike" kern="1200" cap="none" spc="0" baseline="0">
              <a:solidFill>
                <a:srgbClr val="404040"/>
              </a:solidFill>
              <a:latin typeface="Arial Nova Light" charset="0"/>
              <a:ea typeface="华文中宋" charset="0"/>
              <a:cs typeface="Arial Nova Light" charset="0"/>
            </a:endParaRP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Model Training</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Model Evaluation</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Model Conversion (Optional)</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Integration with Deployment Platform:</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Input Handling</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Preprocessing and Inference</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Post-processing and Visualization</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Display or Save Results</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Testing and Optimization</a:t>
            </a:r>
            <a:endParaRPr lang="en-US" altLang="zh-CN" sz="1800" b="0" i="0" u="none" strike="noStrike" kern="1200" cap="none" spc="0" baseline="0">
              <a:solidFill>
                <a:srgbClr val="404040"/>
              </a:solidFill>
              <a:latin typeface="Arial Nova Light" charset="0"/>
              <a:ea typeface="华文中宋" charset="0"/>
              <a:cs typeface="Arial Nova Light" charset="0"/>
            </a:endParaRPr>
          </a:p>
          <a:p>
            <a:pPr marL="0" indent="0"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Arial Nova Light" charset="0"/>
                <a:ea typeface="华文中宋" charset="0"/>
                <a:cs typeface="Arial Nova Light" charset="0"/>
              </a:rPr>
              <a:t>Continuous Monitoring and Updates</a:t>
            </a:r>
            <a:endParaRPr lang="zh-CN" altLang="en-US" sz="1800" b="0" i="0" u="none" strike="noStrike" kern="1200" cap="none" spc="0" baseline="0">
              <a:solidFill>
                <a:srgbClr val="404040"/>
              </a:solidFill>
              <a:latin typeface="Arial Nova Light" charset="0"/>
              <a:ea typeface="华文中宋" charset="0"/>
              <a:cs typeface="Arial Nova Light" charset="0"/>
            </a:endParaRPr>
          </a:p>
        </p:txBody>
      </p:sp>
      <p:sp>
        <p:nvSpPr>
          <p:cNvPr id="117" name="文本框"/>
          <p:cNvSpPr>
            <a:spLocks noGrp="1"/>
          </p:cNvSpPr>
          <p:nvPr>
            <p:ph type="body" idx="1"/>
          </p:nvPr>
        </p:nvSpPr>
        <p:spPr>
          <a:xfrm flipH="1" flipV="1">
            <a:off x="12935682" y="2365691"/>
            <a:ext cx="415289" cy="16036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943" indent="-305943" algn="l">
              <a:lnSpc>
                <a:spcPct val="100000"/>
              </a:lnSpc>
              <a:spcBef>
                <a:spcPct val="20000"/>
              </a:spcBef>
              <a:spcAft>
                <a:spcPts val="600"/>
              </a:spcAft>
              <a:buClr>
                <a:schemeClr val="accent1"/>
              </a:buClr>
              <a:buSzPct val="92000"/>
              <a:buFont typeface="Wingdings 2" pitchFamily="18" charset="2"/>
              <a:buChar char=""/>
            </a:pPr>
            <a:endParaRPr lang="zh-CN" altLang="en-US" sz="400" b="0" i="0" u="none" strike="noStrike" kern="1200" cap="none" spc="0" baseline="0">
              <a:solidFill>
                <a:srgbClr val="404040"/>
              </a:solidFill>
              <a:latin typeface="Arial Nova Light" charset="0"/>
              <a:ea typeface="华文中宋" charset="0"/>
              <a:cs typeface="Lucida Sans"/>
            </a:endParaRPr>
          </a:p>
        </p:txBody>
      </p:sp>
    </p:spTree>
    <p:extLst>
      <p:ext uri="{BB962C8B-B14F-4D97-AF65-F5344CB8AC3E}">
        <p14:creationId xmlns:p14="http://schemas.microsoft.com/office/powerpoint/2010/main" val="120832872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矩形"/>
          <p:cNvSpPr>
            <a:spLocks noChangeAspect="1"/>
          </p:cNvSpPr>
          <p:nvPr/>
        </p:nvSpPr>
        <p:spPr>
          <a:xfrm>
            <a:off x="0" y="0"/>
            <a:ext cx="12192000" cy="6858000"/>
          </a:xfrm>
          <a:prstGeom prst="rect">
            <a:avLst/>
          </a:prstGeom>
          <a:ln w="22225" cap="flat" cmpd="sng">
            <a:noFill/>
            <a:prstDash val="solid"/>
            <a:round/>
          </a:ln>
        </p:spPr>
      </p:sp>
      <p:sp>
        <p:nvSpPr>
          <p:cNvPr id="119" name="文本框"/>
          <p:cNvSpPr>
            <a:spLocks noGrp="1"/>
          </p:cNvSpPr>
          <p:nvPr>
            <p:ph type="title"/>
          </p:nvPr>
        </p:nvSpPr>
        <p:spPr>
          <a:xfrm>
            <a:off x="581193" y="702155"/>
            <a:ext cx="6309003" cy="101379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0" i="0" u="none" strike="noStrike" kern="1200" cap="all" spc="0" baseline="0">
                <a:solidFill>
                  <a:schemeClr val="tx2"/>
                </a:solidFill>
                <a:latin typeface="Arial Nova Light" charset="0"/>
                <a:ea typeface="华文中宋" charset="0"/>
                <a:cs typeface="Arial Nova Light" charset="0"/>
              </a:rPr>
              <a:t>Algorithm and deployment – cont.</a:t>
            </a:r>
            <a:endParaRPr lang="zh-CN" altLang="en-US" sz="2800" b="0" i="0" u="none" strike="noStrike" kern="1200" cap="all" spc="0" baseline="0">
              <a:solidFill>
                <a:schemeClr val="tx2"/>
              </a:solidFill>
              <a:latin typeface="Arial Nova Light" charset="0"/>
              <a:ea typeface="华文中宋" charset="0"/>
              <a:cs typeface="Arial Nova Light" charset="0"/>
            </a:endParaRPr>
          </a:p>
        </p:txBody>
      </p:sp>
      <p:sp>
        <p:nvSpPr>
          <p:cNvPr id="120" name="矩形"/>
          <p:cNvSpPr>
            <a:spLocks noChangeAspect="1"/>
          </p:cNvSpPr>
          <p:nvPr/>
        </p:nvSpPr>
        <p:spPr>
          <a:xfrm>
            <a:off x="446534" y="457200"/>
            <a:ext cx="6675120" cy="94997"/>
          </a:xfrm>
          <a:prstGeom prst="rect">
            <a:avLst/>
          </a:prstGeom>
          <a:solidFill>
            <a:schemeClr val="accent1"/>
          </a:solidFill>
          <a:ln w="12700" cap="flat" cmpd="sng">
            <a:noFill/>
            <a:prstDash val="solid"/>
            <a:round/>
          </a:ln>
        </p:spPr>
      </p:sp>
      <p:sp>
        <p:nvSpPr>
          <p:cNvPr id="121" name="矩形"/>
          <p:cNvSpPr>
            <a:spLocks/>
          </p:cNvSpPr>
          <p:nvPr/>
        </p:nvSpPr>
        <p:spPr>
          <a:xfrm>
            <a:off x="581195" y="2592729"/>
            <a:ext cx="6309002" cy="326607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chemeClr val="tx2"/>
                </a:solidFill>
                <a:latin typeface="Arial Nova Light" charset="0"/>
                <a:ea typeface="华文中宋" charset="0"/>
                <a:cs typeface="Arial Nova Light" charset="0"/>
              </a:rPr>
              <a:t>Data Collection and Preprocessing</a:t>
            </a:r>
          </a:p>
          <a:p>
            <a:pPr marL="0" indent="0"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chemeClr val="tx2"/>
                </a:solidFill>
                <a:latin typeface="Arial Nova Light" charset="0"/>
                <a:ea typeface="华文中宋" charset="0"/>
                <a:cs typeface="Arial Nova Light" charset="0"/>
              </a:rPr>
              <a:t>Model Selection</a:t>
            </a:r>
          </a:p>
          <a:p>
            <a:pPr marL="0" indent="0"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chemeClr val="tx2"/>
                </a:solidFill>
                <a:latin typeface="Arial Nova Light" charset="0"/>
                <a:ea typeface="华文中宋" charset="0"/>
                <a:cs typeface="Arial Nova Light" charset="0"/>
              </a:rPr>
              <a:t>Training the Model</a:t>
            </a:r>
          </a:p>
          <a:p>
            <a:pPr marL="0" indent="0"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chemeClr val="tx2"/>
                </a:solidFill>
                <a:latin typeface="Arial Nova Light" charset="0"/>
                <a:ea typeface="华文中宋" charset="0"/>
                <a:cs typeface="Arial Nova Light" charset="0"/>
              </a:rPr>
              <a:t>Model Evaluation</a:t>
            </a:r>
          </a:p>
          <a:p>
            <a:pPr marL="0" indent="0"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chemeClr val="tx2"/>
                </a:solidFill>
                <a:latin typeface="Arial Nova Light" charset="0"/>
                <a:ea typeface="华文中宋" charset="0"/>
                <a:cs typeface="Arial Nova Light" charset="0"/>
              </a:rPr>
              <a:t>Deployment Considerations</a:t>
            </a:r>
          </a:p>
          <a:p>
            <a:pPr marL="0" indent="0"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chemeClr val="tx2"/>
                </a:solidFill>
                <a:latin typeface="Arial Nova Light" charset="0"/>
                <a:ea typeface="华文中宋" charset="0"/>
                <a:cs typeface="Arial Nova Light" charset="0"/>
              </a:rPr>
              <a:t>Real-time Inference and Integration</a:t>
            </a:r>
          </a:p>
          <a:p>
            <a:pPr marL="0" indent="0"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chemeClr val="tx2"/>
                </a:solidFill>
                <a:latin typeface="Arial Nova Light" charset="0"/>
                <a:ea typeface="华文中宋" charset="0"/>
                <a:cs typeface="Arial Nova Light" charset="0"/>
              </a:rPr>
              <a:t>Continuous Monitoring and Updates</a:t>
            </a:r>
            <a:endParaRPr lang="zh-CN" altLang="en-US" sz="2000" b="0" i="0" u="none" strike="noStrike" kern="1200" cap="none" spc="0" baseline="0">
              <a:solidFill>
                <a:schemeClr val="tx2"/>
              </a:solidFill>
              <a:latin typeface="Arial Nova Light" charset="0"/>
              <a:ea typeface="华文中宋" charset="0"/>
              <a:cs typeface="Arial Nova Light" charset="0"/>
            </a:endParaRPr>
          </a:p>
        </p:txBody>
      </p:sp>
      <p:pic>
        <p:nvPicPr>
          <p:cNvPr id="122" name="图片" descr="Colourful pins linked with threads"/>
          <p:cNvPicPr>
            <a:picLocks noChangeAspect="1"/>
          </p:cNvPicPr>
          <p:nvPr/>
        </p:nvPicPr>
        <p:blipFill>
          <a:blip r:embed="rId2" cstate="print"/>
          <a:srcRect l="30372" r="24337"/>
          <a:stretch>
            <a:fillRect/>
          </a:stretch>
        </p:blipFill>
        <p:spPr>
          <a:xfrm>
            <a:off x="7521283" y="10"/>
            <a:ext cx="4670717" cy="6857990"/>
          </a:xfrm>
          <a:prstGeom prst="rect">
            <a:avLst/>
          </a:prstGeom>
          <a:noFill/>
          <a:ln w="12700" cap="flat" cmpd="sng">
            <a:noFill/>
            <a:prstDash val="solid"/>
            <a:miter/>
          </a:ln>
        </p:spPr>
      </p:pic>
      <p:sp>
        <p:nvSpPr>
          <p:cNvPr id="123" name="文本框"/>
          <p:cNvSpPr>
            <a:spLocks noGrp="1"/>
          </p:cNvSpPr>
          <p:nvPr>
            <p:ph type="body" idx="1"/>
          </p:nvPr>
        </p:nvSpPr>
        <p:spPr>
          <a:xfrm>
            <a:off x="-1690060" y="3958806"/>
            <a:ext cx="2136139" cy="251459"/>
          </a:xfrm>
          <a:prstGeom prst="rect">
            <a:avLst/>
          </a:prstGeom>
          <a:solidFill>
            <a:srgbClr val="212121"/>
          </a:solidFill>
          <a:ln w="12700" cap="flat" cmpd="sng">
            <a:noFill/>
            <a:prstDash val="solid"/>
            <a:round/>
          </a:ln>
        </p:spPr>
        <p:txBody>
          <a:bodyPr vert="horz" wrap="none" lIns="0" tIns="0" rIns="0" bIns="0" anchor="ctr" anchorCtr="0">
            <a:prstTxWarp prst="textNoShape">
              <a:avLst/>
            </a:prstTxWarp>
            <a:spAutoFit/>
          </a:bodyPr>
          <a:lstStyle/>
          <a:p>
            <a:pPr marL="305943" indent="-305943" algn="l">
              <a:lnSpc>
                <a:spcPct val="120000"/>
              </a:lnSpc>
              <a:spcBef>
                <a:spcPct val="20000"/>
              </a:spcBef>
              <a:spcAft>
                <a:spcPts val="600"/>
              </a:spcAft>
              <a:buClr>
                <a:schemeClr val="accent1"/>
              </a:buClr>
              <a:buSzPct val="92000"/>
              <a:buFontTx/>
              <a:buAutoNum type="arabicPeriod"/>
            </a:pPr>
            <a:endParaRPr lang="zh-CN" altLang="en-US" sz="1400" b="0" i="0" u="none" strike="noStrike" kern="1200" cap="none" spc="0" baseline="0">
              <a:solidFill>
                <a:srgbClr val="ECECEC"/>
              </a:solidFill>
              <a:latin typeface="Söhne" charset="0"/>
              <a:ea typeface="华文中宋" charset="0"/>
              <a:cs typeface="Lucida Sans"/>
            </a:endParaRPr>
          </a:p>
        </p:txBody>
      </p:sp>
    </p:spTree>
    <p:extLst>
      <p:ext uri="{BB962C8B-B14F-4D97-AF65-F5344CB8AC3E}">
        <p14:creationId xmlns:p14="http://schemas.microsoft.com/office/powerpoint/2010/main" val="1502460359"/>
      </p:ext>
    </p:extLst>
  </p:cSld>
  <p:clrMapOvr>
    <a:masterClrMapping/>
  </p:clrMapOvr>
  <p:transition spd="slow">
    <p:cover/>
  </p:transition>
</p:sld>
</file>

<file path=ppt/theme/theme1.xml><?xml version="1.0" encoding="utf-8"?>
<a:theme xmlns:a="http://schemas.openxmlformats.org/drawingml/2006/main" name="DividendVTI">
  <a:themeElements>
    <a:clrScheme name="DividendVTI">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Override1.xml><?xml version="1.0" encoding="utf-8"?>
<a:themeOverride xmlns:a="http://schemas.openxmlformats.org/drawingml/2006/main">
  <a:clrScheme name="scheme1">
    <a:dk1>
      <a:srgbClr val="FFFFFF"/>
    </a:dk1>
    <a:lt1>
      <a:srgbClr val="000000"/>
    </a:lt1>
    <a:dk2>
      <a:srgbClr val="F0F3F1"/>
    </a:dk2>
    <a:lt2>
      <a:srgbClr val="1B2830"/>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themeOverride>
</file>

<file path=ppt/theme/themeOverride2.xml><?xml version="1.0" encoding="utf-8"?>
<a:themeOverride xmlns:a="http://schemas.openxmlformats.org/drawingml/2006/main">
  <a:clrScheme name="scheme2">
    <a:dk1>
      <a:srgbClr val="FFFFFF"/>
    </a:dk1>
    <a:lt1>
      <a:srgbClr val="000000"/>
    </a:lt1>
    <a:dk2>
      <a:srgbClr val="F0F3F1"/>
    </a:dk2>
    <a:lt2>
      <a:srgbClr val="1B2830"/>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themeOverride>
</file>

<file path=ppt/theme/themeOverride3.xml><?xml version="1.0" encoding="utf-8"?>
<a:themeOverride xmlns:a="http://schemas.openxmlformats.org/drawingml/2006/main">
  <a:clrScheme name="scheme3">
    <a:dk1>
      <a:srgbClr val="FFFFFF"/>
    </a:dk1>
    <a:lt1>
      <a:srgbClr val="000000"/>
    </a:lt1>
    <a:dk2>
      <a:srgbClr val="F0F3F1"/>
    </a:dk2>
    <a:lt2>
      <a:srgbClr val="1B2830"/>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themeOverride>
</file>

<file path=ppt/theme/themeOverride4.xml><?xml version="1.0" encoding="utf-8"?>
<a:themeOverride xmlns:a="http://schemas.openxmlformats.org/drawingml/2006/main">
  <a:clrScheme name="scheme4">
    <a:dk1>
      <a:srgbClr val="FFFFFF"/>
    </a:dk1>
    <a:lt1>
      <a:srgbClr val="000000"/>
    </a:lt1>
    <a:dk2>
      <a:srgbClr val="F0F3F1"/>
    </a:dk2>
    <a:lt2>
      <a:srgbClr val="1B2830"/>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facemaskdetection</Template>
  <TotalTime>0</TotalTime>
  <Words>760</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 Light</vt:lpstr>
      <vt:lpstr>Droid Sans</vt:lpstr>
      <vt:lpstr>Söhne</vt:lpstr>
      <vt:lpstr>Wingdings 2</vt:lpstr>
      <vt:lpstr>DividendVTI</vt:lpstr>
      <vt:lpstr>FACE MASk DETECTION</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SELVA KRISHNAN K</dc:creator>
  <cp:lastModifiedBy>SELVA KRISHNAN K</cp:lastModifiedBy>
  <cp:revision>1</cp:revision>
  <dcterms:created xsi:type="dcterms:W3CDTF">2024-04-05T06:32:32Z</dcterms:created>
  <dcterms:modified xsi:type="dcterms:W3CDTF">2024-04-05T06:33:08Z</dcterms:modified>
</cp:coreProperties>
</file>