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36" autoAdjust="0"/>
    <p:restoredTop sz="94660"/>
  </p:normalViewPr>
  <p:slideViewPr>
    <p:cSldViewPr snapToGrid="0">
      <p:cViewPr>
        <p:scale>
          <a:sx n="50" d="100"/>
          <a:sy n="50" d="100"/>
        </p:scale>
        <p:origin x="2400"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5B882-327B-4441-97A4-361BDC44951B}"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B49D9-D506-4CD6-AF9D-965183B69C60}"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86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5B882-327B-4441-97A4-361BDC44951B}"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B49D9-D506-4CD6-AF9D-965183B69C60}" type="slidenum">
              <a:rPr lang="en-IN" smtClean="0"/>
              <a:t>‹#›</a:t>
            </a:fld>
            <a:endParaRPr lang="en-IN"/>
          </a:p>
        </p:txBody>
      </p:sp>
    </p:spTree>
    <p:extLst>
      <p:ext uri="{BB962C8B-B14F-4D97-AF65-F5344CB8AC3E}">
        <p14:creationId xmlns:p14="http://schemas.microsoft.com/office/powerpoint/2010/main" val="383262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5B882-327B-4441-97A4-361BDC44951B}"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B49D9-D506-4CD6-AF9D-965183B69C60}" type="slidenum">
              <a:rPr lang="en-IN" smtClean="0"/>
              <a:t>‹#›</a:t>
            </a:fld>
            <a:endParaRPr lang="en-IN"/>
          </a:p>
        </p:txBody>
      </p:sp>
    </p:spTree>
    <p:extLst>
      <p:ext uri="{BB962C8B-B14F-4D97-AF65-F5344CB8AC3E}">
        <p14:creationId xmlns:p14="http://schemas.microsoft.com/office/powerpoint/2010/main" val="44055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5B882-327B-4441-97A4-361BDC44951B}"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B49D9-D506-4CD6-AF9D-965183B69C60}" type="slidenum">
              <a:rPr lang="en-IN" smtClean="0"/>
              <a:t>‹#›</a:t>
            </a:fld>
            <a:endParaRPr lang="en-IN"/>
          </a:p>
        </p:txBody>
      </p:sp>
    </p:spTree>
    <p:extLst>
      <p:ext uri="{BB962C8B-B14F-4D97-AF65-F5344CB8AC3E}">
        <p14:creationId xmlns:p14="http://schemas.microsoft.com/office/powerpoint/2010/main" val="41757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E5B882-327B-4441-97A4-361BDC44951B}"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DB49D9-D506-4CD6-AF9D-965183B69C60}"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55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5B882-327B-4441-97A4-361BDC44951B}"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B49D9-D506-4CD6-AF9D-965183B69C60}" type="slidenum">
              <a:rPr lang="en-IN" smtClean="0"/>
              <a:t>‹#›</a:t>
            </a:fld>
            <a:endParaRPr lang="en-IN"/>
          </a:p>
        </p:txBody>
      </p:sp>
    </p:spTree>
    <p:extLst>
      <p:ext uri="{BB962C8B-B14F-4D97-AF65-F5344CB8AC3E}">
        <p14:creationId xmlns:p14="http://schemas.microsoft.com/office/powerpoint/2010/main" val="403966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5B882-327B-4441-97A4-361BDC44951B}"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DB49D9-D506-4CD6-AF9D-965183B69C60}" type="slidenum">
              <a:rPr lang="en-IN" smtClean="0"/>
              <a:t>‹#›</a:t>
            </a:fld>
            <a:endParaRPr lang="en-IN"/>
          </a:p>
        </p:txBody>
      </p:sp>
    </p:spTree>
    <p:extLst>
      <p:ext uri="{BB962C8B-B14F-4D97-AF65-F5344CB8AC3E}">
        <p14:creationId xmlns:p14="http://schemas.microsoft.com/office/powerpoint/2010/main" val="385911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5B882-327B-4441-97A4-361BDC44951B}"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DB49D9-D506-4CD6-AF9D-965183B69C60}" type="slidenum">
              <a:rPr lang="en-IN" smtClean="0"/>
              <a:t>‹#›</a:t>
            </a:fld>
            <a:endParaRPr lang="en-IN"/>
          </a:p>
        </p:txBody>
      </p:sp>
    </p:spTree>
    <p:extLst>
      <p:ext uri="{BB962C8B-B14F-4D97-AF65-F5344CB8AC3E}">
        <p14:creationId xmlns:p14="http://schemas.microsoft.com/office/powerpoint/2010/main" val="261220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E5B882-327B-4441-97A4-361BDC44951B}" type="datetimeFigureOut">
              <a:rPr lang="en-IN" smtClean="0"/>
              <a:t>02-05-2024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1DB49D9-D506-4CD6-AF9D-965183B69C60}" type="slidenum">
              <a:rPr lang="en-IN" smtClean="0"/>
              <a:t>‹#›</a:t>
            </a:fld>
            <a:endParaRPr lang="en-IN"/>
          </a:p>
        </p:txBody>
      </p:sp>
    </p:spTree>
    <p:extLst>
      <p:ext uri="{BB962C8B-B14F-4D97-AF65-F5344CB8AC3E}">
        <p14:creationId xmlns:p14="http://schemas.microsoft.com/office/powerpoint/2010/main" val="3788475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CE5B882-327B-4441-97A4-361BDC44951B}" type="datetimeFigureOut">
              <a:rPr lang="en-IN" smtClean="0"/>
              <a:t>02-05-2024</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DB49D9-D506-4CD6-AF9D-965183B69C60}" type="slidenum">
              <a:rPr lang="en-IN" smtClean="0"/>
              <a:t>‹#›</a:t>
            </a:fld>
            <a:endParaRPr lang="en-IN"/>
          </a:p>
        </p:txBody>
      </p:sp>
    </p:spTree>
    <p:extLst>
      <p:ext uri="{BB962C8B-B14F-4D97-AF65-F5344CB8AC3E}">
        <p14:creationId xmlns:p14="http://schemas.microsoft.com/office/powerpoint/2010/main" val="1341978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E5B882-327B-4441-97A4-361BDC44951B}"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DB49D9-D506-4CD6-AF9D-965183B69C60}" type="slidenum">
              <a:rPr lang="en-IN" smtClean="0"/>
              <a:t>‹#›</a:t>
            </a:fld>
            <a:endParaRPr lang="en-IN"/>
          </a:p>
        </p:txBody>
      </p:sp>
    </p:spTree>
    <p:extLst>
      <p:ext uri="{BB962C8B-B14F-4D97-AF65-F5344CB8AC3E}">
        <p14:creationId xmlns:p14="http://schemas.microsoft.com/office/powerpoint/2010/main" val="8986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CE5B882-327B-4441-97A4-361BDC44951B}" type="datetimeFigureOut">
              <a:rPr lang="en-IN" smtClean="0"/>
              <a:t>02-05-2024</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1DB49D9-D506-4CD6-AF9D-965183B69C60}"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7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B5A8-BB06-487B-BC52-38DAB8160912}"/>
              </a:ext>
            </a:extLst>
          </p:cNvPr>
          <p:cNvSpPr>
            <a:spLocks noGrp="1"/>
          </p:cNvSpPr>
          <p:nvPr>
            <p:ph type="ctrTitle"/>
          </p:nvPr>
        </p:nvSpPr>
        <p:spPr>
          <a:xfrm>
            <a:off x="822960" y="758953"/>
            <a:ext cx="7543800" cy="3079122"/>
          </a:xfrm>
        </p:spPr>
        <p:txBody>
          <a:bodyPr>
            <a:normAutofit/>
          </a:bodyPr>
          <a:lstStyle/>
          <a:p>
            <a:pPr algn="ctr"/>
            <a:r>
              <a:rPr lang="en-US" sz="2000" dirty="0"/>
              <a:t>Annamalai University</a:t>
            </a:r>
            <a:br>
              <a:rPr lang="en-US" sz="2000" dirty="0"/>
            </a:br>
            <a:r>
              <a:rPr lang="en-US" sz="2000" dirty="0"/>
              <a:t>FEAT, Department of ECE</a:t>
            </a:r>
            <a:br>
              <a:rPr lang="en-US" sz="2000" dirty="0"/>
            </a:br>
            <a:br>
              <a:rPr lang="en-US" sz="2000" dirty="0"/>
            </a:br>
            <a:br>
              <a:rPr lang="en-US" sz="2000" dirty="0"/>
            </a:br>
            <a:r>
              <a:rPr lang="en-US" sz="2000" dirty="0"/>
              <a:t>Project presentation</a:t>
            </a:r>
            <a:br>
              <a:rPr lang="en-US" sz="2000" dirty="0"/>
            </a:br>
            <a:br>
              <a:rPr lang="en-US" sz="3200" dirty="0"/>
            </a:br>
            <a:r>
              <a:rPr lang="en-US" sz="3200" dirty="0"/>
              <a:t>Design and Verification of Advanced</a:t>
            </a:r>
            <a:br>
              <a:rPr lang="en-US" sz="3200" dirty="0"/>
            </a:br>
            <a:r>
              <a:rPr lang="en-US" sz="3200" dirty="0"/>
              <a:t>Microcontroller Bus Architecture-Advanced</a:t>
            </a:r>
            <a:br>
              <a:rPr lang="en-US" sz="3200" dirty="0"/>
            </a:br>
            <a:r>
              <a:rPr lang="en-US" sz="3200" dirty="0"/>
              <a:t>Peripheral Bus (AMBA-APB) Protocol</a:t>
            </a:r>
            <a:endParaRPr lang="en-IN" sz="3200" dirty="0"/>
          </a:p>
        </p:txBody>
      </p:sp>
      <p:sp>
        <p:nvSpPr>
          <p:cNvPr id="3" name="Subtitle 2">
            <a:extLst>
              <a:ext uri="{FF2B5EF4-FFF2-40B4-BE49-F238E27FC236}">
                <a16:creationId xmlns:a16="http://schemas.microsoft.com/office/drawing/2014/main" id="{753B6359-BD45-4727-8CCD-C3A31E1EF9A7}"/>
              </a:ext>
            </a:extLst>
          </p:cNvPr>
          <p:cNvSpPr>
            <a:spLocks noGrp="1"/>
          </p:cNvSpPr>
          <p:nvPr>
            <p:ph type="subTitle" idx="1"/>
          </p:nvPr>
        </p:nvSpPr>
        <p:spPr>
          <a:xfrm>
            <a:off x="822960" y="4587968"/>
            <a:ext cx="7543800" cy="1143000"/>
          </a:xfrm>
        </p:spPr>
        <p:txBody>
          <a:bodyPr>
            <a:normAutofit fontScale="77500" lnSpcReduction="20000"/>
          </a:bodyPr>
          <a:lstStyle/>
          <a:p>
            <a:pPr algn="ctr"/>
            <a:r>
              <a:rPr lang="en-IN" sz="1400" dirty="0"/>
              <a:t>BY</a:t>
            </a:r>
          </a:p>
          <a:p>
            <a:pPr algn="ctr"/>
            <a:r>
              <a:rPr lang="en-IN" sz="1400" dirty="0" err="1"/>
              <a:t>Arunkumar</a:t>
            </a:r>
            <a:r>
              <a:rPr lang="en-IN" sz="1400" dirty="0"/>
              <a:t> t</a:t>
            </a:r>
          </a:p>
          <a:p>
            <a:pPr algn="ctr"/>
            <a:r>
              <a:rPr lang="en-IN" sz="1400" dirty="0" err="1"/>
              <a:t>Easwaran</a:t>
            </a:r>
            <a:r>
              <a:rPr lang="en-IN" sz="1400" dirty="0"/>
              <a:t> s</a:t>
            </a:r>
          </a:p>
          <a:p>
            <a:pPr algn="ctr"/>
            <a:r>
              <a:rPr lang="en-IN" sz="1400" dirty="0"/>
              <a:t>Prasanth s</a:t>
            </a:r>
          </a:p>
        </p:txBody>
      </p:sp>
    </p:spTree>
    <p:extLst>
      <p:ext uri="{BB962C8B-B14F-4D97-AF65-F5344CB8AC3E}">
        <p14:creationId xmlns:p14="http://schemas.microsoft.com/office/powerpoint/2010/main" val="160408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DA4D-3516-42F6-A19F-3128097C846A}"/>
              </a:ext>
            </a:extLst>
          </p:cNvPr>
          <p:cNvSpPr>
            <a:spLocks noGrp="1"/>
          </p:cNvSpPr>
          <p:nvPr>
            <p:ph type="title"/>
          </p:nvPr>
        </p:nvSpPr>
        <p:spPr/>
        <p:txBody>
          <a:bodyPr/>
          <a:lstStyle/>
          <a:p>
            <a:r>
              <a:rPr lang="en-US" dirty="0"/>
              <a:t>Language used : System Verilog</a:t>
            </a:r>
            <a:endParaRPr lang="en-IN" dirty="0"/>
          </a:p>
        </p:txBody>
      </p:sp>
      <p:sp>
        <p:nvSpPr>
          <p:cNvPr id="3" name="Content Placeholder 2">
            <a:extLst>
              <a:ext uri="{FF2B5EF4-FFF2-40B4-BE49-F238E27FC236}">
                <a16:creationId xmlns:a16="http://schemas.microsoft.com/office/drawing/2014/main" id="{937CB1CC-508B-4CEB-B47E-61E82CBCD3FA}"/>
              </a:ext>
            </a:extLst>
          </p:cNvPr>
          <p:cNvSpPr>
            <a:spLocks noGrp="1"/>
          </p:cNvSpPr>
          <p:nvPr>
            <p:ph idx="1"/>
          </p:nvPr>
        </p:nvSpPr>
        <p:spPr>
          <a:xfrm>
            <a:off x="822959" y="1845734"/>
            <a:ext cx="7543801" cy="4290906"/>
          </a:xfrm>
        </p:spPr>
        <p:txBody>
          <a:bodyPr>
            <a:normAutofit fontScale="85000" lnSpcReduction="20000"/>
          </a:bodyPr>
          <a:lstStyle/>
          <a:p>
            <a:pPr algn="just"/>
            <a:r>
              <a:rPr lang="en-US" b="1" dirty="0"/>
              <a:t>System Verilog </a:t>
            </a:r>
            <a:r>
              <a:rPr lang="en-US" dirty="0"/>
              <a:t>is an object-oriented programming that includes data types such as classes and structures, and advanced constructs like interfaces and </a:t>
            </a:r>
            <a:r>
              <a:rPr lang="en-US" dirty="0" err="1"/>
              <a:t>covergroups</a:t>
            </a:r>
            <a:r>
              <a:rPr lang="en-US" dirty="0"/>
              <a:t>, which facilitate efficient verification code development.</a:t>
            </a:r>
          </a:p>
          <a:p>
            <a:pPr algn="just"/>
            <a:r>
              <a:rPr lang="en-US" b="1" dirty="0"/>
              <a:t>Constrained Randomization: </a:t>
            </a:r>
            <a:r>
              <a:rPr lang="en-US" dirty="0"/>
              <a:t>System Verilog supports constrained randomization, a powerful technique for generating stimulus to thoroughly exercise the design under test (DUT). </a:t>
            </a:r>
          </a:p>
          <a:p>
            <a:pPr algn="just"/>
            <a:r>
              <a:rPr lang="en-US" b="1" dirty="0"/>
              <a:t>Assertion-Based Verification:</a:t>
            </a:r>
            <a:r>
              <a:rPr lang="en-US" dirty="0"/>
              <a:t> Assertions enable formal verification and dynamic checking during simulation, helping detect design errors, corner cases, and violations of specified properties.</a:t>
            </a:r>
          </a:p>
          <a:p>
            <a:pPr algn="just"/>
            <a:r>
              <a:rPr lang="en-US" b="1" dirty="0"/>
              <a:t>Functional Coverage: </a:t>
            </a:r>
            <a:r>
              <a:rPr lang="en-US" dirty="0"/>
              <a:t>Functional coverage allows verification engineers to measure the completeness of test suites by tracking which parts of the design have been exercised during simulation. This helps identify verification gaps and refine test bench effectiveness.</a:t>
            </a:r>
          </a:p>
          <a:p>
            <a:pPr algn="just"/>
            <a:r>
              <a:rPr lang="en-US" b="1" dirty="0"/>
              <a:t>Concurrency and Parallelism: </a:t>
            </a:r>
            <a:r>
              <a:rPr lang="en-US" dirty="0"/>
              <a:t>System Verilog supports concurrent execution through features like System Verilog processes (fork/join), tasks, and concurrent assertions. These features enable efficient modeling of parallel behavior and concurrency in digital designs, leading to faster simulation and improved verification productivity.</a:t>
            </a:r>
          </a:p>
        </p:txBody>
      </p:sp>
    </p:spTree>
    <p:extLst>
      <p:ext uri="{BB962C8B-B14F-4D97-AF65-F5344CB8AC3E}">
        <p14:creationId xmlns:p14="http://schemas.microsoft.com/office/powerpoint/2010/main" val="191604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B4B6-F58F-44CA-821E-181D69848891}"/>
              </a:ext>
            </a:extLst>
          </p:cNvPr>
          <p:cNvSpPr>
            <a:spLocks noGrp="1"/>
          </p:cNvSpPr>
          <p:nvPr>
            <p:ph type="title"/>
          </p:nvPr>
        </p:nvSpPr>
        <p:spPr/>
        <p:txBody>
          <a:bodyPr>
            <a:normAutofit/>
          </a:bodyPr>
          <a:lstStyle/>
          <a:p>
            <a:r>
              <a:rPr lang="en-US" dirty="0"/>
              <a:t>Methodology used : UVM</a:t>
            </a:r>
            <a:endParaRPr lang="en-IN" dirty="0"/>
          </a:p>
        </p:txBody>
      </p:sp>
      <p:sp>
        <p:nvSpPr>
          <p:cNvPr id="3" name="Content Placeholder 2">
            <a:extLst>
              <a:ext uri="{FF2B5EF4-FFF2-40B4-BE49-F238E27FC236}">
                <a16:creationId xmlns:a16="http://schemas.microsoft.com/office/drawing/2014/main" id="{188CAC15-2809-465B-AF39-29958E3EACA6}"/>
              </a:ext>
            </a:extLst>
          </p:cNvPr>
          <p:cNvSpPr>
            <a:spLocks noGrp="1"/>
          </p:cNvSpPr>
          <p:nvPr>
            <p:ph idx="1"/>
          </p:nvPr>
        </p:nvSpPr>
        <p:spPr/>
        <p:txBody>
          <a:bodyPr/>
          <a:lstStyle/>
          <a:p>
            <a:r>
              <a:rPr lang="en-US" dirty="0"/>
              <a:t>Integration with UVM: System Verilog is commonly used as the implementation language for Universal Verification Methodology (UVM), a standardized methodology for building reusable and scalable verification environments. UVM leverages System Verilog's features to create modular, configurable, and efficient verification components, promoting best practices in DV.</a:t>
            </a:r>
          </a:p>
          <a:p>
            <a:r>
              <a:rPr lang="en-US" dirty="0"/>
              <a:t>System Verilog doesn't have a dedicated verification library like UVM, UVM provides a standardized methodology and library of components specifically tailored for verification, making it a popular choice for large-scale verification projects in the semiconductor industry.</a:t>
            </a:r>
          </a:p>
          <a:p>
            <a:r>
              <a:rPr lang="en-US" dirty="0"/>
              <a:t>They provide a standardized and hierarchical way to define the signals and transactions exchanged between components.</a:t>
            </a:r>
          </a:p>
          <a:p>
            <a:endParaRPr lang="en-IN" dirty="0"/>
          </a:p>
        </p:txBody>
      </p:sp>
    </p:spTree>
    <p:extLst>
      <p:ext uri="{BB962C8B-B14F-4D97-AF65-F5344CB8AC3E}">
        <p14:creationId xmlns:p14="http://schemas.microsoft.com/office/powerpoint/2010/main" val="1670482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87AD-5CCA-4E2B-8FDC-791A5974C114}"/>
              </a:ext>
            </a:extLst>
          </p:cNvPr>
          <p:cNvSpPr>
            <a:spLocks noGrp="1"/>
          </p:cNvSpPr>
          <p:nvPr>
            <p:ph type="title"/>
          </p:nvPr>
        </p:nvSpPr>
        <p:spPr/>
        <p:txBody>
          <a:bodyPr/>
          <a:lstStyle/>
          <a:p>
            <a:r>
              <a:rPr lang="en-US" dirty="0"/>
              <a:t>Verification using System Verilog and UVM </a:t>
            </a:r>
            <a:endParaRPr lang="en-IN" dirty="0"/>
          </a:p>
        </p:txBody>
      </p:sp>
      <p:pic>
        <p:nvPicPr>
          <p:cNvPr id="4" name="Content Placeholder 3">
            <a:extLst>
              <a:ext uri="{FF2B5EF4-FFF2-40B4-BE49-F238E27FC236}">
                <a16:creationId xmlns:a16="http://schemas.microsoft.com/office/drawing/2014/main" id="{EE437511-D1BB-485D-9CF3-92DA5D94FD54}"/>
              </a:ext>
            </a:extLst>
          </p:cNvPr>
          <p:cNvPicPr>
            <a:picLocks noGrp="1" noChangeAspect="1"/>
          </p:cNvPicPr>
          <p:nvPr>
            <p:ph idx="1"/>
          </p:nvPr>
        </p:nvPicPr>
        <p:blipFill>
          <a:blip r:embed="rId2"/>
          <a:stretch>
            <a:fillRect/>
          </a:stretch>
        </p:blipFill>
        <p:spPr>
          <a:xfrm>
            <a:off x="822325" y="2172702"/>
            <a:ext cx="7543800" cy="3369846"/>
          </a:xfrm>
          <a:prstGeom prst="rect">
            <a:avLst/>
          </a:prstGeom>
        </p:spPr>
      </p:pic>
    </p:spTree>
    <p:extLst>
      <p:ext uri="{BB962C8B-B14F-4D97-AF65-F5344CB8AC3E}">
        <p14:creationId xmlns:p14="http://schemas.microsoft.com/office/powerpoint/2010/main" val="1933092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0C9F-B79D-4E28-9287-067C0CA42380}"/>
              </a:ext>
            </a:extLst>
          </p:cNvPr>
          <p:cNvSpPr>
            <a:spLocks noGrp="1"/>
          </p:cNvSpPr>
          <p:nvPr>
            <p:ph type="title"/>
          </p:nvPr>
        </p:nvSpPr>
        <p:spPr/>
        <p:txBody>
          <a:bodyPr/>
          <a:lstStyle/>
          <a:p>
            <a:r>
              <a:rPr lang="en-US" dirty="0"/>
              <a:t>UVM Architecture</a:t>
            </a:r>
            <a:endParaRPr lang="en-IN" dirty="0"/>
          </a:p>
        </p:txBody>
      </p:sp>
      <p:pic>
        <p:nvPicPr>
          <p:cNvPr id="5" name="WhatsApp Video 2024-03-17 at 2.34.59 AM">
            <a:hlinkClick r:id="" action="ppaction://media"/>
            <a:extLst>
              <a:ext uri="{FF2B5EF4-FFF2-40B4-BE49-F238E27FC236}">
                <a16:creationId xmlns:a16="http://schemas.microsoft.com/office/drawing/2014/main" id="{B59A5F6C-3EA6-4920-A401-12E5A803E57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610137" y="1737361"/>
            <a:ext cx="7923726" cy="4380060"/>
          </a:xfrm>
        </p:spPr>
      </p:pic>
    </p:spTree>
    <p:extLst>
      <p:ext uri="{BB962C8B-B14F-4D97-AF65-F5344CB8AC3E}">
        <p14:creationId xmlns:p14="http://schemas.microsoft.com/office/powerpoint/2010/main" val="30172126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48D9-927E-461B-A2DF-BA90FEDC1269}"/>
              </a:ext>
            </a:extLst>
          </p:cNvPr>
          <p:cNvSpPr>
            <a:spLocks noGrp="1"/>
          </p:cNvSpPr>
          <p:nvPr>
            <p:ph type="title"/>
          </p:nvPr>
        </p:nvSpPr>
        <p:spPr/>
        <p:txBody>
          <a:bodyPr/>
          <a:lstStyle/>
          <a:p>
            <a:r>
              <a:rPr lang="en-US" dirty="0"/>
              <a:t>UVM Architecture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5B92AEF0-3144-43A2-9D5D-DEB281A7B1C7}"/>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t>Sequence item  </a:t>
            </a:r>
            <a:r>
              <a:rPr lang="en-US" dirty="0"/>
              <a:t>: It will generate the single set of the Transaction </a:t>
            </a:r>
            <a:r>
              <a:rPr lang="en-US" dirty="0" err="1"/>
              <a:t>i</a:t>
            </a:r>
            <a:r>
              <a:rPr lang="en-US" dirty="0"/>
              <a:t>/p</a:t>
            </a:r>
          </a:p>
          <a:p>
            <a:pPr>
              <a:buFont typeface="Wingdings" panose="05000000000000000000" pitchFamily="2" charset="2"/>
              <a:buChar char="Ø"/>
            </a:pPr>
            <a:r>
              <a:rPr lang="en-US" b="1" dirty="0"/>
              <a:t>Sequence</a:t>
            </a:r>
            <a:r>
              <a:rPr lang="en-US" dirty="0"/>
              <a:t>          : It will generate the multiple set of the Transaction </a:t>
            </a:r>
            <a:r>
              <a:rPr lang="en-US" dirty="0" err="1"/>
              <a:t>i</a:t>
            </a:r>
            <a:r>
              <a:rPr lang="en-US" dirty="0"/>
              <a:t>/p</a:t>
            </a:r>
          </a:p>
          <a:p>
            <a:pPr>
              <a:buFont typeface="Wingdings" panose="05000000000000000000" pitchFamily="2" charset="2"/>
              <a:buChar char="Ø"/>
            </a:pPr>
            <a:r>
              <a:rPr lang="en-US" b="1" dirty="0"/>
              <a:t>Sequencer</a:t>
            </a:r>
            <a:r>
              <a:rPr lang="en-US" dirty="0"/>
              <a:t>        : It will send the Transaction set of </a:t>
            </a:r>
            <a:r>
              <a:rPr lang="en-US" dirty="0" err="1"/>
              <a:t>i</a:t>
            </a:r>
            <a:r>
              <a:rPr lang="en-US" dirty="0"/>
              <a:t>/p 1 by 1 . </a:t>
            </a:r>
            <a:r>
              <a:rPr lang="en-US" dirty="0" err="1"/>
              <a:t>i.e</a:t>
            </a:r>
            <a:r>
              <a:rPr lang="en-US" dirty="0"/>
              <a:t> Arbitration(Process) and Arbiter(Component) </a:t>
            </a:r>
          </a:p>
          <a:p>
            <a:pPr>
              <a:buFont typeface="Wingdings" panose="05000000000000000000" pitchFamily="2" charset="2"/>
              <a:buChar char="Ø"/>
            </a:pPr>
            <a:r>
              <a:rPr lang="en-US" b="1" dirty="0"/>
              <a:t>Driver</a:t>
            </a:r>
            <a:r>
              <a:rPr lang="en-US" dirty="0"/>
              <a:t>                 : It will convert Transaction to Pin wiggle</a:t>
            </a:r>
          </a:p>
          <a:p>
            <a:pPr>
              <a:buFont typeface="Wingdings" panose="05000000000000000000" pitchFamily="2" charset="2"/>
              <a:buChar char="Ø"/>
            </a:pPr>
            <a:r>
              <a:rPr lang="en-US" b="1" dirty="0"/>
              <a:t>Monitor</a:t>
            </a:r>
            <a:r>
              <a:rPr lang="en-US" dirty="0"/>
              <a:t>             : It will convert Pin wiggle to Transaction</a:t>
            </a:r>
          </a:p>
          <a:p>
            <a:pPr>
              <a:buFont typeface="Wingdings" panose="05000000000000000000" pitchFamily="2" charset="2"/>
              <a:buChar char="Ø"/>
            </a:pPr>
            <a:r>
              <a:rPr lang="en-US" b="1" dirty="0"/>
              <a:t>Scoreboard</a:t>
            </a:r>
            <a:r>
              <a:rPr lang="en-US" dirty="0"/>
              <a:t>       : It will take the Transaction o/p and compare and check the o/p and give a result as Pass/Fail.</a:t>
            </a:r>
          </a:p>
          <a:p>
            <a:pPr>
              <a:buFont typeface="Wingdings" panose="05000000000000000000" pitchFamily="2" charset="2"/>
              <a:buChar char="Ø"/>
            </a:pPr>
            <a:r>
              <a:rPr lang="en-US" b="1" dirty="0"/>
              <a:t>DUT (Design under test) </a:t>
            </a:r>
            <a:endParaRPr lang="en-US" dirty="0"/>
          </a:p>
          <a:p>
            <a:pPr>
              <a:buFont typeface="Wingdings" panose="05000000000000000000" pitchFamily="2" charset="2"/>
              <a:buChar char="Ø"/>
            </a:pPr>
            <a:r>
              <a:rPr lang="en-US" b="1" dirty="0"/>
              <a:t>Interface           </a:t>
            </a:r>
            <a:r>
              <a:rPr lang="en-US" dirty="0"/>
              <a:t>: Communication channel between DUT and Testbench.</a:t>
            </a:r>
          </a:p>
          <a:p>
            <a:endParaRPr lang="en-IN" dirty="0"/>
          </a:p>
        </p:txBody>
      </p:sp>
    </p:spTree>
    <p:extLst>
      <p:ext uri="{BB962C8B-B14F-4D97-AF65-F5344CB8AC3E}">
        <p14:creationId xmlns:p14="http://schemas.microsoft.com/office/powerpoint/2010/main" val="146050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46B1-5217-448A-A504-4C5AD79574B5}"/>
              </a:ext>
            </a:extLst>
          </p:cNvPr>
          <p:cNvSpPr>
            <a:spLocks noGrp="1"/>
          </p:cNvSpPr>
          <p:nvPr>
            <p:ph type="title"/>
          </p:nvPr>
        </p:nvSpPr>
        <p:spPr/>
        <p:txBody>
          <a:bodyPr/>
          <a:lstStyle/>
          <a:p>
            <a:r>
              <a:rPr lang="en-IN" dirty="0"/>
              <a:t>SOFTWARE TOOLS USED</a:t>
            </a:r>
          </a:p>
        </p:txBody>
      </p:sp>
      <p:sp>
        <p:nvSpPr>
          <p:cNvPr id="3" name="Content Placeholder 2">
            <a:extLst>
              <a:ext uri="{FF2B5EF4-FFF2-40B4-BE49-F238E27FC236}">
                <a16:creationId xmlns:a16="http://schemas.microsoft.com/office/drawing/2014/main" id="{6E312DFC-CA62-4074-B1E0-D760C98D4BD0}"/>
              </a:ext>
            </a:extLst>
          </p:cNvPr>
          <p:cNvSpPr>
            <a:spLocks noGrp="1"/>
          </p:cNvSpPr>
          <p:nvPr>
            <p:ph idx="1"/>
          </p:nvPr>
        </p:nvSpPr>
        <p:spPr/>
        <p:txBody>
          <a:bodyPr/>
          <a:lstStyle/>
          <a:p>
            <a:r>
              <a:rPr lang="pt-BR" dirty="0"/>
              <a:t>1. GVIM (Text Editor) </a:t>
            </a:r>
          </a:p>
          <a:p>
            <a:r>
              <a:rPr lang="pt-BR" dirty="0"/>
              <a:t>2. Questa Sim (System Verilog Compilation, Simulation and Wavefom Visualizer) </a:t>
            </a:r>
          </a:p>
          <a:p>
            <a:endParaRPr lang="en-IN" dirty="0"/>
          </a:p>
        </p:txBody>
      </p:sp>
    </p:spTree>
    <p:extLst>
      <p:ext uri="{BB962C8B-B14F-4D97-AF65-F5344CB8AC3E}">
        <p14:creationId xmlns:p14="http://schemas.microsoft.com/office/powerpoint/2010/main" val="89818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9BE1-F230-44CF-BCED-D6DF6C10C7A9}"/>
              </a:ext>
            </a:extLst>
          </p:cNvPr>
          <p:cNvSpPr>
            <a:spLocks noGrp="1"/>
          </p:cNvSpPr>
          <p:nvPr>
            <p:ph type="title"/>
          </p:nvPr>
        </p:nvSpPr>
        <p:spPr/>
        <p:txBody>
          <a:bodyPr/>
          <a:lstStyle/>
          <a:p>
            <a:r>
              <a:rPr lang="en-IN" dirty="0"/>
              <a:t>Simulation Results</a:t>
            </a:r>
          </a:p>
        </p:txBody>
      </p:sp>
      <p:pic>
        <p:nvPicPr>
          <p:cNvPr id="4" name="Content Placeholder 3">
            <a:extLst>
              <a:ext uri="{FF2B5EF4-FFF2-40B4-BE49-F238E27FC236}">
                <a16:creationId xmlns:a16="http://schemas.microsoft.com/office/drawing/2014/main" id="{33EE9C9D-7A5A-4C3B-8076-EA4016C72012}"/>
              </a:ext>
            </a:extLst>
          </p:cNvPr>
          <p:cNvPicPr>
            <a:picLocks noGrp="1" noChangeAspect="1"/>
          </p:cNvPicPr>
          <p:nvPr>
            <p:ph idx="1"/>
          </p:nvPr>
        </p:nvPicPr>
        <p:blipFill>
          <a:blip r:embed="rId2"/>
          <a:stretch>
            <a:fillRect/>
          </a:stretch>
        </p:blipFill>
        <p:spPr>
          <a:xfrm>
            <a:off x="529659" y="1915168"/>
            <a:ext cx="8084682" cy="4293128"/>
          </a:xfrm>
          <a:prstGeom prst="rect">
            <a:avLst/>
          </a:prstGeom>
        </p:spPr>
      </p:pic>
    </p:spTree>
    <p:extLst>
      <p:ext uri="{BB962C8B-B14F-4D97-AF65-F5344CB8AC3E}">
        <p14:creationId xmlns:p14="http://schemas.microsoft.com/office/powerpoint/2010/main" val="382622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A069-9879-483B-8B21-BA9A6BB00065}"/>
              </a:ext>
            </a:extLst>
          </p:cNvPr>
          <p:cNvSpPr>
            <a:spLocks noGrp="1"/>
          </p:cNvSpPr>
          <p:nvPr>
            <p:ph type="title"/>
          </p:nvPr>
        </p:nvSpPr>
        <p:spPr/>
        <p:txBody>
          <a:bodyPr/>
          <a:lstStyle/>
          <a:p>
            <a:r>
              <a:rPr lang="en-IN" dirty="0"/>
              <a:t>Write operation</a:t>
            </a:r>
          </a:p>
        </p:txBody>
      </p:sp>
      <p:pic>
        <p:nvPicPr>
          <p:cNvPr id="4" name="Content Placeholder 3">
            <a:extLst>
              <a:ext uri="{FF2B5EF4-FFF2-40B4-BE49-F238E27FC236}">
                <a16:creationId xmlns:a16="http://schemas.microsoft.com/office/drawing/2014/main" id="{D74E0F57-AC04-44B8-947F-D59B788E5D8A}"/>
              </a:ext>
            </a:extLst>
          </p:cNvPr>
          <p:cNvPicPr>
            <a:picLocks noGrp="1" noChangeAspect="1"/>
          </p:cNvPicPr>
          <p:nvPr>
            <p:ph idx="1"/>
          </p:nvPr>
        </p:nvPicPr>
        <p:blipFill>
          <a:blip r:embed="rId2"/>
          <a:stretch>
            <a:fillRect/>
          </a:stretch>
        </p:blipFill>
        <p:spPr>
          <a:xfrm>
            <a:off x="896813" y="2117084"/>
            <a:ext cx="7350374" cy="3902716"/>
          </a:xfrm>
          <a:prstGeom prst="rect">
            <a:avLst/>
          </a:prstGeom>
        </p:spPr>
      </p:pic>
    </p:spTree>
    <p:extLst>
      <p:ext uri="{BB962C8B-B14F-4D97-AF65-F5344CB8AC3E}">
        <p14:creationId xmlns:p14="http://schemas.microsoft.com/office/powerpoint/2010/main" val="428121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3CC0-1A2F-4457-AD22-654144961554}"/>
              </a:ext>
            </a:extLst>
          </p:cNvPr>
          <p:cNvSpPr>
            <a:spLocks noGrp="1"/>
          </p:cNvSpPr>
          <p:nvPr>
            <p:ph type="title"/>
          </p:nvPr>
        </p:nvSpPr>
        <p:spPr/>
        <p:txBody>
          <a:bodyPr/>
          <a:lstStyle/>
          <a:p>
            <a:r>
              <a:rPr lang="en-IN" dirty="0"/>
              <a:t>Read Operation</a:t>
            </a:r>
          </a:p>
        </p:txBody>
      </p:sp>
      <p:pic>
        <p:nvPicPr>
          <p:cNvPr id="4" name="Content Placeholder 3">
            <a:extLst>
              <a:ext uri="{FF2B5EF4-FFF2-40B4-BE49-F238E27FC236}">
                <a16:creationId xmlns:a16="http://schemas.microsoft.com/office/drawing/2014/main" id="{B81B3660-330E-4B1E-9CF8-71CB67E32E88}"/>
              </a:ext>
            </a:extLst>
          </p:cNvPr>
          <p:cNvPicPr>
            <a:picLocks noGrp="1" noChangeAspect="1"/>
          </p:cNvPicPr>
          <p:nvPr>
            <p:ph idx="1"/>
          </p:nvPr>
        </p:nvPicPr>
        <p:blipFill>
          <a:blip r:embed="rId2"/>
          <a:stretch>
            <a:fillRect/>
          </a:stretch>
        </p:blipFill>
        <p:spPr>
          <a:xfrm>
            <a:off x="706882" y="1973824"/>
            <a:ext cx="7730236" cy="4106936"/>
          </a:xfrm>
          <a:prstGeom prst="rect">
            <a:avLst/>
          </a:prstGeom>
        </p:spPr>
      </p:pic>
    </p:spTree>
    <p:extLst>
      <p:ext uri="{BB962C8B-B14F-4D97-AF65-F5344CB8AC3E}">
        <p14:creationId xmlns:p14="http://schemas.microsoft.com/office/powerpoint/2010/main" val="3438590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A6BF-7371-4508-9DDE-C70391DA347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7B9765E-4508-4A9A-86D0-853549950CEE}"/>
              </a:ext>
            </a:extLst>
          </p:cNvPr>
          <p:cNvSpPr>
            <a:spLocks noGrp="1"/>
          </p:cNvSpPr>
          <p:nvPr>
            <p:ph idx="1"/>
          </p:nvPr>
        </p:nvSpPr>
        <p:spPr/>
        <p:txBody>
          <a:bodyPr/>
          <a:lstStyle/>
          <a:p>
            <a:r>
              <a:rPr lang="en-US" dirty="0"/>
              <a:t>The development of the synthesizable APB Bridge in system </a:t>
            </a:r>
            <a:r>
              <a:rPr lang="en-US" dirty="0" err="1"/>
              <a:t>verilog</a:t>
            </a:r>
            <a:r>
              <a:rPr lang="en-US" dirty="0"/>
              <a:t> HDL was done. The PENABLE mechanism was implemented for making it the low-power consuming system. The functional verification of the bridge was done by driving various testcases to the design for testing the features. The </a:t>
            </a:r>
            <a:r>
              <a:rPr lang="en-US" b="1" dirty="0" err="1"/>
              <a:t>multimaster</a:t>
            </a:r>
            <a:r>
              <a:rPr lang="en-US" b="1" dirty="0"/>
              <a:t> and </a:t>
            </a:r>
            <a:r>
              <a:rPr lang="en-US" b="1" dirty="0" err="1"/>
              <a:t>multislave</a:t>
            </a:r>
            <a:r>
              <a:rPr lang="en-US" b="1" dirty="0"/>
              <a:t> </a:t>
            </a:r>
            <a:r>
              <a:rPr lang="en-US" dirty="0"/>
              <a:t>AHB to APB bridge is one of the future scopes. </a:t>
            </a:r>
            <a:endParaRPr lang="en-IN" dirty="0"/>
          </a:p>
        </p:txBody>
      </p:sp>
    </p:spTree>
    <p:extLst>
      <p:ext uri="{BB962C8B-B14F-4D97-AF65-F5344CB8AC3E}">
        <p14:creationId xmlns:p14="http://schemas.microsoft.com/office/powerpoint/2010/main" val="649030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9170-0126-4E05-AD11-D2946EA90BEF}"/>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FADC10F-5BE5-4737-9580-19A50821377A}"/>
              </a:ext>
            </a:extLst>
          </p:cNvPr>
          <p:cNvSpPr>
            <a:spLocks noGrp="1"/>
          </p:cNvSpPr>
          <p:nvPr>
            <p:ph idx="1"/>
          </p:nvPr>
        </p:nvSpPr>
        <p:spPr/>
        <p:txBody>
          <a:bodyPr/>
          <a:lstStyle/>
          <a:p>
            <a:pPr algn="just"/>
            <a:r>
              <a:rPr lang="en-US" dirty="0"/>
              <a:t>Advanced Peripheral Bus (APB) is the piece of Advanced Microcontroller Bus Architecture (AMBA) family conventions. The Advanced Peripheral Bus (APB) is a simple, low-power, and low-complexity bus protocol designed for connecting peripheral devices to a microcontroller or system-on-chip (SoC) in embedded systems. It is used to associate low-data transfer capacity peripherals to the SoC(System on Chip). The 32-bit model is developed for communication between Master and Slave devices. The Testbench acts as a Master APB and Design acts as a Slave APB. The Master originates transports on the Peripheral Bus which supports Write, Read, and Idle exchanges</a:t>
            </a:r>
            <a:endParaRPr lang="en-IN" dirty="0"/>
          </a:p>
        </p:txBody>
      </p:sp>
    </p:spTree>
    <p:extLst>
      <p:ext uri="{BB962C8B-B14F-4D97-AF65-F5344CB8AC3E}">
        <p14:creationId xmlns:p14="http://schemas.microsoft.com/office/powerpoint/2010/main" val="415068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60D7F9-7DD3-4B9A-9D80-17022EA9F01D}"/>
              </a:ext>
            </a:extLst>
          </p:cNvPr>
          <p:cNvSpPr txBox="1"/>
          <p:nvPr/>
        </p:nvSpPr>
        <p:spPr>
          <a:xfrm>
            <a:off x="2156460" y="2544675"/>
            <a:ext cx="4831080" cy="1311449"/>
          </a:xfrm>
          <a:prstGeom prst="rect">
            <a:avLst/>
          </a:prstGeom>
          <a:noFill/>
        </p:spPr>
        <p:txBody>
          <a:bodyPr wrap="square" anchor="ctr">
            <a:spAutoFit/>
          </a:bodyPr>
          <a:lstStyle/>
          <a:p>
            <a:pPr algn="just">
              <a:lnSpc>
                <a:spcPct val="150000"/>
              </a:lnSpc>
            </a:pPr>
            <a:r>
              <a:rPr lang="en-IN" sz="6000" dirty="0">
                <a:solidFill>
                  <a:srgbClr val="000000"/>
                </a:solidFill>
                <a:latin typeface="Times New Roman" panose="02020603050405020304" pitchFamily="18" charset="0"/>
                <a:ea typeface="Calibri" panose="020F0502020204030204" pitchFamily="34" charset="0"/>
              </a:rPr>
              <a:t>THANK YOU</a:t>
            </a:r>
            <a:endParaRPr lang="en-IN" sz="6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433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7A79-4E1A-44B7-AE85-0B3C0E3806FC}"/>
              </a:ext>
            </a:extLst>
          </p:cNvPr>
          <p:cNvSpPr>
            <a:spLocks noGrp="1"/>
          </p:cNvSpPr>
          <p:nvPr>
            <p:ph type="title"/>
          </p:nvPr>
        </p:nvSpPr>
        <p:spPr/>
        <p:txBody>
          <a:bodyPr/>
          <a:lstStyle/>
          <a:p>
            <a:r>
              <a:rPr lang="en-IN" dirty="0"/>
              <a:t>AMBA ARCHITECTURE</a:t>
            </a:r>
          </a:p>
        </p:txBody>
      </p:sp>
      <p:sp>
        <p:nvSpPr>
          <p:cNvPr id="3" name="Content Placeholder 2">
            <a:extLst>
              <a:ext uri="{FF2B5EF4-FFF2-40B4-BE49-F238E27FC236}">
                <a16:creationId xmlns:a16="http://schemas.microsoft.com/office/drawing/2014/main" id="{C3B0A825-4FA7-4FC7-8C01-9A78EEB70B8B}"/>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001E3B68-8A97-43D6-9563-45681FCB1F96}"/>
              </a:ext>
            </a:extLst>
          </p:cNvPr>
          <p:cNvPicPr>
            <a:picLocks noChangeAspect="1"/>
          </p:cNvPicPr>
          <p:nvPr/>
        </p:nvPicPr>
        <p:blipFill rotWithShape="1">
          <a:blip r:embed="rId2"/>
          <a:srcRect l="23804" t="44442" r="19783" b="9911"/>
          <a:stretch/>
        </p:blipFill>
        <p:spPr>
          <a:xfrm>
            <a:off x="822959" y="1873136"/>
            <a:ext cx="5359288" cy="2234044"/>
          </a:xfrm>
          <a:prstGeom prst="rect">
            <a:avLst/>
          </a:prstGeom>
        </p:spPr>
      </p:pic>
      <p:pic>
        <p:nvPicPr>
          <p:cNvPr id="11" name="Picture 10">
            <a:extLst>
              <a:ext uri="{FF2B5EF4-FFF2-40B4-BE49-F238E27FC236}">
                <a16:creationId xmlns:a16="http://schemas.microsoft.com/office/drawing/2014/main" id="{8B1B6343-041F-4BBA-ADDB-3FE4DB194218}"/>
              </a:ext>
            </a:extLst>
          </p:cNvPr>
          <p:cNvPicPr>
            <a:picLocks noChangeAspect="1"/>
          </p:cNvPicPr>
          <p:nvPr/>
        </p:nvPicPr>
        <p:blipFill rotWithShape="1">
          <a:blip r:embed="rId3"/>
          <a:srcRect l="34783" t="34195" r="25108" b="21145"/>
          <a:stretch/>
        </p:blipFill>
        <p:spPr>
          <a:xfrm>
            <a:off x="4823036" y="3565574"/>
            <a:ext cx="3543724" cy="2486298"/>
          </a:xfrm>
          <a:prstGeom prst="rect">
            <a:avLst/>
          </a:prstGeom>
        </p:spPr>
      </p:pic>
      <p:sp>
        <p:nvSpPr>
          <p:cNvPr id="12" name="Oval 11">
            <a:extLst>
              <a:ext uri="{FF2B5EF4-FFF2-40B4-BE49-F238E27FC236}">
                <a16:creationId xmlns:a16="http://schemas.microsoft.com/office/drawing/2014/main" id="{A95ECA59-E7F0-425A-A39F-C1D0B929A471}"/>
              </a:ext>
            </a:extLst>
          </p:cNvPr>
          <p:cNvSpPr/>
          <p:nvPr/>
        </p:nvSpPr>
        <p:spPr>
          <a:xfrm>
            <a:off x="4043040" y="2278028"/>
            <a:ext cx="658221" cy="1324465"/>
          </a:xfrm>
          <a:prstGeom prst="ellipse">
            <a:avLst/>
          </a:prstGeom>
          <a:noFill/>
          <a:ln w="3810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p:txBody>
      </p:sp>
      <p:cxnSp>
        <p:nvCxnSpPr>
          <p:cNvPr id="13" name="Straight Connector 12">
            <a:extLst>
              <a:ext uri="{FF2B5EF4-FFF2-40B4-BE49-F238E27FC236}">
                <a16:creationId xmlns:a16="http://schemas.microsoft.com/office/drawing/2014/main" id="{98DCEB18-E47D-4A06-A2E6-1615538B4E89}"/>
              </a:ext>
            </a:extLst>
          </p:cNvPr>
          <p:cNvCxnSpPr>
            <a:cxnSpLocks/>
            <a:stCxn id="12" idx="0"/>
            <a:endCxn id="11" idx="0"/>
          </p:cNvCxnSpPr>
          <p:nvPr/>
        </p:nvCxnSpPr>
        <p:spPr>
          <a:xfrm>
            <a:off x="4372151" y="2278028"/>
            <a:ext cx="2222747" cy="1287546"/>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DB6F1B8-68FF-4E50-90D0-E7E7687CC1B3}"/>
              </a:ext>
            </a:extLst>
          </p:cNvPr>
          <p:cNvCxnSpPr>
            <a:cxnSpLocks/>
            <a:stCxn id="12" idx="4"/>
          </p:cNvCxnSpPr>
          <p:nvPr/>
        </p:nvCxnSpPr>
        <p:spPr>
          <a:xfrm>
            <a:off x="4372151" y="3602493"/>
            <a:ext cx="450885" cy="1312715"/>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33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DD5C-0E09-44F2-BACD-4D6C4593309F}"/>
              </a:ext>
            </a:extLst>
          </p:cNvPr>
          <p:cNvSpPr>
            <a:spLocks noGrp="1"/>
          </p:cNvSpPr>
          <p:nvPr>
            <p:ph type="title"/>
          </p:nvPr>
        </p:nvSpPr>
        <p:spPr/>
        <p:txBody>
          <a:bodyPr/>
          <a:lstStyle/>
          <a:p>
            <a:r>
              <a:rPr lang="en-IN" dirty="0"/>
              <a:t>Interface Diagram</a:t>
            </a:r>
          </a:p>
        </p:txBody>
      </p:sp>
      <p:pic>
        <p:nvPicPr>
          <p:cNvPr id="4" name="Content Placeholder 3">
            <a:extLst>
              <a:ext uri="{FF2B5EF4-FFF2-40B4-BE49-F238E27FC236}">
                <a16:creationId xmlns:a16="http://schemas.microsoft.com/office/drawing/2014/main" id="{81D3C127-209D-4ECF-B20F-837A61F0F38A}"/>
              </a:ext>
            </a:extLst>
          </p:cNvPr>
          <p:cNvPicPr>
            <a:picLocks noGrp="1" noChangeAspect="1"/>
          </p:cNvPicPr>
          <p:nvPr>
            <p:ph idx="1"/>
          </p:nvPr>
        </p:nvPicPr>
        <p:blipFill>
          <a:blip r:embed="rId2"/>
          <a:stretch>
            <a:fillRect/>
          </a:stretch>
        </p:blipFill>
        <p:spPr>
          <a:xfrm>
            <a:off x="2009832" y="1846263"/>
            <a:ext cx="5168786" cy="4022725"/>
          </a:xfrm>
          <a:prstGeom prst="rect">
            <a:avLst/>
          </a:prstGeom>
        </p:spPr>
      </p:pic>
    </p:spTree>
    <p:extLst>
      <p:ext uri="{BB962C8B-B14F-4D97-AF65-F5344CB8AC3E}">
        <p14:creationId xmlns:p14="http://schemas.microsoft.com/office/powerpoint/2010/main" val="23867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E75F-10CB-49FE-91A5-52CC3A68CE47}"/>
              </a:ext>
            </a:extLst>
          </p:cNvPr>
          <p:cNvSpPr>
            <a:spLocks noGrp="1"/>
          </p:cNvSpPr>
          <p:nvPr>
            <p:ph type="title"/>
          </p:nvPr>
        </p:nvSpPr>
        <p:spPr/>
        <p:txBody>
          <a:bodyPr/>
          <a:lstStyle/>
          <a:p>
            <a:r>
              <a:rPr lang="en-IN" dirty="0"/>
              <a:t>Operation of APB</a:t>
            </a:r>
          </a:p>
        </p:txBody>
      </p:sp>
      <p:sp>
        <p:nvSpPr>
          <p:cNvPr id="3" name="Content Placeholder 2">
            <a:extLst>
              <a:ext uri="{FF2B5EF4-FFF2-40B4-BE49-F238E27FC236}">
                <a16:creationId xmlns:a16="http://schemas.microsoft.com/office/drawing/2014/main" id="{2736C2D4-C018-471C-B189-4797E3EFAFCC}"/>
              </a:ext>
            </a:extLst>
          </p:cNvPr>
          <p:cNvSpPr>
            <a:spLocks noGrp="1"/>
          </p:cNvSpPr>
          <p:nvPr>
            <p:ph idx="1"/>
          </p:nvPr>
        </p:nvSpPr>
        <p:spPr/>
        <p:txBody>
          <a:bodyPr/>
          <a:lstStyle/>
          <a:p>
            <a:pPr>
              <a:buFont typeface="Wingdings" panose="05000000000000000000" pitchFamily="2" charset="2"/>
              <a:buChar char="Ø"/>
            </a:pPr>
            <a:r>
              <a:rPr lang="en-IN" dirty="0"/>
              <a:t>IDLE </a:t>
            </a:r>
          </a:p>
          <a:p>
            <a:pPr>
              <a:buFont typeface="Wingdings" panose="05000000000000000000" pitchFamily="2" charset="2"/>
              <a:buChar char="Ø"/>
            </a:pPr>
            <a:r>
              <a:rPr lang="en-IN" dirty="0"/>
              <a:t>SETUP</a:t>
            </a:r>
          </a:p>
          <a:p>
            <a:pPr>
              <a:buFont typeface="Wingdings" panose="05000000000000000000" pitchFamily="2" charset="2"/>
              <a:buChar char="Ø"/>
            </a:pPr>
            <a:r>
              <a:rPr lang="en-IN" dirty="0"/>
              <a:t>ACCESS/ENABLE </a:t>
            </a:r>
          </a:p>
        </p:txBody>
      </p:sp>
      <p:pic>
        <p:nvPicPr>
          <p:cNvPr id="4" name="Picture 3">
            <a:extLst>
              <a:ext uri="{FF2B5EF4-FFF2-40B4-BE49-F238E27FC236}">
                <a16:creationId xmlns:a16="http://schemas.microsoft.com/office/drawing/2014/main" id="{C835C266-D331-4A33-B6DC-AB3CCD44F282}"/>
              </a:ext>
            </a:extLst>
          </p:cNvPr>
          <p:cNvPicPr>
            <a:picLocks noChangeAspect="1"/>
          </p:cNvPicPr>
          <p:nvPr/>
        </p:nvPicPr>
        <p:blipFill>
          <a:blip r:embed="rId2"/>
          <a:stretch>
            <a:fillRect/>
          </a:stretch>
        </p:blipFill>
        <p:spPr>
          <a:xfrm>
            <a:off x="3930366" y="1954107"/>
            <a:ext cx="3891670" cy="4023360"/>
          </a:xfrm>
          <a:prstGeom prst="rect">
            <a:avLst/>
          </a:prstGeom>
        </p:spPr>
      </p:pic>
    </p:spTree>
    <p:extLst>
      <p:ext uri="{BB962C8B-B14F-4D97-AF65-F5344CB8AC3E}">
        <p14:creationId xmlns:p14="http://schemas.microsoft.com/office/powerpoint/2010/main" val="152894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9EB0-2F3B-4E16-BB14-E4B52E057C3B}"/>
              </a:ext>
            </a:extLst>
          </p:cNvPr>
          <p:cNvSpPr>
            <a:spLocks noGrp="1"/>
          </p:cNvSpPr>
          <p:nvPr>
            <p:ph type="title"/>
          </p:nvPr>
        </p:nvSpPr>
        <p:spPr/>
        <p:txBody>
          <a:bodyPr/>
          <a:lstStyle/>
          <a:p>
            <a:r>
              <a:rPr lang="en-IN" dirty="0"/>
              <a:t>PIN Description</a:t>
            </a:r>
          </a:p>
        </p:txBody>
      </p:sp>
      <p:sp>
        <p:nvSpPr>
          <p:cNvPr id="3" name="Content Placeholder 2">
            <a:extLst>
              <a:ext uri="{FF2B5EF4-FFF2-40B4-BE49-F238E27FC236}">
                <a16:creationId xmlns:a16="http://schemas.microsoft.com/office/drawing/2014/main" id="{3A45DC7D-9218-4C6F-BA5C-BC5475ACD1A5}"/>
              </a:ext>
            </a:extLst>
          </p:cNvPr>
          <p:cNvSpPr>
            <a:spLocks noGrp="1"/>
          </p:cNvSpPr>
          <p:nvPr>
            <p:ph idx="1"/>
          </p:nvPr>
        </p:nvSpPr>
        <p:spPr/>
        <p:txBody>
          <a:bodyPr/>
          <a:lstStyle/>
          <a:p>
            <a:endParaRPr lang="en-IN" dirty="0"/>
          </a:p>
        </p:txBody>
      </p:sp>
      <p:graphicFrame>
        <p:nvGraphicFramePr>
          <p:cNvPr id="4" name="Table 3">
            <a:extLst>
              <a:ext uri="{FF2B5EF4-FFF2-40B4-BE49-F238E27FC236}">
                <a16:creationId xmlns:a16="http://schemas.microsoft.com/office/drawing/2014/main" id="{D8EBD351-D2EB-4D37-A76C-0D8CD9C9AD71}"/>
              </a:ext>
            </a:extLst>
          </p:cNvPr>
          <p:cNvGraphicFramePr>
            <a:graphicFrameLocks noGrp="1"/>
          </p:cNvGraphicFramePr>
          <p:nvPr>
            <p:extLst>
              <p:ext uri="{D42A27DB-BD31-4B8C-83A1-F6EECF244321}">
                <p14:modId xmlns:p14="http://schemas.microsoft.com/office/powerpoint/2010/main" val="1759586715"/>
              </p:ext>
            </p:extLst>
          </p:nvPr>
        </p:nvGraphicFramePr>
        <p:xfrm>
          <a:off x="822959" y="1845734"/>
          <a:ext cx="7589521" cy="3931920"/>
        </p:xfrm>
        <a:graphic>
          <a:graphicData uri="http://schemas.openxmlformats.org/drawingml/2006/table">
            <a:tbl>
              <a:tblPr firstRow="1" bandRow="1">
                <a:tableStyleId>{073A0DAA-6AF3-43AB-8588-CEC1D06C72B9}</a:tableStyleId>
              </a:tblPr>
              <a:tblGrid>
                <a:gridCol w="1232954">
                  <a:extLst>
                    <a:ext uri="{9D8B030D-6E8A-4147-A177-3AD203B41FA5}">
                      <a16:colId xmlns:a16="http://schemas.microsoft.com/office/drawing/2014/main" val="1696246290"/>
                    </a:ext>
                  </a:extLst>
                </a:gridCol>
                <a:gridCol w="1232955">
                  <a:extLst>
                    <a:ext uri="{9D8B030D-6E8A-4147-A177-3AD203B41FA5}">
                      <a16:colId xmlns:a16="http://schemas.microsoft.com/office/drawing/2014/main" val="1423352717"/>
                    </a:ext>
                  </a:extLst>
                </a:gridCol>
                <a:gridCol w="4055050">
                  <a:extLst>
                    <a:ext uri="{9D8B030D-6E8A-4147-A177-3AD203B41FA5}">
                      <a16:colId xmlns:a16="http://schemas.microsoft.com/office/drawing/2014/main" val="1484550141"/>
                    </a:ext>
                  </a:extLst>
                </a:gridCol>
                <a:gridCol w="1068562">
                  <a:extLst>
                    <a:ext uri="{9D8B030D-6E8A-4147-A177-3AD203B41FA5}">
                      <a16:colId xmlns:a16="http://schemas.microsoft.com/office/drawing/2014/main" val="754784357"/>
                    </a:ext>
                  </a:extLst>
                </a:gridCol>
              </a:tblGrid>
              <a:tr h="552206">
                <a:tc>
                  <a:txBody>
                    <a:bodyPr/>
                    <a:lstStyle/>
                    <a:p>
                      <a:pPr algn="ctr"/>
                      <a:r>
                        <a:rPr lang="en-US" dirty="0">
                          <a:solidFill>
                            <a:schemeClr val="tx1"/>
                          </a:solidFill>
                        </a:rPr>
                        <a:t>SIGNAL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SOURCE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solidFill>
                            <a:schemeClr val="tx1"/>
                          </a:solidFill>
                        </a:rPr>
                        <a:t>WIDTH(Bit)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3310933"/>
                  </a:ext>
                </a:extLst>
              </a:tr>
              <a:tr h="552206">
                <a:tc>
                  <a:txBody>
                    <a:bodyPr/>
                    <a:lstStyle/>
                    <a:p>
                      <a:pPr algn="ctr"/>
                      <a:r>
                        <a:rPr lang="en-US" dirty="0">
                          <a:solidFill>
                            <a:schemeClr val="tx1"/>
                          </a:solidFill>
                        </a:rPr>
                        <a:t>Transfer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System Bus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APB enable signal. If high APB is activated else APB is disabled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1366442"/>
                  </a:ext>
                </a:extLst>
              </a:tr>
              <a:tr h="552206">
                <a:tc>
                  <a:txBody>
                    <a:bodyPr/>
                    <a:lstStyle/>
                    <a:p>
                      <a:pPr algn="ctr"/>
                      <a:r>
                        <a:rPr lang="en-US" dirty="0">
                          <a:solidFill>
                            <a:schemeClr val="tx1"/>
                          </a:solidFill>
                        </a:rPr>
                        <a:t>PCLK</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Clock Source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All APB functionality occurs at rising edge.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6326617"/>
                  </a:ext>
                </a:extLst>
              </a:tr>
              <a:tr h="315546">
                <a:tc>
                  <a:txBody>
                    <a:bodyPr/>
                    <a:lstStyle/>
                    <a:p>
                      <a:pPr algn="ctr"/>
                      <a:r>
                        <a:rPr lang="en-US" dirty="0" err="1">
                          <a:solidFill>
                            <a:schemeClr val="tx1"/>
                          </a:solidFill>
                        </a:rPr>
                        <a:t>PRESETn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System Bus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IN" dirty="0"/>
                        <a:t>An active low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5960262"/>
                  </a:ext>
                </a:extLst>
              </a:tr>
              <a:tr h="315546">
                <a:tc>
                  <a:txBody>
                    <a:bodyPr/>
                    <a:lstStyle/>
                    <a:p>
                      <a:pPr algn="ctr"/>
                      <a:r>
                        <a:rPr lang="en-US" dirty="0">
                          <a:solidFill>
                            <a:schemeClr val="tx1"/>
                          </a:solidFill>
                        </a:rPr>
                        <a:t>PADDR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The APB address bus can be up to 32 bits.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6817118"/>
                  </a:ext>
                </a:extLst>
              </a:tr>
              <a:tr h="552206">
                <a:tc>
                  <a:txBody>
                    <a:bodyPr/>
                    <a:lstStyle/>
                    <a:p>
                      <a:pPr algn="ctr"/>
                      <a:r>
                        <a:rPr lang="en-US" dirty="0">
                          <a:solidFill>
                            <a:schemeClr val="tx1"/>
                          </a:solidFill>
                        </a:rPr>
                        <a:t>PSEL1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There is a PSEL for each slave. It’s an active high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1781881"/>
                  </a:ext>
                </a:extLst>
              </a:tr>
              <a:tr h="552206">
                <a:tc>
                  <a:txBody>
                    <a:bodyPr/>
                    <a:lstStyle/>
                    <a:p>
                      <a:pPr algn="ctr"/>
                      <a:r>
                        <a:rPr lang="en-US" dirty="0">
                          <a:solidFill>
                            <a:schemeClr val="tx1"/>
                          </a:solidFill>
                        </a:rPr>
                        <a:t>PENABLE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APB bridge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It indicates the 2</a:t>
                      </a:r>
                      <a:r>
                        <a:rPr lang="en-US" baseline="30000" dirty="0"/>
                        <a:t>nd</a:t>
                      </a:r>
                      <a:r>
                        <a:rPr lang="en-US" dirty="0"/>
                        <a:t> cycle of a data transfer. It’s an active high signal.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203839"/>
                  </a:ext>
                </a:extLst>
              </a:tr>
            </a:tbl>
          </a:graphicData>
        </a:graphic>
      </p:graphicFrame>
    </p:spTree>
    <p:extLst>
      <p:ext uri="{BB962C8B-B14F-4D97-AF65-F5344CB8AC3E}">
        <p14:creationId xmlns:p14="http://schemas.microsoft.com/office/powerpoint/2010/main" val="385888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A331843-1140-4D5B-8FEB-BD88E3866C3A}"/>
              </a:ext>
            </a:extLst>
          </p:cNvPr>
          <p:cNvGraphicFramePr>
            <a:graphicFrameLocks noGrp="1"/>
          </p:cNvGraphicFramePr>
          <p:nvPr>
            <p:extLst>
              <p:ext uri="{D42A27DB-BD31-4B8C-83A1-F6EECF244321}">
                <p14:modId xmlns:p14="http://schemas.microsoft.com/office/powerpoint/2010/main" val="4114793330"/>
              </p:ext>
            </p:extLst>
          </p:nvPr>
        </p:nvGraphicFramePr>
        <p:xfrm>
          <a:off x="777239" y="1280160"/>
          <a:ext cx="7589521" cy="4297680"/>
        </p:xfrm>
        <a:graphic>
          <a:graphicData uri="http://schemas.openxmlformats.org/drawingml/2006/table">
            <a:tbl>
              <a:tblPr firstRow="1" bandRow="1">
                <a:tableStyleId>{073A0DAA-6AF3-43AB-8588-CEC1D06C72B9}</a:tableStyleId>
              </a:tblPr>
              <a:tblGrid>
                <a:gridCol w="1232954">
                  <a:extLst>
                    <a:ext uri="{9D8B030D-6E8A-4147-A177-3AD203B41FA5}">
                      <a16:colId xmlns:a16="http://schemas.microsoft.com/office/drawing/2014/main" val="3144833182"/>
                    </a:ext>
                  </a:extLst>
                </a:gridCol>
                <a:gridCol w="1232955">
                  <a:extLst>
                    <a:ext uri="{9D8B030D-6E8A-4147-A177-3AD203B41FA5}">
                      <a16:colId xmlns:a16="http://schemas.microsoft.com/office/drawing/2014/main" val="2397529162"/>
                    </a:ext>
                  </a:extLst>
                </a:gridCol>
                <a:gridCol w="4055050">
                  <a:extLst>
                    <a:ext uri="{9D8B030D-6E8A-4147-A177-3AD203B41FA5}">
                      <a16:colId xmlns:a16="http://schemas.microsoft.com/office/drawing/2014/main" val="1267012302"/>
                    </a:ext>
                  </a:extLst>
                </a:gridCol>
                <a:gridCol w="1068562">
                  <a:extLst>
                    <a:ext uri="{9D8B030D-6E8A-4147-A177-3AD203B41FA5}">
                      <a16:colId xmlns:a16="http://schemas.microsoft.com/office/drawing/2014/main" val="1110025979"/>
                    </a:ext>
                  </a:extLst>
                </a:gridCol>
              </a:tblGrid>
              <a:tr h="1262186">
                <a:tc>
                  <a:txBody>
                    <a:bodyPr/>
                    <a:lstStyle/>
                    <a:p>
                      <a:pPr algn="ctr"/>
                      <a:r>
                        <a:rPr lang="en-US" sz="1800" kern="1200" dirty="0">
                          <a:solidFill>
                            <a:schemeClr val="dk1"/>
                          </a:solidFill>
                          <a:latin typeface="+mn-lt"/>
                          <a:ea typeface="+mn-ea"/>
                          <a:cs typeface="+mn-cs"/>
                        </a:rPr>
                        <a:t>PWRITE</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APB bridge</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800" kern="1200" dirty="0">
                          <a:solidFill>
                            <a:schemeClr val="dk1"/>
                          </a:solidFill>
                          <a:latin typeface="+mn-lt"/>
                          <a:ea typeface="+mn-ea"/>
                          <a:cs typeface="+mn-cs"/>
                        </a:rPr>
                        <a:t>Indicates the data transfer direction.</a:t>
                      </a:r>
                    </a:p>
                    <a:p>
                      <a:pPr algn="l"/>
                      <a:r>
                        <a:rPr lang="en-US" sz="1800" kern="1200" dirty="0">
                          <a:solidFill>
                            <a:schemeClr val="dk1"/>
                          </a:solidFill>
                          <a:latin typeface="+mn-lt"/>
                          <a:ea typeface="+mn-ea"/>
                          <a:cs typeface="+mn-cs"/>
                        </a:rPr>
                        <a:t>PWRITE=1 indicates APB write access(Master to slave) </a:t>
                      </a:r>
                    </a:p>
                    <a:p>
                      <a:pPr algn="l"/>
                      <a:r>
                        <a:rPr lang="en-US" sz="1800" kern="1200" dirty="0">
                          <a:solidFill>
                            <a:schemeClr val="dk1"/>
                          </a:solidFill>
                          <a:latin typeface="+mn-lt"/>
                          <a:ea typeface="+mn-ea"/>
                          <a:cs typeface="+mn-cs"/>
                        </a:rPr>
                        <a:t>PWRITE=0 indicates APB read access(Slave to master)</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5977082"/>
                  </a:ext>
                </a:extLst>
              </a:tr>
              <a:tr h="552206">
                <a:tc>
                  <a:txBody>
                    <a:bodyPr/>
                    <a:lstStyle/>
                    <a:p>
                      <a:pPr algn="ctr"/>
                      <a:r>
                        <a:rPr lang="en-US" dirty="0">
                          <a:solidFill>
                            <a:schemeClr val="tx1"/>
                          </a:solidFill>
                        </a:rPr>
                        <a:t>PREADY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This is an input from Slave. It is used to enter access state.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3565643"/>
                  </a:ext>
                </a:extLst>
              </a:tr>
              <a:tr h="552206">
                <a:tc>
                  <a:txBody>
                    <a:bodyPr/>
                    <a:lstStyle/>
                    <a:p>
                      <a:pPr algn="ctr"/>
                      <a:r>
                        <a:rPr lang="en-US" dirty="0">
                          <a:solidFill>
                            <a:schemeClr val="tx1"/>
                          </a:solidFill>
                        </a:rPr>
                        <a:t>PSLVERR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This indicates a transfer failure by the slave.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8308119"/>
                  </a:ext>
                </a:extLst>
              </a:tr>
              <a:tr h="552206">
                <a:tc>
                  <a:txBody>
                    <a:bodyPr/>
                    <a:lstStyle/>
                    <a:p>
                      <a:pPr algn="ctr"/>
                      <a:r>
                        <a:rPr lang="en-US" dirty="0">
                          <a:solidFill>
                            <a:schemeClr val="tx1"/>
                          </a:solidFill>
                        </a:rPr>
                        <a:t>PRDATA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Read Data. The selected slave drives this bus during read operation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3326030"/>
                  </a:ext>
                </a:extLst>
              </a:tr>
              <a:tr h="788866">
                <a:tc>
                  <a:txBody>
                    <a:bodyPr/>
                    <a:lstStyle/>
                    <a:p>
                      <a:pPr algn="ctr"/>
                      <a:r>
                        <a:rPr lang="en-US" dirty="0">
                          <a:solidFill>
                            <a:schemeClr val="tx1"/>
                          </a:solidFill>
                        </a:rPr>
                        <a:t>PWDATA</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Slave Interface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Write data. This bus is driven by the peripheral bus bridge unit during write cycles when PWRITE is high.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8</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6885853"/>
                  </a:ext>
                </a:extLst>
              </a:tr>
            </a:tbl>
          </a:graphicData>
        </a:graphic>
      </p:graphicFrame>
    </p:spTree>
    <p:extLst>
      <p:ext uri="{BB962C8B-B14F-4D97-AF65-F5344CB8AC3E}">
        <p14:creationId xmlns:p14="http://schemas.microsoft.com/office/powerpoint/2010/main" val="378865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D20-0039-45AC-862C-05D5AA0D75A8}"/>
              </a:ext>
            </a:extLst>
          </p:cNvPr>
          <p:cNvSpPr>
            <a:spLocks noGrp="1"/>
          </p:cNvSpPr>
          <p:nvPr>
            <p:ph type="title"/>
          </p:nvPr>
        </p:nvSpPr>
        <p:spPr/>
        <p:txBody>
          <a:bodyPr>
            <a:normAutofit/>
          </a:bodyPr>
          <a:lstStyle/>
          <a:p>
            <a:r>
              <a:rPr lang="en-US" sz="3200" dirty="0"/>
              <a:t>Moving from Advanced System Bus (ASB) to (APB) is a strategic decision in system design that may be driven by various factors:</a:t>
            </a:r>
            <a:endParaRPr lang="en-IN" sz="3200" dirty="0"/>
          </a:p>
        </p:txBody>
      </p:sp>
      <p:sp>
        <p:nvSpPr>
          <p:cNvPr id="3" name="Content Placeholder 2">
            <a:extLst>
              <a:ext uri="{FF2B5EF4-FFF2-40B4-BE49-F238E27FC236}">
                <a16:creationId xmlns:a16="http://schemas.microsoft.com/office/drawing/2014/main" id="{7A77A762-F46E-4231-99BA-845DEA7254E4}"/>
              </a:ext>
            </a:extLst>
          </p:cNvPr>
          <p:cNvSpPr>
            <a:spLocks noGrp="1"/>
          </p:cNvSpPr>
          <p:nvPr>
            <p:ph idx="1"/>
          </p:nvPr>
        </p:nvSpPr>
        <p:spPr/>
        <p:txBody>
          <a:bodyPr>
            <a:normAutofit fontScale="92500" lnSpcReduction="20000"/>
          </a:bodyPr>
          <a:lstStyle/>
          <a:p>
            <a:r>
              <a:rPr lang="en-US" b="1" dirty="0"/>
              <a:t>Compatibility:</a:t>
            </a:r>
            <a:r>
              <a:rPr lang="en-US" dirty="0"/>
              <a:t> APB is better suited for connecting devices like printers or keyboards to a computer. If you're adding these kinds of devices to your system, APB is a better fit.</a:t>
            </a:r>
          </a:p>
          <a:p>
            <a:r>
              <a:rPr lang="en-US" b="1" dirty="0"/>
              <a:t>Less Complexity: </a:t>
            </a:r>
            <a:r>
              <a:rPr lang="en-US" dirty="0"/>
              <a:t>APB is simpler and easier to use than ASB. If you don't need all the features and power of ASB, it's more efficient to use APB.</a:t>
            </a:r>
          </a:p>
          <a:p>
            <a:r>
              <a:rPr lang="en-US" b="1" dirty="0"/>
              <a:t>Cost Savings</a:t>
            </a:r>
            <a:r>
              <a:rPr lang="en-US" dirty="0"/>
              <a:t>: Using APB can be cheaper because it requires fewer resources and is less complicated to implement.</a:t>
            </a:r>
          </a:p>
          <a:p>
            <a:r>
              <a:rPr lang="en-US" b="1" dirty="0"/>
              <a:t>Good Enough Performance: </a:t>
            </a:r>
            <a:r>
              <a:rPr lang="en-US" dirty="0"/>
              <a:t>For many devices, APB works just fine. You might not need the super-fast speeds of ASB for your peripherals.</a:t>
            </a:r>
          </a:p>
          <a:p>
            <a:r>
              <a:rPr lang="en-US" b="1" dirty="0"/>
              <a:t>Flexible and Easy to Use: </a:t>
            </a:r>
            <a:r>
              <a:rPr lang="en-US" dirty="0"/>
              <a:t>APB is designed to be flexible and adaptable, making it a good choice for different kinds of devices and setups.</a:t>
            </a:r>
          </a:p>
          <a:p>
            <a:r>
              <a:rPr lang="en-US" dirty="0"/>
              <a:t>In simple terms, moving from ASB to APB is about choosing the right kind of road for the traffic you're expecting. If you're adding smaller devices to your system, APB is often the better choice.</a:t>
            </a:r>
          </a:p>
          <a:p>
            <a:endParaRPr lang="en-IN" dirty="0"/>
          </a:p>
        </p:txBody>
      </p:sp>
    </p:spTree>
    <p:extLst>
      <p:ext uri="{BB962C8B-B14F-4D97-AF65-F5344CB8AC3E}">
        <p14:creationId xmlns:p14="http://schemas.microsoft.com/office/powerpoint/2010/main" val="363483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EB6E-57A6-4DEA-935B-0E48B9772E55}"/>
              </a:ext>
            </a:extLst>
          </p:cNvPr>
          <p:cNvSpPr>
            <a:spLocks noGrp="1"/>
          </p:cNvSpPr>
          <p:nvPr>
            <p:ph type="title" idx="4294967295"/>
          </p:nvPr>
        </p:nvSpPr>
        <p:spPr>
          <a:xfrm>
            <a:off x="800099" y="119856"/>
            <a:ext cx="7543800" cy="814387"/>
          </a:xfrm>
        </p:spPr>
        <p:txBody>
          <a:bodyPr/>
          <a:lstStyle/>
          <a:p>
            <a:r>
              <a:rPr lang="en-US" dirty="0"/>
              <a:t>ASIC Flow</a:t>
            </a:r>
            <a:endParaRPr lang="en-IN" dirty="0"/>
          </a:p>
        </p:txBody>
      </p:sp>
      <p:pic>
        <p:nvPicPr>
          <p:cNvPr id="4" name="Content Placeholder 3">
            <a:extLst>
              <a:ext uri="{FF2B5EF4-FFF2-40B4-BE49-F238E27FC236}">
                <a16:creationId xmlns:a16="http://schemas.microsoft.com/office/drawing/2014/main" id="{E37F0B92-1300-4F8B-A28F-AEB35A3BD45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11166" y="934243"/>
            <a:ext cx="5721666" cy="5344637"/>
          </a:xfrm>
          <a:prstGeom prst="rect">
            <a:avLst/>
          </a:prstGeom>
        </p:spPr>
      </p:pic>
    </p:spTree>
    <p:extLst>
      <p:ext uri="{BB962C8B-B14F-4D97-AF65-F5344CB8AC3E}">
        <p14:creationId xmlns:p14="http://schemas.microsoft.com/office/powerpoint/2010/main" val="2190506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TotalTime>
  <Words>1096</Words>
  <Application>Microsoft Office PowerPoint</Application>
  <PresentationFormat>On-screen Show (4:3)</PresentationFormat>
  <Paragraphs>102</Paragraphs>
  <Slides>20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Calibri Light</vt:lpstr>
      <vt:lpstr>Times New Roman</vt:lpstr>
      <vt:lpstr>Wingdings</vt:lpstr>
      <vt:lpstr>Retrospect</vt:lpstr>
      <vt:lpstr>Annamalai University FEAT, Department of ECE   Project presentation  Design and Verification of Advanced Microcontroller Bus Architecture-Advanced Peripheral Bus (AMBA-APB) Protocol</vt:lpstr>
      <vt:lpstr>Abstract</vt:lpstr>
      <vt:lpstr>AMBA ARCHITECTURE</vt:lpstr>
      <vt:lpstr>Interface Diagram</vt:lpstr>
      <vt:lpstr>Operation of APB</vt:lpstr>
      <vt:lpstr>PIN Description</vt:lpstr>
      <vt:lpstr>PowerPoint Presentation</vt:lpstr>
      <vt:lpstr>Moving from Advanced System Bus (ASB) to (APB) is a strategic decision in system design that may be driven by various factors:</vt:lpstr>
      <vt:lpstr>ASIC Flow</vt:lpstr>
      <vt:lpstr>Language used : System Verilog</vt:lpstr>
      <vt:lpstr>Methodology used : UVM</vt:lpstr>
      <vt:lpstr>Verification using System Verilog and UVM </vt:lpstr>
      <vt:lpstr>UVM Architecture</vt:lpstr>
      <vt:lpstr>UVM Architecture (contd)</vt:lpstr>
      <vt:lpstr>SOFTWARE TOOLS USED</vt:lpstr>
      <vt:lpstr>Simulation Results</vt:lpstr>
      <vt:lpstr>Write operation</vt:lpstr>
      <vt:lpstr>Read Operation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Annamalai University FEAT, Department of ECE   Project presentation  Design and Verification of Advanced Microcontroller Bus Architecture-Advanced Peripheral Bus (AMBA-APB) Protocol</dc:title>
  <dc:creator>ironside</dc:creator>
  <cp:lastModifiedBy>ironside</cp:lastModifiedBy>
  <cp:revision>5</cp:revision>
  <dcterms:created xsi:type="dcterms:W3CDTF">2024-05-01T18:48:34Z</dcterms:created>
  <dcterms:modified xsi:type="dcterms:W3CDTF">2024-05-01T19:24:12Z</dcterms:modified>
</cp:coreProperties>
</file>