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9" r:id="rId4"/>
    <p:sldId id="273" r:id="rId5"/>
    <p:sldId id="275" r:id="rId6"/>
    <p:sldId id="276" r:id="rId7"/>
    <p:sldId id="277" r:id="rId8"/>
    <p:sldId id="271" r:id="rId9"/>
    <p:sldId id="258" r:id="rId10"/>
    <p:sldId id="260" r:id="rId11"/>
    <p:sldId id="263" r:id="rId12"/>
    <p:sldId id="267" r:id="rId13"/>
    <p:sldId id="261" r:id="rId14"/>
    <p:sldId id="265" r:id="rId15"/>
    <p:sldId id="27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2" autoAdjust="0"/>
    <p:restoredTop sz="94660"/>
  </p:normalViewPr>
  <p:slideViewPr>
    <p:cSldViewPr snapToGrid="0">
      <p:cViewPr varScale="1">
        <p:scale>
          <a:sx n="69" d="100"/>
          <a:sy n="69" d="100"/>
        </p:scale>
        <p:origin x="5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19EC9-3BEE-4A58-80CB-3C01E558EB6E}" type="datetimeFigureOut">
              <a:rPr lang="en-US" smtClean="0"/>
              <a:t>4/20/2024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68CB3-D75A-4D61-A666-0BC6243583F7}" type="slidenum">
              <a:rPr lang="en-US" smtClean="0"/>
              <a:t>‹#›</a:t>
            </a:fld>
            <a:endParaRPr lang="en-US"/>
          </a:p>
        </p:txBody>
      </p:sp>
    </p:spTree>
    <p:extLst>
      <p:ext uri="{BB962C8B-B14F-4D97-AF65-F5344CB8AC3E}">
        <p14:creationId xmlns:p14="http://schemas.microsoft.com/office/powerpoint/2010/main" val="143614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2EF978-2EB3-4285-ADB5-9657BBA1EBB4}" type="datetime1">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D64CA-CBCD-437D-A613-9CE64F35853D}" type="slidenum">
              <a:rPr lang="en-US" smtClean="0"/>
              <a:t>‹#›</a:t>
            </a:fld>
            <a:endParaRPr lang="en-US"/>
          </a:p>
        </p:txBody>
      </p:sp>
    </p:spTree>
    <p:extLst>
      <p:ext uri="{BB962C8B-B14F-4D97-AF65-F5344CB8AC3E}">
        <p14:creationId xmlns:p14="http://schemas.microsoft.com/office/powerpoint/2010/main" val="63514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609312-EC28-447E-A6ED-D64B11CFC90A}" type="datetime1">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D64CA-CBCD-437D-A613-9CE64F35853D}" type="slidenum">
              <a:rPr lang="en-US" smtClean="0"/>
              <a:t>‹#›</a:t>
            </a:fld>
            <a:endParaRPr lang="en-US"/>
          </a:p>
        </p:txBody>
      </p:sp>
    </p:spTree>
    <p:extLst>
      <p:ext uri="{BB962C8B-B14F-4D97-AF65-F5344CB8AC3E}">
        <p14:creationId xmlns:p14="http://schemas.microsoft.com/office/powerpoint/2010/main" val="61167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B02409-A8B8-46FB-897F-07F5C5F19AFB}" type="datetime1">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D64CA-CBCD-437D-A613-9CE64F3585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571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9C8CF8-89B8-4154-98EE-4C91E15A7026}" type="datetime1">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D64CA-CBCD-437D-A613-9CE64F35853D}" type="slidenum">
              <a:rPr lang="en-US" smtClean="0"/>
              <a:t>‹#›</a:t>
            </a:fld>
            <a:endParaRPr lang="en-US"/>
          </a:p>
        </p:txBody>
      </p:sp>
    </p:spTree>
    <p:extLst>
      <p:ext uri="{BB962C8B-B14F-4D97-AF65-F5344CB8AC3E}">
        <p14:creationId xmlns:p14="http://schemas.microsoft.com/office/powerpoint/2010/main" val="2194599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A3FEAF-7006-40EA-963C-C32955C0231D}" type="datetime1">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D64CA-CBCD-437D-A613-9CE64F3585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116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671156-0513-457C-8105-B49B0599CC85}" type="datetime1">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D64CA-CBCD-437D-A613-9CE64F35853D}" type="slidenum">
              <a:rPr lang="en-US" smtClean="0"/>
              <a:t>‹#›</a:t>
            </a:fld>
            <a:endParaRPr lang="en-US"/>
          </a:p>
        </p:txBody>
      </p:sp>
    </p:spTree>
    <p:extLst>
      <p:ext uri="{BB962C8B-B14F-4D97-AF65-F5344CB8AC3E}">
        <p14:creationId xmlns:p14="http://schemas.microsoft.com/office/powerpoint/2010/main" val="2700023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452906-1E35-4551-9CCF-A0DF7280140C}" type="datetime1">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D64CA-CBCD-437D-A613-9CE64F35853D}" type="slidenum">
              <a:rPr lang="en-US" smtClean="0"/>
              <a:t>‹#›</a:t>
            </a:fld>
            <a:endParaRPr lang="en-US"/>
          </a:p>
        </p:txBody>
      </p:sp>
    </p:spTree>
    <p:extLst>
      <p:ext uri="{BB962C8B-B14F-4D97-AF65-F5344CB8AC3E}">
        <p14:creationId xmlns:p14="http://schemas.microsoft.com/office/powerpoint/2010/main" val="2158555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979759-0879-45AE-B092-9807350906D5}" type="datetime1">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D64CA-CBCD-437D-A613-9CE64F35853D}" type="slidenum">
              <a:rPr lang="en-US" smtClean="0"/>
              <a:t>‹#›</a:t>
            </a:fld>
            <a:endParaRPr lang="en-US"/>
          </a:p>
        </p:txBody>
      </p:sp>
    </p:spTree>
    <p:extLst>
      <p:ext uri="{BB962C8B-B14F-4D97-AF65-F5344CB8AC3E}">
        <p14:creationId xmlns:p14="http://schemas.microsoft.com/office/powerpoint/2010/main" val="262294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231E06-80F0-4FFF-9ECA-2DA07A6A70CC}" type="datetime1">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D64CA-CBCD-437D-A613-9CE64F35853D}" type="slidenum">
              <a:rPr lang="en-US" smtClean="0"/>
              <a:t>‹#›</a:t>
            </a:fld>
            <a:endParaRPr lang="en-US"/>
          </a:p>
        </p:txBody>
      </p:sp>
    </p:spTree>
    <p:extLst>
      <p:ext uri="{BB962C8B-B14F-4D97-AF65-F5344CB8AC3E}">
        <p14:creationId xmlns:p14="http://schemas.microsoft.com/office/powerpoint/2010/main" val="152547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420199-AC84-4F2F-8DF6-8A18E3CC296B}" type="datetime1">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D64CA-CBCD-437D-A613-9CE64F35853D}" type="slidenum">
              <a:rPr lang="en-US" smtClean="0"/>
              <a:t>‹#›</a:t>
            </a:fld>
            <a:endParaRPr lang="en-US"/>
          </a:p>
        </p:txBody>
      </p:sp>
    </p:spTree>
    <p:extLst>
      <p:ext uri="{BB962C8B-B14F-4D97-AF65-F5344CB8AC3E}">
        <p14:creationId xmlns:p14="http://schemas.microsoft.com/office/powerpoint/2010/main" val="396583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7E5BC2-CF80-44D1-B2C1-8894B1228724}" type="datetime1">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D64CA-CBCD-437D-A613-9CE64F35853D}" type="slidenum">
              <a:rPr lang="en-US" smtClean="0"/>
              <a:t>‹#›</a:t>
            </a:fld>
            <a:endParaRPr lang="en-US"/>
          </a:p>
        </p:txBody>
      </p:sp>
    </p:spTree>
    <p:extLst>
      <p:ext uri="{BB962C8B-B14F-4D97-AF65-F5344CB8AC3E}">
        <p14:creationId xmlns:p14="http://schemas.microsoft.com/office/powerpoint/2010/main" val="393302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7BAE23-1D1D-446F-A95C-885F1FE76C9B}" type="datetime1">
              <a:rPr lang="en-US" smtClean="0"/>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5D64CA-CBCD-437D-A613-9CE64F35853D}" type="slidenum">
              <a:rPr lang="en-US" smtClean="0"/>
              <a:t>‹#›</a:t>
            </a:fld>
            <a:endParaRPr lang="en-US"/>
          </a:p>
        </p:txBody>
      </p:sp>
    </p:spTree>
    <p:extLst>
      <p:ext uri="{BB962C8B-B14F-4D97-AF65-F5344CB8AC3E}">
        <p14:creationId xmlns:p14="http://schemas.microsoft.com/office/powerpoint/2010/main" val="219676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334CED-64F8-4ED8-B735-70E1DEE22ADC}" type="datetime1">
              <a:rPr lang="en-US" smtClean="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5D64CA-CBCD-437D-A613-9CE64F35853D}" type="slidenum">
              <a:rPr lang="en-US" smtClean="0"/>
              <a:t>‹#›</a:t>
            </a:fld>
            <a:endParaRPr lang="en-US"/>
          </a:p>
        </p:txBody>
      </p:sp>
    </p:spTree>
    <p:extLst>
      <p:ext uri="{BB962C8B-B14F-4D97-AF65-F5344CB8AC3E}">
        <p14:creationId xmlns:p14="http://schemas.microsoft.com/office/powerpoint/2010/main" val="103826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B1712-F12D-495B-A787-D9C4E9040A73}" type="datetime1">
              <a:rPr lang="en-US" smtClean="0"/>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5D64CA-CBCD-437D-A613-9CE64F35853D}" type="slidenum">
              <a:rPr lang="en-US" smtClean="0"/>
              <a:t>‹#›</a:t>
            </a:fld>
            <a:endParaRPr lang="en-US"/>
          </a:p>
        </p:txBody>
      </p:sp>
    </p:spTree>
    <p:extLst>
      <p:ext uri="{BB962C8B-B14F-4D97-AF65-F5344CB8AC3E}">
        <p14:creationId xmlns:p14="http://schemas.microsoft.com/office/powerpoint/2010/main" val="1853467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F56BC-F94B-4BD3-A44F-A8960E469B07}" type="datetime1">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D64CA-CBCD-437D-A613-9CE64F35853D}" type="slidenum">
              <a:rPr lang="en-US" smtClean="0"/>
              <a:t>‹#›</a:t>
            </a:fld>
            <a:endParaRPr lang="en-US"/>
          </a:p>
        </p:txBody>
      </p:sp>
    </p:spTree>
    <p:extLst>
      <p:ext uri="{BB962C8B-B14F-4D97-AF65-F5344CB8AC3E}">
        <p14:creationId xmlns:p14="http://schemas.microsoft.com/office/powerpoint/2010/main" val="426684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4D696C6-808F-4199-8CBE-EC95D721C50D}" type="datetime1">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D64CA-CBCD-437D-A613-9CE64F35853D}" type="slidenum">
              <a:rPr lang="en-US" smtClean="0"/>
              <a:t>‹#›</a:t>
            </a:fld>
            <a:endParaRPr lang="en-US"/>
          </a:p>
        </p:txBody>
      </p:sp>
    </p:spTree>
    <p:extLst>
      <p:ext uri="{BB962C8B-B14F-4D97-AF65-F5344CB8AC3E}">
        <p14:creationId xmlns:p14="http://schemas.microsoft.com/office/powerpoint/2010/main" val="240034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592BBF-0DF8-49AB-8418-D999BD6F82EE}" type="datetime1">
              <a:rPr lang="en-US" smtClean="0"/>
              <a:t>4/20/2024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5D64CA-CBCD-437D-A613-9CE64F35853D}" type="slidenum">
              <a:rPr lang="en-US" smtClean="0"/>
              <a:t>‹#›</a:t>
            </a:fld>
            <a:endParaRPr lang="en-US"/>
          </a:p>
        </p:txBody>
      </p:sp>
    </p:spTree>
    <p:extLst>
      <p:ext uri="{BB962C8B-B14F-4D97-AF65-F5344CB8AC3E}">
        <p14:creationId xmlns:p14="http://schemas.microsoft.com/office/powerpoint/2010/main" val="1030239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891" y="2261587"/>
            <a:ext cx="8922327" cy="3048001"/>
          </a:xfrm>
        </p:spPr>
        <p:txBody>
          <a:bodyPr/>
          <a:lstStyle/>
          <a:p>
            <a:pPr algn="ctr"/>
            <a:r>
              <a:rPr lang="en-US" b="1" i="1" dirty="0"/>
              <a:t>Design and Verification of Advanced</a:t>
            </a:r>
            <a:br>
              <a:rPr lang="en-US" b="1" i="1" dirty="0"/>
            </a:br>
            <a:r>
              <a:rPr lang="en-US" b="1" i="1" dirty="0"/>
              <a:t>Microcontroller Bus Architecture-Advanced</a:t>
            </a:r>
            <a:br>
              <a:rPr lang="en-US" b="1" i="1" dirty="0"/>
            </a:br>
            <a:r>
              <a:rPr lang="en-US" b="1" i="1" dirty="0"/>
              <a:t>Peripheral Bus (AMBA-APB) Protocol</a:t>
            </a:r>
            <a:endParaRPr lang="en-US" dirty="0"/>
          </a:p>
        </p:txBody>
      </p:sp>
      <p:sp>
        <p:nvSpPr>
          <p:cNvPr id="3" name="Subtitle 2"/>
          <p:cNvSpPr>
            <a:spLocks noGrp="1"/>
          </p:cNvSpPr>
          <p:nvPr>
            <p:ph type="subTitle" idx="1"/>
          </p:nvPr>
        </p:nvSpPr>
        <p:spPr>
          <a:xfrm>
            <a:off x="1507066" y="5309588"/>
            <a:ext cx="7766936" cy="1096899"/>
          </a:xfrm>
        </p:spPr>
        <p:txBody>
          <a:bodyPr>
            <a:normAutofit lnSpcReduction="10000"/>
          </a:bodyPr>
          <a:lstStyle/>
          <a:p>
            <a:r>
              <a:rPr lang="en-US" dirty="0" smtClean="0"/>
              <a:t>By </a:t>
            </a:r>
            <a:r>
              <a:rPr lang="en-US" dirty="0" err="1" smtClean="0"/>
              <a:t>Eshwar</a:t>
            </a:r>
            <a:r>
              <a:rPr lang="en-US" dirty="0" smtClean="0"/>
              <a:t> </a:t>
            </a:r>
          </a:p>
          <a:p>
            <a:r>
              <a:rPr lang="en-US" dirty="0" smtClean="0"/>
              <a:t>ARUN </a:t>
            </a:r>
          </a:p>
          <a:p>
            <a:r>
              <a:rPr lang="en-US" dirty="0" err="1" smtClean="0"/>
              <a:t>Prasath</a:t>
            </a:r>
            <a:endParaRPr lang="en-US" dirty="0"/>
          </a:p>
        </p:txBody>
      </p:sp>
      <p:sp>
        <p:nvSpPr>
          <p:cNvPr id="4" name="Slide Number Placeholder 3"/>
          <p:cNvSpPr>
            <a:spLocks noGrp="1"/>
          </p:cNvSpPr>
          <p:nvPr>
            <p:ph type="sldNum" sz="quarter" idx="12"/>
          </p:nvPr>
        </p:nvSpPr>
        <p:spPr/>
        <p:txBody>
          <a:bodyPr/>
          <a:lstStyle/>
          <a:p>
            <a:fld id="{345D64CA-CBCD-437D-A613-9CE64F35853D}" type="slidenum">
              <a:rPr lang="en-US" smtClean="0"/>
              <a:t>1</a:t>
            </a:fld>
            <a:endParaRPr lang="en-US"/>
          </a:p>
        </p:txBody>
      </p:sp>
    </p:spTree>
    <p:extLst>
      <p:ext uri="{BB962C8B-B14F-4D97-AF65-F5344CB8AC3E}">
        <p14:creationId xmlns:p14="http://schemas.microsoft.com/office/powerpoint/2010/main" val="2348916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t>
            </a:r>
            <a:r>
              <a:rPr lang="en-US" dirty="0" smtClean="0"/>
              <a:t>Language </a:t>
            </a:r>
            <a:r>
              <a:rPr lang="en-US" dirty="0" smtClean="0"/>
              <a:t>used : System Verilog</a:t>
            </a:r>
            <a:endParaRPr lang="en-US" dirty="0"/>
          </a:p>
        </p:txBody>
      </p:sp>
      <p:sp>
        <p:nvSpPr>
          <p:cNvPr id="4" name="Content Placeholder 3"/>
          <p:cNvSpPr>
            <a:spLocks noGrp="1"/>
          </p:cNvSpPr>
          <p:nvPr>
            <p:ph idx="1"/>
          </p:nvPr>
        </p:nvSpPr>
        <p:spPr>
          <a:xfrm>
            <a:off x="677334" y="1487055"/>
            <a:ext cx="8596668" cy="4919431"/>
          </a:xfrm>
        </p:spPr>
        <p:txBody>
          <a:bodyPr>
            <a:normAutofit fontScale="92500" lnSpcReduction="10000"/>
          </a:bodyPr>
          <a:lstStyle/>
          <a:p>
            <a:r>
              <a:rPr lang="en-US" b="1" dirty="0" smtClean="0"/>
              <a:t>System Verilog </a:t>
            </a:r>
            <a:r>
              <a:rPr lang="en-US" dirty="0" smtClean="0"/>
              <a:t>is an </a:t>
            </a:r>
            <a:r>
              <a:rPr lang="en-US" dirty="0"/>
              <a:t>object-oriented programming </a:t>
            </a:r>
            <a:r>
              <a:rPr lang="en-US" dirty="0" smtClean="0"/>
              <a:t>that includes </a:t>
            </a:r>
            <a:r>
              <a:rPr lang="en-US" dirty="0"/>
              <a:t>data types such as classes and structures, and advanced constructs like interfaces and covergroups, which facilitate efficient verification code </a:t>
            </a:r>
            <a:r>
              <a:rPr lang="en-US" dirty="0" smtClean="0"/>
              <a:t>development.</a:t>
            </a:r>
          </a:p>
          <a:p>
            <a:r>
              <a:rPr lang="en-US" b="1" dirty="0" smtClean="0"/>
              <a:t>Constrained </a:t>
            </a:r>
            <a:r>
              <a:rPr lang="en-US" b="1" dirty="0"/>
              <a:t>Randomization</a:t>
            </a:r>
            <a:r>
              <a:rPr lang="en-US" dirty="0"/>
              <a:t>: </a:t>
            </a:r>
            <a:r>
              <a:rPr lang="en-US" dirty="0" smtClean="0"/>
              <a:t>System Verilog </a:t>
            </a:r>
            <a:r>
              <a:rPr lang="en-US" dirty="0"/>
              <a:t>supports constrained randomization, a powerful technique for generating stimulus to thoroughly exercise the design under test (DUT). </a:t>
            </a:r>
          </a:p>
          <a:p>
            <a:r>
              <a:rPr lang="en-US" b="1" dirty="0" smtClean="0"/>
              <a:t>Assertion-Based </a:t>
            </a:r>
            <a:r>
              <a:rPr lang="en-US" b="1" dirty="0"/>
              <a:t>Verification</a:t>
            </a:r>
            <a:r>
              <a:rPr lang="en-US" dirty="0"/>
              <a:t>: </a:t>
            </a:r>
            <a:r>
              <a:rPr lang="en-US" dirty="0" smtClean="0"/>
              <a:t>Assertions </a:t>
            </a:r>
            <a:r>
              <a:rPr lang="en-US" dirty="0"/>
              <a:t>enable formal verification and dynamic checking during simulation, helping detect design errors, corner cases, and violations of specified </a:t>
            </a:r>
            <a:r>
              <a:rPr lang="en-US" dirty="0" smtClean="0"/>
              <a:t>properties.</a:t>
            </a:r>
          </a:p>
          <a:p>
            <a:r>
              <a:rPr lang="en-US" b="1" dirty="0" smtClean="0"/>
              <a:t>Functional </a:t>
            </a:r>
            <a:r>
              <a:rPr lang="en-US" b="1" dirty="0"/>
              <a:t>Coverage</a:t>
            </a:r>
            <a:r>
              <a:rPr lang="en-US" dirty="0"/>
              <a:t>: </a:t>
            </a:r>
            <a:r>
              <a:rPr lang="en-US" dirty="0" smtClean="0"/>
              <a:t>Functional </a:t>
            </a:r>
            <a:r>
              <a:rPr lang="en-US" dirty="0"/>
              <a:t>coverage allows verification engineers to measure the completeness of test suites by tracking which parts of the design have been exercised during simulation. This helps identify verification gaps and refine </a:t>
            </a:r>
            <a:r>
              <a:rPr lang="en-US" dirty="0" smtClean="0"/>
              <a:t>test bench effectiveness.</a:t>
            </a:r>
          </a:p>
          <a:p>
            <a:r>
              <a:rPr lang="en-US" b="1" dirty="0" smtClean="0"/>
              <a:t>Concurrency </a:t>
            </a:r>
            <a:r>
              <a:rPr lang="en-US" b="1" dirty="0"/>
              <a:t>and Parallelism</a:t>
            </a:r>
            <a:r>
              <a:rPr lang="en-US" dirty="0"/>
              <a:t>: </a:t>
            </a:r>
            <a:r>
              <a:rPr lang="en-US" dirty="0" smtClean="0"/>
              <a:t>System Verilog </a:t>
            </a:r>
            <a:r>
              <a:rPr lang="en-US" dirty="0"/>
              <a:t>supports concurrent execution through features like </a:t>
            </a:r>
            <a:r>
              <a:rPr lang="en-US" dirty="0" smtClean="0"/>
              <a:t>System Verilog </a:t>
            </a:r>
            <a:r>
              <a:rPr lang="en-US" dirty="0"/>
              <a:t>processes (fork/join), tasks, and concurrent assertions. These features enable efficient modeling of parallel behavior and concurrency in digital designs, leading to faster simulation and improved verification productivity.</a:t>
            </a:r>
          </a:p>
          <a:p>
            <a:endParaRPr lang="en-US" dirty="0"/>
          </a:p>
        </p:txBody>
      </p:sp>
      <p:sp>
        <p:nvSpPr>
          <p:cNvPr id="3" name="Slide Number Placeholder 2"/>
          <p:cNvSpPr>
            <a:spLocks noGrp="1"/>
          </p:cNvSpPr>
          <p:nvPr>
            <p:ph type="sldNum" sz="quarter" idx="12"/>
          </p:nvPr>
        </p:nvSpPr>
        <p:spPr/>
        <p:txBody>
          <a:bodyPr/>
          <a:lstStyle/>
          <a:p>
            <a:fld id="{345D64CA-CBCD-437D-A613-9CE64F35853D}" type="slidenum">
              <a:rPr lang="en-US" smtClean="0"/>
              <a:t>10</a:t>
            </a:fld>
            <a:endParaRPr lang="en-US"/>
          </a:p>
        </p:txBody>
      </p:sp>
    </p:spTree>
    <p:extLst>
      <p:ext uri="{BB962C8B-B14F-4D97-AF65-F5344CB8AC3E}">
        <p14:creationId xmlns:p14="http://schemas.microsoft.com/office/powerpoint/2010/main" val="2547817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7928"/>
            <a:ext cx="8596668" cy="1200728"/>
          </a:xfrm>
        </p:spPr>
        <p:txBody>
          <a:bodyPr>
            <a:normAutofit fontScale="90000"/>
          </a:bodyPr>
          <a:lstStyle/>
          <a:p>
            <a:r>
              <a:rPr lang="en-US" dirty="0" smtClean="0"/>
              <a:t>Methodology </a:t>
            </a:r>
            <a:r>
              <a:rPr lang="en-US" dirty="0" smtClean="0"/>
              <a:t>used : </a:t>
            </a:r>
            <a:br>
              <a:rPr lang="en-US" dirty="0" smtClean="0"/>
            </a:br>
            <a:r>
              <a:rPr lang="en-US" dirty="0" smtClean="0"/>
              <a:t>UVM (Universal verification methodology)</a:t>
            </a:r>
            <a:endParaRPr lang="en-US" dirty="0"/>
          </a:p>
        </p:txBody>
      </p:sp>
      <p:sp>
        <p:nvSpPr>
          <p:cNvPr id="3" name="Content Placeholder 2"/>
          <p:cNvSpPr>
            <a:spLocks noGrp="1"/>
          </p:cNvSpPr>
          <p:nvPr>
            <p:ph idx="1"/>
          </p:nvPr>
        </p:nvSpPr>
        <p:spPr>
          <a:xfrm>
            <a:off x="677334" y="1736437"/>
            <a:ext cx="8596668" cy="4304926"/>
          </a:xfrm>
        </p:spPr>
        <p:txBody>
          <a:bodyPr/>
          <a:lstStyle/>
          <a:p>
            <a:r>
              <a:rPr lang="en-US" b="1" dirty="0"/>
              <a:t>Integration with UVM</a:t>
            </a:r>
            <a:r>
              <a:rPr lang="en-US" dirty="0"/>
              <a:t>: </a:t>
            </a:r>
            <a:r>
              <a:rPr lang="en-US" dirty="0" smtClean="0"/>
              <a:t>System Verilog </a:t>
            </a:r>
            <a:r>
              <a:rPr lang="en-US" dirty="0"/>
              <a:t>is commonly used as the implementation language for Universal Verification Methodology (UVM), a standardized methodology for building reusable and scalable verification environments. UVM leverages </a:t>
            </a:r>
            <a:r>
              <a:rPr lang="en-US" dirty="0" smtClean="0"/>
              <a:t>System Verilog's </a:t>
            </a:r>
            <a:r>
              <a:rPr lang="en-US" dirty="0"/>
              <a:t>features to create modular, configurable, and efficient verification components, promoting best practices in </a:t>
            </a:r>
            <a:r>
              <a:rPr lang="en-US" dirty="0" smtClean="0"/>
              <a:t>DV.</a:t>
            </a:r>
          </a:p>
          <a:p>
            <a:r>
              <a:rPr lang="en-US" altLang="en-US" dirty="0" smtClean="0">
                <a:solidFill>
                  <a:schemeClr val="tx1"/>
                </a:solidFill>
                <a:latin typeface="+mj-lt"/>
              </a:rPr>
              <a:t>System Verilog </a:t>
            </a:r>
            <a:r>
              <a:rPr lang="en-US" altLang="en-US" dirty="0">
                <a:solidFill>
                  <a:schemeClr val="tx1"/>
                </a:solidFill>
                <a:latin typeface="+mj-lt"/>
              </a:rPr>
              <a:t>doesn't have a dedicated verification library like UVM, </a:t>
            </a:r>
            <a:r>
              <a:rPr lang="en-US" altLang="en-US" dirty="0" smtClean="0">
                <a:solidFill>
                  <a:schemeClr val="tx1"/>
                </a:solidFill>
                <a:latin typeface="+mj-lt"/>
              </a:rPr>
              <a:t>UVM </a:t>
            </a:r>
            <a:r>
              <a:rPr lang="en-US" altLang="en-US" dirty="0">
                <a:solidFill>
                  <a:schemeClr val="tx1"/>
                </a:solidFill>
                <a:latin typeface="+mj-lt"/>
              </a:rPr>
              <a:t>provides a standardized methodology and library of components specifically tailored for verification, making it a popular choice for large-scale verification projects in the semiconductor industry</a:t>
            </a:r>
            <a:r>
              <a:rPr lang="en-US" altLang="en-US" dirty="0" smtClean="0">
                <a:solidFill>
                  <a:schemeClr val="tx1"/>
                </a:solidFill>
                <a:latin typeface="+mj-lt"/>
              </a:rPr>
              <a:t>.</a:t>
            </a:r>
          </a:p>
          <a:p>
            <a:r>
              <a:rPr lang="en-US" dirty="0"/>
              <a:t>They provide a standardized and hierarchical way to define the signals and transactions exchanged between components.</a:t>
            </a:r>
            <a:endParaRPr lang="en-US" altLang="en-US" dirty="0">
              <a:solidFill>
                <a:schemeClr val="tx1"/>
              </a:solidFill>
              <a:latin typeface="+mj-lt"/>
            </a:endParaRPr>
          </a:p>
          <a:p>
            <a:pPr marL="0" lvl="0" indent="0" defTabSz="914400" eaLnBrk="0" fontAlgn="base" hangingPunct="0">
              <a:spcBef>
                <a:spcPct val="0"/>
              </a:spcBef>
              <a:spcAft>
                <a:spcPct val="0"/>
              </a:spcAft>
              <a:buClrTx/>
              <a:buSzTx/>
              <a:buNone/>
            </a:pPr>
            <a:endParaRPr lang="en-US" altLang="en-US" dirty="0">
              <a:solidFill>
                <a:schemeClr val="tx1"/>
              </a:solidFill>
              <a:latin typeface="Arial" panose="020B0604020202020204" pitchFamily="34" charset="0"/>
            </a:endParaRPr>
          </a:p>
          <a:p>
            <a:pPr>
              <a:buFont typeface="+mj-lt"/>
              <a:buAutoNum type="arabicPeriod"/>
            </a:pPr>
            <a:endParaRPr lang="en-US" dirty="0" smtClean="0"/>
          </a:p>
          <a:p>
            <a:pPr>
              <a:buFont typeface="+mj-lt"/>
              <a:buAutoNum type="arabicPeriod"/>
            </a:pPr>
            <a:endParaRPr lang="en-US" dirty="0"/>
          </a:p>
        </p:txBody>
      </p:sp>
      <p:sp>
        <p:nvSpPr>
          <p:cNvPr id="4" name="Slide Number Placeholder 3"/>
          <p:cNvSpPr>
            <a:spLocks noGrp="1"/>
          </p:cNvSpPr>
          <p:nvPr>
            <p:ph type="sldNum" sz="quarter" idx="12"/>
          </p:nvPr>
        </p:nvSpPr>
        <p:spPr/>
        <p:txBody>
          <a:bodyPr/>
          <a:lstStyle/>
          <a:p>
            <a:fld id="{345D64CA-CBCD-437D-A613-9CE64F35853D}" type="slidenum">
              <a:rPr lang="en-US" smtClean="0"/>
              <a:t>11</a:t>
            </a:fld>
            <a:endParaRPr lang="en-US"/>
          </a:p>
        </p:txBody>
      </p:sp>
      <p:sp>
        <p:nvSpPr>
          <p:cNvPr id="6" name="Rectangle 2"/>
          <p:cNvSpPr>
            <a:spLocks noChangeArrowheads="1"/>
          </p:cNvSpPr>
          <p:nvPr/>
        </p:nvSpPr>
        <p:spPr bwMode="auto">
          <a:xfrm>
            <a:off x="0" y="0"/>
            <a:ext cx="3340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025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Verification using System Verilog and UVM </a:t>
            </a:r>
            <a:endParaRPr lang="en-US" dirty="0"/>
          </a:p>
        </p:txBody>
      </p:sp>
      <p:sp>
        <p:nvSpPr>
          <p:cNvPr id="6" name="Text Placeholder 5"/>
          <p:cNvSpPr>
            <a:spLocks noGrp="1"/>
          </p:cNvSpPr>
          <p:nvPr>
            <p:ph type="body" idx="1"/>
          </p:nvPr>
        </p:nvSpPr>
        <p:spPr/>
        <p:txBody>
          <a:bodyPr/>
          <a:lstStyle/>
          <a:p>
            <a:r>
              <a:rPr lang="en-US" b="1" dirty="0" smtClean="0"/>
              <a:t>System Verilog </a:t>
            </a:r>
            <a:endParaRPr lang="en-US" b="1" dirty="0"/>
          </a:p>
        </p:txBody>
      </p:sp>
      <p:sp>
        <p:nvSpPr>
          <p:cNvPr id="7" name="Content Placeholder 6"/>
          <p:cNvSpPr>
            <a:spLocks noGrp="1"/>
          </p:cNvSpPr>
          <p:nvPr>
            <p:ph sz="half" idx="2"/>
          </p:nvPr>
        </p:nvSpPr>
        <p:spPr/>
        <p:txBody>
          <a:bodyPr/>
          <a:lstStyle/>
          <a:p>
            <a:pPr marL="0" indent="0">
              <a:buNone/>
            </a:pPr>
            <a:r>
              <a:rPr lang="en-US" dirty="0"/>
              <a:t>//function </a:t>
            </a:r>
            <a:r>
              <a:rPr lang="en-US" dirty="0" smtClean="0"/>
              <a:t>definition </a:t>
            </a:r>
            <a:endParaRPr lang="en-US" dirty="0"/>
          </a:p>
          <a:p>
            <a:pPr marL="0" indent="0">
              <a:buNone/>
            </a:pPr>
            <a:r>
              <a:rPr lang="en-US" dirty="0"/>
              <a:t>function add(</a:t>
            </a:r>
            <a:r>
              <a:rPr lang="en-US" dirty="0" err="1"/>
              <a:t>int</a:t>
            </a:r>
            <a:r>
              <a:rPr lang="en-US" dirty="0"/>
              <a:t> </a:t>
            </a:r>
            <a:r>
              <a:rPr lang="en-US" dirty="0" err="1"/>
              <a:t>a,int</a:t>
            </a:r>
            <a:r>
              <a:rPr lang="en-US" dirty="0"/>
              <a:t> b);</a:t>
            </a:r>
          </a:p>
          <a:p>
            <a:pPr marL="0" indent="0">
              <a:buNone/>
            </a:pPr>
            <a:r>
              <a:rPr lang="en-US" dirty="0"/>
              <a:t>c=</a:t>
            </a:r>
            <a:r>
              <a:rPr lang="en-US" dirty="0" err="1"/>
              <a:t>a+b</a:t>
            </a:r>
            <a:r>
              <a:rPr lang="en-US" dirty="0"/>
              <a:t>;</a:t>
            </a:r>
          </a:p>
          <a:p>
            <a:pPr marL="0" indent="0">
              <a:buNone/>
            </a:pPr>
            <a:r>
              <a:rPr lang="en-US" dirty="0" err="1"/>
              <a:t>endfunction</a:t>
            </a:r>
            <a:r>
              <a:rPr lang="en-US" dirty="0"/>
              <a:t> </a:t>
            </a:r>
          </a:p>
          <a:p>
            <a:pPr marL="0" indent="0">
              <a:buNone/>
            </a:pPr>
            <a:endParaRPr lang="en-US" dirty="0"/>
          </a:p>
          <a:p>
            <a:pPr marL="0" indent="0">
              <a:buNone/>
            </a:pPr>
            <a:r>
              <a:rPr lang="en-US" dirty="0"/>
              <a:t>//function calling </a:t>
            </a:r>
          </a:p>
          <a:p>
            <a:pPr marL="0" indent="0">
              <a:buNone/>
            </a:pPr>
            <a:r>
              <a:rPr lang="en-US" dirty="0"/>
              <a:t>add(2,3)</a:t>
            </a:r>
          </a:p>
        </p:txBody>
      </p:sp>
      <p:sp>
        <p:nvSpPr>
          <p:cNvPr id="8" name="Text Placeholder 7"/>
          <p:cNvSpPr>
            <a:spLocks noGrp="1"/>
          </p:cNvSpPr>
          <p:nvPr>
            <p:ph type="body" sz="quarter" idx="3"/>
          </p:nvPr>
        </p:nvSpPr>
        <p:spPr/>
        <p:txBody>
          <a:bodyPr/>
          <a:lstStyle/>
          <a:p>
            <a:r>
              <a:rPr lang="en-US" b="1" dirty="0" smtClean="0"/>
              <a:t>UVM</a:t>
            </a:r>
            <a:r>
              <a:rPr lang="en-US" dirty="0" smtClean="0"/>
              <a:t> </a:t>
            </a:r>
            <a:endParaRPr lang="en-US" dirty="0"/>
          </a:p>
        </p:txBody>
      </p:sp>
      <p:sp>
        <p:nvSpPr>
          <p:cNvPr id="9" name="Content Placeholder 8"/>
          <p:cNvSpPr>
            <a:spLocks noGrp="1"/>
          </p:cNvSpPr>
          <p:nvPr>
            <p:ph sz="quarter" idx="4"/>
          </p:nvPr>
        </p:nvSpPr>
        <p:spPr/>
        <p:txBody>
          <a:bodyPr/>
          <a:lstStyle/>
          <a:p>
            <a:pPr marL="0" indent="0">
              <a:buNone/>
            </a:pPr>
            <a:r>
              <a:rPr lang="en-US" dirty="0"/>
              <a:t>//function calling </a:t>
            </a:r>
          </a:p>
          <a:p>
            <a:pPr marL="0" indent="0">
              <a:buNone/>
            </a:pPr>
            <a:r>
              <a:rPr lang="en-US" dirty="0"/>
              <a:t>add(2,3</a:t>
            </a:r>
            <a:r>
              <a:rPr lang="en-US" dirty="0" smtClean="0"/>
              <a:t>)</a:t>
            </a:r>
            <a:endParaRPr lang="en-US" dirty="0"/>
          </a:p>
          <a:p>
            <a:pPr marL="0" indent="0">
              <a:buNone/>
            </a:pPr>
            <a:endParaRPr lang="en-US" dirty="0" smtClean="0"/>
          </a:p>
          <a:p>
            <a:pPr marL="0" indent="0">
              <a:buNone/>
            </a:pPr>
            <a:r>
              <a:rPr lang="en-US" dirty="0" smtClean="0"/>
              <a:t>Definition will be in library.</a:t>
            </a:r>
            <a:endParaRPr lang="en-US" dirty="0"/>
          </a:p>
        </p:txBody>
      </p:sp>
      <p:sp>
        <p:nvSpPr>
          <p:cNvPr id="4" name="Slide Number Placeholder 3"/>
          <p:cNvSpPr>
            <a:spLocks noGrp="1"/>
          </p:cNvSpPr>
          <p:nvPr>
            <p:ph type="sldNum" sz="quarter" idx="12"/>
          </p:nvPr>
        </p:nvSpPr>
        <p:spPr/>
        <p:txBody>
          <a:bodyPr/>
          <a:lstStyle/>
          <a:p>
            <a:fld id="{345D64CA-CBCD-437D-A613-9CE64F35853D}" type="slidenum">
              <a:rPr lang="en-US" smtClean="0"/>
              <a:t>12</a:t>
            </a:fld>
            <a:endParaRPr lang="en-US"/>
          </a:p>
        </p:txBody>
      </p:sp>
    </p:spTree>
    <p:extLst>
      <p:ext uri="{BB962C8B-B14F-4D97-AF65-F5344CB8AC3E}">
        <p14:creationId xmlns:p14="http://schemas.microsoft.com/office/powerpoint/2010/main" val="3171206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.UVM </a:t>
            </a:r>
            <a:r>
              <a:rPr lang="en-US" dirty="0" smtClean="0"/>
              <a:t>Architecture </a:t>
            </a:r>
            <a:endParaRPr lang="en-US" dirty="0"/>
          </a:p>
        </p:txBody>
      </p:sp>
      <p:pic>
        <p:nvPicPr>
          <p:cNvPr id="5" name="WhatsApp Video 2024-03-17 at 2.34.59 AM">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58618" y="1265383"/>
            <a:ext cx="8228157" cy="4775980"/>
          </a:xfrm>
        </p:spPr>
      </p:pic>
      <p:sp>
        <p:nvSpPr>
          <p:cNvPr id="4" name="Slide Number Placeholder 3"/>
          <p:cNvSpPr>
            <a:spLocks noGrp="1"/>
          </p:cNvSpPr>
          <p:nvPr>
            <p:ph type="sldNum" sz="quarter" idx="12"/>
          </p:nvPr>
        </p:nvSpPr>
        <p:spPr/>
        <p:txBody>
          <a:bodyPr/>
          <a:lstStyle/>
          <a:p>
            <a:fld id="{345D64CA-CBCD-437D-A613-9CE64F35853D}" type="slidenum">
              <a:rPr lang="en-US" smtClean="0"/>
              <a:t>13</a:t>
            </a:fld>
            <a:endParaRPr lang="en-US"/>
          </a:p>
        </p:txBody>
      </p:sp>
    </p:spTree>
    <p:extLst>
      <p:ext uri="{BB962C8B-B14F-4D97-AF65-F5344CB8AC3E}">
        <p14:creationId xmlns:p14="http://schemas.microsoft.com/office/powerpoint/2010/main" val="40035192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7782"/>
            <a:ext cx="8596668" cy="942109"/>
          </a:xfrm>
        </p:spPr>
        <p:txBody>
          <a:bodyPr/>
          <a:lstStyle/>
          <a:p>
            <a:r>
              <a:rPr lang="en-US" dirty="0" smtClean="0"/>
              <a:t>UVM </a:t>
            </a:r>
            <a:r>
              <a:rPr lang="en-US" dirty="0"/>
              <a:t>Architecture </a:t>
            </a:r>
            <a:r>
              <a:rPr lang="en-US" dirty="0" smtClean="0"/>
              <a:t>(</a:t>
            </a:r>
            <a:r>
              <a:rPr lang="en-US" dirty="0" err="1" smtClean="0"/>
              <a:t>contd</a:t>
            </a:r>
            <a:r>
              <a:rPr lang="en-US" dirty="0" smtClean="0"/>
              <a:t>)</a:t>
            </a:r>
            <a:endParaRPr lang="en-US" dirty="0"/>
          </a:p>
        </p:txBody>
      </p:sp>
      <p:sp>
        <p:nvSpPr>
          <p:cNvPr id="3" name="Content Placeholder 2"/>
          <p:cNvSpPr>
            <a:spLocks noGrp="1"/>
          </p:cNvSpPr>
          <p:nvPr>
            <p:ph idx="1"/>
          </p:nvPr>
        </p:nvSpPr>
        <p:spPr>
          <a:xfrm>
            <a:off x="677334" y="1089891"/>
            <a:ext cx="8596668" cy="4951471"/>
          </a:xfrm>
        </p:spPr>
        <p:txBody>
          <a:bodyPr/>
          <a:lstStyle/>
          <a:p>
            <a:r>
              <a:rPr lang="en-US" b="1" dirty="0" smtClean="0"/>
              <a:t>Sequence item  </a:t>
            </a:r>
            <a:r>
              <a:rPr lang="en-US" dirty="0" smtClean="0"/>
              <a:t>: It </a:t>
            </a:r>
            <a:r>
              <a:rPr lang="en-US" dirty="0"/>
              <a:t>will generate the single set of the </a:t>
            </a:r>
            <a:r>
              <a:rPr lang="en-US" dirty="0" smtClean="0"/>
              <a:t>Transaction </a:t>
            </a:r>
            <a:r>
              <a:rPr lang="en-US" dirty="0"/>
              <a:t>i/p</a:t>
            </a:r>
          </a:p>
          <a:p>
            <a:r>
              <a:rPr lang="en-US" b="1" dirty="0"/>
              <a:t>Sequence</a:t>
            </a:r>
            <a:r>
              <a:rPr lang="en-US" dirty="0"/>
              <a:t>    </a:t>
            </a:r>
            <a:r>
              <a:rPr lang="en-US" dirty="0" smtClean="0"/>
              <a:t>      : It </a:t>
            </a:r>
            <a:r>
              <a:rPr lang="en-US" dirty="0"/>
              <a:t>will generate the multiple set of the </a:t>
            </a:r>
            <a:r>
              <a:rPr lang="en-US" dirty="0" smtClean="0"/>
              <a:t>Transaction </a:t>
            </a:r>
            <a:r>
              <a:rPr lang="en-US" dirty="0"/>
              <a:t>i/p</a:t>
            </a:r>
          </a:p>
          <a:p>
            <a:r>
              <a:rPr lang="en-US" b="1" dirty="0" smtClean="0"/>
              <a:t>Sequencer</a:t>
            </a:r>
            <a:r>
              <a:rPr lang="en-US" dirty="0" smtClean="0"/>
              <a:t>        : It </a:t>
            </a:r>
            <a:r>
              <a:rPr lang="en-US" dirty="0"/>
              <a:t>will send the </a:t>
            </a:r>
            <a:r>
              <a:rPr lang="en-US" dirty="0" smtClean="0"/>
              <a:t>Transaction </a:t>
            </a:r>
            <a:r>
              <a:rPr lang="en-US" dirty="0"/>
              <a:t>set of i/p 1 by 1 . </a:t>
            </a:r>
            <a:r>
              <a:rPr lang="en-US" dirty="0" err="1" smtClean="0"/>
              <a:t>i.e</a:t>
            </a:r>
            <a:r>
              <a:rPr lang="en-US" dirty="0" smtClean="0"/>
              <a:t>                       </a:t>
            </a:r>
          </a:p>
          <a:p>
            <a:pPr marL="0" indent="0">
              <a:buNone/>
            </a:pPr>
            <a:r>
              <a:rPr lang="en-US" dirty="0"/>
              <a:t> </a:t>
            </a:r>
            <a:r>
              <a:rPr lang="en-US" dirty="0" smtClean="0"/>
              <a:t>                               Arbitration(Process</a:t>
            </a:r>
            <a:r>
              <a:rPr lang="en-US" dirty="0"/>
              <a:t>) and Arbiter(Component) </a:t>
            </a:r>
          </a:p>
          <a:p>
            <a:r>
              <a:rPr lang="en-US" b="1" dirty="0"/>
              <a:t>Driver</a:t>
            </a:r>
            <a:r>
              <a:rPr lang="en-US" dirty="0"/>
              <a:t>       </a:t>
            </a:r>
            <a:r>
              <a:rPr lang="en-US" dirty="0" smtClean="0"/>
              <a:t>        : It </a:t>
            </a:r>
            <a:r>
              <a:rPr lang="en-US" dirty="0"/>
              <a:t>will convert </a:t>
            </a:r>
            <a:r>
              <a:rPr lang="en-US" dirty="0" smtClean="0"/>
              <a:t>Transaction </a:t>
            </a:r>
            <a:r>
              <a:rPr lang="en-US" dirty="0"/>
              <a:t>to </a:t>
            </a:r>
            <a:r>
              <a:rPr lang="en-US" dirty="0" smtClean="0"/>
              <a:t>Pin wiggle</a:t>
            </a:r>
            <a:endParaRPr lang="en-US" dirty="0"/>
          </a:p>
          <a:p>
            <a:r>
              <a:rPr lang="en-US" b="1" dirty="0"/>
              <a:t>Monitor</a:t>
            </a:r>
            <a:r>
              <a:rPr lang="en-US" dirty="0"/>
              <a:t>      </a:t>
            </a:r>
            <a:r>
              <a:rPr lang="en-US" dirty="0" smtClean="0"/>
              <a:t>       : It </a:t>
            </a:r>
            <a:r>
              <a:rPr lang="en-US" dirty="0"/>
              <a:t>will convert </a:t>
            </a:r>
            <a:r>
              <a:rPr lang="en-US" dirty="0" smtClean="0"/>
              <a:t>Pin wiggle </a:t>
            </a:r>
            <a:r>
              <a:rPr lang="en-US" dirty="0"/>
              <a:t>to </a:t>
            </a:r>
            <a:r>
              <a:rPr lang="en-US" dirty="0" smtClean="0"/>
              <a:t>Transaction</a:t>
            </a:r>
            <a:endParaRPr lang="en-US" dirty="0"/>
          </a:p>
          <a:p>
            <a:r>
              <a:rPr lang="en-US" b="1" dirty="0" smtClean="0"/>
              <a:t>Scoreboard</a:t>
            </a:r>
            <a:r>
              <a:rPr lang="en-US" dirty="0" smtClean="0"/>
              <a:t>       : It </a:t>
            </a:r>
            <a:r>
              <a:rPr lang="en-US" dirty="0"/>
              <a:t>will take the </a:t>
            </a:r>
            <a:r>
              <a:rPr lang="en-US" dirty="0" smtClean="0"/>
              <a:t>Transaction </a:t>
            </a:r>
            <a:r>
              <a:rPr lang="en-US" dirty="0"/>
              <a:t>o/p and compare and check </a:t>
            </a:r>
            <a:r>
              <a:rPr lang="en-US" dirty="0" smtClean="0"/>
              <a:t>the             </a:t>
            </a:r>
          </a:p>
          <a:p>
            <a:pPr marL="0" indent="0">
              <a:buNone/>
            </a:pPr>
            <a:r>
              <a:rPr lang="en-US" dirty="0"/>
              <a:t> </a:t>
            </a:r>
            <a:r>
              <a:rPr lang="en-US" dirty="0" smtClean="0"/>
              <a:t>                               o/p </a:t>
            </a:r>
            <a:r>
              <a:rPr lang="en-US" dirty="0"/>
              <a:t>and give a result as </a:t>
            </a:r>
            <a:r>
              <a:rPr lang="en-US" dirty="0" smtClean="0"/>
              <a:t>Pass/Fail.</a:t>
            </a:r>
          </a:p>
          <a:p>
            <a:r>
              <a:rPr lang="en-US" b="1" dirty="0" smtClean="0"/>
              <a:t>DUT (Design under test) </a:t>
            </a:r>
            <a:endParaRPr lang="en-US" dirty="0"/>
          </a:p>
          <a:p>
            <a:r>
              <a:rPr lang="en-US" b="1" dirty="0" smtClean="0"/>
              <a:t>Interface           </a:t>
            </a:r>
            <a:r>
              <a:rPr lang="en-US" dirty="0" smtClean="0"/>
              <a:t>: Communication channel between DUT and Testbench.</a:t>
            </a:r>
          </a:p>
        </p:txBody>
      </p:sp>
      <p:sp>
        <p:nvSpPr>
          <p:cNvPr id="4" name="Slide Number Placeholder 3"/>
          <p:cNvSpPr>
            <a:spLocks noGrp="1"/>
          </p:cNvSpPr>
          <p:nvPr>
            <p:ph type="sldNum" sz="quarter" idx="12"/>
          </p:nvPr>
        </p:nvSpPr>
        <p:spPr/>
        <p:txBody>
          <a:bodyPr/>
          <a:lstStyle/>
          <a:p>
            <a:fld id="{345D64CA-CBCD-437D-A613-9CE64F35853D}" type="slidenum">
              <a:rPr lang="en-US" smtClean="0"/>
              <a:t>14</a:t>
            </a:fld>
            <a:endParaRPr lang="en-US"/>
          </a:p>
        </p:txBody>
      </p:sp>
    </p:spTree>
    <p:extLst>
      <p:ext uri="{BB962C8B-B14F-4D97-AF65-F5344CB8AC3E}">
        <p14:creationId xmlns:p14="http://schemas.microsoft.com/office/powerpoint/2010/main" val="85576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45D64CA-CBCD-437D-A613-9CE64F35853D}" type="slidenum">
              <a:rPr lang="en-US" smtClean="0"/>
              <a:t>15</a:t>
            </a:fld>
            <a:endParaRPr lang="en-US"/>
          </a:p>
        </p:txBody>
      </p:sp>
    </p:spTree>
    <p:extLst>
      <p:ext uri="{BB962C8B-B14F-4D97-AF65-F5344CB8AC3E}">
        <p14:creationId xmlns:p14="http://schemas.microsoft.com/office/powerpoint/2010/main" val="227676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83345"/>
            <a:ext cx="8596668" cy="1320800"/>
          </a:xfrm>
        </p:spPr>
        <p:txBody>
          <a:bodyPr>
            <a:normAutofit/>
          </a:bodyPr>
          <a:lstStyle/>
          <a:p>
            <a:pPr algn="ctr"/>
            <a:r>
              <a:rPr lang="en-US" sz="6000" dirty="0" smtClean="0"/>
              <a:t>Thank You </a:t>
            </a:r>
            <a:endParaRPr lang="en-US" sz="6000" dirty="0"/>
          </a:p>
        </p:txBody>
      </p:sp>
      <p:sp>
        <p:nvSpPr>
          <p:cNvPr id="4" name="Slide Number Placeholder 3"/>
          <p:cNvSpPr>
            <a:spLocks noGrp="1"/>
          </p:cNvSpPr>
          <p:nvPr>
            <p:ph type="sldNum" sz="quarter" idx="12"/>
          </p:nvPr>
        </p:nvSpPr>
        <p:spPr/>
        <p:txBody>
          <a:bodyPr/>
          <a:lstStyle/>
          <a:p>
            <a:fld id="{345D64CA-CBCD-437D-A613-9CE64F35853D}" type="slidenum">
              <a:rPr lang="en-US" smtClean="0"/>
              <a:t>16</a:t>
            </a:fld>
            <a:endParaRPr lang="en-US"/>
          </a:p>
        </p:txBody>
      </p:sp>
    </p:spTree>
    <p:extLst>
      <p:ext uri="{BB962C8B-B14F-4D97-AF65-F5344CB8AC3E}">
        <p14:creationId xmlns:p14="http://schemas.microsoft.com/office/powerpoint/2010/main" val="388353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solidFill>
                  <a:schemeClr val="tx1"/>
                </a:solidFill>
              </a:rPr>
              <a:t>Abstract</a:t>
            </a:r>
          </a:p>
          <a:p>
            <a:pPr>
              <a:buFont typeface="+mj-lt"/>
              <a:buAutoNum type="arabicPeriod"/>
            </a:pPr>
            <a:r>
              <a:rPr lang="en-US" dirty="0" smtClean="0">
                <a:solidFill>
                  <a:schemeClr val="tx1"/>
                </a:solidFill>
              </a:rPr>
              <a:t>APB (</a:t>
            </a:r>
            <a:r>
              <a:rPr lang="en-US" dirty="0"/>
              <a:t>Advanced Peripheral </a:t>
            </a:r>
            <a:r>
              <a:rPr lang="en-US" dirty="0" smtClean="0"/>
              <a:t>Bus</a:t>
            </a:r>
            <a:r>
              <a:rPr lang="en-US" dirty="0" smtClean="0"/>
              <a:t>) architecture</a:t>
            </a:r>
          </a:p>
          <a:p>
            <a:pPr>
              <a:buFont typeface="+mj-lt"/>
              <a:buAutoNum type="arabicPeriod"/>
            </a:pPr>
            <a:r>
              <a:rPr lang="en-US" dirty="0" smtClean="0">
                <a:solidFill>
                  <a:schemeClr val="tx1"/>
                </a:solidFill>
              </a:rPr>
              <a:t>Interface diagram</a:t>
            </a:r>
          </a:p>
          <a:p>
            <a:pPr>
              <a:buFont typeface="+mj-lt"/>
              <a:buAutoNum type="arabicPeriod"/>
            </a:pPr>
            <a:r>
              <a:rPr lang="en-US" dirty="0" smtClean="0">
                <a:solidFill>
                  <a:schemeClr val="tx1"/>
                </a:solidFill>
              </a:rPr>
              <a:t>Operations of APB</a:t>
            </a:r>
          </a:p>
          <a:p>
            <a:pPr>
              <a:buFont typeface="+mj-lt"/>
              <a:buAutoNum type="arabicPeriod"/>
            </a:pPr>
            <a:r>
              <a:rPr lang="en-US" dirty="0" smtClean="0">
                <a:solidFill>
                  <a:schemeClr val="tx1"/>
                </a:solidFill>
              </a:rPr>
              <a:t>APB Signals</a:t>
            </a:r>
            <a:endParaRPr lang="en-US" dirty="0" smtClean="0">
              <a:solidFill>
                <a:schemeClr val="tx1"/>
              </a:solidFill>
            </a:endParaRPr>
          </a:p>
          <a:p>
            <a:pPr>
              <a:buFont typeface="+mj-lt"/>
              <a:buAutoNum type="arabicPeriod"/>
            </a:pPr>
            <a:r>
              <a:rPr lang="en-US" dirty="0" smtClean="0">
                <a:solidFill>
                  <a:schemeClr val="tx1"/>
                </a:solidFill>
              </a:rPr>
              <a:t>ASIC </a:t>
            </a:r>
            <a:r>
              <a:rPr lang="en-US" dirty="0" smtClean="0">
                <a:solidFill>
                  <a:schemeClr val="tx1"/>
                </a:solidFill>
              </a:rPr>
              <a:t>Flow</a:t>
            </a:r>
          </a:p>
          <a:p>
            <a:pPr>
              <a:buFont typeface="+mj-lt"/>
              <a:buAutoNum type="arabicPeriod"/>
            </a:pPr>
            <a:r>
              <a:rPr lang="en-US" dirty="0" smtClean="0">
                <a:solidFill>
                  <a:schemeClr val="tx1"/>
                </a:solidFill>
              </a:rPr>
              <a:t>Languages and methodology used </a:t>
            </a:r>
          </a:p>
          <a:p>
            <a:pPr>
              <a:buFont typeface="+mj-lt"/>
              <a:buAutoNum type="arabicPeriod"/>
            </a:pPr>
            <a:r>
              <a:rPr lang="en-US" dirty="0" smtClean="0">
                <a:solidFill>
                  <a:schemeClr val="tx1"/>
                </a:solidFill>
              </a:rPr>
              <a:t>UVM Architecture  </a:t>
            </a:r>
            <a:endParaRPr lang="en-US" dirty="0" smtClean="0">
              <a:solidFill>
                <a:schemeClr val="tx1"/>
              </a:solidFill>
            </a:endParaRPr>
          </a:p>
          <a:p>
            <a:pPr>
              <a:buFont typeface="+mj-lt"/>
              <a:buAutoNum type="arabicPeriod"/>
            </a:pPr>
            <a:r>
              <a:rPr lang="en-US" dirty="0" smtClean="0">
                <a:solidFill>
                  <a:schemeClr val="tx1"/>
                </a:solidFill>
              </a:rPr>
              <a:t>Compilation and Simulation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345D64CA-CBCD-437D-A613-9CE64F35853D}" type="slidenum">
              <a:rPr lang="en-US" smtClean="0"/>
              <a:t>2</a:t>
            </a:fld>
            <a:endParaRPr lang="en-US"/>
          </a:p>
        </p:txBody>
      </p:sp>
    </p:spTree>
    <p:extLst>
      <p:ext uri="{BB962C8B-B14F-4D97-AF65-F5344CB8AC3E}">
        <p14:creationId xmlns:p14="http://schemas.microsoft.com/office/powerpoint/2010/main" val="357015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.Abstract </a:t>
            </a:r>
            <a:endParaRPr lang="en-US" dirty="0"/>
          </a:p>
        </p:txBody>
      </p:sp>
      <p:sp>
        <p:nvSpPr>
          <p:cNvPr id="3" name="Content Placeholder 2"/>
          <p:cNvSpPr>
            <a:spLocks noGrp="1"/>
          </p:cNvSpPr>
          <p:nvPr>
            <p:ph idx="1"/>
          </p:nvPr>
        </p:nvSpPr>
        <p:spPr/>
        <p:txBody>
          <a:bodyPr/>
          <a:lstStyle/>
          <a:p>
            <a:pPr marL="0" indent="0">
              <a:buNone/>
            </a:pPr>
            <a:r>
              <a:rPr lang="en-US" dirty="0"/>
              <a:t>Advanced Peripheral Bus (APB) is the piece of Advanced Microcontroller Bus Architecture (AMBA) family conventions</a:t>
            </a:r>
            <a:r>
              <a:rPr lang="en-US" dirty="0" smtClean="0"/>
              <a:t>.</a:t>
            </a:r>
            <a:r>
              <a:rPr lang="en-US" dirty="0"/>
              <a:t> The Advanced Peripheral Bus (APB) is a simple, low-power, and low-complexity bus protocol designed for connecting peripheral devices to a microcontroller or system-on-chip (</a:t>
            </a:r>
            <a:r>
              <a:rPr lang="en-US" dirty="0" err="1"/>
              <a:t>SoC</a:t>
            </a:r>
            <a:r>
              <a:rPr lang="en-US" dirty="0"/>
              <a:t>) in embedded systems.</a:t>
            </a:r>
            <a:r>
              <a:rPr lang="en-US" dirty="0" smtClean="0"/>
              <a:t> It is </a:t>
            </a:r>
            <a:r>
              <a:rPr lang="en-US" dirty="0"/>
              <a:t>used to associate low-data transfer capacity peripherals to the </a:t>
            </a:r>
            <a:r>
              <a:rPr lang="en-US" dirty="0" err="1" smtClean="0"/>
              <a:t>SoC</a:t>
            </a:r>
            <a:r>
              <a:rPr lang="en-US" dirty="0" smtClean="0"/>
              <a:t>(System on Chip). The </a:t>
            </a:r>
            <a:r>
              <a:rPr lang="en-US" dirty="0"/>
              <a:t>32-bit model is developed for communication between Master and Slave devices. The Testbench acts as a Master APB and Design acts as a Slave APB</a:t>
            </a:r>
            <a:r>
              <a:rPr lang="en-US" dirty="0" smtClean="0"/>
              <a:t>. </a:t>
            </a:r>
            <a:r>
              <a:rPr lang="en-US" dirty="0"/>
              <a:t>The Master originates transports on the Peripheral Bus which supports Write, Read, and Idle exchanges. </a:t>
            </a:r>
          </a:p>
        </p:txBody>
      </p:sp>
      <p:sp>
        <p:nvSpPr>
          <p:cNvPr id="4" name="Slide Number Placeholder 3"/>
          <p:cNvSpPr>
            <a:spLocks noGrp="1"/>
          </p:cNvSpPr>
          <p:nvPr>
            <p:ph type="sldNum" sz="quarter" idx="12"/>
          </p:nvPr>
        </p:nvSpPr>
        <p:spPr/>
        <p:txBody>
          <a:bodyPr/>
          <a:lstStyle/>
          <a:p>
            <a:fld id="{345D64CA-CBCD-437D-A613-9CE64F35853D}" type="slidenum">
              <a:rPr lang="en-US" smtClean="0"/>
              <a:t>3</a:t>
            </a:fld>
            <a:endParaRPr lang="en-US"/>
          </a:p>
        </p:txBody>
      </p:sp>
    </p:spTree>
    <p:extLst>
      <p:ext uri="{BB962C8B-B14F-4D97-AF65-F5344CB8AC3E}">
        <p14:creationId xmlns:p14="http://schemas.microsoft.com/office/powerpoint/2010/main" val="428143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3443-ADB3-47CA-95CB-04206E59DC60}"/>
              </a:ext>
            </a:extLst>
          </p:cNvPr>
          <p:cNvSpPr>
            <a:spLocks noGrp="1"/>
          </p:cNvSpPr>
          <p:nvPr>
            <p:ph type="title"/>
          </p:nvPr>
        </p:nvSpPr>
        <p:spPr/>
        <p:txBody>
          <a:bodyPr/>
          <a:lstStyle/>
          <a:p>
            <a:r>
              <a:rPr lang="en-US" dirty="0" smtClean="0"/>
              <a:t>2.AMBA </a:t>
            </a:r>
            <a:r>
              <a:rPr lang="en-US" dirty="0"/>
              <a:t>ARCHITECTURE</a:t>
            </a:r>
            <a:endParaRPr lang="en-IN" dirty="0"/>
          </a:p>
        </p:txBody>
      </p:sp>
      <p:pic>
        <p:nvPicPr>
          <p:cNvPr id="7" name="Picture 6">
            <a:extLst>
              <a:ext uri="{FF2B5EF4-FFF2-40B4-BE49-F238E27FC236}">
                <a16:creationId xmlns:a16="http://schemas.microsoft.com/office/drawing/2014/main" id="{643D21E4-4E60-4E0B-AE96-05F3F91DE0E5}"/>
              </a:ext>
            </a:extLst>
          </p:cNvPr>
          <p:cNvPicPr>
            <a:picLocks noChangeAspect="1"/>
          </p:cNvPicPr>
          <p:nvPr/>
        </p:nvPicPr>
        <p:blipFill rotWithShape="1">
          <a:blip r:embed="rId2"/>
          <a:srcRect l="23804" t="44442" r="19783" b="9911"/>
          <a:stretch/>
        </p:blipFill>
        <p:spPr>
          <a:xfrm>
            <a:off x="838200" y="1825625"/>
            <a:ext cx="6808304" cy="2838073"/>
          </a:xfrm>
          <a:prstGeom prst="rect">
            <a:avLst/>
          </a:prstGeom>
        </p:spPr>
      </p:pic>
      <p:pic>
        <p:nvPicPr>
          <p:cNvPr id="9" name="Picture 8">
            <a:extLst>
              <a:ext uri="{FF2B5EF4-FFF2-40B4-BE49-F238E27FC236}">
                <a16:creationId xmlns:a16="http://schemas.microsoft.com/office/drawing/2014/main" id="{5F00F6B9-1C47-4338-BD51-50156DEF7E98}"/>
              </a:ext>
            </a:extLst>
          </p:cNvPr>
          <p:cNvPicPr>
            <a:picLocks noChangeAspect="1"/>
          </p:cNvPicPr>
          <p:nvPr/>
        </p:nvPicPr>
        <p:blipFill rotWithShape="1">
          <a:blip r:embed="rId3"/>
          <a:srcRect l="34783" t="34195" r="25108" b="21145"/>
          <a:stretch/>
        </p:blipFill>
        <p:spPr>
          <a:xfrm>
            <a:off x="6692344" y="3191791"/>
            <a:ext cx="4661455" cy="3270505"/>
          </a:xfrm>
          <a:prstGeom prst="rect">
            <a:avLst/>
          </a:prstGeom>
        </p:spPr>
      </p:pic>
      <p:sp>
        <p:nvSpPr>
          <p:cNvPr id="10" name="Oval 9">
            <a:extLst>
              <a:ext uri="{FF2B5EF4-FFF2-40B4-BE49-F238E27FC236}">
                <a16:creationId xmlns:a16="http://schemas.microsoft.com/office/drawing/2014/main" id="{B0C5A7F3-6DB5-4273-AD93-FA22EB926DD8}"/>
              </a:ext>
            </a:extLst>
          </p:cNvPr>
          <p:cNvSpPr/>
          <p:nvPr/>
        </p:nvSpPr>
        <p:spPr>
          <a:xfrm>
            <a:off x="4876801" y="2429652"/>
            <a:ext cx="980660" cy="1630017"/>
          </a:xfrm>
          <a:prstGeom prst="ellipse">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 name="Straight Connector 11">
            <a:extLst>
              <a:ext uri="{FF2B5EF4-FFF2-40B4-BE49-F238E27FC236}">
                <a16:creationId xmlns:a16="http://schemas.microsoft.com/office/drawing/2014/main" id="{20F22366-3A5F-45F5-A3C8-6276ACF70EC8}"/>
              </a:ext>
            </a:extLst>
          </p:cNvPr>
          <p:cNvCxnSpPr>
            <a:cxnSpLocks/>
            <a:stCxn id="10" idx="7"/>
          </p:cNvCxnSpPr>
          <p:nvPr/>
        </p:nvCxnSpPr>
        <p:spPr>
          <a:xfrm>
            <a:off x="5713847" y="2668362"/>
            <a:ext cx="2635023" cy="57629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057DB4-53B6-458C-9580-1334D6119E64}"/>
              </a:ext>
            </a:extLst>
          </p:cNvPr>
          <p:cNvCxnSpPr>
            <a:cxnSpLocks/>
          </p:cNvCxnSpPr>
          <p:nvPr/>
        </p:nvCxnSpPr>
        <p:spPr>
          <a:xfrm>
            <a:off x="5362664" y="4087398"/>
            <a:ext cx="1329681" cy="2089565"/>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37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518C-EF89-4B66-9D52-A07689192AD2}"/>
              </a:ext>
            </a:extLst>
          </p:cNvPr>
          <p:cNvSpPr>
            <a:spLocks noGrp="1"/>
          </p:cNvSpPr>
          <p:nvPr>
            <p:ph type="title"/>
          </p:nvPr>
        </p:nvSpPr>
        <p:spPr>
          <a:xfrm>
            <a:off x="838200" y="244548"/>
            <a:ext cx="10515600" cy="1171952"/>
          </a:xfrm>
        </p:spPr>
        <p:txBody>
          <a:bodyPr/>
          <a:lstStyle/>
          <a:p>
            <a:r>
              <a:rPr lang="en-US" dirty="0" smtClean="0"/>
              <a:t>3.Interface </a:t>
            </a:r>
            <a:r>
              <a:rPr lang="en-US" dirty="0"/>
              <a:t>Diagram</a:t>
            </a:r>
            <a:endParaRPr lang="en-IN" dirty="0"/>
          </a:p>
        </p:txBody>
      </p:sp>
      <p:sp>
        <p:nvSpPr>
          <p:cNvPr id="26" name="Rectangle 25">
            <a:extLst>
              <a:ext uri="{FF2B5EF4-FFF2-40B4-BE49-F238E27FC236}">
                <a16:creationId xmlns:a16="http://schemas.microsoft.com/office/drawing/2014/main" id="{0C201654-6D8D-43D6-83A2-969A11745FE2}"/>
              </a:ext>
            </a:extLst>
          </p:cNvPr>
          <p:cNvSpPr/>
          <p:nvPr/>
        </p:nvSpPr>
        <p:spPr>
          <a:xfrm>
            <a:off x="702365" y="3591341"/>
            <a:ext cx="1008672" cy="9674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dirty="0"/>
              <a:t>Dummy Signals</a:t>
            </a:r>
            <a:endParaRPr lang="en-IN" dirty="0"/>
          </a:p>
        </p:txBody>
      </p:sp>
      <p:pic>
        <p:nvPicPr>
          <p:cNvPr id="27" name="Picture 26">
            <a:extLst>
              <a:ext uri="{FF2B5EF4-FFF2-40B4-BE49-F238E27FC236}">
                <a16:creationId xmlns:a16="http://schemas.microsoft.com/office/drawing/2014/main" id="{92C39D18-2EA0-4B96-9A0C-9E047747A256}"/>
              </a:ext>
            </a:extLst>
          </p:cNvPr>
          <p:cNvPicPr>
            <a:picLocks noChangeAspect="1"/>
          </p:cNvPicPr>
          <p:nvPr/>
        </p:nvPicPr>
        <p:blipFill rotWithShape="1">
          <a:blip r:embed="rId2"/>
          <a:srcRect l="26522" t="26609" r="28043" b="24046"/>
          <a:stretch/>
        </p:blipFill>
        <p:spPr>
          <a:xfrm>
            <a:off x="2112597" y="1646764"/>
            <a:ext cx="6732000" cy="4380712"/>
          </a:xfrm>
          <a:prstGeom prst="rect">
            <a:avLst/>
          </a:prstGeom>
        </p:spPr>
      </p:pic>
      <p:sp>
        <p:nvSpPr>
          <p:cNvPr id="28" name="Rectangle 27">
            <a:extLst>
              <a:ext uri="{FF2B5EF4-FFF2-40B4-BE49-F238E27FC236}">
                <a16:creationId xmlns:a16="http://schemas.microsoft.com/office/drawing/2014/main" id="{78A9B888-6A78-406D-9CEA-D66A53D8ABAD}"/>
              </a:ext>
            </a:extLst>
          </p:cNvPr>
          <p:cNvSpPr/>
          <p:nvPr/>
        </p:nvSpPr>
        <p:spPr>
          <a:xfrm>
            <a:off x="2679254" y="3075372"/>
            <a:ext cx="1342783" cy="1705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a:solidFill>
                  <a:schemeClr val="tx1"/>
                </a:solidFill>
              </a:rPr>
              <a:t>READ_WRITE</a:t>
            </a:r>
            <a:endParaRPr lang="en-IN" sz="1600" dirty="0">
              <a:solidFill>
                <a:schemeClr val="tx1"/>
              </a:solidFill>
            </a:endParaRPr>
          </a:p>
        </p:txBody>
      </p:sp>
      <p:sp>
        <p:nvSpPr>
          <p:cNvPr id="29" name="Rectangle 28">
            <a:extLst>
              <a:ext uri="{FF2B5EF4-FFF2-40B4-BE49-F238E27FC236}">
                <a16:creationId xmlns:a16="http://schemas.microsoft.com/office/drawing/2014/main" id="{43EE75B9-D232-4182-B532-D7ADC5ABD627}"/>
              </a:ext>
            </a:extLst>
          </p:cNvPr>
          <p:cNvSpPr/>
          <p:nvPr/>
        </p:nvSpPr>
        <p:spPr>
          <a:xfrm>
            <a:off x="2732126" y="2337569"/>
            <a:ext cx="1243535" cy="1987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err="1">
                <a:solidFill>
                  <a:schemeClr val="tx1"/>
                </a:solidFill>
              </a:rPr>
              <a:t>PRESETn</a:t>
            </a:r>
            <a:endParaRPr lang="en-IN" sz="1600" dirty="0">
              <a:solidFill>
                <a:schemeClr val="tx1"/>
              </a:solidFill>
            </a:endParaRPr>
          </a:p>
        </p:txBody>
      </p:sp>
      <p:sp>
        <p:nvSpPr>
          <p:cNvPr id="30" name="Rectangle 29">
            <a:extLst>
              <a:ext uri="{FF2B5EF4-FFF2-40B4-BE49-F238E27FC236}">
                <a16:creationId xmlns:a16="http://schemas.microsoft.com/office/drawing/2014/main" id="{6F1030AB-FA9E-4A0C-9930-70B8E636644A}"/>
              </a:ext>
            </a:extLst>
          </p:cNvPr>
          <p:cNvSpPr/>
          <p:nvPr/>
        </p:nvSpPr>
        <p:spPr>
          <a:xfrm>
            <a:off x="2679118" y="1982583"/>
            <a:ext cx="1243535" cy="1987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a:solidFill>
                  <a:schemeClr val="tx1"/>
                </a:solidFill>
              </a:rPr>
              <a:t>PCLK</a:t>
            </a:r>
            <a:endParaRPr lang="en-IN" sz="1600" dirty="0">
              <a:solidFill>
                <a:schemeClr val="tx1"/>
              </a:solidFill>
            </a:endParaRPr>
          </a:p>
        </p:txBody>
      </p:sp>
      <p:cxnSp>
        <p:nvCxnSpPr>
          <p:cNvPr id="31" name="Straight Arrow Connector 30">
            <a:extLst>
              <a:ext uri="{FF2B5EF4-FFF2-40B4-BE49-F238E27FC236}">
                <a16:creationId xmlns:a16="http://schemas.microsoft.com/office/drawing/2014/main" id="{3D44E9BA-A93C-4E49-AC04-8B54304C1A68}"/>
              </a:ext>
            </a:extLst>
          </p:cNvPr>
          <p:cNvCxnSpPr>
            <a:cxnSpLocks/>
          </p:cNvCxnSpPr>
          <p:nvPr/>
        </p:nvCxnSpPr>
        <p:spPr>
          <a:xfrm>
            <a:off x="5541592" y="2271712"/>
            <a:ext cx="183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3071F849-6E6C-478B-A0C0-A2EBEAE32CF6}"/>
              </a:ext>
            </a:extLst>
          </p:cNvPr>
          <p:cNvSpPr/>
          <p:nvPr/>
        </p:nvSpPr>
        <p:spPr>
          <a:xfrm>
            <a:off x="5674112" y="2046428"/>
            <a:ext cx="1243535" cy="1987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a:solidFill>
                  <a:schemeClr val="tx1"/>
                </a:solidFill>
              </a:rPr>
              <a:t>PWRITE</a:t>
            </a:r>
            <a:endParaRPr lang="en-IN" sz="1600" dirty="0">
              <a:solidFill>
                <a:schemeClr val="tx1"/>
              </a:solidFill>
            </a:endParaRPr>
          </a:p>
        </p:txBody>
      </p:sp>
      <p:sp>
        <p:nvSpPr>
          <p:cNvPr id="33" name="Rectangle 32">
            <a:extLst>
              <a:ext uri="{FF2B5EF4-FFF2-40B4-BE49-F238E27FC236}">
                <a16:creationId xmlns:a16="http://schemas.microsoft.com/office/drawing/2014/main" id="{133AC798-C16D-4F3B-AD63-A2CC78ADAC9B}"/>
              </a:ext>
            </a:extLst>
          </p:cNvPr>
          <p:cNvSpPr/>
          <p:nvPr/>
        </p:nvSpPr>
        <p:spPr>
          <a:xfrm>
            <a:off x="2705622" y="2695835"/>
            <a:ext cx="1243535" cy="1987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a:solidFill>
                  <a:schemeClr val="tx1"/>
                </a:solidFill>
              </a:rPr>
              <a:t>transfer</a:t>
            </a:r>
            <a:endParaRPr lang="en-IN" sz="1600" dirty="0">
              <a:solidFill>
                <a:schemeClr val="tx1"/>
              </a:solidFill>
            </a:endParaRPr>
          </a:p>
        </p:txBody>
      </p:sp>
      <p:sp>
        <p:nvSpPr>
          <p:cNvPr id="34" name="Rectangle 33">
            <a:extLst>
              <a:ext uri="{FF2B5EF4-FFF2-40B4-BE49-F238E27FC236}">
                <a16:creationId xmlns:a16="http://schemas.microsoft.com/office/drawing/2014/main" id="{94B7E59B-D551-47BF-8CCF-F55702C71551}"/>
              </a:ext>
            </a:extLst>
          </p:cNvPr>
          <p:cNvSpPr/>
          <p:nvPr/>
        </p:nvSpPr>
        <p:spPr>
          <a:xfrm>
            <a:off x="5747011" y="2337569"/>
            <a:ext cx="1243535" cy="1987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a:solidFill>
                  <a:schemeClr val="tx1"/>
                </a:solidFill>
              </a:rPr>
              <a:t>PREADY</a:t>
            </a:r>
            <a:endParaRPr lang="en-IN" sz="1600" dirty="0">
              <a:solidFill>
                <a:schemeClr val="tx1"/>
              </a:solidFill>
            </a:endParaRPr>
          </a:p>
        </p:txBody>
      </p:sp>
      <p:sp>
        <p:nvSpPr>
          <p:cNvPr id="35" name="Rectangle 34">
            <a:extLst>
              <a:ext uri="{FF2B5EF4-FFF2-40B4-BE49-F238E27FC236}">
                <a16:creationId xmlns:a16="http://schemas.microsoft.com/office/drawing/2014/main" id="{3542A216-EF01-428A-BA33-4C7186FC190B}"/>
              </a:ext>
            </a:extLst>
          </p:cNvPr>
          <p:cNvSpPr/>
          <p:nvPr/>
        </p:nvSpPr>
        <p:spPr>
          <a:xfrm>
            <a:off x="5669683" y="2693040"/>
            <a:ext cx="1243535" cy="1987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a:solidFill>
                  <a:schemeClr val="tx1"/>
                </a:solidFill>
              </a:rPr>
              <a:t>PSEL1</a:t>
            </a:r>
            <a:endParaRPr lang="en-IN" sz="1600" dirty="0">
              <a:solidFill>
                <a:schemeClr val="tx1"/>
              </a:solidFill>
            </a:endParaRPr>
          </a:p>
        </p:txBody>
      </p:sp>
      <p:sp>
        <p:nvSpPr>
          <p:cNvPr id="36" name="Rectangle 35">
            <a:extLst>
              <a:ext uri="{FF2B5EF4-FFF2-40B4-BE49-F238E27FC236}">
                <a16:creationId xmlns:a16="http://schemas.microsoft.com/office/drawing/2014/main" id="{8A15B2B1-265E-4A2F-8C30-3B03D8656AF0}"/>
              </a:ext>
            </a:extLst>
          </p:cNvPr>
          <p:cNvSpPr/>
          <p:nvPr/>
        </p:nvSpPr>
        <p:spPr>
          <a:xfrm>
            <a:off x="5753620" y="3042755"/>
            <a:ext cx="1243535" cy="1987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a:solidFill>
                  <a:schemeClr val="tx1"/>
                </a:solidFill>
              </a:rPr>
              <a:t>PENABLE</a:t>
            </a:r>
            <a:endParaRPr lang="en-IN" sz="1600" dirty="0">
              <a:solidFill>
                <a:schemeClr val="tx1"/>
              </a:solidFill>
            </a:endParaRPr>
          </a:p>
        </p:txBody>
      </p:sp>
      <p:sp>
        <p:nvSpPr>
          <p:cNvPr id="37" name="Left Brace 36">
            <a:extLst>
              <a:ext uri="{FF2B5EF4-FFF2-40B4-BE49-F238E27FC236}">
                <a16:creationId xmlns:a16="http://schemas.microsoft.com/office/drawing/2014/main" id="{789F5795-E180-4F0A-87BF-A0221B9D3306}"/>
              </a:ext>
            </a:extLst>
          </p:cNvPr>
          <p:cNvSpPr/>
          <p:nvPr/>
        </p:nvSpPr>
        <p:spPr>
          <a:xfrm>
            <a:off x="1832225" y="2792430"/>
            <a:ext cx="186530" cy="3024000"/>
          </a:xfrm>
          <a:prstGeom prst="lef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2644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E8E3-16DB-4F81-913E-F5F3C59767A1}"/>
              </a:ext>
            </a:extLst>
          </p:cNvPr>
          <p:cNvSpPr>
            <a:spLocks noGrp="1"/>
          </p:cNvSpPr>
          <p:nvPr>
            <p:ph type="title"/>
          </p:nvPr>
        </p:nvSpPr>
        <p:spPr/>
        <p:txBody>
          <a:bodyPr/>
          <a:lstStyle/>
          <a:p>
            <a:r>
              <a:rPr lang="en-US" dirty="0" smtClean="0"/>
              <a:t>4.Operation </a:t>
            </a:r>
            <a:r>
              <a:rPr lang="en-US" dirty="0"/>
              <a:t>of APB</a:t>
            </a:r>
            <a:endParaRPr lang="en-IN" dirty="0"/>
          </a:p>
        </p:txBody>
      </p:sp>
      <p:sp>
        <p:nvSpPr>
          <p:cNvPr id="3" name="Content Placeholder 2">
            <a:extLst>
              <a:ext uri="{FF2B5EF4-FFF2-40B4-BE49-F238E27FC236}">
                <a16:creationId xmlns:a16="http://schemas.microsoft.com/office/drawing/2014/main" id="{D037DC82-A0AB-44A0-B99C-48CB03BE57FB}"/>
              </a:ext>
            </a:extLst>
          </p:cNvPr>
          <p:cNvSpPr>
            <a:spLocks noGrp="1"/>
          </p:cNvSpPr>
          <p:nvPr>
            <p:ph idx="1"/>
          </p:nvPr>
        </p:nvSpPr>
        <p:spPr/>
        <p:txBody>
          <a:bodyPr/>
          <a:lstStyle/>
          <a:p>
            <a:r>
              <a:rPr lang="en-US" dirty="0"/>
              <a:t>IDLE </a:t>
            </a:r>
          </a:p>
          <a:p>
            <a:r>
              <a:rPr lang="en-US" dirty="0"/>
              <a:t>SETUP</a:t>
            </a:r>
          </a:p>
          <a:p>
            <a:r>
              <a:rPr lang="en-US" dirty="0"/>
              <a:t>ACCESS/ENABLE </a:t>
            </a:r>
            <a:endParaRPr lang="en-IN" dirty="0"/>
          </a:p>
        </p:txBody>
      </p:sp>
      <p:pic>
        <p:nvPicPr>
          <p:cNvPr id="4" name="Picture 3">
            <a:extLst>
              <a:ext uri="{FF2B5EF4-FFF2-40B4-BE49-F238E27FC236}">
                <a16:creationId xmlns:a16="http://schemas.microsoft.com/office/drawing/2014/main" id="{3CA84556-2E4C-4FB2-AECC-C844DFEF965A}"/>
              </a:ext>
            </a:extLst>
          </p:cNvPr>
          <p:cNvPicPr>
            <a:picLocks noChangeAspect="1"/>
          </p:cNvPicPr>
          <p:nvPr/>
        </p:nvPicPr>
        <p:blipFill rotWithShape="1">
          <a:blip r:embed="rId2"/>
          <a:srcRect l="32609" t="24641" r="33478" b="14379"/>
          <a:stretch/>
        </p:blipFill>
        <p:spPr>
          <a:xfrm>
            <a:off x="6096000" y="909225"/>
            <a:ext cx="5222172" cy="5398119"/>
          </a:xfrm>
          <a:prstGeom prst="rect">
            <a:avLst/>
          </a:prstGeom>
        </p:spPr>
      </p:pic>
    </p:spTree>
    <p:extLst>
      <p:ext uri="{BB962C8B-B14F-4D97-AF65-F5344CB8AC3E}">
        <p14:creationId xmlns:p14="http://schemas.microsoft.com/office/powerpoint/2010/main" val="337076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1147-5C5D-4E9A-BF87-22707AC5D23E}"/>
              </a:ext>
            </a:extLst>
          </p:cNvPr>
          <p:cNvSpPr>
            <a:spLocks noGrp="1"/>
          </p:cNvSpPr>
          <p:nvPr>
            <p:ph type="title"/>
          </p:nvPr>
        </p:nvSpPr>
        <p:spPr>
          <a:xfrm>
            <a:off x="838200" y="365126"/>
            <a:ext cx="3733800" cy="642040"/>
          </a:xfrm>
        </p:spPr>
        <p:txBody>
          <a:bodyPr>
            <a:normAutofit/>
          </a:bodyPr>
          <a:lstStyle/>
          <a:p>
            <a:r>
              <a:rPr lang="en-US" dirty="0" smtClean="0"/>
              <a:t>5.PIN </a:t>
            </a:r>
            <a:r>
              <a:rPr lang="en-US" dirty="0"/>
              <a:t>Description</a:t>
            </a:r>
            <a:endParaRPr lang="en-IN" dirty="0"/>
          </a:p>
        </p:txBody>
      </p:sp>
      <p:graphicFrame>
        <p:nvGraphicFramePr>
          <p:cNvPr id="8" name="Table 7">
            <a:extLst>
              <a:ext uri="{FF2B5EF4-FFF2-40B4-BE49-F238E27FC236}">
                <a16:creationId xmlns:a16="http://schemas.microsoft.com/office/drawing/2014/main" id="{E884F7BE-98DA-48EF-8310-37D13319935D}"/>
              </a:ext>
            </a:extLst>
          </p:cNvPr>
          <p:cNvGraphicFramePr>
            <a:graphicFrameLocks noGrp="1"/>
          </p:cNvGraphicFramePr>
          <p:nvPr>
            <p:extLst/>
          </p:nvPr>
        </p:nvGraphicFramePr>
        <p:xfrm>
          <a:off x="838200" y="1160426"/>
          <a:ext cx="10515601" cy="6878320"/>
        </p:xfrm>
        <a:graphic>
          <a:graphicData uri="http://schemas.openxmlformats.org/drawingml/2006/table">
            <a:tbl>
              <a:tblPr firstRow="1" bandRow="1">
                <a:tableStyleId>{073A0DAA-6AF3-43AB-8588-CEC1D06C72B9}</a:tableStyleId>
              </a:tblPr>
              <a:tblGrid>
                <a:gridCol w="1215888">
                  <a:extLst>
                    <a:ext uri="{9D8B030D-6E8A-4147-A177-3AD203B41FA5}">
                      <a16:colId xmlns:a16="http://schemas.microsoft.com/office/drawing/2014/main" val="1696246290"/>
                    </a:ext>
                  </a:extLst>
                </a:gridCol>
                <a:gridCol w="1590260">
                  <a:extLst>
                    <a:ext uri="{9D8B030D-6E8A-4147-A177-3AD203B41FA5}">
                      <a16:colId xmlns:a16="http://schemas.microsoft.com/office/drawing/2014/main" val="1423352717"/>
                    </a:ext>
                  </a:extLst>
                </a:gridCol>
                <a:gridCol w="6440557">
                  <a:extLst>
                    <a:ext uri="{9D8B030D-6E8A-4147-A177-3AD203B41FA5}">
                      <a16:colId xmlns:a16="http://schemas.microsoft.com/office/drawing/2014/main" val="1484550141"/>
                    </a:ext>
                  </a:extLst>
                </a:gridCol>
                <a:gridCol w="1268896">
                  <a:extLst>
                    <a:ext uri="{9D8B030D-6E8A-4147-A177-3AD203B41FA5}">
                      <a16:colId xmlns:a16="http://schemas.microsoft.com/office/drawing/2014/main" val="754784357"/>
                    </a:ext>
                  </a:extLst>
                </a:gridCol>
              </a:tblGrid>
              <a:tr h="0">
                <a:tc>
                  <a:txBody>
                    <a:bodyPr/>
                    <a:lstStyle/>
                    <a:p>
                      <a:pPr algn="ctr"/>
                      <a:r>
                        <a:rPr lang="en-US" dirty="0">
                          <a:solidFill>
                            <a:schemeClr val="tx1"/>
                          </a:solidFill>
                        </a:rPr>
                        <a:t>SIGNAL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SOURCE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Description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solidFill>
                            <a:schemeClr val="tx1"/>
                          </a:solidFill>
                        </a:rPr>
                        <a:t>WIDTH(Bit)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3310933"/>
                  </a:ext>
                </a:extLst>
              </a:tr>
              <a:tr h="370840">
                <a:tc>
                  <a:txBody>
                    <a:bodyPr/>
                    <a:lstStyle/>
                    <a:p>
                      <a:pPr algn="ctr"/>
                      <a:r>
                        <a:rPr lang="en-US" dirty="0">
                          <a:solidFill>
                            <a:schemeClr val="tx1"/>
                          </a:solidFill>
                        </a:rPr>
                        <a:t>Transfer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System Bus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APB enable signal. If high APB is activated else APB is disabled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1366442"/>
                  </a:ext>
                </a:extLst>
              </a:tr>
              <a:tr h="370840">
                <a:tc>
                  <a:txBody>
                    <a:bodyPr/>
                    <a:lstStyle/>
                    <a:p>
                      <a:pPr algn="ctr"/>
                      <a:r>
                        <a:rPr lang="en-US" dirty="0">
                          <a:solidFill>
                            <a:schemeClr val="tx1"/>
                          </a:solidFill>
                        </a:rPr>
                        <a:t>PCLK</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Clock Source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All APB functionality occurs at rising edge.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6326617"/>
                  </a:ext>
                </a:extLst>
              </a:tr>
              <a:tr h="370840">
                <a:tc>
                  <a:txBody>
                    <a:bodyPr/>
                    <a:lstStyle/>
                    <a:p>
                      <a:pPr algn="ctr"/>
                      <a:r>
                        <a:rPr lang="en-US" dirty="0" err="1">
                          <a:solidFill>
                            <a:schemeClr val="tx1"/>
                          </a:solidFill>
                        </a:rPr>
                        <a:t>PRESETn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System Bus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dirty="0"/>
                        <a:t>An active low signal.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5960262"/>
                  </a:ext>
                </a:extLst>
              </a:tr>
              <a:tr h="370840">
                <a:tc>
                  <a:txBody>
                    <a:bodyPr/>
                    <a:lstStyle/>
                    <a:p>
                      <a:pPr algn="ctr"/>
                      <a:r>
                        <a:rPr lang="en-US" dirty="0">
                          <a:solidFill>
                            <a:schemeClr val="tx1"/>
                          </a:solidFill>
                        </a:rPr>
                        <a:t>PADDR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APB bridge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The APB address bus can be up to 32 bits.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6817118"/>
                  </a:ext>
                </a:extLst>
              </a:tr>
              <a:tr h="370840">
                <a:tc>
                  <a:txBody>
                    <a:bodyPr/>
                    <a:lstStyle/>
                    <a:p>
                      <a:pPr algn="ctr"/>
                      <a:r>
                        <a:rPr lang="en-US" dirty="0">
                          <a:solidFill>
                            <a:schemeClr val="tx1"/>
                          </a:solidFill>
                        </a:rPr>
                        <a:t>PSEL1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APB bridge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There is a PSEL for each slave. It’s an active high signal.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1781881"/>
                  </a:ext>
                </a:extLst>
              </a:tr>
              <a:tr h="370840">
                <a:tc>
                  <a:txBody>
                    <a:bodyPr/>
                    <a:lstStyle/>
                    <a:p>
                      <a:pPr algn="ctr"/>
                      <a:r>
                        <a:rPr lang="en-US" dirty="0">
                          <a:solidFill>
                            <a:schemeClr val="tx1"/>
                          </a:solidFill>
                        </a:rPr>
                        <a:t>PENABLE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APB bridge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It indicates the 2</a:t>
                      </a:r>
                      <a:r>
                        <a:rPr lang="en-US" baseline="30000" dirty="0"/>
                        <a:t>nd</a:t>
                      </a:r>
                      <a:r>
                        <a:rPr lang="en-US" dirty="0"/>
                        <a:t> cycle of a data transfer. It’s an active high signal.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0203839"/>
                  </a:ext>
                </a:extLst>
              </a:tr>
              <a:tr h="370840">
                <a:tc>
                  <a:txBody>
                    <a:bodyPr/>
                    <a:lstStyle/>
                    <a:p>
                      <a:pPr algn="ctr"/>
                      <a:r>
                        <a:rPr lang="en-US" dirty="0">
                          <a:solidFill>
                            <a:schemeClr val="tx1"/>
                          </a:solidFill>
                        </a:rPr>
                        <a:t>PWRITE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APB bridge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Indicates the data transfer direction.</a:t>
                      </a:r>
                    </a:p>
                    <a:p>
                      <a:pPr algn="l"/>
                      <a:r>
                        <a:rPr lang="en-US" dirty="0"/>
                        <a:t>PWRITE=1 indicates APB write access(Master to slave) </a:t>
                      </a:r>
                    </a:p>
                    <a:p>
                      <a:pPr algn="l"/>
                      <a:r>
                        <a:rPr lang="en-US" dirty="0"/>
                        <a:t>PWRITE=0 indicates APB read access(Slave to master)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5912149"/>
                  </a:ext>
                </a:extLst>
              </a:tr>
              <a:tr h="370840">
                <a:tc>
                  <a:txBody>
                    <a:bodyPr/>
                    <a:lstStyle/>
                    <a:p>
                      <a:pPr algn="ctr"/>
                      <a:r>
                        <a:rPr lang="en-US" dirty="0">
                          <a:solidFill>
                            <a:schemeClr val="tx1"/>
                          </a:solidFill>
                        </a:rPr>
                        <a:t>PREADY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Slave Interface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This is an input from Slave. It is used to enter access state.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847375"/>
                  </a:ext>
                </a:extLst>
              </a:tr>
              <a:tr h="370840">
                <a:tc>
                  <a:txBody>
                    <a:bodyPr/>
                    <a:lstStyle/>
                    <a:p>
                      <a:pPr algn="ctr"/>
                      <a:r>
                        <a:rPr lang="en-US" dirty="0">
                          <a:solidFill>
                            <a:schemeClr val="tx1"/>
                          </a:solidFill>
                        </a:rPr>
                        <a:t>PSLVERR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Slave Interface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This indicates a transfer failure by the slave.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0893927"/>
                  </a:ext>
                </a:extLst>
              </a:tr>
              <a:tr h="370840">
                <a:tc>
                  <a:txBody>
                    <a:bodyPr/>
                    <a:lstStyle/>
                    <a:p>
                      <a:pPr algn="ctr"/>
                      <a:r>
                        <a:rPr lang="en-US" dirty="0">
                          <a:solidFill>
                            <a:schemeClr val="tx1"/>
                          </a:solidFill>
                        </a:rPr>
                        <a:t>PRDATA</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Slave Interface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Read Data. The selected slave drives this bus during read operation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474289"/>
                  </a:ext>
                </a:extLst>
              </a:tr>
              <a:tr h="370840">
                <a:tc>
                  <a:txBody>
                    <a:bodyPr/>
                    <a:lstStyle/>
                    <a:p>
                      <a:pPr algn="ctr"/>
                      <a:r>
                        <a:rPr lang="en-US" dirty="0">
                          <a:solidFill>
                            <a:schemeClr val="tx1"/>
                          </a:solidFill>
                        </a:rPr>
                        <a:t>PWDATA</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Slave Interface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Write data. This bus is driven by the peripheral bus bridge unit during write cycles when PWRITE is high.</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9542242"/>
                  </a:ext>
                </a:extLst>
              </a:tr>
            </a:tbl>
          </a:graphicData>
        </a:graphic>
      </p:graphicFrame>
    </p:spTree>
    <p:extLst>
      <p:ext uri="{BB962C8B-B14F-4D97-AF65-F5344CB8AC3E}">
        <p14:creationId xmlns:p14="http://schemas.microsoft.com/office/powerpoint/2010/main" val="409469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38545"/>
            <a:ext cx="8596669" cy="1791855"/>
          </a:xfrm>
        </p:spPr>
        <p:txBody>
          <a:bodyPr>
            <a:normAutofit fontScale="90000"/>
          </a:bodyPr>
          <a:lstStyle/>
          <a:p>
            <a:r>
              <a:rPr lang="en-US" dirty="0"/>
              <a:t>Moving from Advanced System Bus (ASB) to </a:t>
            </a:r>
            <a:r>
              <a:rPr lang="en-US" dirty="0" smtClean="0"/>
              <a:t>(APB</a:t>
            </a:r>
            <a:r>
              <a:rPr lang="en-US" dirty="0"/>
              <a:t>) is a strategic decision in system design that may be driven by various factors:</a:t>
            </a:r>
          </a:p>
        </p:txBody>
      </p:sp>
      <p:sp>
        <p:nvSpPr>
          <p:cNvPr id="3" name="Content Placeholder 2"/>
          <p:cNvSpPr>
            <a:spLocks noGrp="1"/>
          </p:cNvSpPr>
          <p:nvPr>
            <p:ph idx="1"/>
          </p:nvPr>
        </p:nvSpPr>
        <p:spPr>
          <a:xfrm>
            <a:off x="677334" y="1838036"/>
            <a:ext cx="8596668" cy="4673599"/>
          </a:xfrm>
        </p:spPr>
        <p:txBody>
          <a:bodyPr>
            <a:normAutofit/>
          </a:bodyPr>
          <a:lstStyle/>
          <a:p>
            <a:r>
              <a:rPr lang="en-US" b="1" dirty="0"/>
              <a:t>Compatibility</a:t>
            </a:r>
            <a:r>
              <a:rPr lang="en-US" dirty="0"/>
              <a:t>: APB is better suited for connecting devices like printers or keyboards to a computer. If you're adding these kinds of devices to your system, APB is a better fit.</a:t>
            </a:r>
          </a:p>
          <a:p>
            <a:r>
              <a:rPr lang="en-US" b="1" dirty="0"/>
              <a:t>Less Complexity</a:t>
            </a:r>
            <a:r>
              <a:rPr lang="en-US" dirty="0"/>
              <a:t>: APB is simpler and easier to use than ASB. If you don't need all the features and power of ASB, it's more efficient to use APB.</a:t>
            </a:r>
          </a:p>
          <a:p>
            <a:r>
              <a:rPr lang="en-US" b="1" dirty="0"/>
              <a:t>Cost Savings</a:t>
            </a:r>
            <a:r>
              <a:rPr lang="en-US" dirty="0"/>
              <a:t>: Using APB can be cheaper because it requires fewer resources and is less complicated to implement.</a:t>
            </a:r>
          </a:p>
          <a:p>
            <a:r>
              <a:rPr lang="en-US" b="1" dirty="0"/>
              <a:t>Good Enough Performance</a:t>
            </a:r>
            <a:r>
              <a:rPr lang="en-US" dirty="0"/>
              <a:t>: For many devices, APB works just fine. You might not need the super-fast speeds of ASB for your peripherals.</a:t>
            </a:r>
          </a:p>
          <a:p>
            <a:r>
              <a:rPr lang="en-US" b="1" dirty="0"/>
              <a:t>Flexible and Easy to Use</a:t>
            </a:r>
            <a:r>
              <a:rPr lang="en-US" dirty="0"/>
              <a:t>: APB is designed to be flexible and adaptable, making it a good choice for different kinds of devices and setups.</a:t>
            </a:r>
          </a:p>
          <a:p>
            <a:pPr marL="0" indent="0">
              <a:buNone/>
            </a:pPr>
            <a:r>
              <a:rPr lang="en-US" dirty="0" smtClean="0"/>
              <a:t>In </a:t>
            </a:r>
            <a:r>
              <a:rPr lang="en-US" dirty="0"/>
              <a:t>simple terms, moving from ASB to APB is about choosing the right kind of road for the traffic you're expecting. If you're adding smaller devices to your system, APB is often the better choice.</a:t>
            </a:r>
          </a:p>
        </p:txBody>
      </p:sp>
      <p:sp>
        <p:nvSpPr>
          <p:cNvPr id="4" name="Slide Number Placeholder 3"/>
          <p:cNvSpPr>
            <a:spLocks noGrp="1"/>
          </p:cNvSpPr>
          <p:nvPr>
            <p:ph type="sldNum" sz="quarter" idx="12"/>
          </p:nvPr>
        </p:nvSpPr>
        <p:spPr/>
        <p:txBody>
          <a:bodyPr/>
          <a:lstStyle/>
          <a:p>
            <a:fld id="{345D64CA-CBCD-437D-A613-9CE64F35853D}" type="slidenum">
              <a:rPr lang="en-US" smtClean="0"/>
              <a:t>8</a:t>
            </a:fld>
            <a:endParaRPr lang="en-US"/>
          </a:p>
        </p:txBody>
      </p:sp>
    </p:spTree>
    <p:extLst>
      <p:ext uri="{BB962C8B-B14F-4D97-AF65-F5344CB8AC3E}">
        <p14:creationId xmlns:p14="http://schemas.microsoft.com/office/powerpoint/2010/main" val="161040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1061895"/>
          </a:xfrm>
        </p:spPr>
        <p:txBody>
          <a:bodyPr>
            <a:normAutofit fontScale="90000"/>
          </a:bodyPr>
          <a:lstStyle/>
          <a:p>
            <a:r>
              <a:rPr lang="en-US" dirty="0"/>
              <a:t>6</a:t>
            </a:r>
            <a:r>
              <a:rPr lang="en-US" dirty="0" smtClean="0"/>
              <a:t>. </a:t>
            </a:r>
            <a:r>
              <a:rPr lang="en-US" dirty="0"/>
              <a:t>ASIC (Application-Specific Integrated Circuit) </a:t>
            </a:r>
            <a:r>
              <a:rPr lang="en-US" dirty="0" smtClean="0"/>
              <a:t>Flow </a:t>
            </a:r>
            <a:endParaRPr lang="en-US" dirty="0"/>
          </a:p>
        </p:txBody>
      </p:sp>
      <p:sp>
        <p:nvSpPr>
          <p:cNvPr id="6" name="Slide Number Placeholder 5"/>
          <p:cNvSpPr>
            <a:spLocks noGrp="1"/>
          </p:cNvSpPr>
          <p:nvPr>
            <p:ph type="sldNum" sz="quarter" idx="12"/>
          </p:nvPr>
        </p:nvSpPr>
        <p:spPr/>
        <p:txBody>
          <a:bodyPr/>
          <a:lstStyle/>
          <a:p>
            <a:fld id="{345D64CA-CBCD-437D-A613-9CE64F35853D}" type="slidenum">
              <a:rPr lang="en-US" smtClean="0"/>
              <a:t>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55" y="1373621"/>
            <a:ext cx="8498147" cy="5242992"/>
          </a:xfrm>
          <a:prstGeom prst="rect">
            <a:avLst/>
          </a:prstGeom>
        </p:spPr>
      </p:pic>
    </p:spTree>
    <p:extLst>
      <p:ext uri="{BB962C8B-B14F-4D97-AF65-F5344CB8AC3E}">
        <p14:creationId xmlns:p14="http://schemas.microsoft.com/office/powerpoint/2010/main" val="30103530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2226</TotalTime>
  <Words>1028</Words>
  <Application>Microsoft Office PowerPoint</Application>
  <PresentationFormat>Widescreen</PresentationFormat>
  <Paragraphs>141</Paragraphs>
  <Slides>16</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Söhne</vt:lpstr>
      <vt:lpstr>Trebuchet MS</vt:lpstr>
      <vt:lpstr>Wingdings 3</vt:lpstr>
      <vt:lpstr>Facet</vt:lpstr>
      <vt:lpstr>Design and Verification of Advanced Microcontroller Bus Architecture-Advanced Peripheral Bus (AMBA-APB) Protocol</vt:lpstr>
      <vt:lpstr>Contents </vt:lpstr>
      <vt:lpstr>1.Abstract </vt:lpstr>
      <vt:lpstr>2.AMBA ARCHITECTURE</vt:lpstr>
      <vt:lpstr>3.Interface Diagram</vt:lpstr>
      <vt:lpstr>4.Operation of APB</vt:lpstr>
      <vt:lpstr>5.PIN Description</vt:lpstr>
      <vt:lpstr>Moving from Advanced System Bus (ASB) to (APB) is a strategic decision in system design that may be driven by various factors:</vt:lpstr>
      <vt:lpstr>6. ASIC (Application-Specific Integrated Circuit) Flow </vt:lpstr>
      <vt:lpstr>7.Language used : System Verilog</vt:lpstr>
      <vt:lpstr>Methodology used :  UVM (Universal verification methodology)</vt:lpstr>
      <vt:lpstr>Verification using System Verilog and UVM </vt:lpstr>
      <vt:lpstr>8.UVM Architecture </vt:lpstr>
      <vt:lpstr>UVM Architecture (contd)</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verification of APB</dc:title>
  <dc:creator>Pc</dc:creator>
  <cp:lastModifiedBy>Pc</cp:lastModifiedBy>
  <cp:revision>62</cp:revision>
  <dcterms:created xsi:type="dcterms:W3CDTF">2024-04-01T14:29:28Z</dcterms:created>
  <dcterms:modified xsi:type="dcterms:W3CDTF">2024-04-21T03:19:24Z</dcterms:modified>
</cp:coreProperties>
</file>