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62C5-032D-49B4-AA32-4A1629C9A126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C286-321F-4C9E-9C2D-FDCA024D7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1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9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8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8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0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19C960-B940-47B8-94C1-433567FEE86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3657600" y="7203"/>
            <a:ext cx="59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Bank Loan Project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8" name="Google Shape;279;p13">
            <a:extLst>
              <a:ext uri="{FF2B5EF4-FFF2-40B4-BE49-F238E27FC236}">
                <a16:creationId xmlns:a16="http://schemas.microsoft.com/office/drawing/2014/main" id="{163CD6E5-4ACD-0B38-155D-EA1C34D1B7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1807" y="38224"/>
            <a:ext cx="919861" cy="9660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26D1C-9E9C-B669-FB05-A2B4E62C2749}"/>
              </a:ext>
            </a:extLst>
          </p:cNvPr>
          <p:cNvSpPr txBox="1"/>
          <p:nvPr/>
        </p:nvSpPr>
        <p:spPr>
          <a:xfrm>
            <a:off x="3938952" y="909880"/>
            <a:ext cx="459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Project Name:- P599 Bank Analytics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C9222-7D33-20E4-B289-CFA11462E4C1}"/>
              </a:ext>
            </a:extLst>
          </p:cNvPr>
          <p:cNvSpPr txBox="1"/>
          <p:nvPr/>
        </p:nvSpPr>
        <p:spPr>
          <a:xfrm>
            <a:off x="521677" y="2127336"/>
            <a:ext cx="6271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Group No:- 6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Kasani Siva Tarun Kumar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Dobariya Ankur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Aditya Raju Pawar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Aakash Manoj Barua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Boya Arun Kumar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Sheshank Naik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50D9C-A9A2-F471-5EB6-64EA59BC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561F6-0AF0-5758-5292-E8532F6F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48"/>
            <a:ext cx="12192000" cy="65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0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F8AF2-4575-BA99-B05A-F4F4237D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337"/>
            <a:ext cx="12192000" cy="64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8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E19FF-B103-7572-AF1B-D24F1BB8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90"/>
            <a:ext cx="12192000" cy="65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3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49F35-FC96-E7B6-4435-9BF9A3D80EC3}"/>
              </a:ext>
            </a:extLst>
          </p:cNvPr>
          <p:cNvSpPr txBox="1"/>
          <p:nvPr/>
        </p:nvSpPr>
        <p:spPr>
          <a:xfrm>
            <a:off x="269631" y="944610"/>
            <a:ext cx="116527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reduce the rate of interest in some of the states where number of customers is very low so that the number of customers can increase.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number of customers gets increased at a certain limit where bank will not get in loss. We can slightly increase the rate of interest so that bank will generate a good revenue from the interest.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grade` A´ to grade `B´ it move upwards after grade B it moves diminishing till Grade `G´.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bank should increase the count of verified members as now not verified customers are maximum as compared to verified customers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that is </a:t>
            </a:r>
            <a:r>
              <a:rPr lang="en-I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members = </a:t>
            </a:r>
            <a:r>
              <a:rPr lang="en-I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22.80</a:t>
            </a:r>
            <a:r>
              <a:rPr lang="en-I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&amp;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= 16.92 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bank increase the rate of interest for not verified members, then the not verified members automatically shifted to verified members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D0F71-6D65-418D-AEA3-350CF0D134E1}"/>
              </a:ext>
            </a:extLst>
          </p:cNvPr>
          <p:cNvSpPr txBox="1"/>
          <p:nvPr/>
        </p:nvSpPr>
        <p:spPr>
          <a:xfrm>
            <a:off x="4402014" y="0"/>
            <a:ext cx="399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0697A-E33B-E68F-1532-DFB7EAAD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B7E2B-207B-D526-6737-8B02369ABC5E}"/>
              </a:ext>
            </a:extLst>
          </p:cNvPr>
          <p:cNvSpPr txBox="1"/>
          <p:nvPr/>
        </p:nvSpPr>
        <p:spPr>
          <a:xfrm>
            <a:off x="2708030" y="1746738"/>
            <a:ext cx="931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50AC9-6DF0-D112-C1AF-D2DE5E76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74D26-3802-844C-2A02-222C32B3A0D9}"/>
              </a:ext>
            </a:extLst>
          </p:cNvPr>
          <p:cNvSpPr txBox="1"/>
          <p:nvPr/>
        </p:nvSpPr>
        <p:spPr>
          <a:xfrm>
            <a:off x="3417276" y="35170"/>
            <a:ext cx="535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Domain - Banking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12D00-4583-2117-16B2-CE09B54D08F2}"/>
              </a:ext>
            </a:extLst>
          </p:cNvPr>
          <p:cNvSpPr txBox="1"/>
          <p:nvPr/>
        </p:nvSpPr>
        <p:spPr>
          <a:xfrm>
            <a:off x="773723" y="1254369"/>
            <a:ext cx="9214339" cy="64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OVERVIEW</a:t>
            </a: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Bank loan of Customers project where we were provided with 2 datasets with .csv extension files having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rows each and the objective was to analyze the growth that bank got within given years in loans.</a:t>
            </a:r>
          </a:p>
          <a:p>
            <a:endParaRPr lang="en-US" sz="24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This is  Banking dataset of loan status. Its features allows viewing loan Status from multiple IDs : Loan status, loan amount, last payment date, Loan Issue date , Home ownership ,Grade &amp; Sub-grade, interest rate</a:t>
            </a:r>
          </a:p>
          <a:p>
            <a:pPr marL="285750" lvl="0" indent="-28575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b="0" dirty="0">
              <a:solidFill>
                <a:schemeClr val="bg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MS-Excel, MySQL for analyzing, cleaning and removing duplicates from dataset and prepared dashboard using Tableau and PowerBI tools where we did calculations, merging and prepared interactive dashboards.</a:t>
            </a: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F4CA5-6825-47F6-DB46-BC0BB207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6BC31010-B673-E08D-3AA9-3A40CF0F98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3026" y="702423"/>
            <a:ext cx="4786489" cy="4431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293;p15">
            <a:extLst>
              <a:ext uri="{FF2B5EF4-FFF2-40B4-BE49-F238E27FC236}">
                <a16:creationId xmlns:a16="http://schemas.microsoft.com/office/drawing/2014/main" id="{0A00656C-A815-CF69-F45B-5F8E4470814E}"/>
              </a:ext>
            </a:extLst>
          </p:cNvPr>
          <p:cNvSpPr txBox="1"/>
          <p:nvPr/>
        </p:nvSpPr>
        <p:spPr>
          <a:xfrm>
            <a:off x="4285765" y="76916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TOOLS USED</a:t>
            </a:r>
            <a:endParaRPr sz="29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</p:txBody>
      </p:sp>
      <p:sp>
        <p:nvSpPr>
          <p:cNvPr id="4" name="Google Shape;294;p15">
            <a:extLst>
              <a:ext uri="{FF2B5EF4-FFF2-40B4-BE49-F238E27FC236}">
                <a16:creationId xmlns:a16="http://schemas.microsoft.com/office/drawing/2014/main" id="{5327C981-21F7-7F4D-4EE7-4ED04921523C}"/>
              </a:ext>
            </a:extLst>
          </p:cNvPr>
          <p:cNvSpPr txBox="1">
            <a:spLocks/>
          </p:cNvSpPr>
          <p:nvPr/>
        </p:nvSpPr>
        <p:spPr>
          <a:xfrm>
            <a:off x="4851420" y="1869333"/>
            <a:ext cx="2729700" cy="23257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74650">
              <a:spcBef>
                <a:spcPts val="0"/>
              </a:spcBef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Excel</a:t>
            </a:r>
            <a:endParaRPr lang="en-US" sz="21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indent="-374650"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Power Bi</a:t>
            </a:r>
          </a:p>
          <a:p>
            <a:pPr marL="457200" indent="-374650"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MySQL</a:t>
            </a:r>
          </a:p>
          <a:p>
            <a:pPr marL="457200" indent="-374650">
              <a:spcAft>
                <a:spcPts val="1000"/>
              </a:spcAft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18587-9B4B-974A-07F0-D6488589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1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C0F54-12C8-A5DC-B336-DB52FC906D32}"/>
              </a:ext>
            </a:extLst>
          </p:cNvPr>
          <p:cNvSpPr txBox="1">
            <a:spLocks/>
          </p:cNvSpPr>
          <p:nvPr/>
        </p:nvSpPr>
        <p:spPr>
          <a:xfrm>
            <a:off x="4953743" y="199596"/>
            <a:ext cx="2900719" cy="72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200" spc="-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IN" sz="32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spc="-3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32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A2FCCA-F1CF-B741-5882-D4766D68592B}"/>
              </a:ext>
            </a:extLst>
          </p:cNvPr>
          <p:cNvSpPr txBox="1">
            <a:spLocks/>
          </p:cNvSpPr>
          <p:nvPr/>
        </p:nvSpPr>
        <p:spPr>
          <a:xfrm>
            <a:off x="175844" y="1045523"/>
            <a:ext cx="10058401" cy="529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/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Year wise Loan Amount Stats.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Grade and Sub_Grade wise Revolving Balance.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Total Payment for Verified Status Vs Total Payment for Non Verified Status                                            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State wise and Month wise Loan Status.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Home Ownership Vs Last Payment date Stats.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4671B-F637-3497-CFB4-975669C64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3130061" y="0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1. Year Wise Loan Amount Stats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01900-0074-B478-7B7B-0C379571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77" y="735914"/>
            <a:ext cx="5460250" cy="1890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B3E60A-FD2A-485C-62B6-1A82CF13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7" y="2715553"/>
            <a:ext cx="5460250" cy="4013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A6445-0F37-8046-B46B-06096F9A1BA3}"/>
              </a:ext>
            </a:extLst>
          </p:cNvPr>
          <p:cNvSpPr txBox="1"/>
          <p:nvPr/>
        </p:nvSpPr>
        <p:spPr>
          <a:xfrm>
            <a:off x="316523" y="1336431"/>
            <a:ext cx="622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chart we can see how Loan Amount is increasing by year.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from 2007 the loan amount is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 the 2011 the loan amount is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can subtract the new value to the old value to see the difference 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 – 2M =</a:t>
            </a:r>
            <a:r>
              <a:rPr lang="en-IN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259M.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2007 Loan Amount Was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4 Years The Loan Amount Has Been Increased Rapidly Till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259M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Grand Total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</a:t>
            </a:r>
            <a:r>
              <a:rPr lang="en-IN" b="1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C58B-D6B9-781B-53BD-2B1A3CB22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2110153" y="-9068"/>
            <a:ext cx="881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2. Grade And Sub-Grade Wise Revol Balance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14AB3-A9DE-1784-37ED-BA20B68F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15" y="750278"/>
            <a:ext cx="7022123" cy="3950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4D1B3-7B73-670E-20E4-6E7D2157E31E}"/>
              </a:ext>
            </a:extLst>
          </p:cNvPr>
          <p:cNvSpPr txBox="1"/>
          <p:nvPr/>
        </p:nvSpPr>
        <p:spPr>
          <a:xfrm>
            <a:off x="442545" y="750278"/>
            <a:ext cx="4273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Grade and subgrade wise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balance we can notice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Grade-B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more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balance then any other grade &amp;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Grade-G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very low 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balance.</a:t>
            </a:r>
          </a:p>
          <a:p>
            <a:pPr marL="36900"/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that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B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has higher annual income for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10+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yrs of employment period, so higher the annual income lower the Debt to income ratio and hence, more number of customers took loan in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B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6900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Similar, it goes for other grades also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B&gt;A&gt;C&gt;D&gt;E&gt;F&gt;G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for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per annual income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60890-529D-6C4D-6687-F4D02973D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0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0" y="-11723"/>
            <a:ext cx="1139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-Light"/>
              </a:rPr>
              <a:t>Total Payment for Verified Status Vs Total Payment for Non Verified Status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DCFA0-6CCD-100F-78EF-4D9B2EEA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5250"/>
            <a:ext cx="6096000" cy="4107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605E65-C653-EFAD-3AB9-873A504B0FF5}"/>
              </a:ext>
            </a:extLst>
          </p:cNvPr>
          <p:cNvSpPr txBox="1"/>
          <p:nvPr/>
        </p:nvSpPr>
        <p:spPr>
          <a:xfrm>
            <a:off x="410306" y="1268214"/>
            <a:ext cx="5111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stage of the verification process. The bank needs a loan application to initiate the document collection and verification process</a:t>
            </a:r>
          </a:p>
          <a:p>
            <a:pPr marL="3226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at pie chart we can observe that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status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68%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total payment and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total payment which are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Loan Amount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3D455-06E2-86BA-3B80-E7BDB329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85" y="38224"/>
            <a:ext cx="112541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1992924" y="0"/>
            <a:ext cx="1139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4. </a:t>
            </a:r>
            <a:r>
              <a:rPr lang="en-US" sz="4000" b="0" i="0" u="none" strike="noStrike" baseline="0" dirty="0">
                <a:solidFill>
                  <a:schemeClr val="bg1"/>
                </a:solidFill>
                <a:latin typeface="Calibri-Light"/>
              </a:rPr>
              <a:t>State wise and month wise loan status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614D-193A-21FF-04A9-AA478CC7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23" y="844061"/>
            <a:ext cx="6998677" cy="437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152F9-7992-1787-D5C7-858BC4BFA3F7}"/>
              </a:ext>
            </a:extLst>
          </p:cNvPr>
          <p:cNvSpPr txBox="1"/>
          <p:nvPr/>
        </p:nvSpPr>
        <p:spPr>
          <a:xfrm>
            <a:off x="386862" y="996462"/>
            <a:ext cx="4700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Calculating State Wise And Month Wise Loan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Loan Status Are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1.Charged Off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Current.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 Fully Paid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Added Slicer For The State And Month For Individually Selection Also We Have Added Top 5 And Top 10 Filter According To The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Top 5 States We Can See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Charged Off And Fully Paid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Loan Status Are More And The Top 1 State Is California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4D6A8-FF5B-A4BF-78EF-E6BC37D37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1992924" y="0"/>
            <a:ext cx="113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5. </a:t>
            </a:r>
            <a:r>
              <a:rPr lang="en-US" sz="36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Home ownership Vs last payment date stats 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A6518-4F8A-EA75-F0C0-33D65980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16" y="896559"/>
            <a:ext cx="5732584" cy="4449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7BEE9-3AEB-E484-409C-4C3332A46448}"/>
              </a:ext>
            </a:extLst>
          </p:cNvPr>
          <p:cNvSpPr txBox="1"/>
          <p:nvPr/>
        </p:nvSpPr>
        <p:spPr>
          <a:xfrm>
            <a:off x="386862" y="1043354"/>
            <a:ext cx="5509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graph shows the Home ownership and the amount paid for each on last payment date.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latest Count by customers is in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18,948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latest Count by customers is in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3053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27B5-2C92-98C9-091A-67835FA0B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99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9D6633-7076-4467-A92D-74604472988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</TotalTime>
  <Words>777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Calibri-Light</vt:lpstr>
      <vt:lpstr>Gill Sans MT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dobariya ankur</dc:creator>
  <cp:lastModifiedBy>dobariya ankur</cp:lastModifiedBy>
  <cp:revision>22</cp:revision>
  <dcterms:created xsi:type="dcterms:W3CDTF">2024-09-02T15:28:20Z</dcterms:created>
  <dcterms:modified xsi:type="dcterms:W3CDTF">2024-09-04T04:06:06Z</dcterms:modified>
</cp:coreProperties>
</file>