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5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 Kasani" initials="SK" lastIdx="1" clrIdx="0">
    <p:extLst>
      <p:ext uri="{19B8F6BF-5375-455C-9EA6-DF929625EA0E}">
        <p15:presenceInfo xmlns:p15="http://schemas.microsoft.com/office/powerpoint/2012/main" userId="24d59261fafb7b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Excelr%20Project\KPI\My\Fin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Excelr%20Project\KPI\My\Fin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st\Excelr%20Project\KPI\My\Financ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Excelr%20Project\KPI\My\Fin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Excelr%20Project\KPI\My\Fin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[Finance.xlsx]Year Wise Loan Amount Stats!Kpi_1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 Wise Loan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'Year Wise Loan Amount Stats'!$B$3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[&gt;999999]#,,&quot;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'Year Wise Loan Amount Stats'!$A$4:$A$9</c:f>
              <c:strCach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strCache>
            </c:strRef>
          </c:cat>
          <c:val>
            <c:numRef>
              <c:f>'Year Wise Loan Amount Stats'!$B$4:$B$9</c:f>
              <c:numCache>
                <c:formatCode>General</c:formatCode>
                <c:ptCount val="5"/>
                <c:pt idx="0">
                  <c:v>2219275</c:v>
                </c:pt>
                <c:pt idx="1">
                  <c:v>14390275</c:v>
                </c:pt>
                <c:pt idx="2">
                  <c:v>46436325</c:v>
                </c:pt>
                <c:pt idx="3">
                  <c:v>122050200</c:v>
                </c:pt>
                <c:pt idx="4">
                  <c:v>260506575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70-4481-9884-AB5D9D0084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9413728"/>
        <c:axId val="469414208"/>
      </c:lineChart>
      <c:catAx>
        <c:axId val="46941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414208"/>
        <c:crosses val="autoZero"/>
        <c:auto val="1"/>
        <c:lblAlgn val="ctr"/>
        <c:lblOffset val="100"/>
        <c:noMultiLvlLbl val="0"/>
      </c:catAx>
      <c:valAx>
        <c:axId val="469414208"/>
        <c:scaling>
          <c:orientation val="minMax"/>
        </c:scaling>
        <c:delete val="0"/>
        <c:axPos val="l"/>
        <c:numFmt formatCode="[&gt;9999999]#,,&quot;M&quot;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4137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[Finance.xlsx]Grade and sub grade wise revol_!KPI_2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rgbClr val="634832"/>
                </a:solidFill>
              </a:rPr>
              <a:t>Grade And Sub-Grade Wise Revol Balance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7469743365412829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6.0184820647419243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5.1559492563429739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5.4591717701953923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8.7912087912075021E-4"/>
              <c:y val="-6.2134733158355208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6.7135826771653542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6.7135826771653542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8.7912087912075021E-4"/>
              <c:y val="-6.2134733158355208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5.4591717701953923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5.1559492563429739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6.0184820647419243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"/>
              <c:y val="-5.7469743365412829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6.7135826771653542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8.7912087912075021E-4"/>
              <c:y val="-6.2134733158355208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5.4591717701953923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5.1559492563429739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2893623945528818E-16"/>
              <c:y val="-6.0184820647419243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"/>
              <c:y val="-5.7469743365412829E-2"/>
            </c:manualLayout>
          </c:layout>
          <c:numFmt formatCode="[&gt;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38220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'Grade and sub grade wise revol_'!$B$3:$B$4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&gt;999999]#,,&quot;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38220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'Grade and sub grade wise revol_'!$A$5:$A$40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'Grade and sub grade wise revol_'!$B$5:$B$40</c:f>
              <c:numCache>
                <c:formatCode>General</c:formatCode>
                <c:ptCount val="35"/>
                <c:pt idx="0">
                  <c:v>11365196</c:v>
                </c:pt>
                <c:pt idx="1">
                  <c:v>14004780</c:v>
                </c:pt>
                <c:pt idx="2">
                  <c:v>19543922</c:v>
                </c:pt>
                <c:pt idx="3">
                  <c:v>34557156</c:v>
                </c:pt>
                <c:pt idx="4">
                  <c:v>35303045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01-4E6D-9191-7A948BE5F6A3}"/>
            </c:ext>
          </c:extLst>
        </c:ser>
        <c:ser>
          <c:idx val="1"/>
          <c:order val="1"/>
          <c:tx>
            <c:strRef>
              <c:f>'Grade and sub grade wise revol_'!$C$3:$C$4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[&gt;999999]#,,&quot;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38220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'Grade and sub grade wise revol_'!$A$5:$A$40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'Grade and sub grade wise revol_'!$C$5:$C$40</c:f>
              <c:numCache>
                <c:formatCode>General</c:formatCode>
                <c:ptCount val="35"/>
                <c:pt idx="5">
                  <c:v>21842079</c:v>
                </c:pt>
                <c:pt idx="6">
                  <c:v>26478439</c:v>
                </c:pt>
                <c:pt idx="7">
                  <c:v>39723554</c:v>
                </c:pt>
                <c:pt idx="8">
                  <c:v>35405811</c:v>
                </c:pt>
                <c:pt idx="9">
                  <c:v>37858666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01-4E6D-9191-7A948BE5F6A3}"/>
            </c:ext>
          </c:extLst>
        </c:ser>
        <c:ser>
          <c:idx val="2"/>
          <c:order val="2"/>
          <c:tx>
            <c:strRef>
              <c:f>'Grade and sub grade wise revol_'!$D$3:$D$4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[&gt;999999]#,,&quot;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38220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'Grade and sub grade wise revol_'!$A$5:$A$40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'Grade and sub grade wise revol_'!$D$5:$D$40</c:f>
              <c:numCache>
                <c:formatCode>General</c:formatCode>
                <c:ptCount val="35"/>
                <c:pt idx="10">
                  <c:v>29384926</c:v>
                </c:pt>
                <c:pt idx="11">
                  <c:v>27321114</c:v>
                </c:pt>
                <c:pt idx="12">
                  <c:v>20531370</c:v>
                </c:pt>
                <c:pt idx="13">
                  <c:v>16867691</c:v>
                </c:pt>
                <c:pt idx="14">
                  <c:v>16015609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01-4E6D-9191-7A948BE5F6A3}"/>
            </c:ext>
          </c:extLst>
        </c:ser>
        <c:ser>
          <c:idx val="3"/>
          <c:order val="3"/>
          <c:tx>
            <c:strRef>
              <c:f>'Grade and sub grade wise revol_'!$E$3:$E$4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[&gt;999999]#,,&quot;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38220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'Grade and sub grade wise revol_'!$A$5:$A$40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'Grade and sub grade wise revol_'!$E$5:$E$40</c:f>
              <c:numCache>
                <c:formatCode>General</c:formatCode>
                <c:ptCount val="35"/>
                <c:pt idx="15">
                  <c:v>12130255</c:v>
                </c:pt>
                <c:pt idx="16">
                  <c:v>18570972</c:v>
                </c:pt>
                <c:pt idx="17">
                  <c:v>16793781</c:v>
                </c:pt>
                <c:pt idx="18">
                  <c:v>13742947</c:v>
                </c:pt>
                <c:pt idx="19">
                  <c:v>13252474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01-4E6D-9191-7A948BE5F6A3}"/>
            </c:ext>
          </c:extLst>
        </c:ser>
        <c:ser>
          <c:idx val="4"/>
          <c:order val="4"/>
          <c:tx>
            <c:strRef>
              <c:f>'Grade and sub grade wise revol_'!$F$3:$F$4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[&gt;999999]#,,&quot;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38220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'Grade and sub grade wise revol_'!$A$5:$A$40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'Grade and sub grade wise revol_'!$F$5:$F$40</c:f>
              <c:numCache>
                <c:formatCode>General</c:formatCode>
                <c:ptCount val="35"/>
                <c:pt idx="20">
                  <c:v>11132588</c:v>
                </c:pt>
                <c:pt idx="21">
                  <c:v>10242033</c:v>
                </c:pt>
                <c:pt idx="22">
                  <c:v>9039059</c:v>
                </c:pt>
                <c:pt idx="23">
                  <c:v>7990991</c:v>
                </c:pt>
                <c:pt idx="24">
                  <c:v>7669868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01-4E6D-9191-7A948BE5F6A3}"/>
            </c:ext>
          </c:extLst>
        </c:ser>
        <c:ser>
          <c:idx val="5"/>
          <c:order val="5"/>
          <c:tx>
            <c:strRef>
              <c:f>'Grade and sub grade wise revol_'!$G$3:$G$4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2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801-4E6D-9191-7A948BE5F6A3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801-4E6D-9191-7A948BE5F6A3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801-4E6D-9191-7A948BE5F6A3}"/>
              </c:ext>
            </c:extLst>
          </c:dPt>
          <c:dLbls>
            <c:dLbl>
              <c:idx val="27"/>
              <c:layout>
                <c:manualLayout>
                  <c:x val="-1.2893623945528818E-16"/>
                  <c:y val="-6.713582677165354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801-4E6D-9191-7A948BE5F6A3}"/>
                </c:ext>
              </c:extLst>
            </c:dLbl>
            <c:dLbl>
              <c:idx val="28"/>
              <c:layout>
                <c:manualLayout>
                  <c:x val="8.7912087912075021E-4"/>
                  <c:y val="-6.213473315835520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01-4E6D-9191-7A948BE5F6A3}"/>
                </c:ext>
              </c:extLst>
            </c:dLbl>
            <c:dLbl>
              <c:idx val="29"/>
              <c:layout>
                <c:manualLayout>
                  <c:x val="-1.2893623945528818E-16"/>
                  <c:y val="-5.459171770195392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801-4E6D-9191-7A948BE5F6A3}"/>
                </c:ext>
              </c:extLst>
            </c:dLbl>
            <c:numFmt formatCode="[&gt;999999]#,,&quot;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38220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'Grade and sub grade wise revol_'!$A$5:$A$40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'Grade and sub grade wise revol_'!$G$5:$G$40</c:f>
              <c:numCache>
                <c:formatCode>General</c:formatCode>
                <c:ptCount val="35"/>
                <c:pt idx="25">
                  <c:v>5840746</c:v>
                </c:pt>
                <c:pt idx="26">
                  <c:v>4528248</c:v>
                </c:pt>
                <c:pt idx="27">
                  <c:v>3175435</c:v>
                </c:pt>
                <c:pt idx="28">
                  <c:v>2551064</c:v>
                </c:pt>
                <c:pt idx="29">
                  <c:v>2187323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801-4E6D-9191-7A948BE5F6A3}"/>
            </c:ext>
          </c:extLst>
        </c:ser>
        <c:ser>
          <c:idx val="6"/>
          <c:order val="6"/>
          <c:tx>
            <c:strRef>
              <c:f>'Grade and sub grade wise revol_'!$H$3:$H$4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3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801-4E6D-9191-7A948BE5F6A3}"/>
              </c:ext>
            </c:extLst>
          </c:dPt>
          <c:dPt>
            <c:idx val="3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3801-4E6D-9191-7A948BE5F6A3}"/>
              </c:ext>
            </c:extLst>
          </c:dPt>
          <c:dPt>
            <c:idx val="3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801-4E6D-9191-7A948BE5F6A3}"/>
              </c:ext>
            </c:extLst>
          </c:dPt>
          <c:dLbls>
            <c:dLbl>
              <c:idx val="30"/>
              <c:layout>
                <c:manualLayout>
                  <c:x val="-1.2893623945528818E-16"/>
                  <c:y val="-5.155949256342973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801-4E6D-9191-7A948BE5F6A3}"/>
                </c:ext>
              </c:extLst>
            </c:dLbl>
            <c:dLbl>
              <c:idx val="31"/>
              <c:layout>
                <c:manualLayout>
                  <c:x val="-1.2893623945528818E-16"/>
                  <c:y val="-6.018482064741924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801-4E6D-9191-7A948BE5F6A3}"/>
                </c:ext>
              </c:extLst>
            </c:dLbl>
            <c:dLbl>
              <c:idx val="33"/>
              <c:layout>
                <c:manualLayout>
                  <c:x val="0"/>
                  <c:y val="-5.746974336541282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801-4E6D-9191-7A948BE5F6A3}"/>
                </c:ext>
              </c:extLst>
            </c:dLbl>
            <c:numFmt formatCode="[&gt;999999]#,,&quot;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38220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'Grade and sub grade wise revol_'!$A$5:$A$40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'Grade and sub grade wise revol_'!$H$5:$H$40</c:f>
              <c:numCache>
                <c:formatCode>General</c:formatCode>
                <c:ptCount val="35"/>
                <c:pt idx="30">
                  <c:v>1808763</c:v>
                </c:pt>
                <c:pt idx="31">
                  <c:v>1729627</c:v>
                </c:pt>
                <c:pt idx="32">
                  <c:v>832193</c:v>
                </c:pt>
                <c:pt idx="33">
                  <c:v>1390628</c:v>
                </c:pt>
                <c:pt idx="34">
                  <c:v>701515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801-4E6D-9191-7A948BE5F6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9924175"/>
        <c:axId val="79921295"/>
      </c:barChart>
      <c:catAx>
        <c:axId val="799241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rgbClr val="DBC1AC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63483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21295"/>
        <c:crosses val="autoZero"/>
        <c:auto val="1"/>
        <c:lblAlgn val="ctr"/>
        <c:lblOffset val="100"/>
        <c:noMultiLvlLbl val="0"/>
      </c:catAx>
      <c:valAx>
        <c:axId val="79921295"/>
        <c:scaling>
          <c:orientation val="minMax"/>
        </c:scaling>
        <c:delete val="0"/>
        <c:axPos val="l"/>
        <c:numFmt formatCode="[&gt;9999999]#,,&quot;M&quot;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63483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2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rgbClr val="DBC1AC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63483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BC1AC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[Finance.xlsx]Total Payment for Verified Stat!ver/non-ver</c:name>
    <c:fmtId val="20"/>
  </c:pivotSource>
  <c:chart>
    <c:title>
      <c:tx>
        <c:rich>
          <a:bodyPr/>
          <a:lstStyle/>
          <a:p>
            <a:pPr>
              <a:defRPr/>
            </a:pPr>
            <a:r>
              <a:rPr lang="en-IN" sz="1400" dirty="0"/>
              <a:t>Total Payment For Verified Vs Not Verified</a:t>
            </a:r>
          </a:p>
        </c:rich>
      </c:tx>
      <c:layout>
        <c:manualLayout>
          <c:xMode val="edge"/>
          <c:yMode val="edge"/>
          <c:x val="0.12826377952755905"/>
          <c:y val="1.3888888888888888E-2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05"/>
              <c:y val="-0.1388888888888889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222222222222222"/>
              <c:y val="4.62962962962961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48E-2"/>
              <c:y val="-0.2268518518518518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05"/>
              <c:y val="-0.1388888888888889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222222222222222"/>
              <c:y val="4.62962962962961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48E-2"/>
              <c:y val="-0.2268518518518518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05"/>
              <c:y val="-0.1388888888888889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222222222222222"/>
              <c:y val="4.62962962962961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48E-2"/>
              <c:y val="-0.2268518518518518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numFmt formatCode="[&gt;9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05"/>
              <c:y val="-0.1388888888888889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222222222222222"/>
              <c:y val="4.629629629629612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8333333333333348E-2"/>
              <c:y val="-0.22685185185185186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layout>
            <c:manualLayout>
              <c:x val="3.888888888888889E-2"/>
              <c:y val="-0.1388888888888889"/>
            </c:manualLayout>
          </c:layout>
          <c:numFmt formatCode="[&gt;9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7.7777777777777779E-2"/>
              <c:y val="5.5555555555555386E-2"/>
            </c:manualLayout>
          </c:layout>
          <c:numFmt formatCode="[&gt;9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marker>
          <c:symbol val="none"/>
        </c:marker>
        <c:dLbl>
          <c:idx val="0"/>
          <c:numFmt formatCode="[&gt;9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3.888888888888889E-2"/>
              <c:y val="-0.1388888888888889"/>
            </c:manualLayout>
          </c:layout>
          <c:numFmt formatCode="[&gt;9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layout>
            <c:manualLayout>
              <c:x val="-7.7777777777777779E-2"/>
              <c:y val="5.5555555555555386E-2"/>
            </c:manualLayout>
          </c:layout>
          <c:numFmt formatCode="[&gt;9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numFmt formatCode="[&gt;9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3.888888888888889E-2"/>
              <c:y val="-0.1388888888888889"/>
            </c:manualLayout>
          </c:layout>
          <c:numFmt formatCode="[&gt;9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layout>
            <c:manualLayout>
              <c:x val="-7.7777777777777779E-2"/>
              <c:y val="5.5555555555555386E-2"/>
            </c:manualLayout>
          </c:layout>
          <c:numFmt formatCode="[&gt;9999999]#,,&quot;M&quot;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'Total Payment for Verified Stat'!$B$3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942-4B57-A6C7-73867F3E0C1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942-4B57-A6C7-73867F3E0C1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B942-4B57-A6C7-73867F3E0C10}"/>
              </c:ext>
            </c:extLst>
          </c:dPt>
          <c:dLbls>
            <c:dLbl>
              <c:idx val="0"/>
              <c:layout>
                <c:manualLayout>
                  <c:x val="3.888888888888889E-2"/>
                  <c:y val="-0.13888888888888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942-4B57-A6C7-73867F3E0C10}"/>
                </c:ext>
              </c:extLst>
            </c:dLbl>
            <c:dLbl>
              <c:idx val="1"/>
              <c:layout>
                <c:manualLayout>
                  <c:x val="-7.7777777777777779E-2"/>
                  <c:y val="5.55555555555553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42-4B57-A6C7-73867F3E0C10}"/>
                </c:ext>
              </c:extLst>
            </c:dLbl>
            <c:numFmt formatCode="[&gt;9999999]#,,&quot;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'Total Payment for Verified Stat'!$A$4:$A$6</c:f>
              <c:strCache>
                <c:ptCount val="2"/>
                <c:pt idx="0">
                  <c:v>Not Verified</c:v>
                </c:pt>
                <c:pt idx="1">
                  <c:v>Verified</c:v>
                </c:pt>
              </c:strCache>
            </c:strRef>
          </c:cat>
          <c:val>
            <c:numRef>
              <c:f>'Total Payment for Verified Stat'!$B$4:$B$6</c:f>
              <c:numCache>
                <c:formatCode>0</c:formatCode>
                <c:ptCount val="2"/>
                <c:pt idx="0">
                  <c:v>153541418.21059895</c:v>
                </c:pt>
                <c:pt idx="1">
                  <c:v>329162975.71278995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42-4B57-A6C7-73867F3E0C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[Finance.xlsx]State wise and month wise loan 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StateWise And MonthWise Number Of Loan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'State wise and month wise loan '!$B$3:$B$4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wise and month wise loan 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'State wise and month wise loan '!$B$5:$B$17</c:f>
              <c:numCache>
                <c:formatCode>General</c:formatCode>
                <c:ptCount val="12"/>
                <c:pt idx="0">
                  <c:v>321</c:v>
                </c:pt>
                <c:pt idx="1">
                  <c:v>290</c:v>
                </c:pt>
                <c:pt idx="2">
                  <c:v>347</c:v>
                </c:pt>
                <c:pt idx="3">
                  <c:v>370</c:v>
                </c:pt>
                <c:pt idx="4">
                  <c:v>466</c:v>
                </c:pt>
                <c:pt idx="5">
                  <c:v>483</c:v>
                </c:pt>
                <c:pt idx="6">
                  <c:v>479</c:v>
                </c:pt>
                <c:pt idx="7">
                  <c:v>468</c:v>
                </c:pt>
                <c:pt idx="8">
                  <c:v>547</c:v>
                </c:pt>
                <c:pt idx="9">
                  <c:v>580</c:v>
                </c:pt>
                <c:pt idx="10">
                  <c:v>598</c:v>
                </c:pt>
                <c:pt idx="11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F-4F03-9561-823F230EA4B0}"/>
            </c:ext>
          </c:extLst>
        </c:ser>
        <c:ser>
          <c:idx val="1"/>
          <c:order val="1"/>
          <c:tx>
            <c:strRef>
              <c:f>'State wise and month wise loan '!$C$3:$C$4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wise and month wise loan 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'State wise and month wise loan '!$C$5:$C$17</c:f>
              <c:numCache>
                <c:formatCode>General</c:formatCode>
                <c:ptCount val="12"/>
                <c:pt idx="2">
                  <c:v>1</c:v>
                </c:pt>
                <c:pt idx="3">
                  <c:v>3</c:v>
                </c:pt>
                <c:pt idx="4">
                  <c:v>80</c:v>
                </c:pt>
                <c:pt idx="5">
                  <c:v>99</c:v>
                </c:pt>
                <c:pt idx="6">
                  <c:v>125</c:v>
                </c:pt>
                <c:pt idx="7">
                  <c:v>130</c:v>
                </c:pt>
                <c:pt idx="8">
                  <c:v>150</c:v>
                </c:pt>
                <c:pt idx="9">
                  <c:v>173</c:v>
                </c:pt>
                <c:pt idx="10">
                  <c:v>161</c:v>
                </c:pt>
                <c:pt idx="11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7F-4F03-9561-823F230EA4B0}"/>
            </c:ext>
          </c:extLst>
        </c:ser>
        <c:ser>
          <c:idx val="2"/>
          <c:order val="2"/>
          <c:tx>
            <c:strRef>
              <c:f>'State wise and month wise loan '!$D$3:$D$4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wise and month wise loan 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'State wise and month wise loan '!$D$5:$D$17</c:f>
              <c:numCache>
                <c:formatCode>General</c:formatCode>
                <c:ptCount val="12"/>
                <c:pt idx="0">
                  <c:v>2058</c:v>
                </c:pt>
                <c:pt idx="1">
                  <c:v>2068</c:v>
                </c:pt>
                <c:pt idx="2">
                  <c:v>2344</c:v>
                </c:pt>
                <c:pt idx="3">
                  <c:v>2461</c:v>
                </c:pt>
                <c:pt idx="4">
                  <c:v>2453</c:v>
                </c:pt>
                <c:pt idx="5">
                  <c:v>2697</c:v>
                </c:pt>
                <c:pt idx="6">
                  <c:v>2872</c:v>
                </c:pt>
                <c:pt idx="7">
                  <c:v>2920</c:v>
                </c:pt>
                <c:pt idx="8">
                  <c:v>2951</c:v>
                </c:pt>
                <c:pt idx="9">
                  <c:v>3181</c:v>
                </c:pt>
                <c:pt idx="10">
                  <c:v>3408</c:v>
                </c:pt>
                <c:pt idx="11">
                  <c:v>3537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7F-4F03-9561-823F230EA4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9797360"/>
        <c:axId val="119799760"/>
      </c:barChart>
      <c:catAx>
        <c:axId val="11979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99760"/>
        <c:crosses val="autoZero"/>
        <c:auto val="1"/>
        <c:lblAlgn val="ctr"/>
        <c:lblOffset val="100"/>
        <c:noMultiLvlLbl val="0"/>
      </c:catAx>
      <c:valAx>
        <c:axId val="119799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9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[Finance.xlsx]Home ownership Vs last payment 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Home Ownership</a:t>
            </a:r>
            <a:r>
              <a:rPr lang="en-US" baseline="0"/>
              <a:t> Vs Last Payment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'Home ownership Vs last payment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'Home ownership Vs last payment '!$A$4:$A$9</c:f>
              <c:strCache>
                <c:ptCount val="5"/>
                <c:pt idx="0">
                  <c:v>NONE</c:v>
                </c:pt>
                <c:pt idx="1">
                  <c:v>OTHER</c:v>
                </c:pt>
                <c:pt idx="2">
                  <c:v>OWN</c:v>
                </c:pt>
                <c:pt idx="3">
                  <c:v>MORTGAGE</c:v>
                </c:pt>
                <c:pt idx="4">
                  <c:v>RENT</c:v>
                </c:pt>
              </c:strCache>
            </c:strRef>
          </c:cat>
          <c:val>
            <c:numRef>
              <c:f>'Home ownership Vs last payment '!$B$4:$B$9</c:f>
              <c:numCache>
                <c:formatCode>General</c:formatCode>
                <c:ptCount val="5"/>
                <c:pt idx="0">
                  <c:v>3</c:v>
                </c:pt>
                <c:pt idx="1">
                  <c:v>98</c:v>
                </c:pt>
                <c:pt idx="2">
                  <c:v>3053</c:v>
                </c:pt>
                <c:pt idx="3">
                  <c:v>17645</c:v>
                </c:pt>
                <c:pt idx="4">
                  <c:v>18847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5-42B4-8940-63BA330445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80721472"/>
        <c:axId val="1480717152"/>
      </c:barChart>
      <c:catAx>
        <c:axId val="1480721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717152"/>
        <c:crosses val="autoZero"/>
        <c:auto val="1"/>
        <c:lblAlgn val="ctr"/>
        <c:lblOffset val="100"/>
        <c:noMultiLvlLbl val="0"/>
      </c:catAx>
      <c:valAx>
        <c:axId val="1480717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8072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89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1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1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8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0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1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40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05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1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7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7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0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5E91AA-D899-4B2F-8E6F-793FA3BB0DAE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0E6289-C16B-4691-B045-23117B05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95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icpedia.org/highway-signs/b/banking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A1652-9D30-2288-D1E4-99C6634D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53" y="211493"/>
            <a:ext cx="3496163" cy="771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A4F8C2-20E2-4B94-C965-EF03F8C352CF}"/>
              </a:ext>
            </a:extLst>
          </p:cNvPr>
          <p:cNvSpPr txBox="1"/>
          <p:nvPr/>
        </p:nvSpPr>
        <p:spPr>
          <a:xfrm>
            <a:off x="252781" y="336795"/>
            <a:ext cx="819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 -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P599 Bank Analytics</a:t>
            </a: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1272DA-D9EC-0A42-F0BF-9C556FD61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3053" y="1297858"/>
            <a:ext cx="3507125" cy="1622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A4372F-081B-0576-4D75-AF6F2BB8ED6E}"/>
              </a:ext>
            </a:extLst>
          </p:cNvPr>
          <p:cNvSpPr txBox="1"/>
          <p:nvPr/>
        </p:nvSpPr>
        <p:spPr>
          <a:xfrm>
            <a:off x="252781" y="1113192"/>
            <a:ext cx="6826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Group no. -</a:t>
            </a:r>
            <a:r>
              <a:rPr lang="en-US" sz="3200" b="1" dirty="0"/>
              <a:t> 006</a:t>
            </a: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5E46E-B2BF-4E16-F582-AF38439E4C08}"/>
              </a:ext>
            </a:extLst>
          </p:cNvPr>
          <p:cNvSpPr txBox="1"/>
          <p:nvPr/>
        </p:nvSpPr>
        <p:spPr>
          <a:xfrm>
            <a:off x="241822" y="1946787"/>
            <a:ext cx="68264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Member’s </a:t>
            </a:r>
          </a:p>
          <a:p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Kasani Siva Tarun Kumar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Dobariya Ankur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Aditya R. Pawar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Aakash Manoj Barua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Boya Arun Kumar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Sheshank Naik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Muhammad Jaseem</a:t>
            </a:r>
          </a:p>
          <a:p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8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BBD79-E448-897A-1DC4-370B2CF54192}"/>
              </a:ext>
            </a:extLst>
          </p:cNvPr>
          <p:cNvSpPr txBox="1"/>
          <p:nvPr/>
        </p:nvSpPr>
        <p:spPr>
          <a:xfrm>
            <a:off x="890953" y="316523"/>
            <a:ext cx="837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5. Home ownership Vs last payment date stats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0E75D-8681-131D-B8F5-1A53C79B4B0E}"/>
              </a:ext>
            </a:extLst>
          </p:cNvPr>
          <p:cNvSpPr txBox="1"/>
          <p:nvPr/>
        </p:nvSpPr>
        <p:spPr>
          <a:xfrm>
            <a:off x="5195826" y="822803"/>
            <a:ext cx="5150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select </a:t>
            </a:r>
            <a:r>
              <a:rPr lang="en-IN" dirty="0" err="1">
                <a:latin typeface="Arial Black" panose="020B0A04020102020204" pitchFamily="34" charset="0"/>
              </a:rPr>
              <a:t>home_ownership</a:t>
            </a:r>
            <a:r>
              <a:rPr lang="en-IN" dirty="0">
                <a:latin typeface="Arial Black" panose="020B0A04020102020204" pitchFamily="34" charset="0"/>
              </a:rPr>
              <a:t>, 	</a:t>
            </a:r>
          </a:p>
          <a:p>
            <a:r>
              <a:rPr lang="en-IN" dirty="0">
                <a:latin typeface="Arial Black" panose="020B0A04020102020204" pitchFamily="34" charset="0"/>
              </a:rPr>
              <a:t>count(</a:t>
            </a:r>
            <a:r>
              <a:rPr lang="en-IN" dirty="0" err="1">
                <a:latin typeface="Arial Black" panose="020B0A04020102020204" pitchFamily="34" charset="0"/>
              </a:rPr>
              <a:t>issue_d</a:t>
            </a:r>
            <a:r>
              <a:rPr lang="en-IN" dirty="0">
                <a:latin typeface="Arial Black" panose="020B0A04020102020204" pitchFamily="34" charset="0"/>
              </a:rPr>
              <a:t>) as </a:t>
            </a:r>
            <a:r>
              <a:rPr lang="en-IN" dirty="0" err="1">
                <a:latin typeface="Arial Black" panose="020B0A04020102020204" pitchFamily="34" charset="0"/>
              </a:rPr>
              <a:t>total_count</a:t>
            </a:r>
            <a:r>
              <a:rPr lang="en-IN" dirty="0">
                <a:latin typeface="Arial Black" panose="020B0A04020102020204" pitchFamily="34" charset="0"/>
              </a:rPr>
              <a:t>	</a:t>
            </a:r>
          </a:p>
          <a:p>
            <a:r>
              <a:rPr lang="en-IN" dirty="0">
                <a:latin typeface="Arial Black" panose="020B0A04020102020204" pitchFamily="34" charset="0"/>
              </a:rPr>
              <a:t>from finance_1 inner join finance_2	</a:t>
            </a:r>
          </a:p>
          <a:p>
            <a:r>
              <a:rPr lang="en-IN" dirty="0">
                <a:latin typeface="Arial Black" panose="020B0A04020102020204" pitchFamily="34" charset="0"/>
              </a:rPr>
              <a:t>on(finance_1.id = finance_2.id)	</a:t>
            </a:r>
          </a:p>
          <a:p>
            <a:r>
              <a:rPr lang="en-IN" dirty="0">
                <a:latin typeface="Arial Black" panose="020B0A04020102020204" pitchFamily="34" charset="0"/>
              </a:rPr>
              <a:t>group by </a:t>
            </a:r>
            <a:r>
              <a:rPr lang="en-IN" dirty="0" err="1">
                <a:latin typeface="Arial Black" panose="020B0A04020102020204" pitchFamily="34" charset="0"/>
              </a:rPr>
              <a:t>home_ownership</a:t>
            </a:r>
            <a:r>
              <a:rPr lang="en-IN" dirty="0">
                <a:latin typeface="Arial Black" panose="020B0A04020102020204" pitchFamily="34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2E3F3-573A-0AC1-C0E6-2D8FCDDE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19" y="3429000"/>
            <a:ext cx="6526329" cy="3387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E612C4-9DB2-9E3A-9E24-58C0B3BA8B9D}"/>
              </a:ext>
            </a:extLst>
          </p:cNvPr>
          <p:cNvSpPr txBox="1"/>
          <p:nvPr/>
        </p:nvSpPr>
        <p:spPr>
          <a:xfrm>
            <a:off x="1569377" y="103343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SQL 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3D5BB-3D38-D0E9-7DD2-3EF8977402F3}"/>
              </a:ext>
            </a:extLst>
          </p:cNvPr>
          <p:cNvSpPr txBox="1"/>
          <p:nvPr/>
        </p:nvSpPr>
        <p:spPr>
          <a:xfrm>
            <a:off x="1569377" y="2526064"/>
            <a:ext cx="1943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OUTPUT:-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1319BE-3A86-D425-A13E-0207D1771E7E}"/>
              </a:ext>
            </a:extLst>
          </p:cNvPr>
          <p:cNvSpPr txBox="1"/>
          <p:nvPr/>
        </p:nvSpPr>
        <p:spPr>
          <a:xfrm>
            <a:off x="2297722" y="345830"/>
            <a:ext cx="837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5. Home ownership Vs last payment date stats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Home vs last">
            <a:extLst>
              <a:ext uri="{FF2B5EF4-FFF2-40B4-BE49-F238E27FC236}">
                <a16:creationId xmlns:a16="http://schemas.microsoft.com/office/drawing/2014/main" id="{34F7A6EC-93F9-AE3A-1CA3-DDD32BEE7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531256"/>
              </p:ext>
            </p:extLst>
          </p:nvPr>
        </p:nvGraphicFramePr>
        <p:xfrm>
          <a:off x="780836" y="3510534"/>
          <a:ext cx="10469365" cy="3147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9FE0DE-6717-5025-B9EA-26523AC41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09963"/>
              </p:ext>
            </p:extLst>
          </p:nvPr>
        </p:nvGraphicFramePr>
        <p:xfrm>
          <a:off x="1369492" y="1076877"/>
          <a:ext cx="9880709" cy="230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6048">
                  <a:extLst>
                    <a:ext uri="{9D8B030D-6E8A-4147-A177-3AD203B41FA5}">
                      <a16:colId xmlns:a16="http://schemas.microsoft.com/office/drawing/2014/main" val="1420594306"/>
                    </a:ext>
                  </a:extLst>
                </a:gridCol>
                <a:gridCol w="6954661">
                  <a:extLst>
                    <a:ext uri="{9D8B030D-6E8A-4147-A177-3AD203B41FA5}">
                      <a16:colId xmlns:a16="http://schemas.microsoft.com/office/drawing/2014/main" val="3486086859"/>
                    </a:ext>
                  </a:extLst>
                </a:gridCol>
              </a:tblGrid>
              <a:tr h="329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ome Ownership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Count of Last Payment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6507014"/>
                  </a:ext>
                </a:extLst>
              </a:tr>
              <a:tr h="329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147965"/>
                  </a:ext>
                </a:extLst>
              </a:tr>
              <a:tr h="329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108254"/>
                  </a:ext>
                </a:extLst>
              </a:tr>
              <a:tr h="329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OWN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052101"/>
                  </a:ext>
                </a:extLst>
              </a:tr>
              <a:tr h="329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MORTGAGE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338058"/>
                  </a:ext>
                </a:extLst>
              </a:tr>
              <a:tr h="329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18847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871878"/>
                  </a:ext>
                </a:extLst>
              </a:tr>
              <a:tr h="329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39646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78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27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7A4A7-2E81-7AA0-87AF-87A26AFA29EA}"/>
              </a:ext>
            </a:extLst>
          </p:cNvPr>
          <p:cNvSpPr txBox="1"/>
          <p:nvPr/>
        </p:nvSpPr>
        <p:spPr>
          <a:xfrm>
            <a:off x="4689230" y="193430"/>
            <a:ext cx="837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DASHBOARD</a:t>
            </a:r>
            <a:endParaRPr lang="en-IN" sz="24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F362A-A14C-BFDD-525F-3B5D7A1D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6" y="762000"/>
            <a:ext cx="11449669" cy="59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7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E5E39-642B-EA04-CEB2-4632DA431384}"/>
              </a:ext>
            </a:extLst>
          </p:cNvPr>
          <p:cNvSpPr txBox="1"/>
          <p:nvPr/>
        </p:nvSpPr>
        <p:spPr>
          <a:xfrm>
            <a:off x="3692770" y="2440687"/>
            <a:ext cx="711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363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14991-87C0-05FE-AA54-74CDCA4931AA}"/>
              </a:ext>
            </a:extLst>
          </p:cNvPr>
          <p:cNvSpPr txBox="1"/>
          <p:nvPr/>
        </p:nvSpPr>
        <p:spPr>
          <a:xfrm>
            <a:off x="4001455" y="1104027"/>
            <a:ext cx="759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year(issue_d) 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year_of_issued_date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loan_amnt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Total_loan_amount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finance_1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year_of_issued_date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by year_of_issued_date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C2DB8-7452-19E9-E84C-657006B5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94" y="2834979"/>
            <a:ext cx="5224607" cy="3729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D0699-AD20-434A-A62B-A48E493C5CCA}"/>
              </a:ext>
            </a:extLst>
          </p:cNvPr>
          <p:cNvSpPr txBox="1"/>
          <p:nvPr/>
        </p:nvSpPr>
        <p:spPr>
          <a:xfrm>
            <a:off x="3603331" y="293455"/>
            <a:ext cx="766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1. Year Wise Loan Amount Stats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63E5-CE23-5A57-C998-D10ACD81C5BF}"/>
              </a:ext>
            </a:extLst>
          </p:cNvPr>
          <p:cNvSpPr txBox="1"/>
          <p:nvPr/>
        </p:nvSpPr>
        <p:spPr>
          <a:xfrm>
            <a:off x="952599" y="121426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SQL QUERY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47955-E7CF-81EC-549B-57AB08681004}"/>
              </a:ext>
            </a:extLst>
          </p:cNvPr>
          <p:cNvSpPr txBox="1"/>
          <p:nvPr/>
        </p:nvSpPr>
        <p:spPr>
          <a:xfrm>
            <a:off x="952599" y="2549511"/>
            <a:ext cx="1943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OUTPUT:-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AA871-7604-050E-1C78-26A2DB6CD156}"/>
              </a:ext>
            </a:extLst>
          </p:cNvPr>
          <p:cNvSpPr txBox="1"/>
          <p:nvPr/>
        </p:nvSpPr>
        <p:spPr>
          <a:xfrm>
            <a:off x="3562235" y="272847"/>
            <a:ext cx="766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1. Year Wise Loan Amount Stats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year wise loan">
            <a:extLst>
              <a:ext uri="{FF2B5EF4-FFF2-40B4-BE49-F238E27FC236}">
                <a16:creationId xmlns:a16="http://schemas.microsoft.com/office/drawing/2014/main" id="{D56BA2AB-2C47-F612-7A93-F65E241E6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385273"/>
              </p:ext>
            </p:extLst>
          </p:nvPr>
        </p:nvGraphicFramePr>
        <p:xfrm>
          <a:off x="760288" y="3429000"/>
          <a:ext cx="111063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B63832-6A9F-41B6-63CF-2CED1FE9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70322"/>
              </p:ext>
            </p:extLst>
          </p:nvPr>
        </p:nvGraphicFramePr>
        <p:xfrm>
          <a:off x="760288" y="968618"/>
          <a:ext cx="11106364" cy="2044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618">
                  <a:extLst>
                    <a:ext uri="{9D8B030D-6E8A-4147-A177-3AD203B41FA5}">
                      <a16:colId xmlns:a16="http://schemas.microsoft.com/office/drawing/2014/main" val="1411665045"/>
                    </a:ext>
                  </a:extLst>
                </a:gridCol>
                <a:gridCol w="6316746">
                  <a:extLst>
                    <a:ext uri="{9D8B030D-6E8A-4147-A177-3AD203B41FA5}">
                      <a16:colId xmlns:a16="http://schemas.microsoft.com/office/drawing/2014/main" val="1792948092"/>
                    </a:ext>
                  </a:extLst>
                </a:gridCol>
              </a:tblGrid>
              <a:tr h="292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oan Amount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31558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2219275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1116812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14390275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395410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46436325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4946480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122050200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7051243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260506575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633147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445602650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378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3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67FA9-26FB-312E-CE58-F7B57818C031}"/>
              </a:ext>
            </a:extLst>
          </p:cNvPr>
          <p:cNvSpPr txBox="1"/>
          <p:nvPr/>
        </p:nvSpPr>
        <p:spPr>
          <a:xfrm>
            <a:off x="2685507" y="316523"/>
            <a:ext cx="766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2. Grade and sub grade wise </a:t>
            </a:r>
            <a:r>
              <a:rPr lang="en-US" sz="2000" b="1" u="sng" dirty="0" err="1">
                <a:latin typeface="Arial Black" panose="020B0A04020102020204" pitchFamily="34" charset="0"/>
              </a:rPr>
              <a:t>revol_bal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AC8FD-4FB3-874D-AF8E-5B7ABCD6B395}"/>
              </a:ext>
            </a:extLst>
          </p:cNvPr>
          <p:cNvSpPr txBox="1"/>
          <p:nvPr/>
        </p:nvSpPr>
        <p:spPr>
          <a:xfrm>
            <a:off x="2815118" y="1036227"/>
            <a:ext cx="90823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select grade, </a:t>
            </a:r>
            <a:r>
              <a:rPr lang="en-IN" dirty="0" err="1">
                <a:latin typeface="Arial Black" panose="020B0A04020102020204" pitchFamily="34" charset="0"/>
              </a:rPr>
              <a:t>sub_grade</a:t>
            </a:r>
            <a:r>
              <a:rPr lang="en-IN" dirty="0">
                <a:latin typeface="Arial Black" panose="020B0A04020102020204" pitchFamily="34" charset="0"/>
              </a:rPr>
              <a:t>, sum(</a:t>
            </a:r>
            <a:r>
              <a:rPr lang="en-IN" dirty="0" err="1">
                <a:latin typeface="Arial Black" panose="020B0A04020102020204" pitchFamily="34" charset="0"/>
              </a:rPr>
              <a:t>revol_bal</a:t>
            </a:r>
            <a:r>
              <a:rPr lang="en-IN" dirty="0">
                <a:latin typeface="Arial Black" panose="020B0A04020102020204" pitchFamily="34" charset="0"/>
              </a:rPr>
              <a:t>)  as </a:t>
            </a:r>
            <a:r>
              <a:rPr lang="en-IN" dirty="0" err="1">
                <a:latin typeface="Arial Black" panose="020B0A04020102020204" pitchFamily="34" charset="0"/>
              </a:rPr>
              <a:t>total_revol_balance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from finance_1 inner join finance_2</a:t>
            </a:r>
          </a:p>
          <a:p>
            <a:r>
              <a:rPr lang="en-IN" dirty="0">
                <a:latin typeface="Arial Black" panose="020B0A04020102020204" pitchFamily="34" charset="0"/>
              </a:rPr>
              <a:t>on(finance_1.id = finance_2.id)</a:t>
            </a:r>
          </a:p>
          <a:p>
            <a:r>
              <a:rPr lang="en-IN" dirty="0">
                <a:latin typeface="Arial Black" panose="020B0A04020102020204" pitchFamily="34" charset="0"/>
              </a:rPr>
              <a:t>group by grade, </a:t>
            </a:r>
            <a:r>
              <a:rPr lang="en-IN" dirty="0" err="1">
                <a:latin typeface="Arial Black" panose="020B0A04020102020204" pitchFamily="34" charset="0"/>
              </a:rPr>
              <a:t>sub_grade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order by grade, </a:t>
            </a:r>
            <a:r>
              <a:rPr lang="en-IN" dirty="0" err="1">
                <a:latin typeface="Arial Black" panose="020B0A04020102020204" pitchFamily="34" charset="0"/>
              </a:rPr>
              <a:t>sub_grade</a:t>
            </a:r>
            <a:r>
              <a:rPr lang="en-IN" dirty="0">
                <a:latin typeface="Arial Black" panose="020B0A04020102020204" pitchFamily="34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ED1B2-C341-AC8F-2F4B-E46BF0B9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07" y="3212123"/>
            <a:ext cx="5685691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B0441-9B26-0448-019A-CDEC9645E878}"/>
              </a:ext>
            </a:extLst>
          </p:cNvPr>
          <p:cNvSpPr txBox="1"/>
          <p:nvPr/>
        </p:nvSpPr>
        <p:spPr>
          <a:xfrm>
            <a:off x="421241" y="103622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SQL 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EEEC8-6E53-B59B-DFDF-16F044F259A1}"/>
              </a:ext>
            </a:extLst>
          </p:cNvPr>
          <p:cNvSpPr txBox="1"/>
          <p:nvPr/>
        </p:nvSpPr>
        <p:spPr>
          <a:xfrm>
            <a:off x="530568" y="2690188"/>
            <a:ext cx="1943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OUTPUT:-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5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C541-B23A-74A0-7310-A765685CF61E}"/>
              </a:ext>
            </a:extLst>
          </p:cNvPr>
          <p:cNvSpPr txBox="1"/>
          <p:nvPr/>
        </p:nvSpPr>
        <p:spPr>
          <a:xfrm>
            <a:off x="3254011" y="326798"/>
            <a:ext cx="766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2. Grade and sub grade wise </a:t>
            </a:r>
            <a:r>
              <a:rPr lang="en-US" sz="2000" b="1" u="sng" dirty="0" err="1">
                <a:latin typeface="Arial Black" panose="020B0A04020102020204" pitchFamily="34" charset="0"/>
              </a:rPr>
              <a:t>revol_bal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EAED46-75EF-4D3C-9E0E-E298179E8F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735284"/>
              </p:ext>
            </p:extLst>
          </p:nvPr>
        </p:nvGraphicFramePr>
        <p:xfrm>
          <a:off x="175846" y="1356189"/>
          <a:ext cx="11910646" cy="541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18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CA7D8-B22D-45DD-11A7-6688B290B371}"/>
              </a:ext>
            </a:extLst>
          </p:cNvPr>
          <p:cNvSpPr txBox="1"/>
          <p:nvPr/>
        </p:nvSpPr>
        <p:spPr>
          <a:xfrm>
            <a:off x="339047" y="316523"/>
            <a:ext cx="1119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3. Total Payment for Verified Status Vs Total Payment for Non Verified Status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A2F76-2BDC-4BD1-6F47-D5AC67CBCCDD}"/>
              </a:ext>
            </a:extLst>
          </p:cNvPr>
          <p:cNvSpPr txBox="1"/>
          <p:nvPr/>
        </p:nvSpPr>
        <p:spPr>
          <a:xfrm>
            <a:off x="3993222" y="913557"/>
            <a:ext cx="62175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select </a:t>
            </a:r>
            <a:r>
              <a:rPr lang="en-IN" dirty="0" err="1">
                <a:latin typeface="Arial Black" panose="020B0A04020102020204" pitchFamily="34" charset="0"/>
              </a:rPr>
              <a:t>verification_status</a:t>
            </a:r>
            <a:r>
              <a:rPr lang="en-IN" dirty="0">
                <a:latin typeface="Arial Black" panose="020B0A04020102020204" pitchFamily="34" charset="0"/>
              </a:rPr>
              <a:t>, </a:t>
            </a:r>
          </a:p>
          <a:p>
            <a:r>
              <a:rPr lang="en-IN" dirty="0">
                <a:latin typeface="Arial Black" panose="020B0A04020102020204" pitchFamily="34" charset="0"/>
              </a:rPr>
              <a:t>round(sum(</a:t>
            </a:r>
            <a:r>
              <a:rPr lang="en-IN" dirty="0" err="1">
                <a:latin typeface="Arial Black" panose="020B0A04020102020204" pitchFamily="34" charset="0"/>
              </a:rPr>
              <a:t>total_pymnt</a:t>
            </a:r>
            <a:r>
              <a:rPr lang="en-IN" dirty="0">
                <a:latin typeface="Arial Black" panose="020B0A04020102020204" pitchFamily="34" charset="0"/>
              </a:rPr>
              <a:t>)) as total_payment from </a:t>
            </a:r>
          </a:p>
          <a:p>
            <a:r>
              <a:rPr lang="en-IN" dirty="0">
                <a:latin typeface="Arial Black" panose="020B0A04020102020204" pitchFamily="34" charset="0"/>
              </a:rPr>
              <a:t>finance_1 inner join finance_2</a:t>
            </a:r>
          </a:p>
          <a:p>
            <a:r>
              <a:rPr lang="en-IN" dirty="0">
                <a:latin typeface="Arial Black" panose="020B0A04020102020204" pitchFamily="34" charset="0"/>
              </a:rPr>
              <a:t>on(finance_1.id = finance_2.id)</a:t>
            </a:r>
          </a:p>
          <a:p>
            <a:r>
              <a:rPr lang="en-IN" dirty="0">
                <a:latin typeface="Arial Black" panose="020B0A04020102020204" pitchFamily="34" charset="0"/>
              </a:rPr>
              <a:t>group by </a:t>
            </a:r>
            <a:r>
              <a:rPr lang="en-IN" dirty="0" err="1">
                <a:latin typeface="Arial Black" panose="020B0A04020102020204" pitchFamily="34" charset="0"/>
              </a:rPr>
              <a:t>verification_status</a:t>
            </a:r>
            <a:r>
              <a:rPr lang="en-IN" dirty="0">
                <a:latin typeface="Arial Black" panose="020B0A04020102020204" pitchFamily="34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2AD6E-CAA0-B1D3-16B6-CE813A89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23" y="3259015"/>
            <a:ext cx="5808061" cy="350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2745A-F59A-05B7-3A21-A76A42ABFCD5}"/>
              </a:ext>
            </a:extLst>
          </p:cNvPr>
          <p:cNvSpPr txBox="1"/>
          <p:nvPr/>
        </p:nvSpPr>
        <p:spPr>
          <a:xfrm>
            <a:off x="657546" y="1037690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SQL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043EF-BEC7-7257-FB2A-DC1FF7086120}"/>
              </a:ext>
            </a:extLst>
          </p:cNvPr>
          <p:cNvSpPr txBox="1"/>
          <p:nvPr/>
        </p:nvSpPr>
        <p:spPr>
          <a:xfrm>
            <a:off x="657546" y="2619849"/>
            <a:ext cx="1943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OUTPUT:-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1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5007EA-3679-9D61-5205-DEEECA9E7046}"/>
              </a:ext>
            </a:extLst>
          </p:cNvPr>
          <p:cNvSpPr txBox="1"/>
          <p:nvPr/>
        </p:nvSpPr>
        <p:spPr>
          <a:xfrm>
            <a:off x="452063" y="316523"/>
            <a:ext cx="1110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3. Total Payment for Verified Status Vs Total Payment for Non Verified Status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ver vs non ver">
            <a:extLst>
              <a:ext uri="{FF2B5EF4-FFF2-40B4-BE49-F238E27FC236}">
                <a16:creationId xmlns:a16="http://schemas.microsoft.com/office/drawing/2014/main" id="{89F424A3-E658-BDB1-B997-3231E6BBD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687674"/>
              </p:ext>
            </p:extLst>
          </p:nvPr>
        </p:nvGraphicFramePr>
        <p:xfrm>
          <a:off x="452063" y="2989385"/>
          <a:ext cx="11564091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2CADEA-1025-A910-12CC-A891E4586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82970"/>
              </p:ext>
            </p:extLst>
          </p:nvPr>
        </p:nvGraphicFramePr>
        <p:xfrm>
          <a:off x="1335640" y="955497"/>
          <a:ext cx="9739902" cy="1500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9281">
                  <a:extLst>
                    <a:ext uri="{9D8B030D-6E8A-4147-A177-3AD203B41FA5}">
                      <a16:colId xmlns:a16="http://schemas.microsoft.com/office/drawing/2014/main" val="3557177852"/>
                    </a:ext>
                  </a:extLst>
                </a:gridCol>
                <a:gridCol w="6660621">
                  <a:extLst>
                    <a:ext uri="{9D8B030D-6E8A-4147-A177-3AD203B41FA5}">
                      <a16:colId xmlns:a16="http://schemas.microsoft.com/office/drawing/2014/main" val="956248792"/>
                    </a:ext>
                  </a:extLst>
                </a:gridCol>
              </a:tblGrid>
              <a:tr h="375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oan 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 panose="020F0502020204030204" pitchFamily="34" charset="0"/>
                        </a:rPr>
                        <a:t>Loan Amount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780222"/>
                  </a:ext>
                </a:extLst>
              </a:tr>
              <a:tr h="37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Not Verified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153541418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241996"/>
                  </a:ext>
                </a:extLst>
              </a:tr>
              <a:tr h="37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Verified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329162976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4045863"/>
                  </a:ext>
                </a:extLst>
              </a:tr>
              <a:tr h="375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482704394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64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AA58A-29F1-7DF4-53C3-10E1EE4F5B41}"/>
              </a:ext>
            </a:extLst>
          </p:cNvPr>
          <p:cNvSpPr txBox="1"/>
          <p:nvPr/>
        </p:nvSpPr>
        <p:spPr>
          <a:xfrm>
            <a:off x="2803526" y="245664"/>
            <a:ext cx="837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4. State wise and month wise loan status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18AF9-3A34-C3A2-7487-117EDB66385F}"/>
              </a:ext>
            </a:extLst>
          </p:cNvPr>
          <p:cNvSpPr txBox="1"/>
          <p:nvPr/>
        </p:nvSpPr>
        <p:spPr>
          <a:xfrm>
            <a:off x="3123345" y="716633"/>
            <a:ext cx="8804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select </a:t>
            </a:r>
            <a:r>
              <a:rPr lang="en-IN" dirty="0" err="1">
                <a:latin typeface="Arial Black" panose="020B0A04020102020204" pitchFamily="34" charset="0"/>
              </a:rPr>
              <a:t>addr_state</a:t>
            </a:r>
            <a:r>
              <a:rPr lang="en-IN" dirty="0">
                <a:latin typeface="Arial Black" panose="020B0A04020102020204" pitchFamily="34" charset="0"/>
              </a:rPr>
              <a:t>, </a:t>
            </a:r>
            <a:r>
              <a:rPr lang="en-IN" dirty="0" err="1">
                <a:latin typeface="Arial Black" panose="020B0A04020102020204" pitchFamily="34" charset="0"/>
              </a:rPr>
              <a:t>monthname</a:t>
            </a:r>
            <a:r>
              <a:rPr lang="en-IN" dirty="0">
                <a:latin typeface="Arial Black" panose="020B0A04020102020204" pitchFamily="34" charset="0"/>
              </a:rPr>
              <a:t>(</a:t>
            </a:r>
            <a:r>
              <a:rPr lang="en-IN" dirty="0" err="1">
                <a:latin typeface="Arial Black" panose="020B0A04020102020204" pitchFamily="34" charset="0"/>
              </a:rPr>
              <a:t>issue_d</a:t>
            </a:r>
            <a:r>
              <a:rPr lang="en-IN" dirty="0">
                <a:latin typeface="Arial Black" panose="020B0A04020102020204" pitchFamily="34" charset="0"/>
              </a:rPr>
              <a:t>) as </a:t>
            </a:r>
            <a:r>
              <a:rPr lang="en-IN" dirty="0" err="1">
                <a:latin typeface="Arial Black" panose="020B0A04020102020204" pitchFamily="34" charset="0"/>
              </a:rPr>
              <a:t>Month_Name</a:t>
            </a:r>
            <a:r>
              <a:rPr lang="en-IN" dirty="0">
                <a:latin typeface="Arial Black" panose="020B0A04020102020204" pitchFamily="34" charset="0"/>
              </a:rPr>
              <a:t>, </a:t>
            </a:r>
            <a:r>
              <a:rPr lang="en-IN" dirty="0" err="1">
                <a:latin typeface="Arial Black" panose="020B0A04020102020204" pitchFamily="34" charset="0"/>
              </a:rPr>
              <a:t>loan_status</a:t>
            </a:r>
            <a:r>
              <a:rPr lang="en-IN" dirty="0">
                <a:latin typeface="Arial Black" panose="020B0A04020102020204" pitchFamily="34" charset="0"/>
              </a:rPr>
              <a:t>,</a:t>
            </a:r>
          </a:p>
          <a:p>
            <a:r>
              <a:rPr lang="en-IN" dirty="0">
                <a:latin typeface="Arial Black" panose="020B0A04020102020204" pitchFamily="34" charset="0"/>
              </a:rPr>
              <a:t>count(*) As </a:t>
            </a:r>
            <a:r>
              <a:rPr lang="en-IN" dirty="0" err="1">
                <a:latin typeface="Arial Black" panose="020B0A04020102020204" pitchFamily="34" charset="0"/>
              </a:rPr>
              <a:t>status_count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from finance_1</a:t>
            </a:r>
          </a:p>
          <a:p>
            <a:r>
              <a:rPr lang="en-IN" dirty="0">
                <a:latin typeface="Arial Black" panose="020B0A04020102020204" pitchFamily="34" charset="0"/>
              </a:rPr>
              <a:t>group by </a:t>
            </a:r>
            <a:r>
              <a:rPr lang="en-IN" dirty="0" err="1">
                <a:latin typeface="Arial Black" panose="020B0A04020102020204" pitchFamily="34" charset="0"/>
              </a:rPr>
              <a:t>addr_state</a:t>
            </a:r>
            <a:r>
              <a:rPr lang="en-IN" dirty="0">
                <a:latin typeface="Arial Black" panose="020B0A04020102020204" pitchFamily="34" charset="0"/>
              </a:rPr>
              <a:t>, </a:t>
            </a:r>
            <a:r>
              <a:rPr lang="en-IN" dirty="0" err="1">
                <a:latin typeface="Arial Black" panose="020B0A04020102020204" pitchFamily="34" charset="0"/>
              </a:rPr>
              <a:t>monthname</a:t>
            </a:r>
            <a:r>
              <a:rPr lang="en-IN" dirty="0">
                <a:latin typeface="Arial Black" panose="020B0A04020102020204" pitchFamily="34" charset="0"/>
              </a:rPr>
              <a:t>(</a:t>
            </a:r>
            <a:r>
              <a:rPr lang="en-IN" dirty="0" err="1">
                <a:latin typeface="Arial Black" panose="020B0A04020102020204" pitchFamily="34" charset="0"/>
              </a:rPr>
              <a:t>issue_d</a:t>
            </a:r>
            <a:r>
              <a:rPr lang="en-IN" dirty="0">
                <a:latin typeface="Arial Black" panose="020B0A04020102020204" pitchFamily="34" charset="0"/>
              </a:rPr>
              <a:t>),</a:t>
            </a:r>
            <a:r>
              <a:rPr lang="en-IN" dirty="0" err="1">
                <a:latin typeface="Arial Black" panose="020B0A04020102020204" pitchFamily="34" charset="0"/>
              </a:rPr>
              <a:t>loan_status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order by </a:t>
            </a:r>
            <a:r>
              <a:rPr lang="en-IN" dirty="0" err="1">
                <a:latin typeface="Arial Black" panose="020B0A04020102020204" pitchFamily="34" charset="0"/>
              </a:rPr>
              <a:t>addr_state</a:t>
            </a:r>
            <a:r>
              <a:rPr lang="en-IN" dirty="0">
                <a:latin typeface="Arial Black" panose="020B0A04020102020204" pitchFamily="34" charset="0"/>
              </a:rPr>
              <a:t>, </a:t>
            </a:r>
            <a:r>
              <a:rPr lang="en-IN" dirty="0" err="1">
                <a:latin typeface="Arial Black" panose="020B0A04020102020204" pitchFamily="34" charset="0"/>
              </a:rPr>
              <a:t>monthname</a:t>
            </a:r>
            <a:r>
              <a:rPr lang="en-IN" dirty="0">
                <a:latin typeface="Arial Black" panose="020B0A04020102020204" pitchFamily="34" charset="0"/>
              </a:rPr>
              <a:t>(</a:t>
            </a:r>
            <a:r>
              <a:rPr lang="en-IN" dirty="0" err="1">
                <a:latin typeface="Arial Black" panose="020B0A04020102020204" pitchFamily="34" charset="0"/>
              </a:rPr>
              <a:t>issue_d</a:t>
            </a:r>
            <a:r>
              <a:rPr lang="en-IN" dirty="0">
                <a:latin typeface="Arial Black" panose="020B0A04020102020204" pitchFamily="34" charset="0"/>
              </a:rPr>
              <a:t>),</a:t>
            </a:r>
            <a:r>
              <a:rPr lang="en-IN" dirty="0" err="1">
                <a:latin typeface="Arial Black" panose="020B0A04020102020204" pitchFamily="34" charset="0"/>
              </a:rPr>
              <a:t>loan_status</a:t>
            </a:r>
            <a:r>
              <a:rPr lang="en-IN" dirty="0">
                <a:latin typeface="Arial Black" panose="020B0A04020102020204" pitchFamily="34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88DB1-184C-4713-D8F8-30EC425F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7" y="2859705"/>
            <a:ext cx="5311015" cy="387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217C1C-D753-9E46-73DB-1787FE42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392" y="2859705"/>
            <a:ext cx="5925356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F050A-2747-B5EB-FB5A-29983384473C}"/>
              </a:ext>
            </a:extLst>
          </p:cNvPr>
          <p:cNvSpPr txBox="1"/>
          <p:nvPr/>
        </p:nvSpPr>
        <p:spPr>
          <a:xfrm>
            <a:off x="890953" y="97502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SQL 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0B5C7-436C-F919-CFC1-D163AB832232}"/>
              </a:ext>
            </a:extLst>
          </p:cNvPr>
          <p:cNvSpPr txBox="1"/>
          <p:nvPr/>
        </p:nvSpPr>
        <p:spPr>
          <a:xfrm>
            <a:off x="890953" y="2342167"/>
            <a:ext cx="1943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OUTPUT:-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9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A8866B-EB15-84EF-E41B-043D2FACC8D4}"/>
              </a:ext>
            </a:extLst>
          </p:cNvPr>
          <p:cNvSpPr txBox="1"/>
          <p:nvPr/>
        </p:nvSpPr>
        <p:spPr>
          <a:xfrm>
            <a:off x="3202638" y="262274"/>
            <a:ext cx="837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4. State wise and month wise loan status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state and month">
            <a:extLst>
              <a:ext uri="{FF2B5EF4-FFF2-40B4-BE49-F238E27FC236}">
                <a16:creationId xmlns:a16="http://schemas.microsoft.com/office/drawing/2014/main" id="{05D5713D-9D32-7817-2E7A-F8A6756A9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07648"/>
              </p:ext>
            </p:extLst>
          </p:nvPr>
        </p:nvGraphicFramePr>
        <p:xfrm>
          <a:off x="968969" y="3724641"/>
          <a:ext cx="1051753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B4D9B7DF-D2B3-8B7A-37CD-0ED5413C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610" y="819536"/>
            <a:ext cx="2870311" cy="25241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54628A-C4C4-A946-F8E0-2A277E89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14466"/>
              </p:ext>
            </p:extLst>
          </p:nvPr>
        </p:nvGraphicFramePr>
        <p:xfrm>
          <a:off x="4643920" y="752862"/>
          <a:ext cx="6842588" cy="265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874">
                  <a:extLst>
                    <a:ext uri="{9D8B030D-6E8A-4147-A177-3AD203B41FA5}">
                      <a16:colId xmlns:a16="http://schemas.microsoft.com/office/drawing/2014/main" val="2430949344"/>
                    </a:ext>
                  </a:extLst>
                </a:gridCol>
                <a:gridCol w="1738442">
                  <a:extLst>
                    <a:ext uri="{9D8B030D-6E8A-4147-A177-3AD203B41FA5}">
                      <a16:colId xmlns:a16="http://schemas.microsoft.com/office/drawing/2014/main" val="585699459"/>
                    </a:ext>
                  </a:extLst>
                </a:gridCol>
                <a:gridCol w="828792">
                  <a:extLst>
                    <a:ext uri="{9D8B030D-6E8A-4147-A177-3AD203B41FA5}">
                      <a16:colId xmlns:a16="http://schemas.microsoft.com/office/drawing/2014/main" val="4138955706"/>
                    </a:ext>
                  </a:extLst>
                </a:gridCol>
                <a:gridCol w="1015774">
                  <a:extLst>
                    <a:ext uri="{9D8B030D-6E8A-4147-A177-3AD203B41FA5}">
                      <a16:colId xmlns:a16="http://schemas.microsoft.com/office/drawing/2014/main" val="179090586"/>
                    </a:ext>
                  </a:extLst>
                </a:gridCol>
                <a:gridCol w="1197706">
                  <a:extLst>
                    <a:ext uri="{9D8B030D-6E8A-4147-A177-3AD203B41FA5}">
                      <a16:colId xmlns:a16="http://schemas.microsoft.com/office/drawing/2014/main" val="1392936753"/>
                    </a:ext>
                  </a:extLst>
                </a:gridCol>
              </a:tblGrid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Count of loan_status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1575651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Charged Off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Current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Fully Paid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1628019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327759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219795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4833956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493747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230525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46889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7095959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872403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547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479986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8158822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414234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939359"/>
                  </a:ext>
                </a:extLst>
              </a:tr>
              <a:tr h="151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5627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1140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32950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39717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437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6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137</TotalTime>
  <Words>602</Words>
  <Application>Microsoft Office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dobariya ankur</dc:creator>
  <cp:lastModifiedBy>dobariya ankur</cp:lastModifiedBy>
  <cp:revision>15</cp:revision>
  <dcterms:created xsi:type="dcterms:W3CDTF">2024-08-13T15:48:22Z</dcterms:created>
  <dcterms:modified xsi:type="dcterms:W3CDTF">2024-08-14T12:48:55Z</dcterms:modified>
</cp:coreProperties>
</file>