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75" r:id="rId2"/>
    <p:sldId id="269" r:id="rId3"/>
    <p:sldId id="276" r:id="rId4"/>
    <p:sldId id="282" r:id="rId5"/>
    <p:sldId id="279" r:id="rId6"/>
    <p:sldId id="278" r:id="rId7"/>
    <p:sldId id="283" r:id="rId8"/>
    <p:sldId id="280" r:id="rId9"/>
    <p:sldId id="268" r:id="rId10"/>
    <p:sldId id="270" r:id="rId11"/>
    <p:sldId id="281" r:id="rId12"/>
    <p:sldId id="265" r:id="rId13"/>
    <p:sldId id="266"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0" autoAdjust="0"/>
    <p:restoredTop sz="94617" autoAdjust="0"/>
  </p:normalViewPr>
  <p:slideViewPr>
    <p:cSldViewPr snapToGrid="0">
      <p:cViewPr varScale="1">
        <p:scale>
          <a:sx n="70" d="100"/>
          <a:sy n="70" d="100"/>
        </p:scale>
        <p:origin x="-484" y="-6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215593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215593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812431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83244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83244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493956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043678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24830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runkumarK572/Agro-Mentor"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1442720" y="1069102"/>
            <a:ext cx="9337040" cy="962898"/>
          </a:xfrm>
          <a:prstGeom prst="rect">
            <a:avLst/>
          </a:prstGeom>
          <a:noFill/>
          <a:ln>
            <a:noFill/>
          </a:ln>
        </p:spPr>
        <p:txBody>
          <a:bodyPr spcFirstLastPara="1" wrap="square" lIns="91425" tIns="45700" rIns="91425" bIns="45700" anchor="ctr" anchorCtr="0">
            <a:noAutofit/>
          </a:bodyPr>
          <a:lstStyle/>
          <a:p>
            <a:pPr lvl="0" algn="ctr"/>
            <a:r>
              <a:rPr lang="en-US" sz="2400" u="sng" dirty="0" smtClean="0">
                <a:solidFill>
                  <a:srgbClr val="00B050"/>
                </a:solidFill>
              </a:rPr>
              <a:t>Agro-Mentor</a:t>
            </a:r>
            <a:r>
              <a:rPr lang="en-US" sz="2400" u="sng" dirty="0" smtClean="0">
                <a:solidFill>
                  <a:srgbClr val="00B050"/>
                </a:solidFill>
              </a:rPr>
              <a:t>: </a:t>
            </a:r>
            <a:r>
              <a:rPr lang="en-IN" sz="2400" u="sng" dirty="0" smtClean="0">
                <a:solidFill>
                  <a:srgbClr val="00B050"/>
                </a:solidFill>
              </a:rPr>
              <a:t>AI-powered </a:t>
            </a:r>
            <a:r>
              <a:rPr lang="en-IN" sz="2400" u="sng" dirty="0" smtClean="0">
                <a:solidFill>
                  <a:srgbClr val="00B050"/>
                </a:solidFill>
              </a:rPr>
              <a:t>Platform for Agricultural Management and </a:t>
            </a:r>
            <a:r>
              <a:rPr lang="en-US" sz="2400" u="sng" dirty="0" smtClean="0">
                <a:solidFill>
                  <a:srgbClr val="00B050"/>
                </a:solidFill>
              </a:rPr>
              <a:t>Real-Time Support</a:t>
            </a:r>
            <a:endParaRPr sz="2400" u="sng" dirty="0">
              <a:solidFill>
                <a:srgbClr val="00B050"/>
              </a:solidFill>
              <a:latin typeface="Aptos Display" panose="020B0004020202020204" pitchFamily="34" charset="0"/>
              <a:ea typeface="Cambria" panose="02040503050406030204" pitchFamily="18" charset="0"/>
            </a:endParaRPr>
          </a:p>
        </p:txBody>
      </p:sp>
      <p:sp>
        <p:nvSpPr>
          <p:cNvPr id="88" name="Google Shape;88;p13"/>
          <p:cNvSpPr txBox="1">
            <a:spLocks noGrp="1"/>
          </p:cNvSpPr>
          <p:nvPr>
            <p:ph type="subTitle" idx="1"/>
          </p:nvPr>
        </p:nvSpPr>
        <p:spPr>
          <a:xfrm>
            <a:off x="485668" y="2045352"/>
            <a:ext cx="3761211" cy="552300"/>
          </a:xfrm>
          <a:prstGeom prst="rect">
            <a:avLst/>
          </a:prstGeom>
          <a:noFill/>
          <a:ln>
            <a:noFill/>
          </a:ln>
        </p:spPr>
        <p:txBody>
          <a:bodyPr spcFirstLastPara="1" wrap="square" lIns="91425" tIns="45700" rIns="91425" bIns="45700" anchor="t" anchorCtr="0">
            <a:normAutofit/>
          </a:bodyPr>
          <a:lstStyle/>
          <a:p>
            <a:pPr marL="0" lvl="0" indent="0" algn="l">
              <a:spcBef>
                <a:spcPts val="0"/>
              </a:spcBef>
            </a:pPr>
            <a:r>
              <a:rPr lang="en-GB" sz="1800" dirty="0">
                <a:latin typeface="Aptos Display" panose="020B0004020202020204" pitchFamily="34" charset="0"/>
                <a:ea typeface="Cambria" panose="02040503050406030204" pitchFamily="18" charset="0"/>
              </a:rPr>
              <a:t>Batch Number: </a:t>
            </a:r>
            <a:r>
              <a:rPr lang="en-IN" sz="1800" dirty="0" smtClean="0">
                <a:latin typeface="Aptos Display" panose="020B0004020202020204" pitchFamily="34" charset="0"/>
              </a:rPr>
              <a:t>CSG_42</a:t>
            </a:r>
            <a:endParaRPr sz="1800" dirty="0">
              <a:latin typeface="Aptos Display" panose="020B0004020202020204" pitchFamily="34"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lnSpcReduction="10000"/>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Aptos Display" panose="020B0004020202020204" pitchFamily="34" charset="0"/>
                <a:ea typeface="Cambria" panose="02040503050406030204" pitchFamily="18" charset="0"/>
                <a:cs typeface="Verdana"/>
                <a:sym typeface="Verdana"/>
              </a:rPr>
              <a:t>Under the Supervision of,</a:t>
            </a:r>
          </a:p>
          <a:p>
            <a:pPr marL="0" marR="0" lvl="0" indent="0" algn="ctr" rtl="0">
              <a:spcBef>
                <a:spcPts val="0"/>
              </a:spcBef>
              <a:spcAft>
                <a:spcPts val="0"/>
              </a:spcAft>
              <a:buClr>
                <a:srgbClr val="17365D"/>
              </a:buClr>
              <a:buSzPts val="2000"/>
              <a:buFont typeface="Arial"/>
              <a:buNone/>
            </a:pPr>
            <a:endParaRPr sz="1800" dirty="0">
              <a:latin typeface="Aptos Display" panose="020B0004020202020204" pitchFamily="34" charset="0"/>
              <a:ea typeface="Cambria" panose="02040503050406030204" pitchFamily="18" charset="0"/>
            </a:endParaRPr>
          </a:p>
          <a:p>
            <a:pPr lvl="0"/>
            <a:r>
              <a:rPr lang="en-US" sz="1800" b="1" dirty="0" smtClean="0">
                <a:solidFill>
                  <a:schemeClr val="bg2">
                    <a:lumMod val="60000"/>
                    <a:lumOff val="40000"/>
                  </a:schemeClr>
                </a:solidFill>
              </a:rPr>
              <a:t>Guide: </a:t>
            </a:r>
            <a:r>
              <a:rPr lang="en-US" sz="1800" b="1" dirty="0" err="1" smtClean="0"/>
              <a:t>Mr.Francis</a:t>
            </a:r>
            <a:r>
              <a:rPr lang="en-US" sz="1800" b="1" dirty="0" smtClean="0"/>
              <a:t> </a:t>
            </a:r>
            <a:r>
              <a:rPr lang="en-US" sz="1800" b="1" dirty="0" err="1" smtClean="0"/>
              <a:t>Vijayakumar</a:t>
            </a:r>
            <a:r>
              <a:rPr lang="en-US" sz="1800" b="1" dirty="0" smtClean="0"/>
              <a:t> </a:t>
            </a:r>
            <a:r>
              <a:rPr lang="en-US" sz="1800" b="1" dirty="0" err="1" smtClean="0"/>
              <a:t>Annareddy</a:t>
            </a:r>
            <a:endParaRPr lang="en-GB" sz="1700" b="1" dirty="0" smtClean="0">
              <a:solidFill>
                <a:srgbClr val="17365D"/>
              </a:solidFill>
              <a:latin typeface="Aptos Display" panose="020B0004020202020204" pitchFamily="34" charset="0"/>
              <a:ea typeface="Cambria" panose="02040503050406030204" pitchFamily="18" charset="0"/>
              <a:cs typeface="Verdana"/>
              <a:sym typeface="Verdana"/>
            </a:endParaRPr>
          </a:p>
          <a:p>
            <a:pPr lvl="0"/>
            <a:r>
              <a:rPr lang="en-GB" sz="1700" b="1" dirty="0" smtClean="0">
                <a:solidFill>
                  <a:schemeClr val="bg2">
                    <a:lumMod val="60000"/>
                    <a:lumOff val="40000"/>
                  </a:schemeClr>
                </a:solidFill>
                <a:latin typeface="Aptos Display" panose="020B0004020202020204" pitchFamily="34" charset="0"/>
                <a:ea typeface="Cambria" panose="02040503050406030204" pitchFamily="18" charset="0"/>
                <a:cs typeface="Verdana"/>
                <a:sym typeface="Verdana"/>
              </a:rPr>
              <a:t>Reviewer: </a:t>
            </a:r>
            <a:r>
              <a:rPr lang="en-GB" sz="1700" b="1" dirty="0" smtClean="0">
                <a:solidFill>
                  <a:srgbClr val="17365D"/>
                </a:solidFill>
                <a:latin typeface="Aptos Display" panose="020B0004020202020204" pitchFamily="34" charset="0"/>
                <a:ea typeface="Cambria" panose="02040503050406030204" pitchFamily="18" charset="0"/>
                <a:cs typeface="Verdana"/>
                <a:sym typeface="Verdana"/>
              </a:rPr>
              <a:t>Mr. </a:t>
            </a:r>
            <a:r>
              <a:rPr lang="en-IN" sz="1800" b="1" dirty="0" err="1" smtClean="0">
                <a:latin typeface="Aptos Display" panose="020B0004020202020204" pitchFamily="34" charset="0"/>
              </a:rPr>
              <a:t>Himansu</a:t>
            </a:r>
            <a:r>
              <a:rPr lang="en-IN" sz="1800" b="1" dirty="0" smtClean="0">
                <a:latin typeface="Aptos Display" panose="020B0004020202020204" pitchFamily="34" charset="0"/>
              </a:rPr>
              <a:t> </a:t>
            </a:r>
            <a:r>
              <a:rPr lang="en-IN" sz="1800" b="1" dirty="0" err="1" smtClean="0">
                <a:latin typeface="Aptos Display" panose="020B0004020202020204" pitchFamily="34" charset="0"/>
              </a:rPr>
              <a:t>Shekar</a:t>
            </a:r>
            <a:r>
              <a:rPr lang="en-IN" sz="1800" b="1" dirty="0" smtClean="0">
                <a:latin typeface="Aptos Display" panose="020B0004020202020204" pitchFamily="34" charset="0"/>
              </a:rPr>
              <a:t> Rout</a:t>
            </a:r>
            <a:endParaRPr lang="en-GB" sz="1700" b="1" dirty="0" smtClean="0">
              <a:solidFill>
                <a:srgbClr val="17365D"/>
              </a:solidFill>
              <a:latin typeface="Aptos Display" panose="020B0004020202020204" pitchFamily="34"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endParaRPr dirty="0">
              <a:highlight>
                <a:srgbClr val="FFFF00"/>
              </a:highlight>
              <a:latin typeface="Aptos Display" panose="020B0004020202020204" pitchFamily="34"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Aptos Display" panose="020B0004020202020204" pitchFamily="34" charset="0"/>
                <a:ea typeface="Cambria" panose="02040503050406030204" pitchFamily="18" charset="0"/>
                <a:cs typeface="Verdana"/>
                <a:sym typeface="Verdana"/>
              </a:rPr>
              <a:t>School of Computer Science and Engineering</a:t>
            </a:r>
            <a:endParaRPr dirty="0">
              <a:latin typeface="Aptos Display" panose="020B0004020202020204" pitchFamily="34"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Aptos Display" panose="020B0004020202020204" pitchFamily="34" charset="0"/>
                <a:ea typeface="Cambria" panose="02040503050406030204" pitchFamily="18" charset="0"/>
                <a:cs typeface="Verdana"/>
                <a:sym typeface="Verdana"/>
              </a:rPr>
              <a:t>Presidency University</a:t>
            </a:r>
            <a:endParaRPr dirty="0">
              <a:latin typeface="Aptos Display" panose="020B0004020202020204" pitchFamily="34"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Aptos Display" panose="020B0004020202020204" pitchFamily="34" charset="0"/>
              <a:ea typeface="Cambria" panose="02040503050406030204" pitchFamily="18" charset="0"/>
              <a:cs typeface="Verdana"/>
              <a:sym typeface="Verdana"/>
            </a:endParaRPr>
          </a:p>
        </p:txBody>
      </p:sp>
      <p:sp>
        <p:nvSpPr>
          <p:cNvPr id="91" name="Google Shape;91;p13"/>
          <p:cNvSpPr txBox="1"/>
          <p:nvPr/>
        </p:nvSpPr>
        <p:spPr>
          <a:xfrm>
            <a:off x="1442720" y="136441"/>
            <a:ext cx="9337040"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800" b="1" dirty="0">
                <a:solidFill>
                  <a:srgbClr val="17365D"/>
                </a:solidFill>
                <a:latin typeface="Aptos Display" panose="020B0004020202020204" pitchFamily="34" charset="0"/>
                <a:ea typeface="Cambria" panose="02040503050406030204" pitchFamily="18" charset="0"/>
                <a:cs typeface="Verdana"/>
                <a:sym typeface="Verdana"/>
              </a:rPr>
              <a:t>CSE7101-</a:t>
            </a:r>
            <a:r>
              <a:rPr lang="en-GB" sz="1800" b="1" i="0" u="none" strike="noStrike" cap="none" dirty="0">
                <a:solidFill>
                  <a:srgbClr val="17365D"/>
                </a:solidFill>
                <a:latin typeface="Aptos Display" panose="020B0004020202020204" pitchFamily="34" charset="0"/>
                <a:ea typeface="Cambria" panose="02040503050406030204" pitchFamily="18" charset="0"/>
                <a:cs typeface="Verdana"/>
                <a:sym typeface="Verdana"/>
              </a:rPr>
              <a:t> Capstone Project</a:t>
            </a:r>
            <a:endParaRPr sz="1800" dirty="0">
              <a:latin typeface="Aptos Display" panose="020B0004020202020204" pitchFamily="34"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800" b="1" i="0" u="none" strike="noStrike" cap="none" dirty="0">
                <a:solidFill>
                  <a:srgbClr val="17365D"/>
                </a:solidFill>
                <a:latin typeface="Aptos Display" panose="020B0004020202020204" pitchFamily="34" charset="0"/>
                <a:ea typeface="Cambria" panose="02040503050406030204" pitchFamily="18" charset="0"/>
                <a:cs typeface="Verdana"/>
                <a:sym typeface="Verdana"/>
              </a:rPr>
              <a:t>Review-1</a:t>
            </a:r>
            <a:endParaRPr sz="1800" b="1" i="0" u="none" strike="noStrike" cap="none" dirty="0">
              <a:solidFill>
                <a:srgbClr val="17365D"/>
              </a:solidFill>
              <a:latin typeface="Aptos Display" panose="020B0004020202020204" pitchFamily="34" charset="0"/>
              <a:ea typeface="Cambria" panose="02040503050406030204" pitchFamily="18" charset="0"/>
              <a:cs typeface="Verdana"/>
              <a:sym typeface="Verdana"/>
            </a:endParaRPr>
          </a:p>
        </p:txBody>
      </p:sp>
      <p:sp>
        <p:nvSpPr>
          <p:cNvPr id="8" name="Google Shape;91;p13"/>
          <p:cNvSpPr txBox="1"/>
          <p:nvPr/>
        </p:nvSpPr>
        <p:spPr>
          <a:xfrm>
            <a:off x="0" y="4826001"/>
            <a:ext cx="12249915" cy="126999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Aptos Display" panose="020B0004020202020204" pitchFamily="34" charset="0"/>
                <a:ea typeface="Cambria" panose="02040503050406030204" pitchFamily="18" charset="0"/>
                <a:cs typeface="Verdana"/>
                <a:sym typeface="Verdana"/>
              </a:rPr>
              <a:t>Name of the Program: </a:t>
            </a:r>
            <a:r>
              <a:rPr lang="en-US" sz="1800" b="1" i="0" u="none" strike="noStrike" cap="none" dirty="0" smtClean="0">
                <a:solidFill>
                  <a:schemeClr val="tx1"/>
                </a:solidFill>
                <a:latin typeface="Aptos Display" panose="020B0004020202020204" pitchFamily="34" charset="0"/>
                <a:ea typeface="Cambria" panose="02040503050406030204" pitchFamily="18" charset="0"/>
                <a:cs typeface="Calibri" panose="020F0502020204030204" pitchFamily="34" charset="0"/>
                <a:sym typeface="Verdana"/>
              </a:rPr>
              <a:t>CSG(Computer Science and Technology)</a:t>
            </a:r>
            <a:endParaRPr lang="en-US" sz="1800" b="1" i="0" u="none" strike="noStrike" cap="none" dirty="0">
              <a:solidFill>
                <a:schemeClr val="tx1"/>
              </a:solidFill>
              <a:latin typeface="Aptos Display" panose="020B0004020202020204" pitchFamily="34" charset="0"/>
              <a:ea typeface="Cambria" panose="02040503050406030204" pitchFamily="18" charset="0"/>
              <a:cs typeface="Calibri" panose="020F0502020204030204" pitchFamily="34" charset="0"/>
              <a:sym typeface="Verdana"/>
            </a:endParaRPr>
          </a:p>
          <a:p>
            <a:pPr lvl="0">
              <a:buClr>
                <a:srgbClr val="17365D"/>
              </a:buClr>
              <a:buSzPct val="100000"/>
            </a:pPr>
            <a:r>
              <a:rPr lang="en-US" sz="1800" b="1" dirty="0">
                <a:solidFill>
                  <a:schemeClr val="accent1"/>
                </a:solidFill>
                <a:latin typeface="Aptos Display" panose="020B0004020202020204" pitchFamily="34" charset="0"/>
                <a:ea typeface="Cambria" panose="02040503050406030204" pitchFamily="18" charset="0"/>
                <a:cs typeface="Verdana"/>
                <a:sym typeface="Verdana"/>
              </a:rPr>
              <a:t>Name of the HoD: </a:t>
            </a:r>
            <a:r>
              <a:rPr lang="en-IN" sz="1800" b="1" dirty="0">
                <a:latin typeface="Aptos Display" panose="020B0004020202020204" pitchFamily="34" charset="0"/>
              </a:rPr>
              <a:t>Dr</a:t>
            </a:r>
            <a:r>
              <a:rPr lang="en-IN" sz="1800" b="1" dirty="0" smtClean="0">
                <a:latin typeface="Aptos Display" panose="020B0004020202020204" pitchFamily="34" charset="0"/>
              </a:rPr>
              <a:t>. </a:t>
            </a:r>
            <a:r>
              <a:rPr lang="en-IN" sz="1800" b="1" dirty="0" err="1" smtClean="0">
                <a:latin typeface="Aptos Display" panose="020B0004020202020204" pitchFamily="34" charset="0"/>
              </a:rPr>
              <a:t>Anandaraj</a:t>
            </a:r>
            <a:r>
              <a:rPr lang="en-IN" sz="1800" b="1" dirty="0" smtClean="0">
                <a:latin typeface="Aptos Display" panose="020B0004020202020204" pitchFamily="34" charset="0"/>
              </a:rPr>
              <a:t> S.P</a:t>
            </a:r>
            <a:endParaRPr lang="en-IN" sz="1800" dirty="0">
              <a:latin typeface="Aptos Display" panose="020B0004020202020204" pitchFamily="34" charset="0"/>
            </a:endParaRPr>
          </a:p>
          <a:p>
            <a:pPr lvl="0">
              <a:buClr>
                <a:srgbClr val="17365D"/>
              </a:buClr>
              <a:buSzPct val="100000"/>
            </a:pPr>
            <a:r>
              <a:rPr lang="en-US" sz="1800" b="1" i="0" u="none" strike="noStrike" cap="none" dirty="0">
                <a:solidFill>
                  <a:schemeClr val="accent1"/>
                </a:solidFill>
                <a:latin typeface="Aptos Display" panose="020B0004020202020204" pitchFamily="34" charset="0"/>
                <a:ea typeface="Cambria" panose="02040503050406030204" pitchFamily="18" charset="0"/>
                <a:cs typeface="Verdana"/>
                <a:sym typeface="Verdana"/>
              </a:rPr>
              <a:t>Name of the Program Project Coordinator: </a:t>
            </a:r>
            <a:r>
              <a:rPr lang="en-IN" sz="1800" b="1" dirty="0">
                <a:latin typeface="Aptos Display" panose="020B0004020202020204" pitchFamily="34" charset="0"/>
              </a:rPr>
              <a:t>Dr. </a:t>
            </a:r>
            <a:r>
              <a:rPr lang="en-IN" sz="1800" b="1" dirty="0" err="1" smtClean="0">
                <a:latin typeface="Aptos Display" panose="020B0004020202020204" pitchFamily="34" charset="0"/>
              </a:rPr>
              <a:t>Sharmasth</a:t>
            </a:r>
            <a:r>
              <a:rPr lang="en-IN" sz="1800" b="1" dirty="0" smtClean="0">
                <a:latin typeface="Aptos Display" panose="020B0004020202020204" pitchFamily="34" charset="0"/>
              </a:rPr>
              <a:t> </a:t>
            </a:r>
            <a:r>
              <a:rPr lang="en-IN" sz="1800" b="1" dirty="0" err="1" smtClean="0">
                <a:latin typeface="Aptos Display" panose="020B0004020202020204" pitchFamily="34" charset="0"/>
              </a:rPr>
              <a:t>Vali</a:t>
            </a:r>
            <a:endParaRPr lang="en-IN" b="1" dirty="0">
              <a:latin typeface="Aptos Display" panose="020B0004020202020204" pitchFamily="34" charset="0"/>
            </a:endParaRPr>
          </a:p>
          <a:p>
            <a:pPr lvl="0">
              <a:buClr>
                <a:srgbClr val="17365D"/>
              </a:buClr>
              <a:buSzPct val="100000"/>
            </a:pPr>
            <a:r>
              <a:rPr lang="en-US" sz="1800" b="1" dirty="0">
                <a:solidFill>
                  <a:schemeClr val="accent1"/>
                </a:solidFill>
                <a:latin typeface="Aptos Display" panose="020B0004020202020204" pitchFamily="34"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Aptos Display" panose="020B0004020202020204" pitchFamily="34" charset="0"/>
                <a:ea typeface="Cambria" panose="02040503050406030204" pitchFamily="18" charset="0"/>
                <a:cs typeface="Verdana"/>
                <a:sym typeface="Verdana"/>
              </a:rPr>
              <a:t>Dr. </a:t>
            </a:r>
            <a:r>
              <a:rPr lang="en-US" sz="1800" b="1" i="0" u="none" strike="noStrike" cap="none" dirty="0" err="1">
                <a:solidFill>
                  <a:schemeClr val="tx1"/>
                </a:solidFill>
                <a:latin typeface="Aptos Display" panose="020B0004020202020204" pitchFamily="34" charset="0"/>
                <a:ea typeface="Cambria" panose="02040503050406030204" pitchFamily="18" charset="0"/>
                <a:cs typeface="Verdana"/>
                <a:sym typeface="Verdana"/>
              </a:rPr>
              <a:t>Sampath</a:t>
            </a:r>
            <a:r>
              <a:rPr lang="en-US" sz="1800" b="1" i="0" u="none" strike="noStrike" cap="none" dirty="0">
                <a:solidFill>
                  <a:schemeClr val="tx1"/>
                </a:solidFill>
                <a:latin typeface="Aptos Display" panose="020B0004020202020204" pitchFamily="34" charset="0"/>
                <a:ea typeface="Cambria" panose="02040503050406030204" pitchFamily="18" charset="0"/>
                <a:cs typeface="Verdana"/>
                <a:sym typeface="Verdana"/>
              </a:rPr>
              <a:t> A K , Dr. </a:t>
            </a:r>
            <a:r>
              <a:rPr lang="en-US" sz="1800" b="1" i="0" u="none" strike="noStrike" cap="none" dirty="0" err="1">
                <a:solidFill>
                  <a:schemeClr val="tx1"/>
                </a:solidFill>
                <a:latin typeface="Aptos Display" panose="020B0004020202020204" pitchFamily="34" charset="0"/>
                <a:ea typeface="Cambria" panose="02040503050406030204" pitchFamily="18" charset="0"/>
                <a:cs typeface="Verdana"/>
                <a:sym typeface="Verdana"/>
              </a:rPr>
              <a:t>Geetha</a:t>
            </a:r>
            <a:r>
              <a:rPr lang="en-US" sz="1800" b="1" i="0" u="none" strike="noStrike" cap="none" dirty="0">
                <a:solidFill>
                  <a:schemeClr val="tx1"/>
                </a:solidFill>
                <a:latin typeface="Aptos Display" panose="020B0004020202020204" pitchFamily="34" charset="0"/>
                <a:ea typeface="Cambria" panose="02040503050406030204" pitchFamily="18" charset="0"/>
                <a:cs typeface="Verdana"/>
                <a:sym typeface="Verdana"/>
              </a:rPr>
              <a:t> </a:t>
            </a:r>
            <a:r>
              <a:rPr lang="en-US" sz="1800" b="1" i="0" u="none" strike="noStrike" cap="none" dirty="0" err="1" smtClean="0">
                <a:solidFill>
                  <a:schemeClr val="tx1"/>
                </a:solidFill>
                <a:latin typeface="Aptos Display" panose="020B0004020202020204" pitchFamily="34" charset="0"/>
                <a:ea typeface="Cambria" panose="02040503050406030204" pitchFamily="18" charset="0"/>
                <a:cs typeface="Verdana"/>
                <a:sym typeface="Verdana"/>
              </a:rPr>
              <a:t>Arjunan</a:t>
            </a:r>
            <a:r>
              <a:rPr lang="en-US" sz="1800" b="1" i="0" u="none" strike="noStrike" cap="none" dirty="0" smtClean="0">
                <a:solidFill>
                  <a:schemeClr val="tx1"/>
                </a:solidFill>
                <a:latin typeface="Aptos Display" panose="020B0004020202020204" pitchFamily="34" charset="0"/>
                <a:ea typeface="Cambria" panose="02040503050406030204" pitchFamily="18" charset="0"/>
                <a:cs typeface="Verdana"/>
                <a:sym typeface="Verdana"/>
              </a:rPr>
              <a:t> </a:t>
            </a:r>
            <a:endParaRPr sz="1800" b="1" i="0" u="none" strike="noStrike" cap="none" dirty="0">
              <a:solidFill>
                <a:schemeClr val="tx1"/>
              </a:solidFill>
              <a:latin typeface="Aptos Display" panose="020B0004020202020204" pitchFamily="34" charset="0"/>
              <a:ea typeface="Cambria" panose="02040503050406030204" pitchFamily="18" charset="0"/>
              <a:cs typeface="Verdana"/>
              <a:sym typeface="Verdana"/>
            </a:endParaRPr>
          </a:p>
        </p:txBody>
      </p:sp>
      <p:graphicFrame>
        <p:nvGraphicFramePr>
          <p:cNvPr id="2" name="Table 1">
            <a:extLst>
              <a:ext uri="{FF2B5EF4-FFF2-40B4-BE49-F238E27FC236}">
                <a16:creationId xmlns="" xmlns:a16="http://schemas.microsoft.com/office/drawing/2014/main" id="{6B6E5F89-EEF8-0122-7FF9-5F206F574036}"/>
              </a:ext>
            </a:extLst>
          </p:cNvPr>
          <p:cNvGraphicFramePr>
            <a:graphicFrameLocks noGrp="1"/>
          </p:cNvGraphicFramePr>
          <p:nvPr>
            <p:extLst>
              <p:ext uri="{D42A27DB-BD31-4B8C-83A1-F6EECF244321}">
                <p14:modId xmlns="" xmlns:p14="http://schemas.microsoft.com/office/powerpoint/2010/main" val="779214596"/>
              </p:ext>
            </p:extLst>
          </p:nvPr>
        </p:nvGraphicFramePr>
        <p:xfrm>
          <a:off x="485668" y="2885440"/>
          <a:ext cx="5610332" cy="1451184"/>
        </p:xfrm>
        <a:graphic>
          <a:graphicData uri="http://schemas.openxmlformats.org/drawingml/2006/table">
            <a:tbl>
              <a:tblPr firstRow="1" bandRow="1"/>
              <a:tblGrid>
                <a:gridCol w="2789725">
                  <a:extLst>
                    <a:ext uri="{9D8B030D-6E8A-4147-A177-3AD203B41FA5}">
                      <a16:colId xmlns="" xmlns:a16="http://schemas.microsoft.com/office/drawing/2014/main" val="4087889410"/>
                    </a:ext>
                  </a:extLst>
                </a:gridCol>
                <a:gridCol w="2820607">
                  <a:extLst>
                    <a:ext uri="{9D8B030D-6E8A-4147-A177-3AD203B41FA5}">
                      <a16:colId xmlns="" xmlns:a16="http://schemas.microsoft.com/office/drawing/2014/main" val="2829666176"/>
                    </a:ext>
                  </a:extLst>
                </a:gridCol>
              </a:tblGrid>
              <a:tr h="362796">
                <a:tc>
                  <a:txBody>
                    <a:bodyPr/>
                    <a:lstStyle/>
                    <a:p>
                      <a:pPr algn="ctr"/>
                      <a:r>
                        <a:rPr lang="en-US" b="1" dirty="0">
                          <a:solidFill>
                            <a:schemeClr val="bg2"/>
                          </a:solidFill>
                        </a:rPr>
                        <a:t>NAME</a:t>
                      </a:r>
                      <a:endParaRPr lang="en-IN" b="1" dirty="0">
                        <a:solidFill>
                          <a:schemeClr val="bg2"/>
                        </a:solidFill>
                      </a:endParaRPr>
                    </a:p>
                  </a:txBody>
                  <a:tcPr/>
                </a:tc>
                <a:tc>
                  <a:txBody>
                    <a:bodyPr/>
                    <a:lstStyle/>
                    <a:p>
                      <a:pPr algn="ctr"/>
                      <a:r>
                        <a:rPr lang="en-US" b="1" dirty="0">
                          <a:solidFill>
                            <a:schemeClr val="bg2"/>
                          </a:solidFill>
                        </a:rPr>
                        <a:t>ROLL_NO</a:t>
                      </a:r>
                      <a:endParaRPr lang="en-IN" b="1" dirty="0">
                        <a:solidFill>
                          <a:schemeClr val="bg2"/>
                        </a:solidFill>
                      </a:endParaRPr>
                    </a:p>
                  </a:txBody>
                  <a:tcPr/>
                </a:tc>
                <a:extLst>
                  <a:ext uri="{0D108BD9-81ED-4DB2-BD59-A6C34878D82A}">
                    <a16:rowId xmlns="" xmlns:a16="http://schemas.microsoft.com/office/drawing/2014/main" val="3673013183"/>
                  </a:ext>
                </a:extLst>
              </a:tr>
              <a:tr h="362796">
                <a:tc>
                  <a:txBody>
                    <a:bodyPr/>
                    <a:lstStyle/>
                    <a:p>
                      <a:pPr algn="ctr"/>
                      <a:r>
                        <a:rPr lang="en-IN" b="1" dirty="0" smtClean="0"/>
                        <a:t>NAVEEN</a:t>
                      </a:r>
                      <a:r>
                        <a:rPr lang="en-IN" b="1" baseline="0" dirty="0" smtClean="0"/>
                        <a:t> M</a:t>
                      </a:r>
                      <a:endParaRPr lang="en-IN" b="1" dirty="0"/>
                    </a:p>
                  </a:txBody>
                  <a:tcPr/>
                </a:tc>
                <a:tc>
                  <a:txBody>
                    <a:bodyPr/>
                    <a:lstStyle/>
                    <a:p>
                      <a:pPr algn="ctr"/>
                      <a:r>
                        <a:rPr lang="en-US" b="1" dirty="0" smtClean="0"/>
                        <a:t>20221CSG0153</a:t>
                      </a:r>
                      <a:endParaRPr lang="en-IN" b="1" dirty="0"/>
                    </a:p>
                  </a:txBody>
                  <a:tcPr/>
                </a:tc>
                <a:extLst>
                  <a:ext uri="{0D108BD9-81ED-4DB2-BD59-A6C34878D82A}">
                    <a16:rowId xmlns="" xmlns:a16="http://schemas.microsoft.com/office/drawing/2014/main" val="2046283524"/>
                  </a:ext>
                </a:extLst>
              </a:tr>
              <a:tr h="362796">
                <a:tc>
                  <a:txBody>
                    <a:bodyPr/>
                    <a:lstStyle/>
                    <a:p>
                      <a:pPr algn="ctr"/>
                      <a:r>
                        <a:rPr lang="en-IN" b="1" dirty="0" smtClean="0"/>
                        <a:t>KURUBA</a:t>
                      </a:r>
                      <a:r>
                        <a:rPr lang="en-IN" b="1" baseline="0" dirty="0" smtClean="0"/>
                        <a:t> ARUN KUMAR</a:t>
                      </a:r>
                      <a:endParaRPr lang="en-IN" b="1"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dirty="0" smtClean="0"/>
                        <a:t>20221LCG0005</a:t>
                      </a:r>
                      <a:endParaRPr lang="en-IN" b="1" dirty="0"/>
                    </a:p>
                  </a:txBody>
                  <a:tcPr/>
                </a:tc>
                <a:extLst>
                  <a:ext uri="{0D108BD9-81ED-4DB2-BD59-A6C34878D82A}">
                    <a16:rowId xmlns="" xmlns:a16="http://schemas.microsoft.com/office/drawing/2014/main" val="1015371901"/>
                  </a:ext>
                </a:extLst>
              </a:tr>
              <a:tr h="362796">
                <a:tc>
                  <a:txBody>
                    <a:bodyPr/>
                    <a:lstStyle/>
                    <a:p>
                      <a:pPr algn="ctr"/>
                      <a:r>
                        <a:rPr lang="en-IN" b="1" dirty="0" smtClean="0"/>
                        <a:t>AVINASH</a:t>
                      </a:r>
                      <a:r>
                        <a:rPr lang="en-IN" b="1" baseline="0" dirty="0" smtClean="0"/>
                        <a:t> N</a:t>
                      </a:r>
                      <a:endParaRPr lang="en-IN" b="1"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dirty="0" smtClean="0"/>
                        <a:t>20221LCG0004</a:t>
                      </a:r>
                      <a:endParaRPr lang="en-IN" b="1" dirty="0"/>
                    </a:p>
                  </a:txBody>
                  <a:tcPr/>
                </a:tc>
                <a:extLst>
                  <a:ext uri="{0D108BD9-81ED-4DB2-BD59-A6C34878D82A}">
                    <a16:rowId xmlns="" xmlns:a16="http://schemas.microsoft.com/office/drawing/2014/main" val="3120628494"/>
                  </a:ext>
                </a:extLst>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smtClean="0">
                <a:latin typeface="Cambria" panose="02040503050406030204" pitchFamily="18" charset="0"/>
                <a:ea typeface="Cambria" panose="02040503050406030204" pitchFamily="18" charset="0"/>
              </a:rPr>
              <a:t>Timeline of the Project </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indent="-190500" algn="just">
              <a:spcBef>
                <a:spcPts val="0"/>
              </a:spcBef>
              <a:buSzPct val="100000"/>
              <a:buNone/>
            </a:pPr>
            <a:endParaRPr lang="en-US" dirty="0" smtClean="0"/>
          </a:p>
        </p:txBody>
      </p:sp>
      <p:pic>
        <p:nvPicPr>
          <p:cNvPr id="4" name="Picture 3" descr="course_timeline_with_coverage.png"/>
          <p:cNvPicPr>
            <a:picLocks noChangeAspect="1"/>
          </p:cNvPicPr>
          <p:nvPr/>
        </p:nvPicPr>
        <p:blipFill>
          <a:blip r:embed="rId3"/>
          <a:stretch>
            <a:fillRect/>
          </a:stretch>
        </p:blipFill>
        <p:spPr>
          <a:xfrm>
            <a:off x="970384" y="2150853"/>
            <a:ext cx="10151706" cy="2331965"/>
          </a:xfrm>
          <a:prstGeom prst="rect">
            <a:avLst/>
          </a:prstGeom>
        </p:spPr>
      </p:pic>
    </p:spTree>
    <p:extLst>
      <p:ext uri="{BB962C8B-B14F-4D97-AF65-F5344CB8AC3E}">
        <p14:creationId xmlns="" xmlns:p14="http://schemas.microsoft.com/office/powerpoint/2010/main" val="479890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smtClean="0">
                <a:latin typeface="Cambria" panose="02040503050406030204" pitchFamily="18" charset="0"/>
                <a:ea typeface="Cambria" panose="02040503050406030204" pitchFamily="18" charset="0"/>
              </a:rPr>
              <a:t>Timeline of the Project in Gantt Chart</a:t>
            </a:r>
            <a:endParaRPr dirty="0">
              <a:latin typeface="Cambria" panose="02040503050406030204" pitchFamily="18" charset="0"/>
              <a:ea typeface="Cambria" panose="02040503050406030204" pitchFamily="18" charset="0"/>
            </a:endParaRPr>
          </a:p>
        </p:txBody>
      </p:sp>
      <p:pic>
        <p:nvPicPr>
          <p:cNvPr id="4" name="Picture 2" descr="C:\Users\DELL\Downloads\gantt_chart.png"/>
          <p:cNvPicPr>
            <a:picLocks noChangeAspect="1" noChangeArrowheads="1"/>
          </p:cNvPicPr>
          <p:nvPr/>
        </p:nvPicPr>
        <p:blipFill>
          <a:blip r:embed="rId3"/>
          <a:srcRect/>
          <a:stretch>
            <a:fillRect/>
          </a:stretch>
        </p:blipFill>
        <p:spPr bwMode="auto">
          <a:xfrm>
            <a:off x="1001682" y="989047"/>
            <a:ext cx="10101747" cy="5060457"/>
          </a:xfrm>
          <a:prstGeom prst="rect">
            <a:avLst/>
          </a:prstGeom>
          <a:noFill/>
        </p:spPr>
      </p:pic>
    </p:spTree>
    <p:extLst>
      <p:ext uri="{BB962C8B-B14F-4D97-AF65-F5344CB8AC3E}">
        <p14:creationId xmlns="" xmlns:p14="http://schemas.microsoft.com/office/powerpoint/2010/main" val="479890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r>
              <a:rPr lang="en-US" sz="1800" dirty="0" smtClean="0"/>
              <a:t>[1]. J. </a:t>
            </a:r>
            <a:r>
              <a:rPr lang="en-US" sz="1800" dirty="0" err="1" smtClean="0"/>
              <a:t>Kamilaris</a:t>
            </a:r>
            <a:r>
              <a:rPr lang="en-US" sz="1800" dirty="0" smtClean="0"/>
              <a:t> and F. X. </a:t>
            </a:r>
            <a:r>
              <a:rPr lang="en-US" sz="1800" dirty="0" err="1" smtClean="0"/>
              <a:t>Prenafeta-Boldú</a:t>
            </a:r>
            <a:r>
              <a:rPr lang="en-US" sz="1800" dirty="0" smtClean="0"/>
              <a:t>, "Deep learning in agriculture: A survey," Computers and Electronics in Agriculture, vol. 147, pp. 70–90, Apr. 2018.</a:t>
            </a:r>
          </a:p>
          <a:p>
            <a:endParaRPr lang="en-US" sz="1800" dirty="0" smtClean="0"/>
          </a:p>
          <a:p>
            <a:r>
              <a:rPr lang="en-US" sz="1800" dirty="0" smtClean="0"/>
              <a:t>[2]. S. </a:t>
            </a:r>
            <a:r>
              <a:rPr lang="en-US" sz="1800" dirty="0" err="1" smtClean="0"/>
              <a:t>Sladojevic</a:t>
            </a:r>
            <a:r>
              <a:rPr lang="en-US" sz="1800" dirty="0" smtClean="0"/>
              <a:t>, M. </a:t>
            </a:r>
            <a:r>
              <a:rPr lang="en-US" sz="1800" dirty="0" err="1" smtClean="0"/>
              <a:t>Arsenovic</a:t>
            </a:r>
            <a:r>
              <a:rPr lang="en-US" sz="1800" dirty="0" smtClean="0"/>
              <a:t>, A. </a:t>
            </a:r>
            <a:r>
              <a:rPr lang="en-US" sz="1800" dirty="0" err="1" smtClean="0"/>
              <a:t>Anderla</a:t>
            </a:r>
            <a:r>
              <a:rPr lang="en-US" sz="1800" dirty="0" smtClean="0"/>
              <a:t>, D. </a:t>
            </a:r>
            <a:r>
              <a:rPr lang="en-US" sz="1800" dirty="0" err="1" smtClean="0"/>
              <a:t>Culibrk</a:t>
            </a:r>
            <a:r>
              <a:rPr lang="en-US" sz="1800" dirty="0" smtClean="0"/>
              <a:t>, and D. </a:t>
            </a:r>
            <a:r>
              <a:rPr lang="en-US" sz="1800" dirty="0" err="1" smtClean="0"/>
              <a:t>Stefanovic</a:t>
            </a:r>
            <a:r>
              <a:rPr lang="en-US" sz="1800" dirty="0" smtClean="0"/>
              <a:t>, "Deep neural networks based recognition of plant diseases by leaf image classification," Computational Intelligence and Neuroscience, vol. 2016, Article ID 3289801, 2016.</a:t>
            </a:r>
          </a:p>
          <a:p>
            <a:endParaRPr lang="en-US" sz="1800" dirty="0" smtClean="0"/>
          </a:p>
          <a:p>
            <a:r>
              <a:rPr lang="en-US" sz="1800" dirty="0" smtClean="0"/>
              <a:t>[3]. D. Singh, V. Jain, and S. K. Jain, "Plant Disease Detection Using </a:t>
            </a:r>
            <a:r>
              <a:rPr lang="en-US" sz="1800" dirty="0" err="1" smtClean="0"/>
              <a:t>Convolutional</a:t>
            </a:r>
            <a:r>
              <a:rPr lang="en-US" sz="1800" dirty="0" smtClean="0"/>
              <a:t> Neural Network," in </a:t>
            </a:r>
            <a:r>
              <a:rPr lang="en-US" sz="1800" dirty="0" err="1" smtClean="0"/>
              <a:t>Procedia</a:t>
            </a:r>
            <a:r>
              <a:rPr lang="en-US" sz="1800" dirty="0" smtClean="0"/>
              <a:t> Computer Science, vol. 167, pp. 376–381, 2020.</a:t>
            </a:r>
          </a:p>
          <a:p>
            <a:pPr marL="152400" indent="0">
              <a:spcBef>
                <a:spcPts val="0"/>
              </a:spcBef>
              <a:buNone/>
            </a:pPr>
            <a:endParaRPr lang="en-US" dirty="0" smtClean="0">
              <a:latin typeface="Cambria" panose="02040503050406030204" pitchFamily="18" charset="0"/>
              <a:ea typeface="Cambria" panose="02040503050406030204" pitchFamily="18" charset="0"/>
            </a:endParaRPr>
          </a:p>
          <a:p>
            <a:pPr marL="152400" indent="0">
              <a:spcBef>
                <a:spcPts val="0"/>
              </a:spcBef>
              <a:buNone/>
            </a:pPr>
            <a:endParaRPr lang="en-US" dirty="0" smtClean="0">
              <a:latin typeface="Cambria" panose="02040503050406030204" pitchFamily="18" charset="0"/>
              <a:ea typeface="Cambria" panose="02040503050406030204" pitchFamily="18" charset="0"/>
            </a:endParaRPr>
          </a:p>
          <a:p>
            <a:pPr marL="152400" indent="0">
              <a:spcBef>
                <a:spcPts val="0"/>
              </a:spcBef>
              <a:buNone/>
            </a:pPr>
            <a:endParaRPr lang="en-US" dirty="0">
              <a:latin typeface="Cambria" panose="02040503050406030204" pitchFamily="18" charset="0"/>
              <a:ea typeface="Cambria" panose="02040503050406030204" pitchFamily="18" charset="0"/>
            </a:endParaRPr>
          </a:p>
          <a:p>
            <a:pPr marL="152400" indent="0">
              <a:spcBef>
                <a:spcPts val="0"/>
              </a:spcBef>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6" name="Picture 5">
            <a:extLst>
              <a:ext uri="{FF2B5EF4-FFF2-40B4-BE49-F238E27FC236}">
                <a16:creationId xmlns="" xmlns:a16="http://schemas.microsoft.com/office/drawing/2014/main" id="{C63A00FF-89F0-DC87-D900-930227B33E5D}"/>
              </a:ext>
            </a:extLst>
          </p:cNvPr>
          <p:cNvPicPr>
            <a:picLocks noChangeAspect="1"/>
          </p:cNvPicPr>
          <p:nvPr/>
        </p:nvPicPr>
        <p:blipFill>
          <a:blip r:embed="rId3"/>
          <a:stretch>
            <a:fillRect/>
          </a:stretch>
        </p:blipFill>
        <p:spPr>
          <a:xfrm>
            <a:off x="3765571" y="1711904"/>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1023042" y="494521"/>
            <a:ext cx="10457758" cy="267615"/>
          </a:xfrm>
          <a:prstGeom prst="rect">
            <a:avLst/>
          </a:prstGeom>
          <a:noFill/>
          <a:ln>
            <a:noFill/>
          </a:ln>
        </p:spPr>
        <p:txBody>
          <a:bodyPr spcFirstLastPara="1" wrap="square" lIns="91425" tIns="45700" rIns="91425" bIns="45700" anchor="ctr" anchorCtr="0">
            <a:noAutofit/>
          </a:bodyPr>
          <a:lstStyle/>
          <a:p>
            <a:r>
              <a:rPr lang="en-GB" sz="2400" dirty="0" smtClean="0">
                <a:latin typeface="Cambria" panose="02040503050406030204" pitchFamily="18" charset="0"/>
                <a:ea typeface="Cambria" panose="02040503050406030204" pitchFamily="18" charset="0"/>
              </a:rPr>
              <a:t>Problem Statement Number: </a:t>
            </a:r>
            <a:r>
              <a:rPr lang="en-US" sz="2400" dirty="0" smtClean="0"/>
              <a:t>PSCS_150</a:t>
            </a:r>
            <a:r>
              <a:rPr lang="en-US" dirty="0" smtClean="0"/>
              <a:t>	</a:t>
            </a:r>
            <a:br>
              <a:rPr lang="en-US" dirty="0" smtClean="0"/>
            </a:b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85000" lnSpcReduction="20000"/>
          </a:bodyPr>
          <a:lstStyle/>
          <a:p>
            <a:pPr marL="342900" lvl="0" indent="-190500" algn="just">
              <a:spcBef>
                <a:spcPts val="0"/>
              </a:spcBef>
              <a:buNone/>
            </a:pPr>
            <a:endParaRPr lang="en-US" b="1" dirty="0" smtClean="0">
              <a:solidFill>
                <a:schemeClr val="bg2"/>
              </a:solidFill>
              <a:latin typeface="Times New Roman" pitchFamily="18" charset="0"/>
              <a:ea typeface="Cambria" panose="02040503050406030204" pitchFamily="18" charset="0"/>
              <a:cs typeface="Times New Roman" pitchFamily="18" charset="0"/>
            </a:endParaRPr>
          </a:p>
          <a:p>
            <a:pPr marL="342900" lvl="0" indent="-190500" algn="just">
              <a:spcBef>
                <a:spcPts val="0"/>
              </a:spcBef>
              <a:buNone/>
            </a:pPr>
            <a:r>
              <a:rPr lang="en-GB" b="1" dirty="0" smtClean="0">
                <a:solidFill>
                  <a:srgbClr val="0070C0"/>
                </a:solidFill>
                <a:latin typeface="Times New Roman" pitchFamily="18" charset="0"/>
                <a:ea typeface="Cambria" panose="02040503050406030204" pitchFamily="18" charset="0"/>
                <a:cs typeface="Times New Roman" pitchFamily="18" charset="0"/>
              </a:rPr>
              <a:t>Problem Statement Number</a:t>
            </a:r>
            <a:r>
              <a:rPr lang="en-GB" dirty="0" smtClean="0">
                <a:latin typeface="Times New Roman" pitchFamily="18" charset="0"/>
                <a:ea typeface="Cambria" panose="02040503050406030204" pitchFamily="18" charset="0"/>
                <a:cs typeface="Times New Roman" pitchFamily="18" charset="0"/>
              </a:rPr>
              <a:t>: </a:t>
            </a:r>
            <a:r>
              <a:rPr lang="en-US" dirty="0" smtClean="0">
                <a:latin typeface="Times New Roman" pitchFamily="18" charset="0"/>
                <a:cs typeface="Times New Roman" pitchFamily="18" charset="0"/>
              </a:rPr>
              <a:t>PSCS_150 </a:t>
            </a:r>
          </a:p>
          <a:p>
            <a:pPr marL="342900" lvl="0" indent="-190500" algn="just">
              <a:spcBef>
                <a:spcPts val="0"/>
              </a:spcBef>
              <a:buNone/>
            </a:pPr>
            <a:r>
              <a:rPr lang="en-US" b="1" dirty="0" smtClean="0">
                <a:solidFill>
                  <a:srgbClr val="0070C0"/>
                </a:solidFill>
                <a:latin typeface="Times New Roman" pitchFamily="18" charset="0"/>
                <a:ea typeface="Cambria" panose="02040503050406030204" pitchFamily="18" charset="0"/>
                <a:cs typeface="Times New Roman" pitchFamily="18" charset="0"/>
              </a:rPr>
              <a:t>Organization: </a:t>
            </a:r>
            <a:r>
              <a:rPr lang="en-US" dirty="0" smtClean="0">
                <a:latin typeface="Times New Roman" pitchFamily="18" charset="0"/>
                <a:ea typeface="Cambria" panose="02040503050406030204" pitchFamily="18" charset="0"/>
                <a:cs typeface="Times New Roman" pitchFamily="18" charset="0"/>
              </a:rPr>
              <a:t>AICTE,MIC-STUDENT INNOVATION</a:t>
            </a:r>
            <a:endParaRPr lang="en-US" dirty="0" smtClean="0">
              <a:solidFill>
                <a:schemeClr val="tx1"/>
              </a:solidFill>
              <a:latin typeface="Times New Roman" pitchFamily="18" charset="0"/>
              <a:ea typeface="Cambria" panose="02040503050406030204" pitchFamily="18" charset="0"/>
              <a:cs typeface="Times New Roman" pitchFamily="18" charset="0"/>
            </a:endParaRPr>
          </a:p>
          <a:p>
            <a:pPr marL="342900" lvl="0" indent="-190500" algn="just">
              <a:spcBef>
                <a:spcPts val="0"/>
              </a:spcBef>
              <a:buNone/>
            </a:pPr>
            <a:r>
              <a:rPr lang="en-US" b="1" dirty="0" smtClean="0">
                <a:solidFill>
                  <a:srgbClr val="0070C0"/>
                </a:solidFill>
                <a:latin typeface="Times New Roman" pitchFamily="18" charset="0"/>
                <a:ea typeface="Cambria" panose="02040503050406030204" pitchFamily="18" charset="0"/>
                <a:cs typeface="Times New Roman" pitchFamily="18" charset="0"/>
              </a:rPr>
              <a:t>Category:</a:t>
            </a:r>
            <a:r>
              <a:rPr lang="en-US" dirty="0" smtClean="0">
                <a:solidFill>
                  <a:srgbClr val="0070C0"/>
                </a:solidFill>
                <a:latin typeface="Times New Roman" pitchFamily="18" charset="0"/>
                <a:ea typeface="Cambria" panose="02040503050406030204" pitchFamily="18" charset="0"/>
                <a:cs typeface="Times New Roman" pitchFamily="18" charset="0"/>
              </a:rPr>
              <a:t> </a:t>
            </a:r>
            <a:r>
              <a:rPr lang="en-US" dirty="0" smtClean="0">
                <a:solidFill>
                  <a:schemeClr val="tx1"/>
                </a:solidFill>
                <a:latin typeface="Times New Roman" pitchFamily="18" charset="0"/>
                <a:ea typeface="Cambria" panose="02040503050406030204" pitchFamily="18" charset="0"/>
                <a:cs typeface="Times New Roman" pitchFamily="18" charset="0"/>
              </a:rPr>
              <a:t>Software</a:t>
            </a:r>
          </a:p>
          <a:p>
            <a:pPr marL="342900" lvl="0" indent="-190500" algn="just">
              <a:spcBef>
                <a:spcPts val="0"/>
              </a:spcBef>
              <a:buNone/>
            </a:pPr>
            <a:endParaRPr lang="en-US" dirty="0" smtClean="0">
              <a:solidFill>
                <a:schemeClr val="tx1"/>
              </a:solidFill>
              <a:latin typeface="Times New Roman" pitchFamily="18" charset="0"/>
              <a:ea typeface="Cambria" panose="02040503050406030204" pitchFamily="18" charset="0"/>
              <a:cs typeface="Times New Roman" pitchFamily="18" charset="0"/>
            </a:endParaRPr>
          </a:p>
          <a:p>
            <a:pPr marL="342900" lvl="0" indent="-190500" algn="just">
              <a:spcBef>
                <a:spcPts val="0"/>
              </a:spcBef>
              <a:buNone/>
            </a:pPr>
            <a:r>
              <a:rPr lang="en-US" b="1" dirty="0" smtClean="0">
                <a:solidFill>
                  <a:srgbClr val="0070C0"/>
                </a:solidFill>
                <a:latin typeface="Times New Roman" pitchFamily="18" charset="0"/>
                <a:ea typeface="Cambria" panose="02040503050406030204" pitchFamily="18" charset="0"/>
                <a:cs typeface="Times New Roman" pitchFamily="18" charset="0"/>
              </a:rPr>
              <a:t>Problem Description:</a:t>
            </a:r>
          </a:p>
          <a:p>
            <a:pPr marL="342900" lvl="0" indent="-190500" algn="just">
              <a:lnSpc>
                <a:spcPct val="200000"/>
              </a:lnSpc>
              <a:spcBef>
                <a:spcPts val="0"/>
              </a:spcBef>
              <a:buNone/>
            </a:pPr>
            <a:r>
              <a:rPr lang="en-US" b="1" dirty="0" smtClean="0">
                <a:latin typeface="Times New Roman" pitchFamily="18" charset="0"/>
                <a:cs typeface="Times New Roman" pitchFamily="18" charset="0"/>
              </a:rPr>
              <a:t>   Despite advances in technology, many rural farmers in India are still unable to leverage modern tools for disease management, crop monitoring, and marketplace connections. Fragmented information sources and lack of expert support make it challenging for farmers to make informed decisions. An integrated application using artificial intelligence, real-time data, and peer networking can bridge this gap, enabling improved productivity and sustainable growth in the agricultural sector.</a:t>
            </a:r>
            <a:endParaRPr lang="en-US" b="1" dirty="0" smtClean="0">
              <a:latin typeface="Times New Roman" pitchFamily="18" charset="0"/>
              <a:ea typeface="Cambria" panose="02040503050406030204" pitchFamily="18" charset="0"/>
              <a:cs typeface="Times New Roman" pitchFamily="18" charset="0"/>
            </a:endParaRPr>
          </a:p>
          <a:p>
            <a:pPr marL="342900" lvl="0" indent="-190500" algn="just">
              <a:lnSpc>
                <a:spcPct val="200000"/>
              </a:lnSpc>
              <a:spcBef>
                <a:spcPts val="0"/>
              </a:spcBef>
              <a:buNone/>
            </a:pPr>
            <a:endParaRPr lang="en-US" dirty="0" smtClean="0">
              <a:latin typeface="Times New Roman" pitchFamily="18" charset="0"/>
              <a:ea typeface="Cambria" panose="02040503050406030204" pitchFamily="18" charset="0"/>
              <a:cs typeface="Times New Roman" pitchFamily="18" charset="0"/>
            </a:endParaRPr>
          </a:p>
        </p:txBody>
      </p:sp>
    </p:spTree>
    <p:extLst>
      <p:ext uri="{BB962C8B-B14F-4D97-AF65-F5344CB8AC3E}">
        <p14:creationId xmlns="" xmlns:p14="http://schemas.microsoft.com/office/powerpoint/2010/main" val="21434518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762000" y="274638"/>
            <a:ext cx="24892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mn-lt"/>
                <a:ea typeface="Cambria" panose="02040503050406030204" pitchFamily="18" charset="0"/>
              </a:rPr>
              <a:t>OBJECTIVE</a:t>
            </a:r>
            <a:endParaRPr dirty="0">
              <a:latin typeface="+mn-lt"/>
              <a:ea typeface="Cambria" panose="02040503050406030204" pitchFamily="18" charset="0"/>
            </a:endParaRPr>
          </a:p>
        </p:txBody>
      </p:sp>
      <p:sp>
        <p:nvSpPr>
          <p:cNvPr id="4" name="Rectangle 1">
            <a:extLst>
              <a:ext uri="{FF2B5EF4-FFF2-40B4-BE49-F238E27FC236}">
                <a16:creationId xmlns="" xmlns:a16="http://schemas.microsoft.com/office/drawing/2014/main" id="{1AC29A37-D0DF-E6C8-5022-26ACC50A59D8}"/>
              </a:ext>
            </a:extLst>
          </p:cNvPr>
          <p:cNvSpPr>
            <a:spLocks noGrp="1" noChangeArrowheads="1"/>
          </p:cNvSpPr>
          <p:nvPr>
            <p:ph type="body" idx="1"/>
          </p:nvPr>
        </p:nvSpPr>
        <p:spPr bwMode="auto">
          <a:xfrm>
            <a:off x="487681" y="986828"/>
            <a:ext cx="10385532" cy="601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en-US" b="1" dirty="0" smtClean="0">
                <a:latin typeface="Times New Roman" pitchFamily="18" charset="0"/>
                <a:cs typeface="Times New Roman" pitchFamily="18" charset="0"/>
              </a:rPr>
              <a:t>Mobile-First Design:</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Develop an intuitive, user-friendly mobile application to maximize accessibility and ease of use for farmers.</a:t>
            </a:r>
          </a:p>
          <a:p>
            <a:pPr lvl="0"/>
            <a:r>
              <a:rPr lang="en-US" b="1" dirty="0" smtClean="0">
                <a:latin typeface="Times New Roman" pitchFamily="18" charset="0"/>
                <a:cs typeface="Times New Roman" pitchFamily="18" charset="0"/>
              </a:rPr>
              <a:t>Localized Customization:</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Adapt the platform to address the specific agricultural challenges and needs of select regions or farming communities—starting with Karnataka.</a:t>
            </a:r>
          </a:p>
          <a:p>
            <a:pPr lvl="0"/>
            <a:r>
              <a:rPr lang="en-US" b="1" dirty="0" smtClean="0">
                <a:latin typeface="Times New Roman" pitchFamily="18" charset="0"/>
                <a:cs typeface="Times New Roman" pitchFamily="18" charset="0"/>
              </a:rPr>
              <a:t>Expert Connectivity:</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Enable farmers to interact directly with local agronomy professionals and experts for personalized support and real-time advice.</a:t>
            </a:r>
          </a:p>
          <a:p>
            <a:r>
              <a:rPr lang="en-US" b="1" dirty="0" smtClean="0">
                <a:latin typeface="Times New Roman" pitchFamily="18" charset="0"/>
                <a:cs typeface="Times New Roman" pitchFamily="18" charset="0"/>
              </a:rPr>
              <a:t>Multi-Language Support: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Provide the app interface in multiple regional languages, such as Kannada and English, to cater to a diverse user base.</a:t>
            </a:r>
          </a:p>
          <a:p>
            <a:pPr>
              <a:buNone/>
            </a:pPr>
            <a:endParaRPr lang="en-US" dirty="0" smtClean="0">
              <a:latin typeface="Times New Roman" pitchFamily="18" charset="0"/>
              <a:cs typeface="Times New Roman" pitchFamily="18" charset="0"/>
            </a:endParaRPr>
          </a:p>
          <a:p>
            <a:pPr lvl="0"/>
            <a:endParaRPr lang="en-US"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724277" y="0"/>
            <a:ext cx="5513561" cy="76213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smtClean="0">
                <a:latin typeface="+mn-lt"/>
                <a:ea typeface="Cambria" panose="02040503050406030204" pitchFamily="18" charset="0"/>
              </a:rPr>
              <a:t>OBJECTIVE (cont..)</a:t>
            </a:r>
            <a:endParaRPr dirty="0">
              <a:latin typeface="+mn-lt"/>
              <a:ea typeface="Cambria" panose="02040503050406030204" pitchFamily="18" charset="0"/>
            </a:endParaRPr>
          </a:p>
        </p:txBody>
      </p:sp>
      <p:sp>
        <p:nvSpPr>
          <p:cNvPr id="4" name="Rectangle 1">
            <a:extLst>
              <a:ext uri="{FF2B5EF4-FFF2-40B4-BE49-F238E27FC236}">
                <a16:creationId xmlns="" xmlns:a16="http://schemas.microsoft.com/office/drawing/2014/main" id="{1AC29A37-D0DF-E6C8-5022-26ACC50A59D8}"/>
              </a:ext>
            </a:extLst>
          </p:cNvPr>
          <p:cNvSpPr>
            <a:spLocks noGrp="1" noChangeArrowheads="1"/>
          </p:cNvSpPr>
          <p:nvPr>
            <p:ph type="body" idx="1"/>
          </p:nvPr>
        </p:nvSpPr>
        <p:spPr bwMode="auto">
          <a:xfrm>
            <a:off x="487681" y="986828"/>
            <a:ext cx="10385532" cy="40421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en-US" sz="2000" b="1" dirty="0" smtClean="0">
                <a:latin typeface="Times New Roman" pitchFamily="18" charset="0"/>
                <a:cs typeface="Times New Roman" pitchFamily="18" charset="0"/>
              </a:rPr>
              <a:t>Real time AI Assistant support:</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Integrate an intelligent AI assistant to deliver instant, personalized responses to farming questions, expert advice, and agricultural recommendations at any time.</a:t>
            </a:r>
          </a:p>
          <a:p>
            <a:pPr lvl="0"/>
            <a:r>
              <a:rPr lang="en-US" sz="2000" b="1" dirty="0" smtClean="0">
                <a:latin typeface="Times New Roman" pitchFamily="18" charset="0"/>
                <a:cs typeface="Times New Roman" pitchFamily="18" charset="0"/>
              </a:rPr>
              <a:t>Integrated Disease Detection:</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Use AI-powered image analysis to detect crop diseases and deliver accurate recommendations, enhancing farmer decision-making.</a:t>
            </a:r>
          </a:p>
          <a:p>
            <a:pPr lvl="0"/>
            <a:r>
              <a:rPr lang="en-US" sz="2000" b="1" dirty="0" smtClean="0">
                <a:latin typeface="Times New Roman" pitchFamily="18" charset="0"/>
                <a:cs typeface="Times New Roman" pitchFamily="18" charset="0"/>
              </a:rPr>
              <a:t>Market and Resource Linkages:</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Offer features for contract farming, vertical farming, and digital marketplace connections, helping farmers access new opportunities and improve profitability.</a:t>
            </a:r>
          </a:p>
          <a:p>
            <a:pPr lvl="0"/>
            <a:r>
              <a:rPr lang="en-US" sz="2000" b="1" dirty="0" smtClean="0">
                <a:latin typeface="Times New Roman" pitchFamily="18" charset="0"/>
                <a:cs typeface="Times New Roman" pitchFamily="18" charset="0"/>
              </a:rPr>
              <a:t>Live News and Market Prices:</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Provide farmers with up-to-date agricultural news and live market price information to empower better decision-making and keep them informed about the latest trends.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371192"/>
            <a:ext cx="10668000" cy="1023042"/>
          </a:xfrm>
          <a:prstGeom prst="rect">
            <a:avLst/>
          </a:prstGeom>
          <a:noFill/>
          <a:ln>
            <a:noFill/>
          </a:ln>
        </p:spPr>
        <p:txBody>
          <a:bodyPr spcFirstLastPara="1" wrap="square" lIns="91425" tIns="45700" rIns="91425" bIns="45700" anchor="ctr" anchorCtr="0">
            <a:noAutofit/>
          </a:bodyPr>
          <a:lstStyle/>
          <a:p>
            <a:pPr marL="152400">
              <a:lnSpc>
                <a:spcPct val="200000"/>
              </a:lnSpc>
            </a:pPr>
            <a:r>
              <a:rPr lang="en-US" dirty="0" smtClean="0">
                <a:latin typeface="Cambria" panose="02040503050406030204" pitchFamily="18" charset="0"/>
                <a:ea typeface="Cambria" panose="02040503050406030204" pitchFamily="18" charset="0"/>
              </a:rPr>
              <a:t>Background and Related work for title Selection</a:t>
            </a:r>
            <a:br>
              <a:rPr lang="en-US" dirty="0" smtClean="0">
                <a:latin typeface="Cambria" panose="02040503050406030204" pitchFamily="18" charset="0"/>
                <a:ea typeface="Cambria" panose="02040503050406030204" pitchFamily="18" charset="0"/>
              </a:rPr>
            </a:b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316871"/>
            <a:ext cx="10668000" cy="5779129"/>
          </a:xfrm>
          <a:prstGeom prst="rect">
            <a:avLst/>
          </a:prstGeom>
          <a:noFill/>
          <a:ln>
            <a:noFill/>
          </a:ln>
        </p:spPr>
        <p:txBody>
          <a:bodyPr spcFirstLastPara="1" wrap="square" lIns="91425" tIns="45700" rIns="91425" bIns="45700" anchor="t" anchorCtr="0">
            <a:noAutofit/>
          </a:bodyPr>
          <a:lstStyle/>
          <a:p>
            <a:pPr marL="342900" lvl="0" indent="-190500" algn="just" rtl="0">
              <a:spcBef>
                <a:spcPts val="0"/>
              </a:spcBef>
              <a:spcAft>
                <a:spcPts val="0"/>
              </a:spcAft>
              <a:buClr>
                <a:schemeClr val="dk1"/>
              </a:buClr>
              <a:buSzPct val="100000"/>
              <a:buNone/>
            </a:pPr>
            <a:endParaRPr lang="en-US" sz="2000" dirty="0">
              <a:latin typeface="Times New Roman" pitchFamily="18" charset="0"/>
              <a:ea typeface="Cambria" panose="02040503050406030204" pitchFamily="18" charset="0"/>
              <a:cs typeface="Times New Roman" pitchFamily="18" charset="0"/>
            </a:endParaRPr>
          </a:p>
          <a:p>
            <a:pPr marL="342900" lvl="0" indent="-190500" algn="just" rtl="0">
              <a:spcBef>
                <a:spcPts val="0"/>
              </a:spcBef>
              <a:spcAft>
                <a:spcPts val="0"/>
              </a:spcAft>
              <a:buClr>
                <a:schemeClr val="dk1"/>
              </a:buClr>
              <a:buSzPct val="100000"/>
              <a:buNone/>
            </a:pPr>
            <a:endParaRPr lang="en-US" sz="2000" dirty="0" smtClean="0">
              <a:latin typeface="Times New Roman" pitchFamily="18" charset="0"/>
              <a:ea typeface="Cambria" panose="02040503050406030204" pitchFamily="18" charset="0"/>
              <a:cs typeface="Times New Roman" pitchFamily="18" charset="0"/>
            </a:endParaRPr>
          </a:p>
          <a:p>
            <a:r>
              <a:rPr lang="en-US" sz="2000" b="1" dirty="0" smtClean="0">
                <a:latin typeface="Times New Roman" pitchFamily="18" charset="0"/>
                <a:cs typeface="Times New Roman" pitchFamily="18" charset="0"/>
              </a:rPr>
              <a:t>Examining Popular Agriculture Apps and Their Capabilities</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Applications such as </a:t>
            </a:r>
            <a:r>
              <a:rPr lang="en-US" sz="2000" dirty="0" err="1" smtClean="0">
                <a:latin typeface="Times New Roman" pitchFamily="18" charset="0"/>
                <a:cs typeface="Times New Roman" pitchFamily="18" charset="0"/>
              </a:rPr>
              <a:t>Plantix</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AgriApp</a:t>
            </a:r>
            <a:r>
              <a:rPr lang="en-US" sz="2000" dirty="0" smtClean="0">
                <a:latin typeface="Times New Roman" pitchFamily="18" charset="0"/>
                <a:cs typeface="Times New Roman" pitchFamily="18" charset="0"/>
              </a:rPr>
              <a:t>, and IFFCO </a:t>
            </a:r>
            <a:r>
              <a:rPr lang="en-US" sz="2000" dirty="0" err="1" smtClean="0">
                <a:latin typeface="Times New Roman" pitchFamily="18" charset="0"/>
                <a:cs typeface="Times New Roman" pitchFamily="18" charset="0"/>
              </a:rPr>
              <a:t>Kisan</a:t>
            </a:r>
            <a:r>
              <a:rPr lang="en-US" sz="2000" dirty="0" smtClean="0">
                <a:latin typeface="Times New Roman" pitchFamily="18" charset="0"/>
                <a:cs typeface="Times New Roman" pitchFamily="18" charset="0"/>
              </a:rPr>
              <a:t> offer services including crop disease identification, weather updates, and expert advisory support.</a:t>
            </a:r>
          </a:p>
          <a:p>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Reviewing Literature on AI Applications in Agriculture</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Research highlights the use of AI in areas like diagnosing crop diseases, predicting yields, and monitoring soil health.</a:t>
            </a:r>
          </a:p>
          <a:p>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Identifying Limitations of Current Digital Solutions for Farmers</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Many existing platforms face challenges such as poor internet availability, limited local language options, and high usage costs.</a:t>
            </a:r>
          </a:p>
          <a:p>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Exploring Ongoing Government Programs Supporting Digital Agriculture</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Schemes such as </a:t>
            </a:r>
            <a:r>
              <a:rPr lang="en-US" sz="2000" dirty="0" err="1" smtClean="0">
                <a:latin typeface="Times New Roman" pitchFamily="18" charset="0"/>
                <a:cs typeface="Times New Roman" pitchFamily="18" charset="0"/>
              </a:rPr>
              <a:t>Pradhan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Mantri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Kisan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Samman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Nidhi</a:t>
            </a:r>
            <a:r>
              <a:rPr lang="en-US" sz="2000" dirty="0" smtClean="0">
                <a:latin typeface="Times New Roman" pitchFamily="18" charset="0"/>
                <a:cs typeface="Times New Roman" pitchFamily="18" charset="0"/>
              </a:rPr>
              <a:t> (PM-KISAN) and the National Agriculture Market (e-NAM) are designed to provide financial support and improved market access to farmers.</a:t>
            </a:r>
          </a:p>
          <a:p>
            <a:pPr marL="342900" lvl="0" indent="-190500" algn="just" rtl="0">
              <a:lnSpc>
                <a:spcPct val="200000"/>
              </a:lnSpc>
              <a:spcBef>
                <a:spcPts val="0"/>
              </a:spcBef>
              <a:spcAft>
                <a:spcPts val="0"/>
              </a:spcAft>
              <a:buClr>
                <a:schemeClr val="dk1"/>
              </a:buClr>
              <a:buSzPct val="100000"/>
              <a:buNone/>
            </a:pPr>
            <a:endParaRPr lang="en-US" sz="2000" dirty="0" smtClean="0">
              <a:latin typeface="Times New Roman" pitchFamily="18" charset="0"/>
              <a:ea typeface="Cambria" panose="02040503050406030204" pitchFamily="18" charset="0"/>
              <a:cs typeface="Times New Roman" pitchFamily="18" charset="0"/>
            </a:endParaRPr>
          </a:p>
          <a:p>
            <a:pPr marL="342900" lvl="0" indent="-190500" algn="just" rtl="0">
              <a:lnSpc>
                <a:spcPct val="200000"/>
              </a:lnSpc>
              <a:spcBef>
                <a:spcPts val="0"/>
              </a:spcBef>
              <a:spcAft>
                <a:spcPts val="0"/>
              </a:spcAft>
              <a:buClr>
                <a:schemeClr val="dk1"/>
              </a:buClr>
              <a:buSzPct val="100000"/>
              <a:buNone/>
            </a:pPr>
            <a:endParaRPr lang="en-US" sz="2000" dirty="0" smtClean="0">
              <a:latin typeface="Times New Roman" pitchFamily="18" charset="0"/>
              <a:ea typeface="Cambria" panose="02040503050406030204" pitchFamily="18" charset="0"/>
              <a:cs typeface="Times New Roman" pitchFamily="18" charset="0"/>
            </a:endParaRPr>
          </a:p>
          <a:p>
            <a:pPr marL="342900" lvl="0" indent="-190500" algn="just" rtl="0">
              <a:lnSpc>
                <a:spcPct val="200000"/>
              </a:lnSpc>
              <a:spcBef>
                <a:spcPts val="0"/>
              </a:spcBef>
              <a:spcAft>
                <a:spcPts val="0"/>
              </a:spcAft>
              <a:buClr>
                <a:schemeClr val="dk1"/>
              </a:buClr>
              <a:buSzPct val="100000"/>
              <a:buNone/>
            </a:pPr>
            <a:endParaRPr sz="2000" dirty="0">
              <a:latin typeface="Times New Roman" pitchFamily="18" charset="0"/>
              <a:ea typeface="Cambria" panose="02040503050406030204" pitchFamily="18" charset="0"/>
              <a:cs typeface="Times New Roman" pitchFamily="18" charset="0"/>
            </a:endParaRPr>
          </a:p>
        </p:txBody>
      </p:sp>
    </p:spTree>
    <p:extLst>
      <p:ext uri="{BB962C8B-B14F-4D97-AF65-F5344CB8AC3E}">
        <p14:creationId xmlns=""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IN" dirty="0">
                <a:latin typeface="+mn-lt"/>
              </a:rPr>
              <a:t>Proposed Methodology</a:t>
            </a:r>
            <a:endParaRPr dirty="0">
              <a:latin typeface="+mn-lt"/>
              <a:ea typeface="Cambria" panose="02040503050406030204" pitchFamily="18" charset="0"/>
            </a:endParaRPr>
          </a:p>
        </p:txBody>
      </p:sp>
      <p:sp>
        <p:nvSpPr>
          <p:cNvPr id="2" name="Rectangle 1">
            <a:extLst>
              <a:ext uri="{FF2B5EF4-FFF2-40B4-BE49-F238E27FC236}">
                <a16:creationId xmlns="" xmlns:a16="http://schemas.microsoft.com/office/drawing/2014/main" id="{B00377D3-6299-3F98-9A59-5EF675D00E7B}"/>
              </a:ext>
            </a:extLst>
          </p:cNvPr>
          <p:cNvSpPr>
            <a:spLocks noChangeArrowheads="1"/>
          </p:cNvSpPr>
          <p:nvPr/>
        </p:nvSpPr>
        <p:spPr bwMode="auto">
          <a:xfrm>
            <a:off x="467360" y="959667"/>
            <a:ext cx="11236960" cy="52629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u="sng" dirty="0" smtClean="0"/>
              <a:t>Proposed Methodology:</a:t>
            </a:r>
          </a:p>
          <a:p>
            <a:r>
              <a:rPr lang="en-US" sz="2000" dirty="0" smtClean="0"/>
              <a:t>Our methodology is a multi-layered process designed to empower farmers with AI-driven insights, community support, and marketplace access. The core of this workflow is an AI-powered disease detection pipeline integrated with a Progressive Web App (PWA).</a:t>
            </a:r>
          </a:p>
          <a:p>
            <a:r>
              <a:rPr lang="en-US" sz="2000" b="1" u="sng" dirty="0" smtClean="0"/>
              <a:t>Workflow Steps:</a:t>
            </a:r>
          </a:p>
          <a:p>
            <a:r>
              <a:rPr lang="en-US" sz="2000" b="1" dirty="0" smtClean="0"/>
              <a:t>User Access</a:t>
            </a:r>
            <a:r>
              <a:rPr lang="en-US" sz="2000" dirty="0" smtClean="0"/>
              <a:t> – Farmers access the </a:t>
            </a:r>
            <a:r>
              <a:rPr lang="en-US" sz="2000" dirty="0" smtClean="0"/>
              <a:t>Agro mentor</a:t>
            </a:r>
            <a:r>
              <a:rPr lang="en-US" sz="2000" dirty="0" smtClean="0"/>
              <a:t> </a:t>
            </a:r>
            <a:r>
              <a:rPr lang="en-US" sz="2000" dirty="0" smtClean="0"/>
              <a:t>PWA via mobile or desktop, with support for English and Kannada.</a:t>
            </a:r>
          </a:p>
          <a:p>
            <a:r>
              <a:rPr lang="en-US" sz="2000" b="1" dirty="0" smtClean="0"/>
              <a:t>Image Input</a:t>
            </a:r>
            <a:r>
              <a:rPr lang="en-US" sz="2000" dirty="0" smtClean="0"/>
              <a:t> – Farmers upload or capture crop images through the app.</a:t>
            </a:r>
          </a:p>
          <a:p>
            <a:r>
              <a:rPr lang="en-US" sz="2000" b="1" dirty="0" smtClean="0"/>
              <a:t>Preprocessing &amp; Analysis</a:t>
            </a:r>
            <a:r>
              <a:rPr lang="en-US" sz="2000" dirty="0" smtClean="0"/>
              <a:t> – Images undergo quality checks, resizing, and enhancement before AI analysis.</a:t>
            </a:r>
          </a:p>
          <a:p>
            <a:r>
              <a:rPr lang="en-US" sz="2000" b="1" dirty="0" smtClean="0"/>
              <a:t>AI Disease Detection</a:t>
            </a:r>
            <a:r>
              <a:rPr lang="en-US" sz="2000" dirty="0" smtClean="0"/>
              <a:t> – </a:t>
            </a:r>
            <a:r>
              <a:rPr lang="en-US" sz="2000" dirty="0" smtClean="0"/>
              <a:t>Image processing and </a:t>
            </a:r>
            <a:r>
              <a:rPr lang="en-US" sz="2000" dirty="0" smtClean="0"/>
              <a:t>CNN </a:t>
            </a:r>
            <a:r>
              <a:rPr lang="en-US" sz="2000" dirty="0" smtClean="0"/>
              <a:t>models classify crop diseases, provide severity levels, and generate confidence scores.</a:t>
            </a:r>
          </a:p>
          <a:p>
            <a:r>
              <a:rPr lang="en-US" sz="2000" b="1" dirty="0" smtClean="0"/>
              <a:t>Expert &amp; Community Support</a:t>
            </a:r>
            <a:r>
              <a:rPr lang="en-US" sz="2000" dirty="0" smtClean="0"/>
              <a:t> – Recommendations, expert consultation, and peer knowledge sharing are delivered through the platform.</a:t>
            </a:r>
          </a:p>
          <a:p>
            <a:r>
              <a:rPr lang="en-US" sz="2000" b="1" dirty="0" smtClean="0"/>
              <a:t>Marketplace &amp; Updates</a:t>
            </a:r>
            <a:r>
              <a:rPr lang="en-US" sz="2000" dirty="0" smtClean="0"/>
              <a:t> – Farmers access direct marketplaces, contract farming options, and real-time news/market prices.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p:txBody>
      </p:sp>
    </p:spTree>
    <p:extLst>
      <p:ext uri="{BB962C8B-B14F-4D97-AF65-F5344CB8AC3E}">
        <p14:creationId xmlns="" xmlns:p14="http://schemas.microsoft.com/office/powerpoint/2010/main" val="2637979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IN" dirty="0" smtClean="0">
                <a:latin typeface="Cambria" panose="02040503050406030204" pitchFamily="18" charset="0"/>
                <a:ea typeface="Cambria" panose="02040503050406030204" pitchFamily="18" charset="0"/>
              </a:rPr>
              <a:t>Software requirements</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85000" lnSpcReduction="10000"/>
          </a:bodyPr>
          <a:lstStyle/>
          <a:p>
            <a:r>
              <a:rPr lang="en-US" b="1" dirty="0" smtClean="0"/>
              <a:t>Web Application:</a:t>
            </a:r>
            <a:r>
              <a:rPr lang="en-US" dirty="0" smtClean="0"/>
              <a:t/>
            </a:r>
            <a:br>
              <a:rPr lang="en-US" dirty="0" smtClean="0"/>
            </a:br>
            <a:r>
              <a:rPr lang="en-US" dirty="0" err="1" smtClean="0"/>
              <a:t>ReactJS</a:t>
            </a:r>
            <a:r>
              <a:rPr lang="en-US" dirty="0" smtClean="0"/>
              <a:t> with </a:t>
            </a:r>
            <a:r>
              <a:rPr lang="en-US" dirty="0" err="1" smtClean="0"/>
              <a:t>TailwindCSS</a:t>
            </a:r>
            <a:r>
              <a:rPr lang="en-US" dirty="0" smtClean="0"/>
              <a:t>: Framework for building the frontend interface, ensuring a modern, responsive, and user-friendly experience.</a:t>
            </a:r>
          </a:p>
          <a:p>
            <a:r>
              <a:rPr lang="en-US" b="1" dirty="0" smtClean="0"/>
              <a:t>Backend Server:</a:t>
            </a:r>
            <a:r>
              <a:rPr lang="en-US" dirty="0" smtClean="0"/>
              <a:t/>
            </a:r>
            <a:br>
              <a:rPr lang="en-US" dirty="0" smtClean="0"/>
            </a:br>
            <a:r>
              <a:rPr lang="en-US" dirty="0" smtClean="0"/>
              <a:t>Node.js/Python: </a:t>
            </a:r>
            <a:r>
              <a:rPr lang="en-US" dirty="0" smtClean="0"/>
              <a:t>Handles server-side logic, API requests, and application functionality.</a:t>
            </a:r>
          </a:p>
          <a:p>
            <a:r>
              <a:rPr lang="en-US" b="1" dirty="0" smtClean="0"/>
              <a:t>Database:</a:t>
            </a:r>
            <a:r>
              <a:rPr lang="en-US" dirty="0" smtClean="0"/>
              <a:t/>
            </a:r>
            <a:br>
              <a:rPr lang="en-US" dirty="0" smtClean="0"/>
            </a:br>
            <a:r>
              <a:rPr lang="en-US" dirty="0" err="1" smtClean="0"/>
              <a:t>MongoDB</a:t>
            </a:r>
            <a:r>
              <a:rPr lang="en-US" dirty="0" smtClean="0"/>
              <a:t> / Cloud Storage: </a:t>
            </a:r>
            <a:r>
              <a:rPr lang="en-US" dirty="0" err="1" smtClean="0"/>
              <a:t>NoSQL</a:t>
            </a:r>
            <a:r>
              <a:rPr lang="en-US" dirty="0" smtClean="0"/>
              <a:t> database or cloud platform for securely storing user data and application records.</a:t>
            </a:r>
          </a:p>
          <a:p>
            <a:r>
              <a:rPr lang="en-US" b="1" dirty="0" smtClean="0"/>
              <a:t>AI Model:</a:t>
            </a:r>
            <a:r>
              <a:rPr lang="en-US" dirty="0" smtClean="0"/>
              <a:t/>
            </a:r>
            <a:br>
              <a:rPr lang="en-US" dirty="0" smtClean="0"/>
            </a:br>
            <a:r>
              <a:rPr lang="en-US" dirty="0" smtClean="0"/>
              <a:t>CNN Models &amp; Image Processing: Utilized for computer vision tasks and intelligent decision-making.</a:t>
            </a:r>
          </a:p>
          <a:p>
            <a:r>
              <a:rPr lang="en-US" b="1" dirty="0" smtClean="0"/>
              <a:t>Cloud Infrastructure:</a:t>
            </a:r>
            <a:endParaRPr lang="en-US" dirty="0" smtClean="0"/>
          </a:p>
          <a:p>
            <a:r>
              <a:rPr lang="en-US" b="1" dirty="0" err="1" smtClean="0"/>
              <a:t>Netlify</a:t>
            </a:r>
            <a:r>
              <a:rPr lang="en-US" dirty="0" smtClean="0"/>
              <a:t>: A cloud-based platform for deploying and hosting web applications.</a:t>
            </a:r>
          </a:p>
          <a:p>
            <a:r>
              <a:rPr lang="en-US" b="1" dirty="0" err="1" smtClean="0"/>
              <a:t>GitHub</a:t>
            </a:r>
            <a:r>
              <a:rPr lang="en-US" b="1" dirty="0" smtClean="0"/>
              <a:t> Actions</a:t>
            </a:r>
            <a:r>
              <a:rPr lang="en-US" dirty="0" smtClean="0"/>
              <a:t>: For CI/CD (Continuous Integration and </a:t>
            </a: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xmlns="" val="3338832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IN" dirty="0">
                <a:latin typeface="+mj-lt"/>
              </a:rPr>
              <a:t>Innovation &amp; Contribution</a:t>
            </a:r>
            <a:endParaRPr lang="en-US" dirty="0">
              <a:latin typeface="+mj-lt"/>
              <a:ea typeface="Cambria" panose="02040503050406030204" pitchFamily="18" charset="0"/>
            </a:endParaRPr>
          </a:p>
        </p:txBody>
      </p:sp>
      <p:sp>
        <p:nvSpPr>
          <p:cNvPr id="5" name="TextBox 4">
            <a:extLst>
              <a:ext uri="{FF2B5EF4-FFF2-40B4-BE49-F238E27FC236}">
                <a16:creationId xmlns="" xmlns:a16="http://schemas.microsoft.com/office/drawing/2014/main" id="{1B80869B-6300-EB4B-4C0A-51C53AF4BFFB}"/>
              </a:ext>
            </a:extLst>
          </p:cNvPr>
          <p:cNvSpPr txBox="1"/>
          <p:nvPr/>
        </p:nvSpPr>
        <p:spPr>
          <a:xfrm>
            <a:off x="477520" y="959667"/>
            <a:ext cx="11427787" cy="5724644"/>
          </a:xfrm>
          <a:prstGeom prst="rect">
            <a:avLst/>
          </a:prstGeom>
          <a:noFill/>
        </p:spPr>
        <p:txBody>
          <a:bodyPr wrap="square">
            <a:spAutoFit/>
          </a:bodyPr>
          <a:lstStyle/>
          <a:p>
            <a:r>
              <a:rPr lang="en-US" sz="2000" b="1" u="sng" dirty="0" smtClean="0"/>
              <a:t>What Makes </a:t>
            </a:r>
            <a:r>
              <a:rPr lang="en-US" sz="2000" b="1" u="sng" dirty="0" err="1" smtClean="0"/>
              <a:t>DigiFarmer</a:t>
            </a:r>
            <a:r>
              <a:rPr lang="en-US" sz="2000" b="1" u="sng" dirty="0" smtClean="0"/>
              <a:t> Stand Out:</a:t>
            </a:r>
          </a:p>
          <a:p>
            <a:pPr lvl="0"/>
            <a:r>
              <a:rPr lang="en-US" sz="1800" b="1" dirty="0" smtClean="0"/>
              <a:t>Bilingual Smart Interface:</a:t>
            </a:r>
            <a:r>
              <a:rPr lang="en-US" sz="1800" dirty="0" smtClean="0"/>
              <a:t> </a:t>
            </a:r>
            <a:r>
              <a:rPr lang="en-US" sz="1800" i="1" dirty="0" smtClean="0"/>
              <a:t>"While most farm apps are English-only, </a:t>
            </a:r>
            <a:r>
              <a:rPr lang="en-US" sz="1800" i="1" dirty="0" err="1" smtClean="0"/>
              <a:t>DigiFarmer</a:t>
            </a:r>
            <a:r>
              <a:rPr lang="en-US" sz="1800" i="1" dirty="0" smtClean="0"/>
              <a:t> seamlessly switches between English and Kannada with intelligent translation, making advanced farming tech accessible to local farmers.“</a:t>
            </a:r>
          </a:p>
          <a:p>
            <a:pPr lvl="0"/>
            <a:endParaRPr lang="en-US" sz="1800" dirty="0" smtClean="0"/>
          </a:p>
          <a:p>
            <a:pPr lvl="0"/>
            <a:r>
              <a:rPr lang="en-US" sz="1800" b="1" dirty="0" smtClean="0"/>
              <a:t>All-in-One Agricultural Ecosystem:</a:t>
            </a:r>
            <a:r>
              <a:rPr lang="en-US" sz="1800" dirty="0" smtClean="0"/>
              <a:t> </a:t>
            </a:r>
            <a:r>
              <a:rPr lang="en-US" sz="1800" i="1" dirty="0" smtClean="0"/>
              <a:t>"Combines disease detection + expert chat + marketplace + contract farming in one platform—competitors like </a:t>
            </a:r>
            <a:r>
              <a:rPr lang="en-US" sz="1800" i="1" dirty="0" err="1" smtClean="0"/>
              <a:t>AgriApp</a:t>
            </a:r>
            <a:r>
              <a:rPr lang="en-US" sz="1800" i="1" dirty="0" smtClean="0"/>
              <a:t> only focus on single features, forcing farmers to juggle multiple apps.“</a:t>
            </a:r>
          </a:p>
          <a:p>
            <a:pPr lvl="0"/>
            <a:endParaRPr lang="en-US" sz="1800" dirty="0" smtClean="0"/>
          </a:p>
          <a:p>
            <a:pPr lvl="0"/>
            <a:r>
              <a:rPr lang="en-US" sz="1800" b="1" dirty="0" smtClean="0"/>
              <a:t>Real-Time Installation &amp; Updates:</a:t>
            </a:r>
            <a:r>
              <a:rPr lang="en-US" sz="1800" dirty="0" smtClean="0"/>
              <a:t> </a:t>
            </a:r>
            <a:r>
              <a:rPr lang="en-US" sz="1800" i="1" dirty="0" smtClean="0"/>
              <a:t>"Progressive Web App technology means instant installation from any browser without app store delays, plus automatic updates—no waiting for Play Store approvals like traditional farming apps.“</a:t>
            </a:r>
          </a:p>
          <a:p>
            <a:pPr lvl="0"/>
            <a:endParaRPr lang="en-US" sz="1800" dirty="0" smtClean="0"/>
          </a:p>
          <a:p>
            <a:r>
              <a:rPr lang="en-US" sz="1800" b="1" dirty="0" smtClean="0"/>
              <a:t>Open Architecture for Customization:</a:t>
            </a:r>
            <a:r>
              <a:rPr lang="en-US" sz="1800" dirty="0" smtClean="0"/>
              <a:t> </a:t>
            </a:r>
            <a:r>
              <a:rPr lang="en-US" sz="1800" i="1" dirty="0" smtClean="0"/>
              <a:t>"Built with modern React/</a:t>
            </a:r>
            <a:r>
              <a:rPr lang="en-US" sz="1800" i="1" dirty="0" err="1" smtClean="0"/>
              <a:t>TypeScript</a:t>
            </a:r>
            <a:r>
              <a:rPr lang="en-US" sz="1800" i="1" dirty="0" smtClean="0"/>
              <a:t> stack and fully documented on </a:t>
            </a:r>
            <a:r>
              <a:rPr lang="en-US" sz="1800" i="1" dirty="0" err="1" smtClean="0"/>
              <a:t>GitHub</a:t>
            </a:r>
            <a:r>
              <a:rPr lang="en-US" sz="1800" i="1" dirty="0" smtClean="0"/>
              <a:t>—unlike closed-source competitors, it can be adapted for any crop, region, or language by developers worldwide</a:t>
            </a:r>
          </a:p>
          <a:p>
            <a:endParaRPr lang="en-US" sz="1800" i="1" dirty="0" smtClean="0"/>
          </a:p>
          <a:p>
            <a:r>
              <a:rPr lang="en-US" sz="1800" i="1" dirty="0" smtClean="0"/>
              <a:t>“</a:t>
            </a:r>
            <a:r>
              <a:rPr lang="en-US" sz="1800" b="1" i="1" dirty="0" err="1" smtClean="0"/>
              <a:t>DigiFarmer</a:t>
            </a:r>
            <a:r>
              <a:rPr lang="en-US" sz="1800" b="1" i="1" dirty="0" smtClean="0"/>
              <a:t> isn't just a project—it's a digital farming assistant that could genuinely help thousands of farmers make better crop decisions”</a:t>
            </a:r>
            <a:endParaRPr lang="en-US" sz="1800" b="1" dirty="0" smtClean="0"/>
          </a:p>
          <a:p>
            <a:endParaRPr lang="en-US" sz="2000" i="1" dirty="0" smtClean="0"/>
          </a:p>
          <a:p>
            <a:endParaRPr lang="en-US" sz="2000" dirty="0">
              <a:latin typeface="+mj-lt"/>
            </a:endParaRPr>
          </a:p>
        </p:txBody>
      </p:sp>
    </p:spTree>
    <p:extLst>
      <p:ext uri="{BB962C8B-B14F-4D97-AF65-F5344CB8AC3E}">
        <p14:creationId xmlns="" xmlns:p14="http://schemas.microsoft.com/office/powerpoint/2010/main" val="1030816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spcBef>
                <a:spcPts val="0"/>
              </a:spcBef>
              <a:buSzPct val="100000"/>
              <a:buNone/>
            </a:pPr>
            <a:r>
              <a:rPr lang="en-US" sz="2000" dirty="0" smtClean="0"/>
              <a:t>Access the project’s source code and documentation</a:t>
            </a:r>
          </a:p>
          <a:p>
            <a:pPr marL="342900" indent="-190500" algn="just">
              <a:spcBef>
                <a:spcPts val="0"/>
              </a:spcBef>
              <a:buSzPct val="100000"/>
              <a:buNone/>
            </a:pPr>
            <a:r>
              <a:rPr lang="en-US" sz="2000" dirty="0" smtClean="0"/>
              <a:t> via the </a:t>
            </a:r>
            <a:r>
              <a:rPr lang="en-US" sz="2000" dirty="0" err="1" smtClean="0"/>
              <a:t>GitHub</a:t>
            </a:r>
            <a:r>
              <a:rPr lang="en-US" sz="2000" dirty="0" smtClean="0"/>
              <a:t> repository:</a:t>
            </a:r>
          </a:p>
          <a:p>
            <a:pPr marL="342900" indent="-190500" algn="just">
              <a:spcBef>
                <a:spcPts val="0"/>
              </a:spcBef>
              <a:buSzPct val="100000"/>
              <a:buNone/>
            </a:pPr>
            <a:r>
              <a:rPr lang="en-IN" sz="2000" u="sng" dirty="0" smtClean="0">
                <a:hlinkClick r:id="rId3"/>
              </a:rPr>
              <a:t> https://github.com/ArunkumarK572/Agro-Mentor</a:t>
            </a:r>
            <a:endParaRPr lang="en-US" sz="2000" dirty="0" smtClean="0"/>
          </a:p>
          <a:p>
            <a:pPr marL="342900" indent="-190500" algn="just">
              <a:spcBef>
                <a:spcPts val="0"/>
              </a:spcBef>
              <a:buSzPct val="100000"/>
              <a:buNone/>
            </a:pPr>
            <a:endParaRPr lang="en-US" dirty="0" smtClean="0"/>
          </a:p>
          <a:p>
            <a:pPr marL="342900" indent="-190500" algn="ctr">
              <a:spcBef>
                <a:spcPts val="0"/>
              </a:spcBef>
              <a:buSzPct val="100000"/>
              <a:buNone/>
            </a:pPr>
            <a:endParaRPr lang="en-IN" dirty="0" smtClean="0"/>
          </a:p>
          <a:p>
            <a:pPr marL="342900" indent="-190500" algn="just">
              <a:spcBef>
                <a:spcPts val="0"/>
              </a:spcBef>
              <a:buSzPct val="100000"/>
              <a:buNone/>
            </a:pPr>
            <a:endParaRPr lang="en-IN" dirty="0" smtClean="0"/>
          </a:p>
          <a:p>
            <a:pPr marL="342900" indent="-190500" algn="just">
              <a:spcBef>
                <a:spcPts val="0"/>
              </a:spcBef>
              <a:buSzPct val="100000"/>
              <a:buNone/>
            </a:pPr>
            <a:endParaRPr lang="en-US" dirty="0" smtClean="0"/>
          </a:p>
          <a:p>
            <a:pPr marL="342900" indent="-190500" algn="ctr">
              <a:spcBef>
                <a:spcPts val="0"/>
              </a:spcBef>
              <a:buSzPct val="100000"/>
              <a:buNone/>
            </a:pPr>
            <a:r>
              <a:rPr lang="en-US" dirty="0" smtClean="0"/>
              <a:t> </a:t>
            </a:r>
            <a:endParaRPr lang="en-US" b="1" dirty="0" smtClean="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pic>
        <p:nvPicPr>
          <p:cNvPr id="7" name="Picture 6" descr="vecteezy_click-cursor-icon-with-click-here-button_21971563.png">
            <a:hlinkClick r:id="rId3"/>
          </p:cNvPr>
          <p:cNvPicPr>
            <a:picLocks noChangeAspect="1"/>
          </p:cNvPicPr>
          <p:nvPr/>
        </p:nvPicPr>
        <p:blipFill>
          <a:blip r:embed="rId4"/>
          <a:stretch>
            <a:fillRect/>
          </a:stretch>
        </p:blipFill>
        <p:spPr>
          <a:xfrm>
            <a:off x="4320073" y="3480351"/>
            <a:ext cx="3629609" cy="1119419"/>
          </a:xfrm>
          <a:prstGeom prst="rect">
            <a:avLst/>
          </a:prstGeom>
        </p:spPr>
      </p:pic>
    </p:spTree>
    <p:extLst>
      <p:ext uri="{BB962C8B-B14F-4D97-AF65-F5344CB8AC3E}">
        <p14:creationId xmlns="" xmlns:p14="http://schemas.microsoft.com/office/powerpoint/2010/main" val="2856357337"/>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613</TotalTime>
  <Words>723</Words>
  <Application>Microsoft Office PowerPoint</Application>
  <PresentationFormat>Custom</PresentationFormat>
  <Paragraphs>107</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Bioinformatics</vt:lpstr>
      <vt:lpstr>Agro-Mentor: AI-powered Platform for Agricultural Management and Real-Time Support</vt:lpstr>
      <vt:lpstr>Problem Statement Number: PSCS_150  </vt:lpstr>
      <vt:lpstr>OBJECTIVE</vt:lpstr>
      <vt:lpstr>OBJECTIVE (cont..)</vt:lpstr>
      <vt:lpstr>Background and Related work for title Selection </vt:lpstr>
      <vt:lpstr>Proposed Methodology</vt:lpstr>
      <vt:lpstr>Software requirements</vt:lpstr>
      <vt:lpstr>Innovation &amp; Contribution</vt:lpstr>
      <vt:lpstr>Github Link</vt:lpstr>
      <vt:lpstr>Timeline of the Project </vt:lpstr>
      <vt:lpstr>Timeline of the Project in Gantt Chart</vt:lpstr>
      <vt:lpstr>References </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DELL</cp:lastModifiedBy>
  <cp:revision>46</cp:revision>
  <dcterms:modified xsi:type="dcterms:W3CDTF">2025-08-20T08:46:39Z</dcterms:modified>
</cp:coreProperties>
</file>