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75" r:id="rId2"/>
    <p:sldId id="284" r:id="rId3"/>
    <p:sldId id="285" r:id="rId4"/>
    <p:sldId id="276" r:id="rId5"/>
    <p:sldId id="282" r:id="rId6"/>
    <p:sldId id="287" r:id="rId7"/>
    <p:sldId id="278" r:id="rId8"/>
    <p:sldId id="290" r:id="rId9"/>
    <p:sldId id="291" r:id="rId10"/>
    <p:sldId id="283" r:id="rId11"/>
    <p:sldId id="270" r:id="rId12"/>
    <p:sldId id="281" r:id="rId13"/>
    <p:sldId id="265" r:id="rId14"/>
    <p:sldId id="289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17" autoAdjust="0"/>
  </p:normalViewPr>
  <p:slideViewPr>
    <p:cSldViewPr snapToGrid="0">
      <p:cViewPr>
        <p:scale>
          <a:sx n="75" d="100"/>
          <a:sy n="75" d="100"/>
        </p:scale>
        <p:origin x="-296" y="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66716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32483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3244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832441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93956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1493956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unkumarK572/Agro-Mento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442720" y="1069102"/>
            <a:ext cx="933704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u="sng" dirty="0" smtClean="0">
                <a:solidFill>
                  <a:srgbClr val="00B050"/>
                </a:solidFill>
              </a:rPr>
              <a:t>Agro-Mentor: </a:t>
            </a:r>
            <a:r>
              <a:rPr lang="en-IN" sz="2400" u="sng" dirty="0" smtClean="0">
                <a:solidFill>
                  <a:srgbClr val="00B050"/>
                </a:solidFill>
              </a:rPr>
              <a:t>AI-powered Platform for Agricultural Management and </a:t>
            </a:r>
            <a:r>
              <a:rPr lang="en-US" sz="2400" u="sng" dirty="0" smtClean="0">
                <a:solidFill>
                  <a:srgbClr val="00B050"/>
                </a:solidFill>
              </a:rPr>
              <a:t>Real-Time Support</a:t>
            </a:r>
            <a:endParaRPr sz="2400" u="sng" dirty="0">
              <a:solidFill>
                <a:srgbClr val="00B050"/>
              </a:solidFill>
              <a:latin typeface="Aptos Display" panose="020B0004020202020204" pitchFamily="34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85668" y="2045352"/>
            <a:ext cx="376121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Aptos Display" panose="020B0004020202020204" pitchFamily="34" charset="0"/>
                <a:ea typeface="Cambria" panose="02040503050406030204" pitchFamily="18" charset="0"/>
              </a:rPr>
              <a:t>Batch Number: </a:t>
            </a:r>
            <a:r>
              <a:rPr lang="en-IN" sz="1800" dirty="0" smtClean="0">
                <a:latin typeface="Aptos Display" panose="020B0004020202020204" pitchFamily="34" charset="0"/>
              </a:rPr>
              <a:t>CSG_42</a:t>
            </a:r>
            <a:endParaRPr sz="1800" dirty="0">
              <a:latin typeface="Aptos Display" panose="020B0004020202020204" pitchFamily="34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1800"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lvl="0"/>
            <a:r>
              <a:rPr lang="en-US" sz="1800" b="1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Guide: </a:t>
            </a:r>
            <a:r>
              <a:rPr lang="en-US" sz="1800" b="1" dirty="0" err="1" smtClean="0"/>
              <a:t>Mr.Francis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Vijayakumar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Annareddy</a:t>
            </a:r>
            <a:endParaRPr lang="en-GB" sz="1700" b="1" dirty="0" smtClean="0">
              <a:solidFill>
                <a:srgbClr val="17365D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/>
            <a:r>
              <a:rPr lang="en-GB" sz="1700" b="1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Reviewer: </a:t>
            </a:r>
            <a:r>
              <a:rPr lang="en-GB" sz="1700" b="1" dirty="0" smtClean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IN" sz="1800" b="1" dirty="0" err="1" smtClean="0">
                <a:latin typeface="Aptos Display" panose="020B0004020202020204" pitchFamily="34" charset="0"/>
              </a:rPr>
              <a:t>Himansu</a:t>
            </a:r>
            <a:r>
              <a:rPr lang="en-IN" sz="1800" b="1" dirty="0" smtClean="0">
                <a:latin typeface="Aptos Display" panose="020B0004020202020204" pitchFamily="34" charset="0"/>
              </a:rPr>
              <a:t> </a:t>
            </a:r>
            <a:r>
              <a:rPr lang="en-IN" sz="1800" b="1" dirty="0" err="1" smtClean="0">
                <a:latin typeface="Aptos Display" panose="020B0004020202020204" pitchFamily="34" charset="0"/>
              </a:rPr>
              <a:t>Shekar</a:t>
            </a:r>
            <a:r>
              <a:rPr lang="en-IN" sz="1800" b="1" dirty="0" smtClean="0">
                <a:latin typeface="Aptos Display" panose="020B0004020202020204" pitchFamily="34" charset="0"/>
              </a:rPr>
              <a:t> Rout</a:t>
            </a:r>
            <a:endParaRPr lang="en-GB" sz="1700" b="1" dirty="0" smtClean="0">
              <a:solidFill>
                <a:srgbClr val="17365D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endParaRPr dirty="0">
              <a:highlight>
                <a:srgbClr val="FFFF00"/>
              </a:highlight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442720" y="136441"/>
            <a:ext cx="9337040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Aptos Display" panose="020B0004020202020204" pitchFamily="34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826001"/>
            <a:ext cx="12249915" cy="126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Calibri" panose="020F0502020204030204" pitchFamily="34" charset="0"/>
                <a:sym typeface="Verdana"/>
              </a:rPr>
              <a:t>CSG(Computer Science and Technology)</a:t>
            </a:r>
            <a:endParaRPr lang="en-US" sz="1800" b="1" i="0" u="none" strike="noStrike" cap="none" dirty="0">
              <a:solidFill>
                <a:schemeClr val="tx1"/>
              </a:solidFill>
              <a:latin typeface="Aptos Display" panose="020B0004020202020204" pitchFamily="34" charset="0"/>
              <a:ea typeface="Cambria" panose="02040503050406030204" pitchFamily="18" charset="0"/>
              <a:cs typeface="Calibri" panose="020F0502020204030204" pitchFamily="34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b="1" dirty="0">
                <a:latin typeface="Aptos Display" panose="020B0004020202020204" pitchFamily="34" charset="0"/>
              </a:rPr>
              <a:t>Dr</a:t>
            </a:r>
            <a:r>
              <a:rPr lang="en-IN" sz="1800" b="1" dirty="0" smtClean="0">
                <a:latin typeface="Aptos Display" panose="020B0004020202020204" pitchFamily="34" charset="0"/>
              </a:rPr>
              <a:t>. </a:t>
            </a:r>
            <a:r>
              <a:rPr lang="en-IN" sz="1800" b="1" dirty="0" err="1" smtClean="0">
                <a:latin typeface="Aptos Display" panose="020B0004020202020204" pitchFamily="34" charset="0"/>
              </a:rPr>
              <a:t>Anandaraj</a:t>
            </a:r>
            <a:r>
              <a:rPr lang="en-IN" sz="1800" b="1" dirty="0" smtClean="0">
                <a:latin typeface="Aptos Display" panose="020B0004020202020204" pitchFamily="34" charset="0"/>
              </a:rPr>
              <a:t> S.P</a:t>
            </a:r>
            <a:endParaRPr lang="en-IN" sz="1800" dirty="0">
              <a:latin typeface="Aptos Display" panose="020B0004020202020204" pitchFamily="34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b="1" dirty="0">
                <a:latin typeface="Aptos Display" panose="020B0004020202020204" pitchFamily="34" charset="0"/>
              </a:rPr>
              <a:t>Dr. </a:t>
            </a:r>
            <a:r>
              <a:rPr lang="en-IN" sz="1800" b="1" dirty="0" err="1" smtClean="0">
                <a:latin typeface="Aptos Display" panose="020B0004020202020204" pitchFamily="34" charset="0"/>
              </a:rPr>
              <a:t>Sharmasth</a:t>
            </a:r>
            <a:r>
              <a:rPr lang="en-IN" sz="1800" b="1" dirty="0" smtClean="0">
                <a:latin typeface="Aptos Display" panose="020B0004020202020204" pitchFamily="34" charset="0"/>
              </a:rPr>
              <a:t> </a:t>
            </a:r>
            <a:r>
              <a:rPr lang="en-IN" sz="1800" b="1" dirty="0" err="1" smtClean="0">
                <a:latin typeface="Aptos Display" panose="020B0004020202020204" pitchFamily="34" charset="0"/>
              </a:rPr>
              <a:t>Vali</a:t>
            </a:r>
            <a:endParaRPr lang="en-IN" b="1" dirty="0">
              <a:latin typeface="Aptos Display" panose="020B0004020202020204" pitchFamily="34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Arjunan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Aptos Display" panose="020B0004020202020204" pitchFamily="34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endParaRPr sz="1800" b="1" i="0" u="none" strike="noStrike" cap="none" dirty="0">
              <a:solidFill>
                <a:schemeClr val="tx1"/>
              </a:solidFill>
              <a:latin typeface="Aptos Display" panose="020B0004020202020204" pitchFamily="34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6B6E5F89-EEF8-0122-7FF9-5F206F574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79214596"/>
              </p:ext>
            </p:extLst>
          </p:nvPr>
        </p:nvGraphicFramePr>
        <p:xfrm>
          <a:off x="485668" y="2885440"/>
          <a:ext cx="5610332" cy="1451184"/>
        </p:xfrm>
        <a:graphic>
          <a:graphicData uri="http://schemas.openxmlformats.org/drawingml/2006/table">
            <a:tbl>
              <a:tblPr firstRow="1" bandRow="1"/>
              <a:tblGrid>
                <a:gridCol w="2789725">
                  <a:extLst>
                    <a:ext uri="{9D8B030D-6E8A-4147-A177-3AD203B41FA5}">
                      <a16:colId xmlns:a16="http://schemas.microsoft.com/office/drawing/2014/main" xmlns="" val="4087889410"/>
                    </a:ext>
                  </a:extLst>
                </a:gridCol>
                <a:gridCol w="2820607">
                  <a:extLst>
                    <a:ext uri="{9D8B030D-6E8A-4147-A177-3AD203B41FA5}">
                      <a16:colId xmlns:a16="http://schemas.microsoft.com/office/drawing/2014/main" xmlns="" val="2829666176"/>
                    </a:ext>
                  </a:extLst>
                </a:gridCol>
              </a:tblGrid>
              <a:tr h="36279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NAME</a:t>
                      </a:r>
                      <a:endParaRPr lang="en-IN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/>
                          </a:solidFill>
                        </a:rPr>
                        <a:t>ROLL_NO</a:t>
                      </a:r>
                      <a:endParaRPr lang="en-IN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73013183"/>
                  </a:ext>
                </a:extLst>
              </a:tr>
              <a:tr h="362796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NAVEEN</a:t>
                      </a:r>
                      <a:r>
                        <a:rPr lang="en-IN" b="1" baseline="0" dirty="0" smtClean="0"/>
                        <a:t> M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20221CSG0153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6283524"/>
                  </a:ext>
                </a:extLst>
              </a:tr>
              <a:tr h="362796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KURUBA</a:t>
                      </a:r>
                      <a:r>
                        <a:rPr lang="en-IN" b="1" baseline="0" dirty="0" smtClean="0"/>
                        <a:t> ARUN KUMAR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20221LCG0005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15371901"/>
                  </a:ext>
                </a:extLst>
              </a:tr>
              <a:tr h="362796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AVINASH</a:t>
                      </a:r>
                      <a:r>
                        <a:rPr lang="en-IN" b="1" baseline="0" dirty="0" smtClean="0"/>
                        <a:t> 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smtClean="0"/>
                        <a:t>20221LCG0004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062849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Web Application: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ReactJS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TailwindCSS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Framework for building the frontend interface, ensuring a modern, responsive, and user-friendly experience.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Backend Server: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Node.js/Python: Handles server-side logic, API requests, and application functionality.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/ Cloud Storage: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NoSQL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database or cloud platform for securely storing user data and application records.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AI Model: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CNN Models &amp; Image Processing: Utilized for computer vision tasks and intelligent decision-making.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Cloud Infrastructure: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Netlify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A cloud-based platform for deploying and hosting web applications.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CI/CD</a:t>
            </a:r>
            <a:endParaRPr lang="en-US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883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 smtClean="0"/>
          </a:p>
        </p:txBody>
      </p:sp>
      <p:pic>
        <p:nvPicPr>
          <p:cNvPr id="4" name="Picture 3" descr="course_timeline_with_cover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384" y="2150853"/>
            <a:ext cx="10151706" cy="23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7989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in Gantt Chart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C:\Users\DELL\Downloads\gantt_char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1682" y="989047"/>
            <a:ext cx="10101747" cy="50604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989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1800" dirty="0" smtClean="0"/>
              <a:t>[1]. J. </a:t>
            </a:r>
            <a:r>
              <a:rPr lang="en-US" sz="1800" dirty="0" err="1" smtClean="0"/>
              <a:t>Kamilaris</a:t>
            </a:r>
            <a:r>
              <a:rPr lang="en-US" sz="1800" dirty="0" smtClean="0"/>
              <a:t> and F. X. </a:t>
            </a:r>
            <a:r>
              <a:rPr lang="en-US" sz="1800" dirty="0" err="1" smtClean="0"/>
              <a:t>Prenafeta-Boldú</a:t>
            </a:r>
            <a:r>
              <a:rPr lang="en-US" sz="1800" dirty="0" smtClean="0"/>
              <a:t>, "Deep learning in agriculture: A survey," Computers and Electronics in Agriculture, vol. 147, pp. 70–90, Apr. 2018.</a:t>
            </a:r>
          </a:p>
          <a:p>
            <a:endParaRPr lang="en-US" sz="1800" dirty="0" smtClean="0"/>
          </a:p>
          <a:p>
            <a:r>
              <a:rPr lang="en-US" sz="1800" dirty="0" smtClean="0"/>
              <a:t>[2]. S. </a:t>
            </a:r>
            <a:r>
              <a:rPr lang="en-US" sz="1800" dirty="0" err="1" smtClean="0"/>
              <a:t>Sladojevic</a:t>
            </a:r>
            <a:r>
              <a:rPr lang="en-US" sz="1800" dirty="0" smtClean="0"/>
              <a:t>, M. </a:t>
            </a:r>
            <a:r>
              <a:rPr lang="en-US" sz="1800" dirty="0" err="1" smtClean="0"/>
              <a:t>Arsenovic</a:t>
            </a:r>
            <a:r>
              <a:rPr lang="en-US" sz="1800" dirty="0" smtClean="0"/>
              <a:t>, A. </a:t>
            </a:r>
            <a:r>
              <a:rPr lang="en-US" sz="1800" dirty="0" err="1" smtClean="0"/>
              <a:t>Anderla</a:t>
            </a:r>
            <a:r>
              <a:rPr lang="en-US" sz="1800" dirty="0" smtClean="0"/>
              <a:t>, D. </a:t>
            </a:r>
            <a:r>
              <a:rPr lang="en-US" sz="1800" dirty="0" err="1" smtClean="0"/>
              <a:t>Culibrk</a:t>
            </a:r>
            <a:r>
              <a:rPr lang="en-US" sz="1800" dirty="0" smtClean="0"/>
              <a:t>, and D. </a:t>
            </a:r>
            <a:r>
              <a:rPr lang="en-US" sz="1800" dirty="0" err="1" smtClean="0"/>
              <a:t>Stefanovic</a:t>
            </a:r>
            <a:r>
              <a:rPr lang="en-US" sz="1800" dirty="0" smtClean="0"/>
              <a:t>, "Deep neural networks based recognition of plant diseases by leaf image classification," Computational Intelligence and Neuroscience, vol. 2016, Article ID 3289801, 2016.</a:t>
            </a:r>
          </a:p>
          <a:p>
            <a:endParaRPr lang="en-US" sz="1800" dirty="0" smtClean="0"/>
          </a:p>
          <a:p>
            <a:r>
              <a:rPr lang="en-US" sz="1800" dirty="0" smtClean="0"/>
              <a:t>[3]. D. Singh, V. Jain, and S. K. Jain, "Plant Disease Detection Using </a:t>
            </a:r>
            <a:r>
              <a:rPr lang="en-US" sz="1800" dirty="0" err="1" smtClean="0"/>
              <a:t>Convolutional</a:t>
            </a:r>
            <a:r>
              <a:rPr lang="en-US" sz="1800" dirty="0" smtClean="0"/>
              <a:t> Neural Network," in </a:t>
            </a:r>
            <a:r>
              <a:rPr lang="en-US" sz="1800" dirty="0" err="1" smtClean="0"/>
              <a:t>Procedia</a:t>
            </a:r>
            <a:r>
              <a:rPr lang="en-US" sz="1800" dirty="0" smtClean="0"/>
              <a:t> Computer Science, vol. 167, pp. 376–381, 2020.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Access the project’s source code and documentation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2000" dirty="0" smtClean="0"/>
              <a:t> via the </a:t>
            </a:r>
            <a:r>
              <a:rPr lang="en-US" sz="2000" dirty="0" err="1" smtClean="0"/>
              <a:t>GitHub</a:t>
            </a:r>
            <a:r>
              <a:rPr lang="en-US" sz="2000" dirty="0" smtClean="0"/>
              <a:t> repository:</a:t>
            </a: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IN" sz="2000" u="sng" dirty="0" smtClean="0">
                <a:hlinkClick r:id="rId3"/>
              </a:rPr>
              <a:t> https://github.com/ArunkumarK572/Agro-Mentor</a:t>
            </a:r>
            <a:endParaRPr lang="en-US" sz="2000" dirty="0" smtClean="0"/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 smtClean="0"/>
          </a:p>
          <a:p>
            <a:pPr marL="342900" indent="-190500" algn="ctr">
              <a:spcBef>
                <a:spcPts val="0"/>
              </a:spcBef>
              <a:buSzPct val="100000"/>
              <a:buNone/>
            </a:pPr>
            <a:endParaRPr lang="en-IN" dirty="0" smtClean="0"/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IN" dirty="0" smtClean="0"/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 smtClean="0"/>
          </a:p>
          <a:p>
            <a:pPr marL="342900" indent="-190500" algn="ctr">
              <a:spcBef>
                <a:spcPts val="0"/>
              </a:spcBef>
              <a:buSzPct val="100000"/>
              <a:buNone/>
            </a:pPr>
            <a:r>
              <a:rPr lang="en-US" dirty="0" smtClean="0"/>
              <a:t>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 descr="vecteezy_click-cursor-icon-with-click-here-button_21971563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0073" y="3480351"/>
            <a:ext cx="3629609" cy="111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6357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571" y="1711904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1023042" y="235390"/>
            <a:ext cx="10457758" cy="1077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sz="3200" dirty="0" err="1" smtClean="0">
                <a:solidFill>
                  <a:schemeClr val="bg2">
                    <a:lumMod val="7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Abstruct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	</a:t>
            </a:r>
            <a:br>
              <a:rPr lang="en-US" dirty="0" smtClean="0">
                <a:solidFill>
                  <a:schemeClr val="bg2">
                    <a:lumMod val="75000"/>
                  </a:schemeClr>
                </a:solidFill>
              </a:rPr>
            </a:br>
            <a:endParaRPr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 smtClean="0">
                <a:solidFill>
                  <a:srgbClr val="0070C0"/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Agro-Mentor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AI-powered, bilingual platform that enables Indian farmers to instantly diagnose crop diseases using advanced image analysis, receive expert recommendations, and access real-time market information through a single, easy-to-use mobile app.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platform integrates artificial intelligence for automatic disease detection, while also providing local language (Kannada/English) support to ensure accessibility and relevance for rural users.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By combining AI-driven insights, seamless expert advice, and live marketplace updates, Agro-Mentor aims to boost farm productivity, increase profitability, and drive sustainable growth in rural agriculture.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b="1" dirty="0" smtClean="0">
              <a:solidFill>
                <a:srgbClr val="0070C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b="1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 smtClean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345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181070"/>
            <a:ext cx="10668000" cy="56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799" y="932507"/>
            <a:ext cx="11219255" cy="558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Kamilaris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Prenafeta-Boldú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(2018):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Deep learning enables smart diagnostics, yield prediction, and precision management in agriculture.</a:t>
            </a:r>
          </a:p>
          <a:p>
            <a:pPr>
              <a:buFont typeface="+mj-lt"/>
              <a:buAutoNum type="arabicPeriod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Sladojevic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et al. (2016):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CNN models achieve high accuracy in automated plant leaf disease detection from images.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Singh, Jain &amp; Jain (2020):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neural networks provide rapid identification of crop diseases from digital pictures.</a:t>
            </a:r>
          </a:p>
          <a:p>
            <a:pPr>
              <a:buFont typeface="+mj-lt"/>
              <a:buAutoNum type="arabicPeriod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Ferentinos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(2018):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Neural networks successfully diagnose multiple crop diseases in varied field environments.</a:t>
            </a:r>
          </a:p>
          <a:p>
            <a:pPr>
              <a:buFont typeface="+mj-lt"/>
              <a:buAutoNum type="arabicPeriod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Ramcharan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et al. (2019):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Smartphone-based AI systems accurately detect cassava diseases for smallholders.</a:t>
            </a:r>
          </a:p>
          <a:p>
            <a:pPr>
              <a:buFont typeface="+mj-lt"/>
              <a:buAutoNum type="arabicPeriod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Meshram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et al. (2021):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Surveys current ML technologies improving pre, during, and post-harvest processes in agriculture.</a:t>
            </a:r>
          </a:p>
          <a:p>
            <a:pPr>
              <a:buFont typeface="+mj-lt"/>
              <a:buAutoNum type="arabicPeriod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Zheng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et al. (2019):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Staged CNNs provide robust, real-world rice disease detection from field-captured images.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Linares &amp; Parra (2025):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and AI fusion supports advanced crop and grassland management with decision support in smart farming.</a:t>
            </a:r>
          </a:p>
          <a:p>
            <a:pPr>
              <a:buFont typeface="+mj-lt"/>
              <a:buAutoNum type="arabicPeriod"/>
            </a:pP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Mzoughi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Yahiaoui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(2023):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Ensemble deep learning and multispectral imagery help detect plant diseases earlier and more reliably.</a:t>
            </a:r>
          </a:p>
          <a:p>
            <a:pPr>
              <a:buFont typeface="+mj-lt"/>
              <a:buAutoNum type="arabicPeriod"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Nature Communications (2023):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Three-stage deep learning boosts field-accuracy for crop disease recognition in real farm settings.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8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24892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+mn-lt"/>
                <a:ea typeface="Cambria" panose="02040503050406030204" pitchFamily="18" charset="0"/>
              </a:rPr>
              <a:t>OBJECTIVE</a:t>
            </a:r>
            <a:endParaRPr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AC29A37-D0DF-E6C8-5022-26ACC50A5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681" y="986828"/>
            <a:ext cx="10385532" cy="6017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Mobile-First Design: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 an intuitive, user-friendly mobile application to maximize accessibility and ease of use for farmers.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Localized Customization: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Adapt the platform to address the specific agricultural challenges and needs of select regions or farming communities—starting with Karnataka.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Expert Connectivity: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Enable farmers to interact directly with local agronomy professionals and experts for personalized support and real-time advice.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Multi-Language Support: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Provide the app interface in multiple regional languages, such as Kannada and English, to cater to a diverse user base.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724277" y="0"/>
            <a:ext cx="5513561" cy="76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+mn-lt"/>
                <a:ea typeface="Cambria" panose="02040503050406030204" pitchFamily="18" charset="0"/>
              </a:rPr>
              <a:t>OBJECTIVE (cont..)</a:t>
            </a:r>
            <a:endParaRPr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1AC29A37-D0DF-E6C8-5022-26ACC50A59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7681" y="986828"/>
            <a:ext cx="10385532" cy="4042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Real time AI Assistant support: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Integrate an intelligent AI assistant to deliver instant, personalized responses to farming questions, expert advice, and agricultural recommendations at any time.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Integrated Disease Detection: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 AI-powered image analysis to detect crop diseases and deliver accurate recommendations, enhancing farmer decision-making.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Market and Resource Linkages: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Offer features for contract farming, vertical farming, and digital marketplace connections, helping farmers access new opportunities and improve profitability.</a:t>
            </a:r>
          </a:p>
          <a:p>
            <a:pPr lvl="0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Live News and Market Prices: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Provide farmers with up-to-date agricultural news and live market price information to empower better decision-making and keep them informed about the latest trends.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488886"/>
            <a:ext cx="10668000" cy="273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 smtClean="0"/>
              <a:t>Existing </a:t>
            </a:r>
            <a:r>
              <a:rPr lang="en-US" dirty="0" smtClean="0"/>
              <a:t>Methods and Drawbacks</a:t>
            </a:r>
            <a:r>
              <a:rPr lang="en-US" b="0" dirty="0" smtClean="0"/>
              <a:t/>
            </a:r>
            <a:br>
              <a:rPr lang="en-US" b="0" dirty="0" smtClean="0"/>
            </a:br>
            <a:endParaRPr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00377D3-6299-3F98-9A59-5EF675D0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" y="959667"/>
            <a:ext cx="1123696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Multiple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Apps, Fragmented Functions: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Farmers must use separate apps for disease detection, market information, and expert advice, leading to inconvenience and inefficiency.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Limited Language Support: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Most platforms are English-only, making them inaccessible for many local language farmers in regions like Karnataka.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High Data and Internet Dependence: 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Apps require stable connectivity and consume significant data, which is often not feasible in rural areas.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Cost Barriers: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Some features or updates may require payment, limiting usage for low-income farmers.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 Unified Ecosystem: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There is no single app that combines AI disease diagnosis, real-time expert chat, marketplace, and regional customization in one solution.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97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>
                <a:latin typeface="+mn-lt"/>
              </a:rPr>
              <a:t>Proposed Methodology</a:t>
            </a:r>
            <a:endParaRPr dirty="0">
              <a:latin typeface="+mn-lt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B00377D3-6299-3F98-9A59-5EF675D00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" y="959667"/>
            <a:ext cx="1123696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Workflow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Steps: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User Access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Farmers access the Agro mentor PWA via mobile or desktop, with support for English and Kannada.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Image Input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Farmers upload or capture crop images through the app.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Preprocessing &amp; Analysis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Images undergo quality checks, resizing, and enhancement before AI analysis.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 Disease Detection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Image processing and CNN models classify crop diseases, provide severity levels, and generate confidence scores.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Expert &amp; Community Support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Recommendations, expert consultation, and peer knowledge sharing are delivered through the platform.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Marketplace &amp; Updates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Farmers access direct marketplaces, contract farming options, and real-time news/market prices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Feasibility—Technology, Cost, Resources:</a:t>
            </a:r>
          </a:p>
          <a:p>
            <a:pPr lvl="1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Technology: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Uses open-source PWA (React,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TypeScript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), scalable Python-based CNNs, and cloud/backend integration—enabling easy upgrades and modular deployment.</a:t>
            </a:r>
          </a:p>
          <a:p>
            <a:pPr lvl="1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Cost: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 PWA avoids app store fees, supports affordable rollout, and uses widely available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/IT infrastructure.</a:t>
            </a:r>
          </a:p>
          <a:p>
            <a:pPr lvl="1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Resources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: Leverages digital literacy programs, existing mobile penetration, and a modular stack so developers can localize or extend the system for different crops or regions.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3797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User Portal: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Bilingual web app for easy farmer access and navigation.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AI Disease Detection: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Crop images analyzed instantly by advanced AI models.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AI + Expert Chat: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Instant AI responses and live expert support through an interactive chat.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Marketplace: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Access to contract farming, trading, and real-time news/prices.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Community: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Peer-to-peer farmer support and knowledge sharing platform.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private-us-east-1.manuscdn.com/sessionFile/BBmVE91WJLa5w4u6Pp7pN1/sandbox/GO3lWtY9IF9MP7fZlkOZyr_1757355933000_na1fn_Y29sb3JlZF9mbG93Y2hhcnQ.png?Policy=eyJTdGF0ZW1lbnQiOlt7IlJlc291cmNlIjoiaHR0cHM6Ly9wcml2YXRlLXVzLWVhc3QtMS5tYW51c2Nkbi5jb20vc2Vzc2lvbkZpbGUvQkJtVkU5MVdKTGE1dzR1NlBwN3BOMS9zYW5kYm94L0dPM2xXdFk5SUY5TVA3Zlpsa09aeXJfMTc1NzM1NTkzMzAwMF9uYTFmbl9ZMjlzYjNKbFpGOW1iRzkzWTJoaGNuUS5wbmciLCJDb25kaXRpb24iOnsiRGF0ZUxlc3NUaGFuIjp7IkFXUzpFcG9jaFRpbWUiOjE3OTg3NjE2MDB9fX1dfQ__&amp;Key-Pair-Id=K2HSFNDJXOU9YS&amp;Signature=Mp9jFG91pL1hG~QU826MsiLJELJVYzlMIVQkZb3BMMyMhoFtCbAnBDb5gCCGLeGR67UQ1Vch4YKsruE2cIw6jLsuGvPXw2OUAjhcbUFSbEEHBovyevxOM~ea5CmMmeZzIzX78218UhLw78UOsHGRZM4SlgNEv2vQADkQryefYtuK5aRIDz-PHEYfmeIQUGjEwv4EIRcRs--xyPHUYQxRuH5G3DGtTPtyXdeUCIAcRh8KGdi-IlOgdGmhQlJ80O0vDvnZE3H3yJt63oq1KdOB5-s2U8ELdTrg8gstCppbTbgvPoakBi~rDyw-nsLJIUAgHOqMjuVZLZV5PnQPw46weg__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02730" y="986419"/>
            <a:ext cx="6286803" cy="527044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794</Words>
  <Application>Microsoft Office PowerPoint</Application>
  <PresentationFormat>Custom</PresentationFormat>
  <Paragraphs>113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Bioinformatics</vt:lpstr>
      <vt:lpstr>Agro-Mentor: AI-powered Platform for Agricultural Management and Real-Time Support</vt:lpstr>
      <vt:lpstr>Abstruct  </vt:lpstr>
      <vt:lpstr>Literature Survey</vt:lpstr>
      <vt:lpstr>OBJECTIVE</vt:lpstr>
      <vt:lpstr>OBJECTIVE (cont..)</vt:lpstr>
      <vt:lpstr>Existing Methods and Drawbacks </vt:lpstr>
      <vt:lpstr>Proposed Methodology</vt:lpstr>
      <vt:lpstr>Modules</vt:lpstr>
      <vt:lpstr>Architecture Diagram</vt:lpstr>
      <vt:lpstr>Software requirements</vt:lpstr>
      <vt:lpstr>Timeline of the Project </vt:lpstr>
      <vt:lpstr>Timeline of the Project in Gantt Chart</vt:lpstr>
      <vt:lpstr>References </vt:lpstr>
      <vt:lpstr>Github Link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DELL</cp:lastModifiedBy>
  <cp:revision>50</cp:revision>
  <dcterms:modified xsi:type="dcterms:W3CDTF">2025-09-08T18:38:12Z</dcterms:modified>
</cp:coreProperties>
</file>