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sldIdLst>
    <p:sldId id="270" r:id="rId2"/>
    <p:sldId id="256" r:id="rId3"/>
    <p:sldId id="257" r:id="rId4"/>
    <p:sldId id="272" r:id="rId5"/>
    <p:sldId id="273" r:id="rId6"/>
    <p:sldId id="258" r:id="rId7"/>
    <p:sldId id="259" r:id="rId8"/>
    <p:sldId id="260" r:id="rId9"/>
    <p:sldId id="261" r:id="rId10"/>
    <p:sldId id="262" r:id="rId11"/>
    <p:sldId id="263" r:id="rId12"/>
    <p:sldId id="264" r:id="rId13"/>
    <p:sldId id="265" r:id="rId14"/>
    <p:sldId id="266" r:id="rId15"/>
    <p:sldId id="267" r:id="rId16"/>
    <p:sldId id="269"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5D4"/>
    <a:srgbClr val="178AE9"/>
    <a:srgbClr val="0066FF"/>
    <a:srgbClr val="3366FF"/>
    <a:srgbClr val="0D79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0FDAF-617B-4E32-BE9B-6BA4D283E5A2}" v="99" dt="2023-02-25T04:46:56.823"/>
    <p1510:client id="{06ABEF0B-72E9-413B-AE9F-2C0C3AC9F0D6}" v="35" dt="2023-01-26T05:34:24.008"/>
    <p1510:client id="{2DADFE07-DD08-40D9-8B5D-34F4A1F52C9C}" v="66" dt="2023-01-26T11:57:54.584"/>
    <p1510:client id="{3FA1306D-7DD8-44F4-AD04-05E500046334}" v="3" dt="2023-01-26T06:27:28.519"/>
    <p1510:client id="{42A4927A-3CD6-4141-A974-401684840722}" v="4" dt="2023-01-26T07:29:38.579"/>
    <p1510:client id="{4782AC5D-74F0-4DCC-897D-63B667744907}" v="14" dt="2023-01-26T06:15:56.519"/>
    <p1510:client id="{5A41FBE7-B2EC-4394-BEE5-FB8F5470E2B0}" v="395" dt="2023-01-26T14:48:21.826"/>
    <p1510:client id="{67BBEC7B-04E0-4FB6-B633-4F539E0DED1E}" v="133" dt="2023-01-26T08:53:14.962"/>
    <p1510:client id="{714D5189-FC4B-4AC9-8940-A15E2346580E}" v="3" dt="2023-01-26T12:23:17.923"/>
    <p1510:client id="{78886417-BD1D-46C3-BE4E-5B8F481D31E3}" v="14" dt="2023-01-25T07:09:14.396"/>
    <p1510:client id="{7EAF4951-5801-4757-AD22-07E16B73FCD5}" v="209" dt="2023-01-26T13:29:48.523"/>
    <p1510:client id="{8DD690D7-5AAD-4297-BDAD-0EABB0DB9859}" v="322" dt="2023-01-26T14:12:30.716"/>
    <p1510:client id="{9D171D86-BE93-4AFB-813F-BA8F20B89061}" v="1" dt="2023-02-07T16:14:37.573"/>
    <p1510:client id="{9F283129-720E-438D-92E0-AA740CD4B586}" v="246" dt="2023-02-28T05:14:19.244"/>
    <p1510:client id="{A578CEF7-7228-47BE-8810-27CBEE9DDCED}" v="24" dt="2023-01-26T05:59:03.950"/>
    <p1510:client id="{A6B01B66-0659-46AD-8D55-7A24837BBE99}" v="5" dt="2023-01-26T07:21:42.764"/>
    <p1510:client id="{B35C01FE-44FB-4B58-A221-91B02BB58731}" v="110" dt="2023-01-27T07:11:31.340"/>
    <p1510:client id="{B936E158-3A72-4654-9502-577CB28ACC9B}" v="19" dt="2023-01-26T08:54:34.292"/>
    <p1510:client id="{BA2AB7F4-C7E4-4CE4-B1A4-7590E9AD0ECC}" v="38" dt="2023-01-25T06:52:15.102"/>
    <p1510:client id="{EF03EE79-D4C7-4E2C-9759-AEF449FBBD1E}" v="288" dt="2023-02-28T06:34:40.588"/>
    <p1510:client id="{FDAC3282-832F-4C94-8F5C-9A08FD6EF918}" v="11" dt="2023-02-21T09:17:31.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88" autoAdjust="0"/>
    <p:restoredTop sz="94640" autoAdjust="0"/>
  </p:normalViewPr>
  <p:slideViewPr>
    <p:cSldViewPr snapToGrid="0">
      <p:cViewPr>
        <p:scale>
          <a:sx n="66" d="100"/>
          <a:sy n="66" d="100"/>
        </p:scale>
        <p:origin x="-1512" y="-372"/>
      </p:cViewPr>
      <p:guideLst>
        <p:guide orient="horz" pos="2160"/>
        <p:guide pos="3840"/>
      </p:guideLst>
    </p:cSldViewPr>
  </p:slideViewPr>
  <p:outlineViewPr>
    <p:cViewPr>
      <p:scale>
        <a:sx n="20" d="100"/>
        <a:sy n="20" d="100"/>
      </p:scale>
      <p:origin x="30" y="1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6D04F-BCC2-43BC-B6B5-ECF6B80CB68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F8A7302-508C-42DB-99BA-B04D7599C6CE}">
      <dgm:prSet/>
      <dgm:spPr/>
      <dgm:t>
        <a:bodyPr/>
        <a:lstStyle/>
        <a:p>
          <a:r>
            <a:rPr lang="en-US" dirty="0"/>
            <a:t>The Fire fighting Robot is a compact and portable emergency responder robot that </a:t>
          </a:r>
          <a:r>
            <a:rPr lang="en-US" b="1" dirty="0"/>
            <a:t>assists firemen in fighting high-risk fires</a:t>
          </a:r>
          <a:r>
            <a:rPr lang="en-US" dirty="0"/>
            <a:t>, especially in highly dangerous environments where it is not safe for people to enter.</a:t>
          </a:r>
        </a:p>
      </dgm:t>
    </dgm:pt>
    <dgm:pt modelId="{66D5F5CC-8B25-470C-83BB-D51E2D44175C}" type="parTrans" cxnId="{7C569747-076E-431F-866C-33ADEE865408}">
      <dgm:prSet/>
      <dgm:spPr/>
      <dgm:t>
        <a:bodyPr/>
        <a:lstStyle/>
        <a:p>
          <a:endParaRPr lang="en-US"/>
        </a:p>
      </dgm:t>
    </dgm:pt>
    <dgm:pt modelId="{DB2825B9-77D6-459D-BB08-D40D4BA6D21C}" type="sibTrans" cxnId="{7C569747-076E-431F-866C-33ADEE865408}">
      <dgm:prSet/>
      <dgm:spPr/>
      <dgm:t>
        <a:bodyPr/>
        <a:lstStyle/>
        <a:p>
          <a:endParaRPr lang="en-US"/>
        </a:p>
      </dgm:t>
    </dgm:pt>
    <dgm:pt modelId="{58D39C95-F5E1-4BD5-9887-2A0D8C92F77A}">
      <dgm:prSet/>
      <dgm:spPr/>
      <dgm:t>
        <a:bodyPr/>
        <a:lstStyle/>
        <a:p>
          <a:r>
            <a:rPr lang="en-US" dirty="0" smtClean="0"/>
            <a:t> It </a:t>
          </a:r>
          <a:r>
            <a:rPr lang="en-US" dirty="0" smtClean="0"/>
            <a:t>is </a:t>
          </a:r>
          <a:r>
            <a:rPr lang="en-US" dirty="0" smtClean="0"/>
            <a:t>used </a:t>
          </a:r>
          <a:r>
            <a:rPr lang="en-US" dirty="0"/>
            <a:t>to get alert through </a:t>
          </a:r>
          <a:r>
            <a:rPr lang="en-US" b="1" dirty="0"/>
            <a:t>SMS and Call </a:t>
          </a:r>
          <a:r>
            <a:rPr lang="en-US" dirty="0"/>
            <a:t>before the fire becomes very explosive and extinguish the flame at the starting stage to save the people and the environment.</a:t>
          </a:r>
        </a:p>
      </dgm:t>
    </dgm:pt>
    <dgm:pt modelId="{F90858D2-5C29-4755-89E0-7375E674119B}" type="parTrans" cxnId="{84D1DB21-66B0-4137-BB2E-5023099587C8}">
      <dgm:prSet/>
      <dgm:spPr/>
      <dgm:t>
        <a:bodyPr/>
        <a:lstStyle/>
        <a:p>
          <a:endParaRPr lang="en-US"/>
        </a:p>
      </dgm:t>
    </dgm:pt>
    <dgm:pt modelId="{697508B4-80C1-4390-A9C1-AA08318D5356}" type="sibTrans" cxnId="{84D1DB21-66B0-4137-BB2E-5023099587C8}">
      <dgm:prSet/>
      <dgm:spPr/>
      <dgm:t>
        <a:bodyPr/>
        <a:lstStyle/>
        <a:p>
          <a:endParaRPr lang="en-US"/>
        </a:p>
      </dgm:t>
    </dgm:pt>
    <dgm:pt modelId="{36F468DF-B098-4DFE-914A-965268009D71}" type="pres">
      <dgm:prSet presAssocID="{08D6D04F-BCC2-43BC-B6B5-ECF6B80CB68E}" presName="hierChild1" presStyleCnt="0">
        <dgm:presLayoutVars>
          <dgm:chPref val="1"/>
          <dgm:dir/>
          <dgm:animOne val="branch"/>
          <dgm:animLvl val="lvl"/>
          <dgm:resizeHandles/>
        </dgm:presLayoutVars>
      </dgm:prSet>
      <dgm:spPr/>
      <dgm:t>
        <a:bodyPr/>
        <a:lstStyle/>
        <a:p>
          <a:endParaRPr lang="en-US"/>
        </a:p>
      </dgm:t>
    </dgm:pt>
    <dgm:pt modelId="{0B4F8D7C-98F4-4F0C-B0D4-9574EC373FD2}" type="pres">
      <dgm:prSet presAssocID="{8F8A7302-508C-42DB-99BA-B04D7599C6CE}" presName="hierRoot1" presStyleCnt="0"/>
      <dgm:spPr/>
    </dgm:pt>
    <dgm:pt modelId="{D808F5DF-CD89-4691-ADED-76AEF347973F}" type="pres">
      <dgm:prSet presAssocID="{8F8A7302-508C-42DB-99BA-B04D7599C6CE}" presName="composite" presStyleCnt="0"/>
      <dgm:spPr/>
    </dgm:pt>
    <dgm:pt modelId="{5458CC3A-7F89-42E7-AB27-771AB2E33AF8}" type="pres">
      <dgm:prSet presAssocID="{8F8A7302-508C-42DB-99BA-B04D7599C6CE}" presName="background" presStyleLbl="node0" presStyleIdx="0" presStyleCnt="2"/>
      <dgm:spPr/>
    </dgm:pt>
    <dgm:pt modelId="{1C8F29FC-4510-4FC1-93EE-35024F312E34}" type="pres">
      <dgm:prSet presAssocID="{8F8A7302-508C-42DB-99BA-B04D7599C6CE}" presName="text" presStyleLbl="fgAcc0" presStyleIdx="0" presStyleCnt="2">
        <dgm:presLayoutVars>
          <dgm:chPref val="3"/>
        </dgm:presLayoutVars>
      </dgm:prSet>
      <dgm:spPr/>
      <dgm:t>
        <a:bodyPr/>
        <a:lstStyle/>
        <a:p>
          <a:endParaRPr lang="en-US"/>
        </a:p>
      </dgm:t>
    </dgm:pt>
    <dgm:pt modelId="{94435D6E-C93A-4F63-B1CE-69D4C0FE29E1}" type="pres">
      <dgm:prSet presAssocID="{8F8A7302-508C-42DB-99BA-B04D7599C6CE}" presName="hierChild2" presStyleCnt="0"/>
      <dgm:spPr/>
    </dgm:pt>
    <dgm:pt modelId="{0F80885F-EB69-4686-BBD4-0AC216F4607C}" type="pres">
      <dgm:prSet presAssocID="{58D39C95-F5E1-4BD5-9887-2A0D8C92F77A}" presName="hierRoot1" presStyleCnt="0"/>
      <dgm:spPr/>
    </dgm:pt>
    <dgm:pt modelId="{CB91E88C-BE6C-4EFD-BCE7-83EF36A2B920}" type="pres">
      <dgm:prSet presAssocID="{58D39C95-F5E1-4BD5-9887-2A0D8C92F77A}" presName="composite" presStyleCnt="0"/>
      <dgm:spPr/>
    </dgm:pt>
    <dgm:pt modelId="{35B07E96-388F-4824-B5C8-59E9D2100302}" type="pres">
      <dgm:prSet presAssocID="{58D39C95-F5E1-4BD5-9887-2A0D8C92F77A}" presName="background" presStyleLbl="node0" presStyleIdx="1" presStyleCnt="2"/>
      <dgm:spPr/>
    </dgm:pt>
    <dgm:pt modelId="{22F7E705-DB3D-4670-92CE-E0BC8C6DBFA4}" type="pres">
      <dgm:prSet presAssocID="{58D39C95-F5E1-4BD5-9887-2A0D8C92F77A}" presName="text" presStyleLbl="fgAcc0" presStyleIdx="1" presStyleCnt="2">
        <dgm:presLayoutVars>
          <dgm:chPref val="3"/>
        </dgm:presLayoutVars>
      </dgm:prSet>
      <dgm:spPr/>
      <dgm:t>
        <a:bodyPr/>
        <a:lstStyle/>
        <a:p>
          <a:endParaRPr lang="en-US"/>
        </a:p>
      </dgm:t>
    </dgm:pt>
    <dgm:pt modelId="{303A9D1F-90D3-4EDC-9E94-734E31701E73}" type="pres">
      <dgm:prSet presAssocID="{58D39C95-F5E1-4BD5-9887-2A0D8C92F77A}" presName="hierChild2" presStyleCnt="0"/>
      <dgm:spPr/>
    </dgm:pt>
  </dgm:ptLst>
  <dgm:cxnLst>
    <dgm:cxn modelId="{7C569747-076E-431F-866C-33ADEE865408}" srcId="{08D6D04F-BCC2-43BC-B6B5-ECF6B80CB68E}" destId="{8F8A7302-508C-42DB-99BA-B04D7599C6CE}" srcOrd="0" destOrd="0" parTransId="{66D5F5CC-8B25-470C-83BB-D51E2D44175C}" sibTransId="{DB2825B9-77D6-459D-BB08-D40D4BA6D21C}"/>
    <dgm:cxn modelId="{FF4D05E8-0BC2-434E-AD1D-1D4014B411CF}" type="presOf" srcId="{08D6D04F-BCC2-43BC-B6B5-ECF6B80CB68E}" destId="{36F468DF-B098-4DFE-914A-965268009D71}" srcOrd="0" destOrd="0" presId="urn:microsoft.com/office/officeart/2005/8/layout/hierarchy1"/>
    <dgm:cxn modelId="{84D1DB21-66B0-4137-BB2E-5023099587C8}" srcId="{08D6D04F-BCC2-43BC-B6B5-ECF6B80CB68E}" destId="{58D39C95-F5E1-4BD5-9887-2A0D8C92F77A}" srcOrd="1" destOrd="0" parTransId="{F90858D2-5C29-4755-89E0-7375E674119B}" sibTransId="{697508B4-80C1-4390-A9C1-AA08318D5356}"/>
    <dgm:cxn modelId="{5FE6091C-AFAE-4BFE-9413-29DAF6122A2B}" type="presOf" srcId="{8F8A7302-508C-42DB-99BA-B04D7599C6CE}" destId="{1C8F29FC-4510-4FC1-93EE-35024F312E34}" srcOrd="0" destOrd="0" presId="urn:microsoft.com/office/officeart/2005/8/layout/hierarchy1"/>
    <dgm:cxn modelId="{24FCB95B-1D91-4BDE-88C9-65779D4333D6}" type="presOf" srcId="{58D39C95-F5E1-4BD5-9887-2A0D8C92F77A}" destId="{22F7E705-DB3D-4670-92CE-E0BC8C6DBFA4}" srcOrd="0" destOrd="0" presId="urn:microsoft.com/office/officeart/2005/8/layout/hierarchy1"/>
    <dgm:cxn modelId="{8996DD11-427B-4EDC-9494-11A47385302B}" type="presParOf" srcId="{36F468DF-B098-4DFE-914A-965268009D71}" destId="{0B4F8D7C-98F4-4F0C-B0D4-9574EC373FD2}" srcOrd="0" destOrd="0" presId="urn:microsoft.com/office/officeart/2005/8/layout/hierarchy1"/>
    <dgm:cxn modelId="{63962F3C-8195-422F-AD43-8B0D2BA8F286}" type="presParOf" srcId="{0B4F8D7C-98F4-4F0C-B0D4-9574EC373FD2}" destId="{D808F5DF-CD89-4691-ADED-76AEF347973F}" srcOrd="0" destOrd="0" presId="urn:microsoft.com/office/officeart/2005/8/layout/hierarchy1"/>
    <dgm:cxn modelId="{95BABC82-0F78-4BC3-A42A-6618746E2C35}" type="presParOf" srcId="{D808F5DF-CD89-4691-ADED-76AEF347973F}" destId="{5458CC3A-7F89-42E7-AB27-771AB2E33AF8}" srcOrd="0" destOrd="0" presId="urn:microsoft.com/office/officeart/2005/8/layout/hierarchy1"/>
    <dgm:cxn modelId="{809E13E5-1068-46DF-844D-E838C8858D42}" type="presParOf" srcId="{D808F5DF-CD89-4691-ADED-76AEF347973F}" destId="{1C8F29FC-4510-4FC1-93EE-35024F312E34}" srcOrd="1" destOrd="0" presId="urn:microsoft.com/office/officeart/2005/8/layout/hierarchy1"/>
    <dgm:cxn modelId="{6B23B82A-704E-4B85-986D-7CBE548CD9EC}" type="presParOf" srcId="{0B4F8D7C-98F4-4F0C-B0D4-9574EC373FD2}" destId="{94435D6E-C93A-4F63-B1CE-69D4C0FE29E1}" srcOrd="1" destOrd="0" presId="urn:microsoft.com/office/officeart/2005/8/layout/hierarchy1"/>
    <dgm:cxn modelId="{A4EB8536-C1B8-400B-882C-04A666784971}" type="presParOf" srcId="{36F468DF-B098-4DFE-914A-965268009D71}" destId="{0F80885F-EB69-4686-BBD4-0AC216F4607C}" srcOrd="1" destOrd="0" presId="urn:microsoft.com/office/officeart/2005/8/layout/hierarchy1"/>
    <dgm:cxn modelId="{E6A7F6A0-DDF5-47D7-AE93-85DE655EA329}" type="presParOf" srcId="{0F80885F-EB69-4686-BBD4-0AC216F4607C}" destId="{CB91E88C-BE6C-4EFD-BCE7-83EF36A2B920}" srcOrd="0" destOrd="0" presId="urn:microsoft.com/office/officeart/2005/8/layout/hierarchy1"/>
    <dgm:cxn modelId="{A2522A80-4AF0-45A5-B92B-0BF92352ED0B}" type="presParOf" srcId="{CB91E88C-BE6C-4EFD-BCE7-83EF36A2B920}" destId="{35B07E96-388F-4824-B5C8-59E9D2100302}" srcOrd="0" destOrd="0" presId="urn:microsoft.com/office/officeart/2005/8/layout/hierarchy1"/>
    <dgm:cxn modelId="{E64E2DF9-4701-4B7A-81E7-979490506D0B}" type="presParOf" srcId="{CB91E88C-BE6C-4EFD-BCE7-83EF36A2B920}" destId="{22F7E705-DB3D-4670-92CE-E0BC8C6DBFA4}" srcOrd="1" destOrd="0" presId="urn:microsoft.com/office/officeart/2005/8/layout/hierarchy1"/>
    <dgm:cxn modelId="{89484394-DBAC-4E38-8759-40E2C81B9C61}" type="presParOf" srcId="{0F80885F-EB69-4686-BBD4-0AC216F4607C}" destId="{303A9D1F-90D3-4EDC-9E94-734E31701E7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0B6143-4F49-4199-83E6-FDBF8340CC38}" type="doc">
      <dgm:prSet loTypeId="urn:microsoft.com/office/officeart/2005/8/layout/vProcess5" loCatId="process" qsTypeId="urn:microsoft.com/office/officeart/2005/8/quickstyle/simple1" qsCatId="simple" csTypeId="urn:microsoft.com/office/officeart/2005/8/colors/colorful1#1" csCatId="colorful" phldr="1"/>
      <dgm:spPr/>
      <dgm:t>
        <a:bodyPr/>
        <a:lstStyle/>
        <a:p>
          <a:endParaRPr lang="en-US"/>
        </a:p>
      </dgm:t>
    </dgm:pt>
    <dgm:pt modelId="{8B66DA1B-D233-4D91-A1FA-D92A95B4DFA0}">
      <dgm:prSet/>
      <dgm:spPr/>
      <dgm:t>
        <a:bodyPr/>
        <a:lstStyle/>
        <a:p>
          <a:pPr rtl="0"/>
          <a:r>
            <a:rPr lang="en-US" i="0" dirty="0" smtClean="0">
              <a:solidFill>
                <a:schemeClr val="tx1"/>
              </a:solidFill>
              <a:latin typeface="Calibri"/>
              <a:cs typeface="Calibri"/>
            </a:rPr>
            <a:t>Fire </a:t>
          </a:r>
          <a:r>
            <a:rPr lang="en-US" i="0" dirty="0">
              <a:solidFill>
                <a:schemeClr val="tx1"/>
              </a:solidFill>
              <a:latin typeface="Calibri"/>
              <a:cs typeface="Calibri"/>
            </a:rPr>
            <a:t>Fighting robots can fully play their role in various dangerous and complex environments .</a:t>
          </a:r>
        </a:p>
      </dgm:t>
    </dgm:pt>
    <dgm:pt modelId="{4426EE44-82BB-413F-AEA3-67B8D5EBC9A5}" type="parTrans" cxnId="{4B8277EE-7523-4D56-A996-2EFA8354A1B7}">
      <dgm:prSet/>
      <dgm:spPr/>
      <dgm:t>
        <a:bodyPr/>
        <a:lstStyle/>
        <a:p>
          <a:endParaRPr lang="en-US"/>
        </a:p>
      </dgm:t>
    </dgm:pt>
    <dgm:pt modelId="{A70B32DB-DBA6-4503-960F-498846FD9C65}" type="sibTrans" cxnId="{4B8277EE-7523-4D56-A996-2EFA8354A1B7}">
      <dgm:prSet/>
      <dgm:spPr/>
      <dgm:t>
        <a:bodyPr/>
        <a:lstStyle/>
        <a:p>
          <a:endParaRPr lang="en-US"/>
        </a:p>
      </dgm:t>
    </dgm:pt>
    <dgm:pt modelId="{024D6CF6-41F0-456C-BDE9-C3D84483904D}">
      <dgm:prSet/>
      <dgm:spPr/>
      <dgm:t>
        <a:bodyPr/>
        <a:lstStyle/>
        <a:p>
          <a:r>
            <a:rPr lang="en-US" i="0" dirty="0">
              <a:solidFill>
                <a:schemeClr val="tx1"/>
              </a:solidFill>
              <a:latin typeface="Calibri"/>
              <a:cs typeface="Calibri"/>
            </a:rPr>
            <a:t>Reliable and Economical.</a:t>
          </a:r>
        </a:p>
      </dgm:t>
    </dgm:pt>
    <dgm:pt modelId="{4385855C-0BC5-4E5B-87FD-D0FB09884591}" type="parTrans" cxnId="{72DC1787-5CEB-4F27-90C5-01999A640692}">
      <dgm:prSet/>
      <dgm:spPr/>
      <dgm:t>
        <a:bodyPr/>
        <a:lstStyle/>
        <a:p>
          <a:endParaRPr lang="en-US"/>
        </a:p>
      </dgm:t>
    </dgm:pt>
    <dgm:pt modelId="{9D4399E0-4DE3-46EE-B77B-E5CACA27464F}" type="sibTrans" cxnId="{72DC1787-5CEB-4F27-90C5-01999A640692}">
      <dgm:prSet/>
      <dgm:spPr/>
      <dgm:t>
        <a:bodyPr/>
        <a:lstStyle/>
        <a:p>
          <a:endParaRPr lang="en-US"/>
        </a:p>
      </dgm:t>
    </dgm:pt>
    <dgm:pt modelId="{AFD91460-6B2D-4558-BDBE-AB26D7B67801}">
      <dgm:prSet phldr="0"/>
      <dgm:spPr/>
      <dgm:t>
        <a:bodyPr/>
        <a:lstStyle/>
        <a:p>
          <a:r>
            <a:rPr lang="en-US" i="0" dirty="0" smtClean="0">
              <a:solidFill>
                <a:schemeClr val="tx1"/>
              </a:solidFill>
              <a:latin typeface="Calibri"/>
              <a:cs typeface="Calibri"/>
            </a:rPr>
            <a:t>Fire-Fighting </a:t>
          </a:r>
          <a:r>
            <a:rPr lang="en-US" i="0" dirty="0">
              <a:solidFill>
                <a:schemeClr val="tx1"/>
              </a:solidFill>
              <a:latin typeface="Calibri"/>
              <a:cs typeface="Calibri"/>
            </a:rPr>
            <a:t>robots can be used repeatedly to exert their effectiveness while being carefully maintained.</a:t>
          </a:r>
          <a:endParaRPr lang="en-US" dirty="0"/>
        </a:p>
      </dgm:t>
    </dgm:pt>
    <dgm:pt modelId="{0991F011-CAF2-4936-ABAA-92FE870638A0}" type="parTrans" cxnId="{11D14200-1029-4280-BC59-81BBA9E8C561}">
      <dgm:prSet/>
      <dgm:spPr/>
      <dgm:t>
        <a:bodyPr/>
        <a:lstStyle/>
        <a:p>
          <a:endParaRPr lang="en-US"/>
        </a:p>
      </dgm:t>
    </dgm:pt>
    <dgm:pt modelId="{B7042455-6299-4FF5-B96C-5FFB1D77A347}" type="sibTrans" cxnId="{11D14200-1029-4280-BC59-81BBA9E8C561}">
      <dgm:prSet/>
      <dgm:spPr/>
      <dgm:t>
        <a:bodyPr/>
        <a:lstStyle/>
        <a:p>
          <a:endParaRPr lang="en-US"/>
        </a:p>
      </dgm:t>
    </dgm:pt>
    <dgm:pt modelId="{F2E60BC6-F2A0-4A65-9A90-62E7D658C806}" type="pres">
      <dgm:prSet presAssocID="{1C0B6143-4F49-4199-83E6-FDBF8340CC38}" presName="outerComposite" presStyleCnt="0">
        <dgm:presLayoutVars>
          <dgm:chMax val="5"/>
          <dgm:dir/>
          <dgm:resizeHandles val="exact"/>
        </dgm:presLayoutVars>
      </dgm:prSet>
      <dgm:spPr/>
      <dgm:t>
        <a:bodyPr/>
        <a:lstStyle/>
        <a:p>
          <a:endParaRPr lang="en-US"/>
        </a:p>
      </dgm:t>
    </dgm:pt>
    <dgm:pt modelId="{913AE6BF-9F21-4C79-9196-7268AF1E5A1A}" type="pres">
      <dgm:prSet presAssocID="{1C0B6143-4F49-4199-83E6-FDBF8340CC38}" presName="dummyMaxCanvas" presStyleCnt="0">
        <dgm:presLayoutVars/>
      </dgm:prSet>
      <dgm:spPr/>
    </dgm:pt>
    <dgm:pt modelId="{D91FCC11-32DB-4A03-A88D-3A42545E367F}" type="pres">
      <dgm:prSet presAssocID="{1C0B6143-4F49-4199-83E6-FDBF8340CC38}" presName="ThreeNodes_1" presStyleLbl="node1" presStyleIdx="0" presStyleCnt="3">
        <dgm:presLayoutVars>
          <dgm:bulletEnabled val="1"/>
        </dgm:presLayoutVars>
      </dgm:prSet>
      <dgm:spPr/>
      <dgm:t>
        <a:bodyPr/>
        <a:lstStyle/>
        <a:p>
          <a:endParaRPr lang="en-US"/>
        </a:p>
      </dgm:t>
    </dgm:pt>
    <dgm:pt modelId="{9AB8FCE1-F2E0-4B03-80E0-F9E0CAE9AEFB}" type="pres">
      <dgm:prSet presAssocID="{1C0B6143-4F49-4199-83E6-FDBF8340CC38}" presName="ThreeNodes_2" presStyleLbl="node1" presStyleIdx="1" presStyleCnt="3">
        <dgm:presLayoutVars>
          <dgm:bulletEnabled val="1"/>
        </dgm:presLayoutVars>
      </dgm:prSet>
      <dgm:spPr/>
      <dgm:t>
        <a:bodyPr/>
        <a:lstStyle/>
        <a:p>
          <a:endParaRPr lang="en-US"/>
        </a:p>
      </dgm:t>
    </dgm:pt>
    <dgm:pt modelId="{39ACFB7A-376D-456E-8080-702476B7F01A}" type="pres">
      <dgm:prSet presAssocID="{1C0B6143-4F49-4199-83E6-FDBF8340CC38}" presName="ThreeNodes_3" presStyleLbl="node1" presStyleIdx="2" presStyleCnt="3">
        <dgm:presLayoutVars>
          <dgm:bulletEnabled val="1"/>
        </dgm:presLayoutVars>
      </dgm:prSet>
      <dgm:spPr/>
      <dgm:t>
        <a:bodyPr/>
        <a:lstStyle/>
        <a:p>
          <a:endParaRPr lang="en-US"/>
        </a:p>
      </dgm:t>
    </dgm:pt>
    <dgm:pt modelId="{44173800-641E-473B-829C-7C421B3302E7}" type="pres">
      <dgm:prSet presAssocID="{1C0B6143-4F49-4199-83E6-FDBF8340CC38}" presName="ThreeConn_1-2" presStyleLbl="fgAccFollowNode1" presStyleIdx="0" presStyleCnt="2">
        <dgm:presLayoutVars>
          <dgm:bulletEnabled val="1"/>
        </dgm:presLayoutVars>
      </dgm:prSet>
      <dgm:spPr/>
      <dgm:t>
        <a:bodyPr/>
        <a:lstStyle/>
        <a:p>
          <a:endParaRPr lang="en-US"/>
        </a:p>
      </dgm:t>
    </dgm:pt>
    <dgm:pt modelId="{3D6206A4-BE87-41E1-9A53-95EF66397051}" type="pres">
      <dgm:prSet presAssocID="{1C0B6143-4F49-4199-83E6-FDBF8340CC38}" presName="ThreeConn_2-3" presStyleLbl="fgAccFollowNode1" presStyleIdx="1" presStyleCnt="2">
        <dgm:presLayoutVars>
          <dgm:bulletEnabled val="1"/>
        </dgm:presLayoutVars>
      </dgm:prSet>
      <dgm:spPr/>
      <dgm:t>
        <a:bodyPr/>
        <a:lstStyle/>
        <a:p>
          <a:endParaRPr lang="en-US"/>
        </a:p>
      </dgm:t>
    </dgm:pt>
    <dgm:pt modelId="{31D49DAD-BAB6-410D-8C00-8CEFC2A9BC3D}" type="pres">
      <dgm:prSet presAssocID="{1C0B6143-4F49-4199-83E6-FDBF8340CC38}" presName="ThreeNodes_1_text" presStyleLbl="node1" presStyleIdx="2" presStyleCnt="3">
        <dgm:presLayoutVars>
          <dgm:bulletEnabled val="1"/>
        </dgm:presLayoutVars>
      </dgm:prSet>
      <dgm:spPr/>
      <dgm:t>
        <a:bodyPr/>
        <a:lstStyle/>
        <a:p>
          <a:endParaRPr lang="en-US"/>
        </a:p>
      </dgm:t>
    </dgm:pt>
    <dgm:pt modelId="{867EBDC0-1237-4960-B50F-635EBE57CE37}" type="pres">
      <dgm:prSet presAssocID="{1C0B6143-4F49-4199-83E6-FDBF8340CC38}" presName="ThreeNodes_2_text" presStyleLbl="node1" presStyleIdx="2" presStyleCnt="3">
        <dgm:presLayoutVars>
          <dgm:bulletEnabled val="1"/>
        </dgm:presLayoutVars>
      </dgm:prSet>
      <dgm:spPr/>
      <dgm:t>
        <a:bodyPr/>
        <a:lstStyle/>
        <a:p>
          <a:endParaRPr lang="en-US"/>
        </a:p>
      </dgm:t>
    </dgm:pt>
    <dgm:pt modelId="{7939AC9F-8FBE-4237-939F-539AE40DB8DF}" type="pres">
      <dgm:prSet presAssocID="{1C0B6143-4F49-4199-83E6-FDBF8340CC38}" presName="ThreeNodes_3_text" presStyleLbl="node1" presStyleIdx="2" presStyleCnt="3">
        <dgm:presLayoutVars>
          <dgm:bulletEnabled val="1"/>
        </dgm:presLayoutVars>
      </dgm:prSet>
      <dgm:spPr/>
      <dgm:t>
        <a:bodyPr/>
        <a:lstStyle/>
        <a:p>
          <a:endParaRPr lang="en-US"/>
        </a:p>
      </dgm:t>
    </dgm:pt>
  </dgm:ptLst>
  <dgm:cxnLst>
    <dgm:cxn modelId="{89B19805-A9D6-4CDD-AA69-99F07E6307E0}" type="presOf" srcId="{AFD91460-6B2D-4558-BDBE-AB26D7B67801}" destId="{867EBDC0-1237-4960-B50F-635EBE57CE37}" srcOrd="1" destOrd="0" presId="urn:microsoft.com/office/officeart/2005/8/layout/vProcess5"/>
    <dgm:cxn modelId="{0B4870DA-B0B2-4047-B201-ACCCF9A316DB}" type="presOf" srcId="{1C0B6143-4F49-4199-83E6-FDBF8340CC38}" destId="{F2E60BC6-F2A0-4A65-9A90-62E7D658C806}" srcOrd="0" destOrd="0" presId="urn:microsoft.com/office/officeart/2005/8/layout/vProcess5"/>
    <dgm:cxn modelId="{82E6F2FF-5CC1-4577-B57F-2319794BF855}" type="presOf" srcId="{8B66DA1B-D233-4D91-A1FA-D92A95B4DFA0}" destId="{31D49DAD-BAB6-410D-8C00-8CEFC2A9BC3D}" srcOrd="1" destOrd="0" presId="urn:microsoft.com/office/officeart/2005/8/layout/vProcess5"/>
    <dgm:cxn modelId="{673F8C95-6883-40C7-87A2-650AC7F47ADA}" type="presOf" srcId="{8B66DA1B-D233-4D91-A1FA-D92A95B4DFA0}" destId="{D91FCC11-32DB-4A03-A88D-3A42545E367F}" srcOrd="0" destOrd="0" presId="urn:microsoft.com/office/officeart/2005/8/layout/vProcess5"/>
    <dgm:cxn modelId="{B52F3D67-AD28-4689-8E15-732B76DDDA11}" type="presOf" srcId="{024D6CF6-41F0-456C-BDE9-C3D84483904D}" destId="{7939AC9F-8FBE-4237-939F-539AE40DB8DF}" srcOrd="1" destOrd="0" presId="urn:microsoft.com/office/officeart/2005/8/layout/vProcess5"/>
    <dgm:cxn modelId="{11D14200-1029-4280-BC59-81BBA9E8C561}" srcId="{1C0B6143-4F49-4199-83E6-FDBF8340CC38}" destId="{AFD91460-6B2D-4558-BDBE-AB26D7B67801}" srcOrd="1" destOrd="0" parTransId="{0991F011-CAF2-4936-ABAA-92FE870638A0}" sibTransId="{B7042455-6299-4FF5-B96C-5FFB1D77A347}"/>
    <dgm:cxn modelId="{5CD9CF0F-4A6F-4889-8321-D3807D3A3F3B}" type="presOf" srcId="{AFD91460-6B2D-4558-BDBE-AB26D7B67801}" destId="{9AB8FCE1-F2E0-4B03-80E0-F9E0CAE9AEFB}" srcOrd="0" destOrd="0" presId="urn:microsoft.com/office/officeart/2005/8/layout/vProcess5"/>
    <dgm:cxn modelId="{E39A0225-3D2B-41F8-A24E-564D20781110}" type="presOf" srcId="{A70B32DB-DBA6-4503-960F-498846FD9C65}" destId="{44173800-641E-473B-829C-7C421B3302E7}" srcOrd="0" destOrd="0" presId="urn:microsoft.com/office/officeart/2005/8/layout/vProcess5"/>
    <dgm:cxn modelId="{72DC1787-5CEB-4F27-90C5-01999A640692}" srcId="{1C0B6143-4F49-4199-83E6-FDBF8340CC38}" destId="{024D6CF6-41F0-456C-BDE9-C3D84483904D}" srcOrd="2" destOrd="0" parTransId="{4385855C-0BC5-4E5B-87FD-D0FB09884591}" sibTransId="{9D4399E0-4DE3-46EE-B77B-E5CACA27464F}"/>
    <dgm:cxn modelId="{4B8277EE-7523-4D56-A996-2EFA8354A1B7}" srcId="{1C0B6143-4F49-4199-83E6-FDBF8340CC38}" destId="{8B66DA1B-D233-4D91-A1FA-D92A95B4DFA0}" srcOrd="0" destOrd="0" parTransId="{4426EE44-82BB-413F-AEA3-67B8D5EBC9A5}" sibTransId="{A70B32DB-DBA6-4503-960F-498846FD9C65}"/>
    <dgm:cxn modelId="{1D68EA69-FA42-49B2-9B6B-949A0FFF885D}" type="presOf" srcId="{024D6CF6-41F0-456C-BDE9-C3D84483904D}" destId="{39ACFB7A-376D-456E-8080-702476B7F01A}" srcOrd="0" destOrd="0" presId="urn:microsoft.com/office/officeart/2005/8/layout/vProcess5"/>
    <dgm:cxn modelId="{F8B35148-1A2C-458E-8EE5-7782D813AAD4}" type="presOf" srcId="{B7042455-6299-4FF5-B96C-5FFB1D77A347}" destId="{3D6206A4-BE87-41E1-9A53-95EF66397051}" srcOrd="0" destOrd="0" presId="urn:microsoft.com/office/officeart/2005/8/layout/vProcess5"/>
    <dgm:cxn modelId="{D342B663-1F1E-484D-ACD6-F6F2656B4514}" type="presParOf" srcId="{F2E60BC6-F2A0-4A65-9A90-62E7D658C806}" destId="{913AE6BF-9F21-4C79-9196-7268AF1E5A1A}" srcOrd="0" destOrd="0" presId="urn:microsoft.com/office/officeart/2005/8/layout/vProcess5"/>
    <dgm:cxn modelId="{2ED563C0-EA15-407C-8F0E-B2F120294D07}" type="presParOf" srcId="{F2E60BC6-F2A0-4A65-9A90-62E7D658C806}" destId="{D91FCC11-32DB-4A03-A88D-3A42545E367F}" srcOrd="1" destOrd="0" presId="urn:microsoft.com/office/officeart/2005/8/layout/vProcess5"/>
    <dgm:cxn modelId="{B48FB537-C0E3-40F0-ABD6-8B7DC85DE1FE}" type="presParOf" srcId="{F2E60BC6-F2A0-4A65-9A90-62E7D658C806}" destId="{9AB8FCE1-F2E0-4B03-80E0-F9E0CAE9AEFB}" srcOrd="2" destOrd="0" presId="urn:microsoft.com/office/officeart/2005/8/layout/vProcess5"/>
    <dgm:cxn modelId="{1E32DE97-2D1A-4167-9638-61E4CD895B1E}" type="presParOf" srcId="{F2E60BC6-F2A0-4A65-9A90-62E7D658C806}" destId="{39ACFB7A-376D-456E-8080-702476B7F01A}" srcOrd="3" destOrd="0" presId="urn:microsoft.com/office/officeart/2005/8/layout/vProcess5"/>
    <dgm:cxn modelId="{0494CA8E-98D3-49F3-AE8D-D57EB5A2B3E9}" type="presParOf" srcId="{F2E60BC6-F2A0-4A65-9A90-62E7D658C806}" destId="{44173800-641E-473B-829C-7C421B3302E7}" srcOrd="4" destOrd="0" presId="urn:microsoft.com/office/officeart/2005/8/layout/vProcess5"/>
    <dgm:cxn modelId="{315CF8AF-3D16-4D66-A592-0EA5A698F8A2}" type="presParOf" srcId="{F2E60BC6-F2A0-4A65-9A90-62E7D658C806}" destId="{3D6206A4-BE87-41E1-9A53-95EF66397051}" srcOrd="5" destOrd="0" presId="urn:microsoft.com/office/officeart/2005/8/layout/vProcess5"/>
    <dgm:cxn modelId="{F246A4B1-7FA8-48FB-9010-EC604434217A}" type="presParOf" srcId="{F2E60BC6-F2A0-4A65-9A90-62E7D658C806}" destId="{31D49DAD-BAB6-410D-8C00-8CEFC2A9BC3D}" srcOrd="6" destOrd="0" presId="urn:microsoft.com/office/officeart/2005/8/layout/vProcess5"/>
    <dgm:cxn modelId="{161D9198-4B0E-4EEA-B741-DCB8E5ADB849}" type="presParOf" srcId="{F2E60BC6-F2A0-4A65-9A90-62E7D658C806}" destId="{867EBDC0-1237-4960-B50F-635EBE57CE37}" srcOrd="7" destOrd="0" presId="urn:microsoft.com/office/officeart/2005/8/layout/vProcess5"/>
    <dgm:cxn modelId="{098FE311-01E2-4A0E-A2CA-E966DAF6F3FA}" type="presParOf" srcId="{F2E60BC6-F2A0-4A65-9A90-62E7D658C806}" destId="{7939AC9F-8FBE-4237-939F-539AE40DB8DF}"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458CC3A-7F89-42E7-AB27-771AB2E33AF8}">
      <dsp:nvSpPr>
        <dsp:cNvPr id="0" name=""/>
        <dsp:cNvSpPr/>
      </dsp:nvSpPr>
      <dsp:spPr>
        <a:xfrm>
          <a:off x="1190" y="455999"/>
          <a:ext cx="4179093" cy="2653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F29FC-4510-4FC1-93EE-35024F312E34}">
      <dsp:nvSpPr>
        <dsp:cNvPr id="0" name=""/>
        <dsp:cNvSpPr/>
      </dsp:nvSpPr>
      <dsp:spPr>
        <a:xfrm>
          <a:off x="465534" y="897126"/>
          <a:ext cx="4179093" cy="2653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The Fire fighting Robot is a compact and portable emergency responder robot that </a:t>
          </a:r>
          <a:r>
            <a:rPr lang="en-US" sz="2300" b="1" kern="1200" dirty="0"/>
            <a:t>assists firemen in fighting high-risk fires</a:t>
          </a:r>
          <a:r>
            <a:rPr lang="en-US" sz="2300" kern="1200" dirty="0"/>
            <a:t>, especially in highly dangerous environments where it is not safe for people to enter.</a:t>
          </a:r>
        </a:p>
      </dsp:txBody>
      <dsp:txXfrm>
        <a:off x="465534" y="897126"/>
        <a:ext cx="4179093" cy="2653724"/>
      </dsp:txXfrm>
    </dsp:sp>
    <dsp:sp modelId="{35B07E96-388F-4824-B5C8-59E9D2100302}">
      <dsp:nvSpPr>
        <dsp:cNvPr id="0" name=""/>
        <dsp:cNvSpPr/>
      </dsp:nvSpPr>
      <dsp:spPr>
        <a:xfrm>
          <a:off x="5108971" y="455999"/>
          <a:ext cx="4179093" cy="265372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7E705-DB3D-4670-92CE-E0BC8C6DBFA4}">
      <dsp:nvSpPr>
        <dsp:cNvPr id="0" name=""/>
        <dsp:cNvSpPr/>
      </dsp:nvSpPr>
      <dsp:spPr>
        <a:xfrm>
          <a:off x="5573315" y="897126"/>
          <a:ext cx="4179093" cy="265372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 It </a:t>
          </a:r>
          <a:r>
            <a:rPr lang="en-US" sz="2300" kern="1200" dirty="0"/>
            <a:t>is </a:t>
          </a:r>
          <a:r>
            <a:rPr lang="en-US" sz="2300" kern="1200" dirty="0" smtClean="0"/>
            <a:t>also used </a:t>
          </a:r>
          <a:r>
            <a:rPr lang="en-US" sz="2300" kern="1200" dirty="0"/>
            <a:t>to get alert through </a:t>
          </a:r>
          <a:r>
            <a:rPr lang="en-US" sz="2300" b="1" kern="1200" dirty="0"/>
            <a:t>SMS and Call </a:t>
          </a:r>
          <a:r>
            <a:rPr lang="en-US" sz="2300" kern="1200" dirty="0"/>
            <a:t>before the fire becomes very explosive and extinguish the flame at the starting stage to save the people and the environment.</a:t>
          </a:r>
        </a:p>
      </dsp:txBody>
      <dsp:txXfrm>
        <a:off x="5573315" y="897126"/>
        <a:ext cx="4179093" cy="26537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3300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15345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7476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3785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8256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47765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199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84300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88562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extLst>
      <p:ext uri="{BB962C8B-B14F-4D97-AF65-F5344CB8AC3E}">
        <p14:creationId xmlns:p14="http://schemas.microsoft.com/office/powerpoint/2010/main" xmlns="" val="255556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0883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extLst>
      <p:ext uri="{BB962C8B-B14F-4D97-AF65-F5344CB8AC3E}">
        <p14:creationId xmlns:p14="http://schemas.microsoft.com/office/powerpoint/2010/main" xmlns="" val="286487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6054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0787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584556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9250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4597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546756095"/>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 id="2147484099" r:id="rId12"/>
    <p:sldLayoutId id="2147484100" r:id="rId13"/>
    <p:sldLayoutId id="2147484101" r:id="rId14"/>
    <p:sldLayoutId id="2147484102" r:id="rId15"/>
    <p:sldLayoutId id="2147484103" r:id="rId16"/>
    <p:sldLayoutId id="2147484104" r:id="rId17"/>
  </p:sldLayoutIdLst>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89039-4603-9F4E-9915-31DB6AAE5755}"/>
              </a:ext>
            </a:extLst>
          </p:cNvPr>
          <p:cNvSpPr>
            <a:spLocks noGrp="1"/>
          </p:cNvSpPr>
          <p:nvPr>
            <p:ph type="title"/>
          </p:nvPr>
        </p:nvSpPr>
        <p:spPr>
          <a:xfrm>
            <a:off x="1406106" y="925842"/>
            <a:ext cx="9493249" cy="1577975"/>
          </a:xfrm>
        </p:spPr>
        <p:txBody>
          <a:bodyPr>
            <a:normAutofit fontScale="90000"/>
          </a:bodyPr>
          <a:lstStyle/>
          <a:p>
            <a:pPr algn="ctr"/>
            <a:r>
              <a:rPr lang="en-US" b="1" dirty="0">
                <a:latin typeface="Times New Roman" pitchFamily="18" charset="0"/>
                <a:cs typeface="Times New Roman" pitchFamily="18" charset="0"/>
              </a:rPr>
              <a:t>KG COLLEGE OF ARTS AND SCIENCE</a:t>
            </a:r>
            <a:br>
              <a:rPr lang="en-US" b="1" dirty="0">
                <a:latin typeface="Times New Roman" pitchFamily="18" charset="0"/>
                <a:cs typeface="Times New Roman" pitchFamily="18" charset="0"/>
              </a:rPr>
            </a:br>
            <a:r>
              <a:rPr lang="en-US" sz="2400" b="1" dirty="0">
                <a:latin typeface="Times New Roman" pitchFamily="18" charset="0"/>
                <a:cs typeface="Times New Roman" pitchFamily="18" charset="0"/>
              </a:rPr>
              <a:t>DEPARTMENT OF ELECTRONICS AND COMMUNICATION SYSTEMS</a:t>
            </a:r>
          </a:p>
        </p:txBody>
      </p:sp>
      <p:sp>
        <p:nvSpPr>
          <p:cNvPr id="12" name="Content Placeholder 11">
            <a:extLst>
              <a:ext uri="{FF2B5EF4-FFF2-40B4-BE49-F238E27FC236}">
                <a16:creationId xmlns:a16="http://schemas.microsoft.com/office/drawing/2014/main" xmlns="" id="{F5AB4990-856C-F58A-5C07-95E836BA3438}"/>
              </a:ext>
            </a:extLst>
          </p:cNvPr>
          <p:cNvSpPr>
            <a:spLocks noGrp="1"/>
          </p:cNvSpPr>
          <p:nvPr>
            <p:ph idx="1"/>
          </p:nvPr>
        </p:nvSpPr>
        <p:spPr>
          <a:xfrm>
            <a:off x="1336721" y="3483270"/>
            <a:ext cx="4489930" cy="1878719"/>
          </a:xfrm>
        </p:spPr>
        <p:txBody>
          <a:bodyPr vert="horz" lIns="91440" tIns="45720" rIns="91440" bIns="45720" rtlCol="0" anchor="t">
            <a:noAutofit/>
          </a:bodyPr>
          <a:lstStyle/>
          <a:p>
            <a:pPr marL="0" indent="0">
              <a:buNone/>
            </a:pPr>
            <a:r>
              <a:rPr lang="en-US" sz="2000" b="1" dirty="0">
                <a:latin typeface="Times New Roman" pitchFamily="18" charset="0"/>
                <a:cs typeface="Times New Roman" pitchFamily="18" charset="0"/>
              </a:rPr>
              <a:t>NAME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ARUNKUMAR M</a:t>
            </a:r>
          </a:p>
          <a:p>
            <a:pPr marL="0" indent="0">
              <a:buNone/>
            </a:pPr>
            <a:r>
              <a:rPr lang="en-US" sz="2000" b="1" dirty="0">
                <a:latin typeface="Times New Roman" pitchFamily="18" charset="0"/>
                <a:cs typeface="Times New Roman" pitchFamily="18" charset="0"/>
              </a:rPr>
              <a:t>CLASS  </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III B.</a:t>
            </a:r>
            <a:r>
              <a:rPr lang="en-US" b="1" dirty="0">
                <a:latin typeface="Times New Roman" pitchFamily="18" charset="0"/>
                <a:cs typeface="Times New Roman" pitchFamily="18" charset="0"/>
              </a:rPr>
              <a:t> </a:t>
            </a:r>
            <a:r>
              <a:rPr lang="en-US" sz="2000" b="1" dirty="0">
                <a:latin typeface="Times New Roman" pitchFamily="18" charset="0"/>
                <a:cs typeface="Times New Roman" pitchFamily="18" charset="0"/>
              </a:rPr>
              <a:t>Sc ECS</a:t>
            </a:r>
          </a:p>
          <a:p>
            <a:pPr marL="0" indent="0">
              <a:buNone/>
            </a:pPr>
            <a:r>
              <a:rPr lang="en-US" sz="2000" b="1" dirty="0">
                <a:latin typeface="Times New Roman" pitchFamily="18" charset="0"/>
                <a:cs typeface="Times New Roman" pitchFamily="18" charset="0"/>
              </a:rPr>
              <a:t>ROLL </a:t>
            </a:r>
            <a:r>
              <a:rPr lang="en-US" sz="2000" b="1" dirty="0" smtClean="0">
                <a:latin typeface="Times New Roman" pitchFamily="18" charset="0"/>
                <a:cs typeface="Times New Roman" pitchFamily="18" charset="0"/>
              </a:rPr>
              <a:t>NO  :2026B02</a:t>
            </a: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REG NO </a:t>
            </a:r>
            <a:r>
              <a:rPr lang="en-US" sz="2000" b="1" dirty="0" smtClean="0">
                <a:latin typeface="Times New Roman" pitchFamily="18" charset="0"/>
                <a:cs typeface="Times New Roman" pitchFamily="18" charset="0"/>
              </a:rPr>
              <a:t>   :2026B0009</a:t>
            </a:r>
            <a:endParaRPr lang="en-US" sz="20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xmlns="" id="{106242F1-A3E2-D474-0366-66FAA6BCC9C8}"/>
              </a:ext>
            </a:extLst>
          </p:cNvPr>
          <p:cNvSpPr txBox="1"/>
          <p:nvPr/>
        </p:nvSpPr>
        <p:spPr>
          <a:xfrm>
            <a:off x="7885120" y="4151032"/>
            <a:ext cx="32032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dirty="0"/>
              <a:t>GUIDE:</a:t>
            </a:r>
          </a:p>
          <a:p>
            <a:r>
              <a:rPr lang="en-US" sz="2000" b="1" dirty="0" err="1" smtClean="0"/>
              <a:t>Dr.S.Karthikeyan</a:t>
            </a:r>
            <a:endParaRPr lang="en-US" sz="2000" b="1" dirty="0">
              <a:cs typeface="Calibri"/>
            </a:endParaRPr>
          </a:p>
          <a:p>
            <a:r>
              <a:rPr lang="en-US" sz="2000" b="1" dirty="0"/>
              <a:t>ASSISTANT PROFESSOR</a:t>
            </a:r>
          </a:p>
        </p:txBody>
      </p:sp>
    </p:spTree>
    <p:extLst>
      <p:ext uri="{BB962C8B-B14F-4D97-AF65-F5344CB8AC3E}">
        <p14:creationId xmlns:p14="http://schemas.microsoft.com/office/powerpoint/2010/main" xmlns="" val="3221470243"/>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xmlns="" id="{8D21E094-5E88-4E34-9F5E-870BA89AD202}"/>
              </a:ext>
            </a:extLst>
          </p:cNvPr>
          <p:cNvPicPr>
            <a:picLocks noChangeAspect="1"/>
          </p:cNvPicPr>
          <p:nvPr/>
        </p:nvPicPr>
        <p:blipFill rotWithShape="1">
          <a:blip r:embed="rId2" cstate="print">
            <a:alphaModFix/>
          </a:blip>
          <a:srcRect r="26933" b="-6"/>
          <a:stretch/>
        </p:blipFill>
        <p:spPr>
          <a:xfrm>
            <a:off x="356814" y="379444"/>
            <a:ext cx="7115470" cy="6490996"/>
          </a:xfrm>
          <a:custGeom>
            <a:avLst/>
            <a:gdLst/>
            <a:ahLst/>
            <a:cxnLst/>
            <a:rect l="l" t="t" r="r" b="b"/>
            <a:pathLst>
              <a:path w="6647705" h="6461436">
                <a:moveTo>
                  <a:pt x="6004504" y="217"/>
                </a:moveTo>
                <a:cubicBezTo>
                  <a:pt x="6024678" y="-1575"/>
                  <a:pt x="6042004" y="7929"/>
                  <a:pt x="6043316" y="21512"/>
                </a:cubicBezTo>
                <a:lnTo>
                  <a:pt x="6200652" y="1719217"/>
                </a:lnTo>
                <a:lnTo>
                  <a:pt x="6206825" y="1785827"/>
                </a:lnTo>
                <a:lnTo>
                  <a:pt x="6221227" y="1822016"/>
                </a:lnTo>
                <a:cubicBezTo>
                  <a:pt x="6213856" y="1837795"/>
                  <a:pt x="6231996" y="1847154"/>
                  <a:pt x="6237305" y="1858891"/>
                </a:cubicBezTo>
                <a:lnTo>
                  <a:pt x="6245339" y="2011010"/>
                </a:lnTo>
                <a:lnTo>
                  <a:pt x="6243065" y="2066060"/>
                </a:lnTo>
                <a:lnTo>
                  <a:pt x="6238739" y="2104210"/>
                </a:lnTo>
                <a:lnTo>
                  <a:pt x="6237021" y="2111648"/>
                </a:lnTo>
                <a:lnTo>
                  <a:pt x="6259718" y="2356556"/>
                </a:lnTo>
                <a:lnTo>
                  <a:pt x="6264060" y="2374375"/>
                </a:lnTo>
                <a:lnTo>
                  <a:pt x="6267041" y="2435573"/>
                </a:lnTo>
                <a:lnTo>
                  <a:pt x="6271496" y="2444087"/>
                </a:lnTo>
                <a:lnTo>
                  <a:pt x="6647705" y="6461436"/>
                </a:lnTo>
                <a:lnTo>
                  <a:pt x="545408" y="6461436"/>
                </a:lnTo>
                <a:lnTo>
                  <a:pt x="544170" y="6448085"/>
                </a:lnTo>
                <a:lnTo>
                  <a:pt x="533573" y="6434067"/>
                </a:lnTo>
                <a:lnTo>
                  <a:pt x="522439" y="6388375"/>
                </a:lnTo>
                <a:lnTo>
                  <a:pt x="518228" y="6357352"/>
                </a:lnTo>
                <a:lnTo>
                  <a:pt x="518072" y="6352810"/>
                </a:lnTo>
                <a:lnTo>
                  <a:pt x="523971" y="6314577"/>
                </a:lnTo>
                <a:cubicBezTo>
                  <a:pt x="522183" y="6313865"/>
                  <a:pt x="520483" y="6312841"/>
                  <a:pt x="518934" y="6311532"/>
                </a:cubicBezTo>
                <a:lnTo>
                  <a:pt x="513042" y="6300271"/>
                </a:lnTo>
                <a:lnTo>
                  <a:pt x="517740" y="6289716"/>
                </a:lnTo>
                <a:lnTo>
                  <a:pt x="523418" y="6241814"/>
                </a:lnTo>
                <a:lnTo>
                  <a:pt x="523922" y="6229603"/>
                </a:lnTo>
                <a:lnTo>
                  <a:pt x="67" y="577048"/>
                </a:lnTo>
                <a:cubicBezTo>
                  <a:pt x="-1138" y="563427"/>
                  <a:pt x="14205" y="550882"/>
                  <a:pt x="34408" y="548975"/>
                </a:cubicBezTo>
                <a:cubicBezTo>
                  <a:pt x="2024440" y="366055"/>
                  <a:pt x="4014473" y="183136"/>
                  <a:pt x="6004504" y="217"/>
                </a:cubicBezTo>
                <a:close/>
              </a:path>
            </a:pathLst>
          </a:custGeom>
        </p:spPr>
      </p:pic>
      <p:sp>
        <p:nvSpPr>
          <p:cNvPr id="2" name="Title 1">
            <a:extLst>
              <a:ext uri="{FF2B5EF4-FFF2-40B4-BE49-F238E27FC236}">
                <a16:creationId xmlns:a16="http://schemas.microsoft.com/office/drawing/2014/main" xmlns="" id="{F6DD90FE-21DA-085E-4B44-A70F1288F7B8}"/>
              </a:ext>
            </a:extLst>
          </p:cNvPr>
          <p:cNvSpPr>
            <a:spLocks noGrp="1"/>
          </p:cNvSpPr>
          <p:nvPr>
            <p:ph type="title"/>
          </p:nvPr>
        </p:nvSpPr>
        <p:spPr>
          <a:xfrm>
            <a:off x="6884427" y="306884"/>
            <a:ext cx="5542642" cy="1725632"/>
          </a:xfrm>
        </p:spPr>
        <p:txBody>
          <a:bodyPr anchor="ctr">
            <a:normAutofit/>
          </a:bodyPr>
          <a:lstStyle/>
          <a:p>
            <a:r>
              <a:rPr lang="en-US" dirty="0">
                <a:latin typeface="Times New Roman" pitchFamily="18" charset="0"/>
                <a:cs typeface="Times New Roman" pitchFamily="18" charset="0"/>
              </a:rPr>
              <a:t>Software Requirements</a:t>
            </a:r>
          </a:p>
        </p:txBody>
      </p:sp>
      <p:sp>
        <p:nvSpPr>
          <p:cNvPr id="3" name="Content Placeholder 2">
            <a:extLst>
              <a:ext uri="{FF2B5EF4-FFF2-40B4-BE49-F238E27FC236}">
                <a16:creationId xmlns:a16="http://schemas.microsoft.com/office/drawing/2014/main" xmlns="" id="{6EB4C7F0-B150-EBC1-C38C-946491890905}"/>
              </a:ext>
            </a:extLst>
          </p:cNvPr>
          <p:cNvSpPr>
            <a:spLocks noGrp="1"/>
          </p:cNvSpPr>
          <p:nvPr>
            <p:ph idx="1"/>
          </p:nvPr>
        </p:nvSpPr>
        <p:spPr>
          <a:xfrm>
            <a:off x="7931021" y="1918617"/>
            <a:ext cx="3460880" cy="3531151"/>
          </a:xfrm>
        </p:spPr>
        <p:txBody>
          <a:bodyPr vert="horz" lIns="91440" tIns="45720" rIns="91440" bIns="45720" rtlCol="0" anchor="ctr">
            <a:normAutofit/>
          </a:bodyPr>
          <a:lstStyle/>
          <a:p>
            <a:pPr>
              <a:buFont typeface="Wingdings" panose="020B0604020202020204" pitchFamily="34" charset="0"/>
              <a:buChar char="q"/>
            </a:pPr>
            <a:r>
              <a:rPr lang="en-US" sz="2400" dirty="0">
                <a:latin typeface="Times New Roman" pitchFamily="18" charset="0"/>
                <a:cs typeface="Times New Roman" pitchFamily="18" charset="0"/>
              </a:rPr>
              <a:t> Arduino IDE</a:t>
            </a:r>
            <a:endParaRPr lang="en-US" sz="2400" dirty="0">
              <a:latin typeface="Times New Roman" pitchFamily="18" charset="0"/>
              <a:ea typeface="Calibri"/>
              <a:cs typeface="Times New Roman" pitchFamily="18" charset="0"/>
            </a:endParaRPr>
          </a:p>
          <a:p>
            <a:pPr>
              <a:buFont typeface="Wingdings" panose="020B0604020202020204" pitchFamily="34" charset="0"/>
              <a:buChar char="q"/>
            </a:pPr>
            <a:r>
              <a:rPr lang="en-US" sz="2400" dirty="0">
                <a:latin typeface="Times New Roman" pitchFamily="18" charset="0"/>
                <a:cs typeface="Times New Roman" pitchFamily="18" charset="0"/>
              </a:rPr>
              <a:t> </a:t>
            </a:r>
            <a:r>
              <a:rPr lang="en-US" dirty="0" smtClean="0">
                <a:latin typeface="Times New Roman" pitchFamily="18" charset="0"/>
                <a:cs typeface="Times New Roman" pitchFamily="18" charset="0"/>
              </a:rPr>
              <a:t>Embedded C</a:t>
            </a:r>
            <a:endParaRPr lang="en-US" sz="2400"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3048329665"/>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2642372-1EF8-B56A-1B59-291D82CB5EC8}"/>
              </a:ext>
            </a:extLst>
          </p:cNvPr>
          <p:cNvSpPr>
            <a:spLocks noGrp="1"/>
          </p:cNvSpPr>
          <p:nvPr>
            <p:ph type="title"/>
          </p:nvPr>
        </p:nvSpPr>
        <p:spPr>
          <a:xfrm>
            <a:off x="7464281" y="841363"/>
            <a:ext cx="3659246" cy="2926080"/>
          </a:xfrm>
        </p:spPr>
        <p:txBody>
          <a:bodyPr vert="horz" lIns="91440" tIns="45720" rIns="91440" bIns="45720" rtlCol="0" anchor="b">
            <a:normAutofit/>
          </a:bodyPr>
          <a:lstStyle/>
          <a:p>
            <a:r>
              <a:rPr lang="en-US" sz="4400" dirty="0">
                <a:solidFill>
                  <a:schemeClr val="tx1"/>
                </a:solidFill>
                <a:latin typeface="Times New Roman" pitchFamily="18" charset="0"/>
                <a:cs typeface="Times New Roman" pitchFamily="18" charset="0"/>
              </a:rPr>
              <a:t>FLOW CHART</a:t>
            </a:r>
          </a:p>
        </p:txBody>
      </p:sp>
      <p:pic>
        <p:nvPicPr>
          <p:cNvPr id="5" name="Picture 5">
            <a:extLst>
              <a:ext uri="{FF2B5EF4-FFF2-40B4-BE49-F238E27FC236}">
                <a16:creationId xmlns:a16="http://schemas.microsoft.com/office/drawing/2014/main" xmlns="" id="{E2A83CAB-4FA2-ADBC-D29B-E91B27D0A800}"/>
              </a:ext>
            </a:extLst>
          </p:cNvPr>
          <p:cNvPicPr>
            <a:picLocks noGrp="1" noChangeAspect="1"/>
          </p:cNvPicPr>
          <p:nvPr>
            <p:ph idx="1"/>
          </p:nvPr>
        </p:nvPicPr>
        <p:blipFill>
          <a:blip r:embed="rId2" cstate="print"/>
          <a:stretch>
            <a:fillRect/>
          </a:stretch>
        </p:blipFill>
        <p:spPr>
          <a:xfrm>
            <a:off x="413333" y="-8185"/>
            <a:ext cx="7699025" cy="6866185"/>
          </a:xfrm>
          <a:prstGeom prst="rect">
            <a:avLst/>
          </a:prstGeom>
        </p:spPr>
      </p:pic>
      <p:sp>
        <p:nvSpPr>
          <p:cNvPr id="4" name="Rectangle 3"/>
          <p:cNvSpPr/>
          <p:nvPr/>
        </p:nvSpPr>
        <p:spPr>
          <a:xfrm>
            <a:off x="4298868" y="5640780"/>
            <a:ext cx="961901" cy="142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0031" y="5189517"/>
            <a:ext cx="1258785" cy="1900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95106" y="1911927"/>
            <a:ext cx="866899" cy="190005"/>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81995" y="4049486"/>
            <a:ext cx="866899" cy="178130"/>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38254" y="5308270"/>
            <a:ext cx="249382" cy="201881"/>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0670" y="5118265"/>
            <a:ext cx="522515" cy="338554"/>
          </a:xfrm>
          <a:prstGeom prst="rect">
            <a:avLst/>
          </a:prstGeom>
          <a:noFill/>
        </p:spPr>
        <p:txBody>
          <a:bodyPr wrap="square" rtlCol="0">
            <a:spAutoFit/>
          </a:bodyPr>
          <a:lstStyle/>
          <a:p>
            <a:r>
              <a:rPr lang="en-US" sz="1600" dirty="0" smtClean="0"/>
              <a:t>yes</a:t>
            </a:r>
            <a:endParaRPr lang="en-US" sz="1600" dirty="0"/>
          </a:p>
        </p:txBody>
      </p:sp>
      <p:sp>
        <p:nvSpPr>
          <p:cNvPr id="12" name="Oval 11"/>
          <p:cNvSpPr/>
          <p:nvPr/>
        </p:nvSpPr>
        <p:spPr>
          <a:xfrm>
            <a:off x="6816437" y="2660074"/>
            <a:ext cx="1270659" cy="1116279"/>
          </a:xfrm>
          <a:prstGeom prst="ellipse">
            <a:avLst/>
          </a:prstGeom>
          <a:solidFill>
            <a:srgbClr val="2D95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852063" y="2980708"/>
            <a:ext cx="1187532" cy="400110"/>
          </a:xfrm>
          <a:prstGeom prst="rect">
            <a:avLst/>
          </a:prstGeom>
          <a:noFill/>
        </p:spPr>
        <p:txBody>
          <a:bodyPr wrap="square" rtlCol="0">
            <a:spAutoFit/>
          </a:bodyPr>
          <a:lstStyle/>
          <a:p>
            <a:pPr algn="ctr"/>
            <a:r>
              <a:rPr lang="en-US" sz="2000" dirty="0" smtClean="0">
                <a:solidFill>
                  <a:schemeClr val="bg1"/>
                </a:solidFill>
                <a:latin typeface="Times New Roman" pitchFamily="18" charset="0"/>
                <a:cs typeface="Times New Roman" pitchFamily="18" charset="0"/>
              </a:rPr>
              <a:t>Rotate</a:t>
            </a:r>
            <a:endParaRPr lang="en-US" sz="2000" dirty="0">
              <a:solidFill>
                <a:schemeClr val="bg1"/>
              </a:solidFill>
              <a:latin typeface="Times New Roman" pitchFamily="18" charset="0"/>
              <a:cs typeface="Times New Roman" pitchFamily="18" charset="0"/>
            </a:endParaRPr>
          </a:p>
        </p:txBody>
      </p:sp>
      <p:sp>
        <p:nvSpPr>
          <p:cNvPr id="14" name="Rectangle 13"/>
          <p:cNvSpPr/>
          <p:nvPr/>
        </p:nvSpPr>
        <p:spPr>
          <a:xfrm>
            <a:off x="3889829" y="4078515"/>
            <a:ext cx="493486" cy="145143"/>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47842061"/>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59D699-8D9B-CC8F-969E-7BD83757A6BA}"/>
              </a:ext>
            </a:extLst>
          </p:cNvPr>
          <p:cNvSpPr>
            <a:spLocks noGrp="1"/>
          </p:cNvSpPr>
          <p:nvPr>
            <p:ph type="title"/>
          </p:nvPr>
        </p:nvSpPr>
        <p:spPr>
          <a:xfrm>
            <a:off x="1219200" y="717283"/>
            <a:ext cx="9753600" cy="1149844"/>
          </a:xfrm>
        </p:spPr>
        <p:txBody>
          <a:bodyPr anchor="ctr">
            <a:normAutofit/>
          </a:bodyPr>
          <a:lstStyle/>
          <a:p>
            <a:r>
              <a:rPr lang="en-US" dirty="0">
                <a:latin typeface="Times New Roman" pitchFamily="18" charset="0"/>
                <a:cs typeface="Times New Roman" pitchFamily="18" charset="0"/>
              </a:rPr>
              <a:t>APPLICATIONS</a:t>
            </a:r>
          </a:p>
        </p:txBody>
      </p:sp>
      <p:graphicFrame>
        <p:nvGraphicFramePr>
          <p:cNvPr id="5" name="Content Placeholder 2">
            <a:extLst>
              <a:ext uri="{FF2B5EF4-FFF2-40B4-BE49-F238E27FC236}">
                <a16:creationId xmlns:a16="http://schemas.microsoft.com/office/drawing/2014/main" xmlns="" id="{F9CC6298-2FA4-6A52-7532-3E115C1A4F50}"/>
              </a:ext>
            </a:extLst>
          </p:cNvPr>
          <p:cNvGraphicFramePr>
            <a:graphicFrameLocks noGrp="1"/>
          </p:cNvGraphicFramePr>
          <p:nvPr>
            <p:ph idx="1"/>
            <p:extLst>
              <p:ext uri="{D42A27DB-BD31-4B8C-83A1-F6EECF244321}">
                <p14:modId xmlns:p14="http://schemas.microsoft.com/office/powerpoint/2010/main" xmlns="" val="4193686224"/>
              </p:ext>
            </p:extLst>
          </p:nvPr>
        </p:nvGraphicFramePr>
        <p:xfrm>
          <a:off x="1219200" y="2317750"/>
          <a:ext cx="9753600"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07589164"/>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BECDB-F2BD-C7C4-F9CB-3D402C38C13E}"/>
              </a:ext>
            </a:extLst>
          </p:cNvPr>
          <p:cNvSpPr>
            <a:spLocks noGrp="1"/>
          </p:cNvSpPr>
          <p:nvPr>
            <p:ph type="title"/>
          </p:nvPr>
        </p:nvSpPr>
        <p:spPr>
          <a:xfrm>
            <a:off x="1219200" y="717283"/>
            <a:ext cx="9753600" cy="1149844"/>
          </a:xfrm>
        </p:spPr>
        <p:txBody>
          <a:bodyPr anchor="ctr">
            <a:normAutofit/>
          </a:bodyPr>
          <a:lstStyle/>
          <a:p>
            <a:pPr algn="r"/>
            <a:r>
              <a:rPr lang="en-US" dirty="0">
                <a:latin typeface="Times New Roman" pitchFamily="18" charset="0"/>
                <a:cs typeface="Times New Roman" pitchFamily="18" charset="0"/>
              </a:rPr>
              <a:t>ADVANTAGES</a:t>
            </a:r>
          </a:p>
        </p:txBody>
      </p:sp>
      <p:graphicFrame>
        <p:nvGraphicFramePr>
          <p:cNvPr id="19" name="Content Placeholder 2">
            <a:extLst>
              <a:ext uri="{FF2B5EF4-FFF2-40B4-BE49-F238E27FC236}">
                <a16:creationId xmlns:a16="http://schemas.microsoft.com/office/drawing/2014/main" xmlns="" id="{F38C7CC4-CB4F-CC13-3378-5A8ED03CE03D}"/>
              </a:ext>
            </a:extLst>
          </p:cNvPr>
          <p:cNvGraphicFramePr>
            <a:graphicFrameLocks noGrp="1"/>
          </p:cNvGraphicFramePr>
          <p:nvPr>
            <p:ph idx="1"/>
            <p:extLst>
              <p:ext uri="{D42A27DB-BD31-4B8C-83A1-F6EECF244321}">
                <p14:modId xmlns:p14="http://schemas.microsoft.com/office/powerpoint/2010/main" xmlns="" val="3268296461"/>
              </p:ext>
            </p:extLst>
          </p:nvPr>
        </p:nvGraphicFramePr>
        <p:xfrm>
          <a:off x="1219200" y="2317750"/>
          <a:ext cx="9753600"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25909555"/>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0567E-7632-F8CC-428E-1446604328E3}"/>
              </a:ext>
            </a:extLst>
          </p:cNvPr>
          <p:cNvSpPr>
            <a:spLocks noGrp="1"/>
          </p:cNvSpPr>
          <p:nvPr>
            <p:ph type="title"/>
          </p:nvPr>
        </p:nvSpPr>
        <p:spPr/>
        <p:txBody>
          <a:bodyPr>
            <a:normAutofit/>
          </a:bodyPr>
          <a:lstStyle/>
          <a:p>
            <a:r>
              <a:rPr lang="en-US" sz="4400" dirty="0">
                <a:latin typeface="Times New Roman" pitchFamily="18" charset="0"/>
                <a:cs typeface="Times New Roman" pitchFamily="18" charset="0"/>
              </a:rPr>
              <a:t>DISADVANTAGES</a:t>
            </a:r>
          </a:p>
        </p:txBody>
      </p:sp>
      <p:sp>
        <p:nvSpPr>
          <p:cNvPr id="4" name="Content Placeholder 3"/>
          <p:cNvSpPr>
            <a:spLocks noGrp="1"/>
          </p:cNvSpPr>
          <p:nvPr>
            <p:ph idx="1"/>
          </p:nvPr>
        </p:nvSpPr>
        <p:spPr>
          <a:xfrm>
            <a:off x="1283526" y="3008195"/>
            <a:ext cx="9601196" cy="3318936"/>
          </a:xfrm>
        </p:spPr>
        <p:txBody>
          <a:bodyPr/>
          <a:lstStyle/>
          <a:p>
            <a:pPr lvl="0">
              <a:buFont typeface="Wingdings" pitchFamily="2" charset="2"/>
              <a:buChar char="§"/>
            </a:pPr>
            <a:r>
              <a:rPr lang="en-US" dirty="0" smtClean="0">
                <a:solidFill>
                  <a:schemeClr val="tx1"/>
                </a:solidFill>
                <a:latin typeface="Times New Roman" pitchFamily="18" charset="0"/>
                <a:cs typeface="Times New Roman" pitchFamily="18" charset="0"/>
              </a:rPr>
              <a:t>Little period of working time and low storage of water provided.</a:t>
            </a:r>
          </a:p>
          <a:p>
            <a:pPr lvl="0">
              <a:buFont typeface="Wingdings" pitchFamily="2" charset="2"/>
              <a:buChar char="§"/>
            </a:pPr>
            <a:r>
              <a:rPr lang="en-US" dirty="0" smtClean="0">
                <a:solidFill>
                  <a:schemeClr val="tx1"/>
                </a:solidFill>
                <a:latin typeface="Times New Roman" pitchFamily="18" charset="0"/>
                <a:cs typeface="Times New Roman" pitchFamily="18" charset="0"/>
              </a:rPr>
              <a:t>It is not used to put out in large fire.</a:t>
            </a:r>
          </a:p>
          <a:p>
            <a:pPr lvl="0">
              <a:buFont typeface="Wingdings" pitchFamily="2" charset="2"/>
              <a:buChar char="§"/>
            </a:pPr>
            <a:r>
              <a:rPr lang="en-US" dirty="0" smtClean="0">
                <a:solidFill>
                  <a:schemeClr val="tx1"/>
                </a:solidFill>
                <a:latin typeface="Times New Roman" pitchFamily="18" charset="0"/>
                <a:cs typeface="Times New Roman" pitchFamily="18" charset="0"/>
              </a:rPr>
              <a:t>It can't be used beyond the limit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05409136"/>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xmlns="" id="{B7328C2D-38F0-4C80-9EA5-A1AD0D6B2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a:blip r:embed="rId3" cstate="print"/>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6" name="Group 9">
            <a:extLst>
              <a:ext uri="{FF2B5EF4-FFF2-40B4-BE49-F238E27FC236}">
                <a16:creationId xmlns:a16="http://schemas.microsoft.com/office/drawing/2014/main" xmlns="" id="{BD17E249-48D0-476B-A642-A5D58DD39A2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xmlns="" id="{7E4B7EC7-DE5B-4F27-839A-7CDF49C6181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4"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xmlns="" id="{DDA01082-3C8F-4602-8DA7-C82DF70956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sp>
        <p:pic>
          <p:nvPicPr>
            <p:cNvPr id="13" name="Picture 12">
              <a:extLst>
                <a:ext uri="{FF2B5EF4-FFF2-40B4-BE49-F238E27FC236}">
                  <a16:creationId xmlns:a16="http://schemas.microsoft.com/office/drawing/2014/main" xmlns="" id="{1A21B48A-5892-4DD2-B2E1-91BD42A44CB9}"/>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5" cstate="print">
              <a:extLst>
                <a:ext uri="{28A0092B-C50C-407E-A947-70E740481C1C}">
                  <a14:useLocalDpi xmlns:a14="http://schemas.microsoft.com/office/drawing/2010/main" xmlns=""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xmlns="" id="{BE083B53-5B4C-4C29-BDFD-A28B754A59D6}"/>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5" cstate="print">
              <a:extLst>
                <a:ext uri="{28A0092B-C50C-407E-A947-70E740481C1C}">
                  <a14:useLocalDpi xmlns:a14="http://schemas.microsoft.com/office/drawing/2010/main" xmlns=""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xmlns="" id="{CAA8B8A2-7384-B95A-A8E0-F9317158E8E0}"/>
              </a:ext>
            </a:extLst>
          </p:cNvPr>
          <p:cNvSpPr>
            <a:spLocks noGrp="1"/>
          </p:cNvSpPr>
          <p:nvPr>
            <p:ph type="title"/>
          </p:nvPr>
        </p:nvSpPr>
        <p:spPr>
          <a:xfrm>
            <a:off x="1295402" y="982132"/>
            <a:ext cx="9601196" cy="1303867"/>
          </a:xfrm>
        </p:spPr>
        <p:txBody>
          <a:bodyPr>
            <a:normAutofit/>
          </a:bodyPr>
          <a:lstStyle/>
          <a:p>
            <a:r>
              <a:rPr lang="en-US" dirty="0">
                <a:latin typeface="Times New Roman" pitchFamily="18" charset="0"/>
                <a:cs typeface="Times New Roman" pitchFamily="18" charset="0"/>
              </a:rPr>
              <a:t>FUTURE SCOPE</a:t>
            </a:r>
          </a:p>
        </p:txBody>
      </p:sp>
      <p:cxnSp>
        <p:nvCxnSpPr>
          <p:cNvPr id="16" name="Straight Connector 15">
            <a:extLst>
              <a:ext uri="{FF2B5EF4-FFF2-40B4-BE49-F238E27FC236}">
                <a16:creationId xmlns:a16="http://schemas.microsoft.com/office/drawing/2014/main" xmlns="" id="{0B65B193-F600-4C1B-9DBF-09D94CDB08D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xmlns="" id="{7089744F-9669-813C-2B00-ECAD298E472C}"/>
              </a:ext>
            </a:extLst>
          </p:cNvPr>
          <p:cNvSpPr>
            <a:spLocks noGrp="1"/>
          </p:cNvSpPr>
          <p:nvPr>
            <p:ph idx="1"/>
          </p:nvPr>
        </p:nvSpPr>
        <p:spPr>
          <a:xfrm>
            <a:off x="831273" y="1915663"/>
            <a:ext cx="10604665" cy="4366384"/>
          </a:xfrm>
        </p:spPr>
        <p:txBody>
          <a:bodyPr vert="horz" lIns="91440" tIns="45720" rIns="91440" bIns="45720" rtlCol="0">
            <a:normAutofit lnSpcReduction="10000"/>
          </a:bodyPr>
          <a:lstStyle/>
          <a:p>
            <a:pPr marL="457200" indent="-457200">
              <a:buAutoNum type="alphaUcPeriod"/>
            </a:pPr>
            <a:r>
              <a:rPr lang="en-US" dirty="0">
                <a:latin typeface="Times New Roman" pitchFamily="18" charset="0"/>
                <a:ea typeface="+mn-lt"/>
                <a:cs typeface="Times New Roman" pitchFamily="18" charset="0"/>
              </a:rPr>
              <a:t>By </a:t>
            </a:r>
            <a:r>
              <a:rPr lang="en-US" dirty="0" smtClean="0">
                <a:latin typeface="Times New Roman" pitchFamily="18" charset="0"/>
                <a:ea typeface="+mn-lt"/>
                <a:cs typeface="Times New Roman" pitchFamily="18" charset="0"/>
              </a:rPr>
              <a:t>Replace </a:t>
            </a:r>
            <a:r>
              <a:rPr lang="en-US" dirty="0">
                <a:latin typeface="Times New Roman" pitchFamily="18" charset="0"/>
                <a:ea typeface="+mn-lt"/>
                <a:cs typeface="Times New Roman" pitchFamily="18" charset="0"/>
              </a:rPr>
              <a:t>the Flame sensor with Camera and </a:t>
            </a:r>
            <a:r>
              <a:rPr lang="en-US" dirty="0" err="1">
                <a:latin typeface="Times New Roman" pitchFamily="18" charset="0"/>
                <a:ea typeface="+mn-lt"/>
                <a:cs typeface="Times New Roman" pitchFamily="18" charset="0"/>
              </a:rPr>
              <a:t>Arduino</a:t>
            </a:r>
            <a:r>
              <a:rPr lang="en-US" dirty="0">
                <a:latin typeface="Times New Roman" pitchFamily="18" charset="0"/>
                <a:ea typeface="+mn-lt"/>
                <a:cs typeface="Times New Roman" pitchFamily="18" charset="0"/>
              </a:rPr>
              <a:t> with Raspberry </a:t>
            </a:r>
            <a:r>
              <a:rPr lang="en-US" dirty="0" smtClean="0">
                <a:latin typeface="Times New Roman" pitchFamily="18" charset="0"/>
                <a:ea typeface="+mn-lt"/>
                <a:cs typeface="Times New Roman" pitchFamily="18" charset="0"/>
              </a:rPr>
              <a:t>pi.</a:t>
            </a:r>
          </a:p>
          <a:p>
            <a:pPr marL="457200" indent="-457200">
              <a:buAutoNum type="alphaUcPeriod"/>
            </a:pPr>
            <a:endParaRPr lang="en-US" dirty="0" smtClean="0">
              <a:latin typeface="Times New Roman" pitchFamily="18" charset="0"/>
              <a:ea typeface="+mn-lt"/>
              <a:cs typeface="Times New Roman" pitchFamily="18" charset="0"/>
            </a:endParaRPr>
          </a:p>
          <a:p>
            <a:pPr marL="457200" indent="-457200">
              <a:buAutoNum type="alphaUcPeriod"/>
            </a:pPr>
            <a:endParaRPr lang="en-US" dirty="0" smtClean="0">
              <a:latin typeface="Times New Roman" pitchFamily="18" charset="0"/>
              <a:ea typeface="+mn-lt"/>
              <a:cs typeface="Times New Roman" pitchFamily="18" charset="0"/>
            </a:endParaRPr>
          </a:p>
          <a:p>
            <a:pPr marL="457200" indent="-457200">
              <a:buAutoNum type="alphaUcPeriod"/>
            </a:pPr>
            <a:endParaRPr lang="en-US" dirty="0" smtClean="0">
              <a:latin typeface="Times New Roman" pitchFamily="18" charset="0"/>
              <a:ea typeface="+mn-lt"/>
              <a:cs typeface="Times New Roman" pitchFamily="18" charset="0"/>
            </a:endParaRPr>
          </a:p>
          <a:p>
            <a:pPr marL="457200" indent="-457200">
              <a:buAutoNum type="alphaUcPeriod"/>
            </a:pPr>
            <a:endParaRPr lang="en-US" dirty="0" smtClean="0">
              <a:latin typeface="Times New Roman" pitchFamily="18" charset="0"/>
              <a:ea typeface="+mn-lt"/>
              <a:cs typeface="Times New Roman" pitchFamily="18" charset="0"/>
            </a:endParaRPr>
          </a:p>
          <a:p>
            <a:pPr marL="457200" indent="-457200">
              <a:buAutoNum type="alphaUcPeriod"/>
            </a:pPr>
            <a:endParaRPr lang="en-US" dirty="0" smtClean="0">
              <a:latin typeface="Times New Roman" pitchFamily="18" charset="0"/>
              <a:ea typeface="+mn-lt"/>
              <a:cs typeface="Times New Roman" pitchFamily="18" charset="0"/>
            </a:endParaRPr>
          </a:p>
          <a:p>
            <a:pPr marL="457200" indent="-457200">
              <a:buAutoNum type="alphaUcPeriod"/>
            </a:pPr>
            <a:endParaRPr lang="en-US" dirty="0">
              <a:latin typeface="Times New Roman" pitchFamily="18" charset="0"/>
              <a:ea typeface="Calibri"/>
              <a:cs typeface="Times New Roman" pitchFamily="18" charset="0"/>
            </a:endParaRPr>
          </a:p>
          <a:p>
            <a:pPr marL="457200" indent="-457200">
              <a:buAutoNum type="alphaUcPeriod"/>
            </a:pPr>
            <a:r>
              <a:rPr lang="en-US" dirty="0" smtClean="0">
                <a:latin typeface="Times New Roman" pitchFamily="18" charset="0"/>
                <a:ea typeface="+mn-lt"/>
                <a:cs typeface="Times New Roman" pitchFamily="18" charset="0"/>
              </a:rPr>
              <a:t>Advanced </a:t>
            </a:r>
            <a:r>
              <a:rPr lang="en-US" dirty="0">
                <a:latin typeface="Times New Roman" pitchFamily="18" charset="0"/>
                <a:ea typeface="+mn-lt"/>
                <a:cs typeface="Times New Roman" pitchFamily="18" charset="0"/>
              </a:rPr>
              <a:t>autonomous fire extinguishing system can combat fire accidents and minimize damage to both human lives and property without exposing </a:t>
            </a:r>
            <a:r>
              <a:rPr lang="en-US" dirty="0" smtClean="0">
                <a:latin typeface="Times New Roman" pitchFamily="18" charset="0"/>
                <a:ea typeface="+mn-lt"/>
                <a:cs typeface="Times New Roman" pitchFamily="18" charset="0"/>
              </a:rPr>
              <a:t>fire.</a:t>
            </a:r>
            <a:endParaRPr lang="en-US" dirty="0">
              <a:latin typeface="Times New Roman" pitchFamily="18" charset="0"/>
              <a:cs typeface="Times New Roman" pitchFamily="18" charset="0"/>
            </a:endParaRPr>
          </a:p>
        </p:txBody>
      </p:sp>
      <p:pic>
        <p:nvPicPr>
          <p:cNvPr id="2050" name="Picture 2" descr="LA's newest firefighter, a robot, can go where humans can't Robot  Firefighter Los Angeles Fire Department firefighters Firefighter | The  Independent"/>
          <p:cNvPicPr>
            <a:picLocks noChangeAspect="1" noChangeArrowheads="1"/>
          </p:cNvPicPr>
          <p:nvPr/>
        </p:nvPicPr>
        <p:blipFill>
          <a:blip r:embed="rId6" cstate="print"/>
          <a:srcRect/>
          <a:stretch>
            <a:fillRect/>
          </a:stretch>
        </p:blipFill>
        <p:spPr bwMode="auto">
          <a:xfrm>
            <a:off x="3625064" y="2446317"/>
            <a:ext cx="4960796" cy="2850078"/>
          </a:xfrm>
          <a:prstGeom prst="rect">
            <a:avLst/>
          </a:prstGeom>
          <a:noFill/>
        </p:spPr>
      </p:pic>
    </p:spTree>
    <p:extLst>
      <p:ext uri="{BB962C8B-B14F-4D97-AF65-F5344CB8AC3E}">
        <p14:creationId xmlns:p14="http://schemas.microsoft.com/office/powerpoint/2010/main" xmlns="" val="541107896"/>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38106-96CF-68E2-C04E-1D5C2DCC23B7}"/>
              </a:ext>
            </a:extLst>
          </p:cNvPr>
          <p:cNvSpPr>
            <a:spLocks noGrp="1"/>
          </p:cNvSpPr>
          <p:nvPr>
            <p:ph type="title"/>
          </p:nvPr>
        </p:nvSpPr>
        <p:spPr>
          <a:xfrm>
            <a:off x="1239993" y="-630557"/>
            <a:ext cx="3257372" cy="5646208"/>
          </a:xfrm>
        </p:spPr>
        <p:txBody>
          <a:bodyPr anchor="ctr">
            <a:normAutofit/>
          </a:bodyPr>
          <a:lstStyle/>
          <a:p>
            <a:r>
              <a:rPr lang="en-US" sz="3600" dirty="0">
                <a:solidFill>
                  <a:schemeClr val="tx1"/>
                </a:solidFill>
                <a:latin typeface="Times New Roman" pitchFamily="18" charset="0"/>
                <a:cs typeface="Times New Roman" pitchFamily="18" charset="0"/>
              </a:rPr>
              <a:t>CONCLUSION</a:t>
            </a:r>
          </a:p>
        </p:txBody>
      </p:sp>
      <p:sp>
        <p:nvSpPr>
          <p:cNvPr id="3" name="Content Placeholder 2">
            <a:extLst>
              <a:ext uri="{FF2B5EF4-FFF2-40B4-BE49-F238E27FC236}">
                <a16:creationId xmlns:a16="http://schemas.microsoft.com/office/drawing/2014/main" xmlns="" id="{4E574C26-D037-49E0-FE65-8D7F8957ED54}"/>
              </a:ext>
            </a:extLst>
          </p:cNvPr>
          <p:cNvSpPr>
            <a:spLocks noGrp="1"/>
          </p:cNvSpPr>
          <p:nvPr>
            <p:ph idx="1"/>
          </p:nvPr>
        </p:nvSpPr>
        <p:spPr>
          <a:xfrm>
            <a:off x="1425039" y="1930554"/>
            <a:ext cx="9862538" cy="3992813"/>
          </a:xfrm>
        </p:spPr>
        <p:txBody>
          <a:bodyPr vert="horz" lIns="91440" tIns="45720" rIns="91440" bIns="45720" rtlCol="0" anchor="ctr">
            <a:normAutofit/>
          </a:bodyPr>
          <a:lstStyle/>
          <a:p>
            <a:pPr marL="0" indent="0"/>
            <a:r>
              <a:rPr lang="en-US" smtClean="0">
                <a:latin typeface="Times New Roman" pitchFamily="18" charset="0"/>
                <a:cs typeface="Times New Roman" pitchFamily="18" charset="0"/>
              </a:rPr>
              <a:t>Developing and </a:t>
            </a:r>
            <a:r>
              <a:rPr lang="en-US" dirty="0" smtClean="0">
                <a:latin typeface="Times New Roman" pitchFamily="18" charset="0"/>
                <a:cs typeface="Times New Roman" pitchFamily="18" charset="0"/>
              </a:rPr>
              <a:t>implementing an autonomous firefighting system with SMS     </a:t>
            </a:r>
          </a:p>
          <a:p>
            <a:pPr marL="0" indent="0">
              <a:buNone/>
            </a:pPr>
            <a:r>
              <a:rPr lang="en-US" dirty="0" smtClean="0">
                <a:latin typeface="Times New Roman" pitchFamily="18" charset="0"/>
                <a:cs typeface="Times New Roman" pitchFamily="18" charset="0"/>
              </a:rPr>
              <a:t>  and CALL alert feature.</a:t>
            </a:r>
          </a:p>
          <a:p>
            <a:pPr marL="0" indent="0"/>
            <a:r>
              <a:rPr lang="en-US" dirty="0" smtClean="0">
                <a:latin typeface="Times New Roman" pitchFamily="18" charset="0"/>
                <a:cs typeface="Times New Roman" pitchFamily="18" charset="0"/>
              </a:rPr>
              <a:t>Sensors that can detect fires and send alerts to the relevant authorities.</a:t>
            </a:r>
          </a:p>
          <a:p>
            <a:pPr marL="0" indent="0"/>
            <a:r>
              <a:rPr lang="en-US" dirty="0" smtClean="0">
                <a:latin typeface="Times New Roman" pitchFamily="18" charset="0"/>
                <a:cs typeface="Times New Roman" pitchFamily="18" charset="0"/>
              </a:rPr>
              <a:t>The development of an extinguishing robot that can be sent to fight fires.</a:t>
            </a:r>
          </a:p>
        </p:txBody>
      </p:sp>
    </p:spTree>
    <p:extLst>
      <p:ext uri="{BB962C8B-B14F-4D97-AF65-F5344CB8AC3E}">
        <p14:creationId xmlns:p14="http://schemas.microsoft.com/office/powerpoint/2010/main" xmlns="" val="228873245"/>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192" y="2375065"/>
            <a:ext cx="7422078" cy="1569660"/>
          </a:xfrm>
          <a:prstGeom prst="rect">
            <a:avLst/>
          </a:prstGeom>
          <a:noFill/>
        </p:spPr>
        <p:txBody>
          <a:bodyPr wrap="square" rtlCol="0">
            <a:spAutoFit/>
          </a:bodyPr>
          <a:lstStyle/>
          <a:p>
            <a:r>
              <a:rPr lang="en-US" sz="9600" dirty="0" smtClean="0"/>
              <a:t>THANK YOU</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stretch/>
        </a:blipFill>
        <a:effectLst/>
      </p:bgPr>
    </p:bg>
    <p:spTree>
      <p:nvGrpSpPr>
        <p:cNvPr id="1" name=""/>
        <p:cNvGrpSpPr/>
        <p:nvPr/>
      </p:nvGrpSpPr>
      <p:grpSpPr>
        <a:xfrm>
          <a:off x="0" y="0"/>
          <a:ext cx="0" cy="0"/>
          <a:chOff x="0" y="0"/>
          <a:chExt cx="0" cy="0"/>
        </a:xfrm>
      </p:grpSpPr>
      <p:sp useBgFill="1">
        <p:nvSpPr>
          <p:cNvPr id="34" name="Rectangle 36">
            <a:extLst>
              <a:ext uri="{FF2B5EF4-FFF2-40B4-BE49-F238E27FC236}">
                <a16:creationId xmlns:a16="http://schemas.microsoft.com/office/drawing/2014/main" xmlns="" id="{DDD34390-BB72-482C-8D73-495C134996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8">
            <a:extLst>
              <a:ext uri="{FF2B5EF4-FFF2-40B4-BE49-F238E27FC236}">
                <a16:creationId xmlns:a16="http://schemas.microsoft.com/office/drawing/2014/main" xmlns="" id="{20F7ACBD-1BAA-4CBC-A561-880B5E556F3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229962" cy="6856214"/>
            <a:chOff x="-15736" y="0"/>
            <a:chExt cx="12229962" cy="6856214"/>
          </a:xfrm>
        </p:grpSpPr>
        <p:pic>
          <p:nvPicPr>
            <p:cNvPr id="44" name="Picture 39">
              <a:extLst>
                <a:ext uri="{FF2B5EF4-FFF2-40B4-BE49-F238E27FC236}">
                  <a16:creationId xmlns:a16="http://schemas.microsoft.com/office/drawing/2014/main" xmlns="" id="{32C44967-F950-4471-9B8D-9EC21662D38C}"/>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a:blip r:embed="rId3"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xmlns="" id="{7D87FA17-8CA2-4D2D-A487-23AABEAC89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2" name="Picture 41">
              <a:extLst>
                <a:ext uri="{FF2B5EF4-FFF2-40B4-BE49-F238E27FC236}">
                  <a16:creationId xmlns:a16="http://schemas.microsoft.com/office/drawing/2014/main" xmlns="" id="{5699C403-7CD0-4DE9-A035-17312505D1FB}"/>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43" name="Picture 42">
              <a:extLst>
                <a:ext uri="{FF2B5EF4-FFF2-40B4-BE49-F238E27FC236}">
                  <a16:creationId xmlns:a16="http://schemas.microsoft.com/office/drawing/2014/main" xmlns="" id="{D905EA4F-1497-42D3-84C9-2E1973BE4F47}"/>
                </a:ext>
                <a:ext uri="{C183D7F6-B498-43B3-948B-1728B52AA6E4}">
                  <adec:decorative xmlns:adec="http://schemas.microsoft.com/office/drawing/2017/decorative" xmlns="" val="1"/>
                </a:ext>
              </a:extLst>
            </p:cNvPr>
            <p:cNvPicPr>
              <a:picLocks noChangeAspect="1"/>
            </p:cNvPicPr>
            <p:nvPr>
              <p:extLst>
                <p:ext uri="{386F3935-93C4-4BCD-93E2-E3B085C9AB24}">
                  <p16:designElem xmlns:p16="http://schemas.microsoft.com/office/powerpoint/2015/main" xmlns="" val="1"/>
                </p:ext>
              </p:extLst>
            </p:nvPr>
          </p:nvPicPr>
          <p:blipFill rotWithShape="1">
            <a:blip r:embed="rId4"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915713" y="4551012"/>
            <a:ext cx="9989677" cy="1418630"/>
          </a:xfrm>
        </p:spPr>
        <p:txBody>
          <a:bodyPr>
            <a:normAutofit/>
          </a:bodyPr>
          <a:lstStyle/>
          <a:p>
            <a:pPr>
              <a:lnSpc>
                <a:spcPct val="90000"/>
              </a:lnSpc>
            </a:pPr>
            <a:r>
              <a:rPr lang="en-US" sz="4600" b="1" dirty="0">
                <a:latin typeface="Times New Roman" pitchFamily="18" charset="0"/>
                <a:cs typeface="Times New Roman" pitchFamily="18" charset="0"/>
              </a:rPr>
              <a:t>FIRE FIGHTING ROBOT WITH SMS AND CALL ALERT</a:t>
            </a:r>
          </a:p>
        </p:txBody>
      </p:sp>
      <p:sp>
        <p:nvSpPr>
          <p:cNvPr id="45" name="Rectangle 44">
            <a:extLst>
              <a:ext uri="{FF2B5EF4-FFF2-40B4-BE49-F238E27FC236}">
                <a16:creationId xmlns:a16="http://schemas.microsoft.com/office/drawing/2014/main" xmlns="" id="{52062B71-C76E-495D-8314-1A1532AC19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472202" y="1092200"/>
            <a:ext cx="7240536" cy="2417572"/>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xmlns="" id="{647A3FF6-0F12-488B-A6E0-44B0E7CA4CC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98448" y="5262441"/>
            <a:ext cx="960372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xmlns="" id="{C4CE7C8E-A981-3A29-15F2-A95729948977}"/>
              </a:ext>
            </a:extLst>
          </p:cNvPr>
          <p:cNvSpPr txBox="1"/>
          <p:nvPr/>
        </p:nvSpPr>
        <p:spPr>
          <a:xfrm>
            <a:off x="7343361" y="5940287"/>
            <a:ext cx="34985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p>
        </p:txBody>
      </p:sp>
      <p:pic>
        <p:nvPicPr>
          <p:cNvPr id="5" name="Picture 5">
            <a:extLst>
              <a:ext uri="{FF2B5EF4-FFF2-40B4-BE49-F238E27FC236}">
                <a16:creationId xmlns:a16="http://schemas.microsoft.com/office/drawing/2014/main" xmlns="" id="{1F4DC974-5940-0B30-1E1C-06E7DF749475}"/>
              </a:ext>
            </a:extLst>
          </p:cNvPr>
          <p:cNvPicPr>
            <a:picLocks noChangeAspect="1"/>
          </p:cNvPicPr>
          <p:nvPr/>
        </p:nvPicPr>
        <p:blipFill>
          <a:blip r:embed="rId5" cstate="print"/>
          <a:stretch>
            <a:fillRect/>
          </a:stretch>
        </p:blipFill>
        <p:spPr>
          <a:xfrm>
            <a:off x="511835" y="-2335"/>
            <a:ext cx="11211463" cy="4562293"/>
          </a:xfrm>
          <a:prstGeom prst="rect">
            <a:avLst/>
          </a:prstGeom>
        </p:spPr>
      </p:pic>
    </p:spTree>
    <p:extLst>
      <p:ext uri="{BB962C8B-B14F-4D97-AF65-F5344CB8AC3E}">
        <p14:creationId xmlns:p14="http://schemas.microsoft.com/office/powerpoint/2010/main" xmlns="" val="109857222"/>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CABCA-2144-8001-700A-E0C69A01210E}"/>
              </a:ext>
            </a:extLst>
          </p:cNvPr>
          <p:cNvSpPr>
            <a:spLocks noGrp="1"/>
          </p:cNvSpPr>
          <p:nvPr>
            <p:ph type="title"/>
          </p:nvPr>
        </p:nvSpPr>
        <p:spPr>
          <a:xfrm>
            <a:off x="-469852" y="1135061"/>
            <a:ext cx="5977937" cy="1666501"/>
          </a:xfrm>
        </p:spPr>
        <p:txBody>
          <a:bodyPr>
            <a:normAutofit/>
          </a:bodyPr>
          <a:lstStyle/>
          <a:p>
            <a:r>
              <a:rPr lang="en-US" sz="4000" b="1" i="0" dirty="0">
                <a:solidFill>
                  <a:schemeClr val="tx1"/>
                </a:solidFill>
                <a:latin typeface="Times New Roman" pitchFamily="18" charset="0"/>
                <a:cs typeface="Times New Roman" pitchFamily="18" charset="0"/>
              </a:rPr>
              <a:t>ABSTRACT</a:t>
            </a:r>
          </a:p>
        </p:txBody>
      </p:sp>
      <p:sp>
        <p:nvSpPr>
          <p:cNvPr id="3" name="Content Placeholder 2">
            <a:extLst>
              <a:ext uri="{FF2B5EF4-FFF2-40B4-BE49-F238E27FC236}">
                <a16:creationId xmlns:a16="http://schemas.microsoft.com/office/drawing/2014/main" xmlns="" id="{F38967AC-DCC7-DA12-59EE-B9ED9657C713}"/>
              </a:ext>
            </a:extLst>
          </p:cNvPr>
          <p:cNvSpPr>
            <a:spLocks noGrp="1"/>
          </p:cNvSpPr>
          <p:nvPr>
            <p:ph idx="1"/>
          </p:nvPr>
        </p:nvSpPr>
        <p:spPr>
          <a:xfrm>
            <a:off x="1037903" y="3038859"/>
            <a:ext cx="6509899" cy="3652667"/>
          </a:xfrm>
        </p:spPr>
        <p:txBody>
          <a:bodyPr vert="horz" lIns="91440" tIns="45720" rIns="91440" bIns="45720" rtlCol="0">
            <a:normAutofit/>
          </a:bodyPr>
          <a:lstStyle/>
          <a:p>
            <a:pPr>
              <a:buFont typeface="Wingdings" panose="020B0604020202020204" pitchFamily="34" charset="0"/>
              <a:buChar char="§"/>
            </a:pPr>
            <a:r>
              <a:rPr lang="en-US" sz="2000" dirty="0">
                <a:solidFill>
                  <a:schemeClr val="tx1"/>
                </a:solidFill>
                <a:latin typeface="Times New Roman" pitchFamily="18" charset="0"/>
                <a:ea typeface="+mn-lt"/>
                <a:cs typeface="Times New Roman" pitchFamily="18" charset="0"/>
              </a:rPr>
              <a:t>Develop an intelligent multi sensor based security system that contains a Fire Fighting robot in our daily life. </a:t>
            </a:r>
            <a:endParaRPr lang="en-US" sz="2000" dirty="0">
              <a:solidFill>
                <a:schemeClr val="tx1"/>
              </a:solidFill>
              <a:latin typeface="Times New Roman" pitchFamily="18" charset="0"/>
              <a:ea typeface="Calibri"/>
              <a:cs typeface="Times New Roman" pitchFamily="18" charset="0"/>
            </a:endParaRPr>
          </a:p>
          <a:p>
            <a:pPr>
              <a:buFont typeface="Wingdings" panose="020B0604020202020204" pitchFamily="34" charset="0"/>
              <a:buChar char="§"/>
            </a:pPr>
            <a:r>
              <a:rPr lang="en-US" sz="2000" dirty="0">
                <a:solidFill>
                  <a:schemeClr val="tx1"/>
                </a:solidFill>
                <a:latin typeface="Times New Roman" pitchFamily="18" charset="0"/>
                <a:ea typeface="+mn-lt"/>
                <a:cs typeface="Times New Roman" pitchFamily="18" charset="0"/>
              </a:rPr>
              <a:t>The destructive burnt cause by electrical is the highest source. It is because security system can’t detect abnormal and dangerous situation and notify us.</a:t>
            </a:r>
          </a:p>
          <a:p>
            <a:pPr>
              <a:buNone/>
            </a:pPr>
            <a:endParaRPr lang="en-US" sz="2000" dirty="0">
              <a:solidFill>
                <a:schemeClr val="tx1"/>
              </a:solidFill>
              <a:latin typeface="Times New Roman" pitchFamily="18" charset="0"/>
              <a:ea typeface="Calibri"/>
              <a:cs typeface="Times New Roman" pitchFamily="18" charset="0"/>
            </a:endParaRPr>
          </a:p>
        </p:txBody>
      </p:sp>
      <p:pic>
        <p:nvPicPr>
          <p:cNvPr id="10" name="Picture 4" descr="Red alarm light with people on the background">
            <a:extLst>
              <a:ext uri="{FF2B5EF4-FFF2-40B4-BE49-F238E27FC236}">
                <a16:creationId xmlns:a16="http://schemas.microsoft.com/office/drawing/2014/main" xmlns="" id="{09E75199-2C1B-AB68-86D7-CC97023804C7}"/>
              </a:ext>
            </a:extLst>
          </p:cNvPr>
          <p:cNvPicPr>
            <a:picLocks noChangeAspect="1"/>
          </p:cNvPicPr>
          <p:nvPr/>
        </p:nvPicPr>
        <p:blipFill rotWithShape="1">
          <a:blip r:embed="rId2" cstate="print"/>
          <a:srcRect l="34343" r="21078" b="-1"/>
          <a:stretch/>
        </p:blipFill>
        <p:spPr>
          <a:xfrm>
            <a:off x="7611902" y="10"/>
            <a:ext cx="4580097" cy="6857990"/>
          </a:xfrm>
          <a:prstGeom prst="rect">
            <a:avLst/>
          </a:prstGeom>
        </p:spPr>
      </p:pic>
    </p:spTree>
    <p:extLst>
      <p:ext uri="{BB962C8B-B14F-4D97-AF65-F5344CB8AC3E}">
        <p14:creationId xmlns:p14="http://schemas.microsoft.com/office/powerpoint/2010/main" xmlns="" val="440754458"/>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EXISTING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295402" y="2556932"/>
            <a:ext cx="6600370" cy="3318936"/>
          </a:xfrm>
        </p:spPr>
        <p:txBody>
          <a:bodyPr/>
          <a:lstStyle/>
          <a:p>
            <a:pPr algn="ctr">
              <a:buNone/>
            </a:pPr>
            <a:endParaRPr lang="en-US" dirty="0" smtClean="0"/>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fire alarm system </a:t>
            </a:r>
            <a:r>
              <a:rPr lang="en-US" b="1" dirty="0" smtClean="0">
                <a:latin typeface="Times New Roman" pitchFamily="18" charset="0"/>
                <a:cs typeface="Times New Roman" pitchFamily="18" charset="0"/>
              </a:rPr>
              <a:t>detects smoke, </a:t>
            </a:r>
            <a:r>
              <a:rPr lang="en-US" b="1" dirty="0" smtClean="0">
                <a:latin typeface="Times New Roman" pitchFamily="18" charset="0"/>
                <a:cs typeface="Times New Roman" pitchFamily="18" charset="0"/>
              </a:rPr>
              <a:t>heat </a:t>
            </a:r>
            <a:r>
              <a:rPr lang="en-US" b="1" dirty="0" smtClean="0">
                <a:latin typeface="Times New Roman" pitchFamily="18" charset="0"/>
                <a:cs typeface="Times New Roman" pitchFamily="18" charset="0"/>
              </a:rPr>
              <a:t>it </a:t>
            </a:r>
            <a:r>
              <a:rPr lang="en-US" b="1" dirty="0" smtClean="0">
                <a:latin typeface="Times New Roman" pitchFamily="18" charset="0"/>
                <a:cs typeface="Times New Roman" pitchFamily="18" charset="0"/>
              </a:rPr>
              <a:t>alerts occupants </a:t>
            </a:r>
            <a:r>
              <a:rPr lang="en-US" b="1" dirty="0" smtClean="0">
                <a:latin typeface="Times New Roman" pitchFamily="18" charset="0"/>
                <a:cs typeface="Times New Roman" pitchFamily="18" charset="0"/>
              </a:rPr>
              <a:t>of </a:t>
            </a:r>
            <a:r>
              <a:rPr lang="en-US" b="1" dirty="0" smtClean="0">
                <a:latin typeface="Times New Roman" pitchFamily="18" charset="0"/>
                <a:cs typeface="Times New Roman" pitchFamily="18" charset="0"/>
              </a:rPr>
              <a:t>the building </a:t>
            </a:r>
            <a:r>
              <a:rPr lang="en-US" b="1" dirty="0" smtClean="0">
                <a:latin typeface="Times New Roman" pitchFamily="18" charset="0"/>
                <a:cs typeface="Times New Roman" pitchFamily="18" charset="0"/>
              </a:rPr>
              <a:t>using both audible and visible alarms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Alarms </a:t>
            </a:r>
            <a:r>
              <a:rPr lang="en-US" dirty="0" smtClean="0">
                <a:latin typeface="Times New Roman" pitchFamily="18" charset="0"/>
                <a:cs typeface="Times New Roman" pitchFamily="18" charset="0"/>
              </a:rPr>
              <a:t>will be bright, loud, obnoxious, and impossible to ignore, which help mobilize individuals to follow your evacuation plan.</a:t>
            </a:r>
            <a:endParaRPr lang="en-US" dirty="0">
              <a:latin typeface="Times New Roman" pitchFamily="18" charset="0"/>
              <a:cs typeface="Times New Roman" pitchFamily="18" charset="0"/>
            </a:endParaRPr>
          </a:p>
        </p:txBody>
      </p:sp>
      <p:pic>
        <p:nvPicPr>
          <p:cNvPr id="2050" name="Picture 2" descr="Fire Detection and Alarm Systems: A Brief Guide -- Occupational Health &amp;  Safety"/>
          <p:cNvPicPr>
            <a:picLocks noChangeAspect="1" noChangeArrowheads="1"/>
          </p:cNvPicPr>
          <p:nvPr/>
        </p:nvPicPr>
        <p:blipFill>
          <a:blip r:embed="rId2"/>
          <a:srcRect/>
          <a:stretch>
            <a:fillRect/>
          </a:stretch>
        </p:blipFill>
        <p:spPr bwMode="auto">
          <a:xfrm>
            <a:off x="7877175" y="2743200"/>
            <a:ext cx="3432660" cy="291737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045029" y="2556932"/>
            <a:ext cx="5950857" cy="3318936"/>
          </a:xfrm>
        </p:spPr>
        <p:txBody>
          <a:bodyPr/>
          <a:lstStyle/>
          <a:p>
            <a:pPr>
              <a:buFont typeface="Wingdings" pitchFamily="2" charset="2"/>
              <a:buChar char="Ø"/>
            </a:pPr>
            <a:r>
              <a:rPr lang="en-US" dirty="0" smtClean="0">
                <a:solidFill>
                  <a:schemeClr val="tx1"/>
                </a:solidFill>
                <a:latin typeface="Times New Roman" pitchFamily="18" charset="0"/>
                <a:ea typeface="+mn-lt"/>
                <a:cs typeface="Times New Roman" pitchFamily="18" charset="0"/>
              </a:rPr>
              <a:t> The </a:t>
            </a:r>
            <a:r>
              <a:rPr lang="en-US" dirty="0" smtClean="0">
                <a:solidFill>
                  <a:schemeClr val="tx1"/>
                </a:solidFill>
                <a:latin typeface="Times New Roman" pitchFamily="18" charset="0"/>
                <a:ea typeface="+mn-lt"/>
                <a:cs typeface="Times New Roman" pitchFamily="18" charset="0"/>
              </a:rPr>
              <a:t>intelligent multi sensor based security system that contains a Fire Fighting robot.</a:t>
            </a:r>
          </a:p>
          <a:p>
            <a:pPr>
              <a:buFont typeface="Wingdings" pitchFamily="2" charset="2"/>
              <a:buChar char="Ø"/>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detects fire and smoke and </a:t>
            </a:r>
            <a:r>
              <a:rPr lang="en-US" dirty="0" smtClean="0">
                <a:latin typeface="Times New Roman" pitchFamily="18" charset="0"/>
                <a:cs typeface="Times New Roman" pitchFamily="18" charset="0"/>
              </a:rPr>
              <a:t>gives </a:t>
            </a:r>
            <a:r>
              <a:rPr lang="en-US" b="1" dirty="0" smtClean="0">
                <a:latin typeface="Times New Roman" pitchFamily="18" charset="0"/>
                <a:cs typeface="Times New Roman" pitchFamily="18" charset="0"/>
              </a:rPr>
              <a:t>SMS and Call </a:t>
            </a:r>
            <a:r>
              <a:rPr lang="en-US" dirty="0" smtClean="0">
                <a:latin typeface="Times New Roman" pitchFamily="18" charset="0"/>
                <a:cs typeface="Times New Roman" pitchFamily="18" charset="0"/>
              </a:rPr>
              <a:t>before the fire becomes very explosive and </a:t>
            </a:r>
            <a:r>
              <a:rPr lang="en-US" b="1" dirty="0" smtClean="0">
                <a:latin typeface="Times New Roman" pitchFamily="18" charset="0"/>
                <a:cs typeface="Times New Roman" pitchFamily="18" charset="0"/>
              </a:rPr>
              <a:t>Assists firemen in fighting high-risk fires</a:t>
            </a:r>
            <a:r>
              <a:rPr lang="en-US" b="1" dirty="0" smtClean="0">
                <a:latin typeface="Times New Roman" pitchFamily="18" charset="0"/>
                <a:cs typeface="Times New Roman" pitchFamily="18" charset="0"/>
              </a:rPr>
              <a:t>.</a:t>
            </a:r>
            <a:r>
              <a:rPr lang="en-US" dirty="0" smtClean="0">
                <a:solidFill>
                  <a:schemeClr val="tx1"/>
                </a:solidFill>
                <a:latin typeface="Times New Roman" pitchFamily="18" charset="0"/>
                <a:ea typeface="+mn-lt"/>
                <a:cs typeface="Times New Roman" pitchFamily="18" charset="0"/>
              </a:rPr>
              <a:t> </a:t>
            </a:r>
            <a:endParaRPr lang="en-US" dirty="0" smtClean="0"/>
          </a:p>
          <a:p>
            <a:pPr>
              <a:buNone/>
            </a:pPr>
            <a:endParaRPr lang="en-US" dirty="0"/>
          </a:p>
        </p:txBody>
      </p:sp>
      <p:sp>
        <p:nvSpPr>
          <p:cNvPr id="1026" name="AutoShape 2" descr="Projects on Fire Fighting Robotic Vehicle - Elproc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rojects on Fire Fighting Robotic Vehicle - Elproc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Projects on Fire Fighting Robotic Vehicle - Elproc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Projects on Fire Fighting Robotic Vehicle - Elprocu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Fire fighting robot - COLOSSUS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download.jfif"/>
          <p:cNvPicPr>
            <a:picLocks noChangeAspect="1"/>
          </p:cNvPicPr>
          <p:nvPr/>
        </p:nvPicPr>
        <p:blipFill>
          <a:blip r:embed="rId2"/>
          <a:stretch>
            <a:fillRect/>
          </a:stretch>
        </p:blipFill>
        <p:spPr>
          <a:xfrm>
            <a:off x="7007679" y="2624817"/>
            <a:ext cx="4380410" cy="32389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stretch/>
        </a:blip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xmlns="" id="{DC878D9A-77BE-4701-AE3D-EEFC53CD50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xmlns="" id="{F643BE08-0ED1-4B73-AC6D-B7E26A59CD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xmlns="" id="{956B2094-7FC0-45FC-BFED-3CB88CEE63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9473DCC-8064-2108-9283-218EE2128157}"/>
              </a:ext>
            </a:extLst>
          </p:cNvPr>
          <p:cNvSpPr>
            <a:spLocks noGrp="1"/>
          </p:cNvSpPr>
          <p:nvPr>
            <p:ph type="title"/>
          </p:nvPr>
        </p:nvSpPr>
        <p:spPr>
          <a:xfrm>
            <a:off x="952108" y="954756"/>
            <a:ext cx="2730414" cy="4946003"/>
          </a:xfrm>
        </p:spPr>
        <p:txBody>
          <a:bodyPr>
            <a:normAutofit/>
          </a:bodyPr>
          <a:lstStyle/>
          <a:p>
            <a:r>
              <a:rPr lang="en-US" sz="2400" dirty="0">
                <a:solidFill>
                  <a:srgbClr val="FFFFFF"/>
                </a:solidFill>
                <a:latin typeface="Times New Roman" pitchFamily="18" charset="0"/>
                <a:cs typeface="Times New Roman" pitchFamily="18" charset="0"/>
              </a:rPr>
              <a:t>INTRODUCTION</a:t>
            </a:r>
          </a:p>
        </p:txBody>
      </p:sp>
      <p:sp>
        <p:nvSpPr>
          <p:cNvPr id="14" name="Rectangle 13">
            <a:extLst>
              <a:ext uri="{FF2B5EF4-FFF2-40B4-BE49-F238E27FC236}">
                <a16:creationId xmlns:a16="http://schemas.microsoft.com/office/drawing/2014/main" xmlns="" id="{07A4B640-BB7F-4272-A710-068DBA9F9A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C1C703F-7847-03E0-04F6-BEAC406D4A92}"/>
              </a:ext>
            </a:extLst>
          </p:cNvPr>
          <p:cNvSpPr>
            <a:spLocks noGrp="1"/>
          </p:cNvSpPr>
          <p:nvPr>
            <p:ph idx="1"/>
          </p:nvPr>
        </p:nvSpPr>
        <p:spPr>
          <a:xfrm>
            <a:off x="5140934" y="469900"/>
            <a:ext cx="6916913" cy="5420345"/>
          </a:xfrm>
        </p:spPr>
        <p:txBody>
          <a:bodyPr vert="horz" lIns="91440" tIns="45720" rIns="91440" bIns="45720" rtlCol="0" anchor="ctr">
            <a:normAutofit/>
          </a:bodyPr>
          <a:lstStyle/>
          <a:p>
            <a:pPr>
              <a:buFont typeface="Wingdings" panose="020B0604020202020204" pitchFamily="34" charset="0"/>
              <a:buChar char="§"/>
            </a:pPr>
            <a:r>
              <a:rPr lang="en-US" dirty="0">
                <a:latin typeface="Times New Roman" pitchFamily="18" charset="0"/>
                <a:ea typeface="+mn-lt"/>
                <a:cs typeface="Times New Roman" pitchFamily="18" charset="0"/>
              </a:rPr>
              <a:t>One of the most important parameter in life is fire disaster, i.e. lives lost in saving someone else life. </a:t>
            </a:r>
            <a:endParaRPr lang="en-US" dirty="0">
              <a:latin typeface="Times New Roman" pitchFamily="18" charset="0"/>
              <a:cs typeface="Times New Roman" pitchFamily="18" charset="0"/>
            </a:endParaRPr>
          </a:p>
          <a:p>
            <a:pPr>
              <a:buFont typeface="Wingdings" panose="020B0604020202020204" pitchFamily="34" charset="0"/>
              <a:buChar char="§"/>
            </a:pPr>
            <a:r>
              <a:rPr lang="en-US" dirty="0">
                <a:latin typeface="Times New Roman" pitchFamily="18" charset="0"/>
                <a:ea typeface="+mn-lt"/>
                <a:cs typeface="Times New Roman" pitchFamily="18" charset="0"/>
              </a:rPr>
              <a:t>In today’s generation a lot of robots are proposed and designed to remove the human factor from dangerous and deadly work</a:t>
            </a:r>
            <a:r>
              <a:rPr lang="en-US" dirty="0" smtClean="0">
                <a:latin typeface="Times New Roman" pitchFamily="18" charset="0"/>
                <a:ea typeface="+mn-lt"/>
                <a:cs typeface="Times New Roman" pitchFamily="18" charset="0"/>
              </a:rPr>
              <a:t>.</a:t>
            </a:r>
            <a:endParaRPr lang="en-US" dirty="0">
              <a:latin typeface="Times New Roman" pitchFamily="18" charset="0"/>
              <a:ea typeface="+mn-lt"/>
              <a:cs typeface="Times New Roman" pitchFamily="18" charset="0"/>
            </a:endParaRPr>
          </a:p>
        </p:txBody>
      </p:sp>
    </p:spTree>
    <p:extLst>
      <p:ext uri="{BB962C8B-B14F-4D97-AF65-F5344CB8AC3E}">
        <p14:creationId xmlns:p14="http://schemas.microsoft.com/office/powerpoint/2010/main" xmlns="" val="816982596"/>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5251-4581-9388-8DEB-E11691919C76}"/>
              </a:ext>
            </a:extLst>
          </p:cNvPr>
          <p:cNvSpPr>
            <a:spLocks noGrp="1"/>
          </p:cNvSpPr>
          <p:nvPr>
            <p:ph type="title"/>
          </p:nvPr>
        </p:nvSpPr>
        <p:spPr>
          <a:xfrm>
            <a:off x="1219200" y="365125"/>
            <a:ext cx="10097098" cy="887862"/>
          </a:xfrm>
        </p:spPr>
        <p:txBody>
          <a:bodyPr/>
          <a:lstStyle/>
          <a:p>
            <a:r>
              <a:rPr lang="en-US" dirty="0">
                <a:latin typeface="Times New Roman" pitchFamily="18" charset="0"/>
                <a:cs typeface="Times New Roman" pitchFamily="18" charset="0"/>
              </a:rPr>
              <a:t>BLOCK DIAGRAM</a:t>
            </a:r>
          </a:p>
        </p:txBody>
      </p:sp>
      <p:pic>
        <p:nvPicPr>
          <p:cNvPr id="14" name="Picture 14">
            <a:extLst>
              <a:ext uri="{FF2B5EF4-FFF2-40B4-BE49-F238E27FC236}">
                <a16:creationId xmlns:a16="http://schemas.microsoft.com/office/drawing/2014/main" xmlns="" id="{2EFC719D-7941-9137-0FFE-4184B86133CA}"/>
              </a:ext>
            </a:extLst>
          </p:cNvPr>
          <p:cNvPicPr>
            <a:picLocks noGrp="1" noChangeAspect="1"/>
          </p:cNvPicPr>
          <p:nvPr>
            <p:ph idx="1"/>
          </p:nvPr>
        </p:nvPicPr>
        <p:blipFill>
          <a:blip r:embed="rId2" cstate="print"/>
          <a:stretch>
            <a:fillRect/>
          </a:stretch>
        </p:blipFill>
        <p:spPr>
          <a:xfrm>
            <a:off x="871081" y="1106548"/>
            <a:ext cx="10449463" cy="5227092"/>
          </a:xfrm>
        </p:spPr>
      </p:pic>
      <p:sp>
        <p:nvSpPr>
          <p:cNvPr id="4" name="TextBox 3">
            <a:extLst>
              <a:ext uri="{FF2B5EF4-FFF2-40B4-BE49-F238E27FC236}">
                <a16:creationId xmlns:a16="http://schemas.microsoft.com/office/drawing/2014/main" xmlns="" id="{423381D5-003E-1C07-AD72-CD8757CA6855}"/>
              </a:ext>
            </a:extLst>
          </p:cNvPr>
          <p:cNvSpPr txBox="1"/>
          <p:nvPr/>
        </p:nvSpPr>
        <p:spPr>
          <a:xfrm>
            <a:off x="1974980" y="2939143"/>
            <a:ext cx="1477346" cy="2488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xmlns="" id="{4B9BF4F9-B191-7973-5803-0FC6397BC28C}"/>
              </a:ext>
            </a:extLst>
          </p:cNvPr>
          <p:cNvSpPr txBox="1"/>
          <p:nvPr/>
        </p:nvSpPr>
        <p:spPr>
          <a:xfrm>
            <a:off x="1996133" y="4585175"/>
            <a:ext cx="14184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400" dirty="0">
              <a:cs typeface="Calibri"/>
            </a:endParaRPr>
          </a:p>
        </p:txBody>
      </p:sp>
      <p:sp>
        <p:nvSpPr>
          <p:cNvPr id="6" name="Rectangle 5"/>
          <p:cNvSpPr/>
          <p:nvPr/>
        </p:nvSpPr>
        <p:spPr>
          <a:xfrm>
            <a:off x="1389413" y="5427023"/>
            <a:ext cx="2838203" cy="593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030193" y="3360718"/>
            <a:ext cx="1389413" cy="3562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0042" y="2042556"/>
            <a:ext cx="2707574" cy="8906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83335" y="3408218"/>
            <a:ext cx="1626920" cy="344385"/>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718960" y="3408218"/>
            <a:ext cx="1615045" cy="338554"/>
          </a:xfrm>
          <a:prstGeom prst="rect">
            <a:avLst/>
          </a:prstGeom>
          <a:noFill/>
        </p:spPr>
        <p:txBody>
          <a:bodyPr wrap="square" rtlCol="0">
            <a:spAutoFit/>
          </a:bodyPr>
          <a:lstStyle/>
          <a:p>
            <a:r>
              <a:rPr lang="en-US" sz="1600" b="1" dirty="0" smtClean="0">
                <a:solidFill>
                  <a:schemeClr val="bg1"/>
                </a:solidFill>
              </a:rPr>
              <a:t>Buck Converter</a:t>
            </a:r>
            <a:endParaRPr lang="en-US" sz="1600" b="1" dirty="0">
              <a:solidFill>
                <a:schemeClr val="bg1"/>
              </a:solidFill>
            </a:endParaRPr>
          </a:p>
        </p:txBody>
      </p:sp>
      <p:sp>
        <p:nvSpPr>
          <p:cNvPr id="12" name="Rectangle 11"/>
          <p:cNvSpPr/>
          <p:nvPr/>
        </p:nvSpPr>
        <p:spPr>
          <a:xfrm>
            <a:off x="1494485" y="3557371"/>
            <a:ext cx="2743200" cy="692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451546" y="4851022"/>
            <a:ext cx="2790702" cy="7006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12289" y="4337818"/>
            <a:ext cx="1757548" cy="475013"/>
          </a:xfrm>
          <a:prstGeom prst="rect">
            <a:avLst/>
          </a:prstGeom>
          <a:solidFill>
            <a:srgbClr val="2D95D4"/>
          </a:solidFill>
          <a:ln>
            <a:solidFill>
              <a:srgbClr val="2D95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00413" y="4426453"/>
            <a:ext cx="1757549" cy="338554"/>
          </a:xfrm>
          <a:prstGeom prst="rect">
            <a:avLst/>
          </a:prstGeom>
          <a:noFill/>
        </p:spPr>
        <p:txBody>
          <a:bodyPr wrap="square" rtlCol="0">
            <a:spAutoFit/>
          </a:bodyPr>
          <a:lstStyle/>
          <a:p>
            <a:pPr algn="ctr"/>
            <a:r>
              <a:rPr lang="en-US" sz="1600" b="1" dirty="0" smtClean="0">
                <a:solidFill>
                  <a:schemeClr val="bg1"/>
                </a:solidFill>
              </a:rPr>
              <a:t>IR Flame Sensor</a:t>
            </a:r>
            <a:endParaRPr lang="en-US" sz="1600" b="1" dirty="0">
              <a:solidFill>
                <a:schemeClr val="bg1"/>
              </a:solidFill>
            </a:endParaRPr>
          </a:p>
        </p:txBody>
      </p:sp>
    </p:spTree>
    <p:extLst>
      <p:ext uri="{BB962C8B-B14F-4D97-AF65-F5344CB8AC3E}">
        <p14:creationId xmlns:p14="http://schemas.microsoft.com/office/powerpoint/2010/main" xmlns="" val="2922023423"/>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descr="Electronics protoboard">
            <a:extLst>
              <a:ext uri="{FF2B5EF4-FFF2-40B4-BE49-F238E27FC236}">
                <a16:creationId xmlns:a16="http://schemas.microsoft.com/office/drawing/2014/main" xmlns="" id="{AB8ED30F-CE45-451C-F9A0-403E4E1858CB}"/>
              </a:ext>
            </a:extLst>
          </p:cNvPr>
          <p:cNvPicPr>
            <a:picLocks noChangeAspect="1"/>
          </p:cNvPicPr>
          <p:nvPr/>
        </p:nvPicPr>
        <p:blipFill rotWithShape="1">
          <a:blip r:embed="rId2" cstate="print"/>
          <a:srcRect r="21681" b="2"/>
          <a:stretch/>
        </p:blipFill>
        <p:spPr>
          <a:xfrm>
            <a:off x="4718046" y="607819"/>
            <a:ext cx="7473954"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p:spPr>
      </p:pic>
      <p:sp>
        <p:nvSpPr>
          <p:cNvPr id="2" name="Title 1">
            <a:extLst>
              <a:ext uri="{FF2B5EF4-FFF2-40B4-BE49-F238E27FC236}">
                <a16:creationId xmlns:a16="http://schemas.microsoft.com/office/drawing/2014/main" xmlns="" id="{EB9FA9D0-2F76-C8D5-24A9-BC94A3AE8118}"/>
              </a:ext>
            </a:extLst>
          </p:cNvPr>
          <p:cNvSpPr>
            <a:spLocks noGrp="1"/>
          </p:cNvSpPr>
          <p:nvPr>
            <p:ph type="title"/>
          </p:nvPr>
        </p:nvSpPr>
        <p:spPr>
          <a:xfrm>
            <a:off x="583317" y="846340"/>
            <a:ext cx="5412041" cy="1725632"/>
          </a:xfrm>
        </p:spPr>
        <p:txBody>
          <a:bodyPr anchor="ctr">
            <a:normAutofit/>
          </a:bodyPr>
          <a:lstStyle/>
          <a:p>
            <a:pPr algn="l"/>
            <a:r>
              <a:rPr lang="en-US" dirty="0">
                <a:latin typeface="Times New Roman" pitchFamily="18" charset="0"/>
                <a:cs typeface="Times New Roman" pitchFamily="18" charset="0"/>
              </a:rPr>
              <a:t>BLOCK DIAGRAM DESCRIPTION</a:t>
            </a:r>
          </a:p>
        </p:txBody>
      </p:sp>
      <p:sp>
        <p:nvSpPr>
          <p:cNvPr id="3" name="Content Placeholder 2">
            <a:extLst>
              <a:ext uri="{FF2B5EF4-FFF2-40B4-BE49-F238E27FC236}">
                <a16:creationId xmlns:a16="http://schemas.microsoft.com/office/drawing/2014/main" xmlns="" id="{53B29372-D454-8ACF-C3DB-9137029EE068}"/>
              </a:ext>
            </a:extLst>
          </p:cNvPr>
          <p:cNvSpPr>
            <a:spLocks noGrp="1"/>
          </p:cNvSpPr>
          <p:nvPr>
            <p:ph idx="1"/>
          </p:nvPr>
        </p:nvSpPr>
        <p:spPr>
          <a:xfrm>
            <a:off x="683959" y="3147577"/>
            <a:ext cx="3462874" cy="3507704"/>
          </a:xfrm>
        </p:spPr>
        <p:txBody>
          <a:bodyPr vert="horz" lIns="91440" tIns="45720" rIns="91440" bIns="45720" rtlCol="0" anchor="ctr">
            <a:noAutofit/>
          </a:bodyPr>
          <a:lstStyle/>
          <a:p>
            <a:pPr>
              <a:buFont typeface="Wingdings" panose="020B0604020202020204" pitchFamily="34" charset="0"/>
              <a:buChar char="v"/>
            </a:pPr>
            <a:r>
              <a:rPr lang="en-US" sz="1800" dirty="0">
                <a:latin typeface="Times New Roman" pitchFamily="18" charset="0"/>
                <a:cs typeface="Times New Roman" pitchFamily="18" charset="0"/>
              </a:rPr>
              <a:t>Fire Fighting robot is controlled by the coding on Arduino it gets the input from the flame sensors and smoke sensor on the front of the circuit.</a:t>
            </a:r>
            <a:endParaRPr lang="en-US" sz="1800" dirty="0">
              <a:latin typeface="Times New Roman" pitchFamily="18" charset="0"/>
              <a:ea typeface="Calibri"/>
              <a:cs typeface="Times New Roman" pitchFamily="18" charset="0"/>
            </a:endParaRPr>
          </a:p>
          <a:p>
            <a:pPr>
              <a:buFont typeface="Wingdings" panose="020B0604020202020204" pitchFamily="34" charset="0"/>
              <a:buChar char="v"/>
            </a:pPr>
            <a:r>
              <a:rPr lang="en-US" sz="1800" dirty="0">
                <a:latin typeface="Times New Roman" pitchFamily="18" charset="0"/>
                <a:cs typeface="Times New Roman" pitchFamily="18" charset="0"/>
              </a:rPr>
              <a:t>The inputs from the sensors are sent to the Arduino and processed then it controlled the motors by the motor driver L293 and then it driven near the flame and activate the Fire extinguisher.</a:t>
            </a:r>
            <a:endParaRPr lang="en-US" sz="1800" dirty="0">
              <a:latin typeface="Times New Roman" pitchFamily="18" charset="0"/>
              <a:ea typeface="Calibri"/>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22391976"/>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84E07-5CFE-C448-AA19-61A8905A7C91}"/>
              </a:ext>
            </a:extLst>
          </p:cNvPr>
          <p:cNvSpPr>
            <a:spLocks noGrp="1"/>
          </p:cNvSpPr>
          <p:nvPr>
            <p:ph type="title"/>
          </p:nvPr>
        </p:nvSpPr>
        <p:spPr/>
        <p:txBody>
          <a:bodyPr>
            <a:normAutofit fontScale="90000"/>
          </a:bodyPr>
          <a:lstStyle/>
          <a:p>
            <a:r>
              <a:rPr lang="en-US" sz="4400" dirty="0">
                <a:solidFill>
                  <a:schemeClr val="tx1"/>
                </a:solidFill>
                <a:latin typeface="Times New Roman" pitchFamily="18" charset="0"/>
                <a:cs typeface="Times New Roman" pitchFamily="18" charset="0"/>
              </a:rPr>
              <a:t>IMPLEMENTATION</a:t>
            </a:r>
            <a:br>
              <a:rPr lang="en-US" sz="4400" dirty="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Hardware Requirements</a:t>
            </a:r>
          </a:p>
        </p:txBody>
      </p:sp>
      <p:sp>
        <p:nvSpPr>
          <p:cNvPr id="3" name="Content Placeholder 2">
            <a:extLst>
              <a:ext uri="{FF2B5EF4-FFF2-40B4-BE49-F238E27FC236}">
                <a16:creationId xmlns:a16="http://schemas.microsoft.com/office/drawing/2014/main" xmlns="" id="{EF8293F3-7C98-DD4F-6318-01F49B9BF710}"/>
              </a:ext>
            </a:extLst>
          </p:cNvPr>
          <p:cNvSpPr>
            <a:spLocks noGrp="1"/>
          </p:cNvSpPr>
          <p:nvPr>
            <p:ph sz="half" idx="1"/>
          </p:nvPr>
        </p:nvSpPr>
        <p:spPr/>
        <p:txBody>
          <a:bodyPr vert="horz" lIns="91440" tIns="45720" rIns="91440" bIns="45720" rtlCol="0" anchor="t">
            <a:normAutofit/>
          </a:bodyPr>
          <a:lstStyle/>
          <a:p>
            <a:pPr>
              <a:buFont typeface="Wingdings" panose="020B0604020202020204" pitchFamily="34" charset="0"/>
              <a:buChar char="Ø"/>
            </a:pPr>
            <a:r>
              <a:rPr lang="en-US" sz="2000" dirty="0">
                <a:latin typeface="Times New Roman" pitchFamily="18" charset="0"/>
                <a:ea typeface="+mn-lt"/>
                <a:cs typeface="Times New Roman" pitchFamily="18" charset="0"/>
              </a:rPr>
              <a:t>Arduino UNO</a:t>
            </a:r>
            <a:endParaRPr lang="en-US" sz="2000" dirty="0">
              <a:latin typeface="Times New Roman" pitchFamily="18" charset="0"/>
              <a:cs typeface="Times New Roman" pitchFamily="18" charset="0"/>
            </a:endParaRPr>
          </a:p>
          <a:p>
            <a:pPr>
              <a:buFont typeface="Wingdings" panose="020B0604020202020204" pitchFamily="34" charset="0"/>
              <a:buChar char="Ø"/>
            </a:pPr>
            <a:r>
              <a:rPr lang="en-US" sz="2000" dirty="0">
                <a:latin typeface="Times New Roman" pitchFamily="18" charset="0"/>
                <a:ea typeface="+mn-lt"/>
                <a:cs typeface="Times New Roman" pitchFamily="18" charset="0"/>
              </a:rPr>
              <a:t>DC motor with Wheels</a:t>
            </a:r>
          </a:p>
          <a:p>
            <a:pPr>
              <a:buFont typeface="Wingdings" panose="020B0604020202020204" pitchFamily="34" charset="0"/>
              <a:buChar char="Ø"/>
            </a:pPr>
            <a:r>
              <a:rPr lang="en-US" sz="2000" dirty="0">
                <a:latin typeface="Times New Roman" pitchFamily="18" charset="0"/>
                <a:ea typeface="+mn-lt"/>
                <a:cs typeface="Times New Roman" pitchFamily="18" charset="0"/>
              </a:rPr>
              <a:t>Motor </a:t>
            </a:r>
            <a:r>
              <a:rPr lang="en-US" sz="2000" dirty="0" smtClean="0">
                <a:latin typeface="Times New Roman" pitchFamily="18" charset="0"/>
                <a:ea typeface="+mn-lt"/>
                <a:cs typeface="Times New Roman" pitchFamily="18" charset="0"/>
              </a:rPr>
              <a:t>Driver </a:t>
            </a:r>
            <a:r>
              <a:rPr lang="en-US" sz="2000" dirty="0">
                <a:latin typeface="Times New Roman" pitchFamily="18" charset="0"/>
                <a:ea typeface="+mn-lt"/>
                <a:cs typeface="Times New Roman" pitchFamily="18" charset="0"/>
              </a:rPr>
              <a:t>L293</a:t>
            </a:r>
          </a:p>
          <a:p>
            <a:pPr>
              <a:buFont typeface="Wingdings" panose="020B0604020202020204" pitchFamily="34" charset="0"/>
              <a:buChar char="Ø"/>
            </a:pPr>
            <a:r>
              <a:rPr lang="en-US" sz="2000" dirty="0">
                <a:latin typeface="Times New Roman" pitchFamily="18" charset="0"/>
                <a:ea typeface="+mn-lt"/>
                <a:cs typeface="Times New Roman" pitchFamily="18" charset="0"/>
              </a:rPr>
              <a:t>IR Flame </a:t>
            </a:r>
            <a:r>
              <a:rPr lang="en-US" sz="2000" dirty="0" smtClean="0">
                <a:latin typeface="Times New Roman" pitchFamily="18" charset="0"/>
                <a:ea typeface="+mn-lt"/>
                <a:cs typeface="Times New Roman" pitchFamily="18" charset="0"/>
              </a:rPr>
              <a:t>Sensor</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dirty="0">
                <a:latin typeface="Times New Roman" pitchFamily="18" charset="0"/>
                <a:ea typeface="+mn-lt"/>
                <a:cs typeface="Times New Roman" pitchFamily="18" charset="0"/>
              </a:rPr>
              <a:t>LM 2596 B</a:t>
            </a:r>
            <a:r>
              <a:rPr lang="en-US" sz="2000" dirty="0" smtClean="0">
                <a:latin typeface="Times New Roman" pitchFamily="18" charset="0"/>
                <a:ea typeface="+mn-lt"/>
                <a:cs typeface="Times New Roman" pitchFamily="18" charset="0"/>
              </a:rPr>
              <a:t>uck Converter</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dirty="0">
                <a:latin typeface="Times New Roman" pitchFamily="18" charset="0"/>
                <a:ea typeface="+mn-lt"/>
                <a:cs typeface="Times New Roman" pitchFamily="18" charset="0"/>
              </a:rPr>
              <a:t>GSM </a:t>
            </a:r>
            <a:r>
              <a:rPr lang="en-US" sz="2000" dirty="0" smtClean="0">
                <a:latin typeface="Times New Roman" pitchFamily="18" charset="0"/>
                <a:ea typeface="+mn-lt"/>
                <a:cs typeface="Times New Roman" pitchFamily="18" charset="0"/>
              </a:rPr>
              <a:t>SIM </a:t>
            </a:r>
            <a:r>
              <a:rPr lang="en-US" sz="2000" dirty="0">
                <a:latin typeface="Times New Roman" pitchFamily="18" charset="0"/>
                <a:ea typeface="+mn-lt"/>
                <a:cs typeface="Times New Roman" pitchFamily="18" charset="0"/>
              </a:rPr>
              <a:t>800L </a:t>
            </a:r>
          </a:p>
          <a:p>
            <a:pPr>
              <a:buFont typeface="Wingdings" panose="020B0604020202020204" pitchFamily="34" charset="0"/>
              <a:buChar char="Ø"/>
            </a:pPr>
            <a:endParaRPr lang="en-US" sz="2000" dirty="0">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xmlns="" id="{A2620784-6542-3570-E80B-C75BBEB1154C}"/>
              </a:ext>
            </a:extLst>
          </p:cNvPr>
          <p:cNvSpPr>
            <a:spLocks noGrp="1"/>
          </p:cNvSpPr>
          <p:nvPr>
            <p:ph sz="half" idx="2"/>
          </p:nvPr>
        </p:nvSpPr>
        <p:spPr/>
        <p:txBody>
          <a:bodyPr vert="horz" lIns="91440" tIns="45720" rIns="91440" bIns="45720" rtlCol="0" anchor="t">
            <a:normAutofit/>
          </a:bodyPr>
          <a:lstStyle/>
          <a:p>
            <a:pPr>
              <a:buFont typeface="Wingdings" panose="020B0604020202020204" pitchFamily="34" charset="0"/>
              <a:buChar char="Ø"/>
            </a:pPr>
            <a:r>
              <a:rPr lang="en-US" sz="2000" dirty="0">
                <a:latin typeface="Times New Roman" pitchFamily="18" charset="0"/>
                <a:cs typeface="Times New Roman" pitchFamily="18" charset="0"/>
              </a:rPr>
              <a:t>Mini Water pump </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dirty="0" smtClean="0">
                <a:latin typeface="Times New Roman" pitchFamily="18" charset="0"/>
                <a:cs typeface="Times New Roman" pitchFamily="18" charset="0"/>
              </a:rPr>
              <a:t>MQ-2</a:t>
            </a:r>
            <a:r>
              <a:rPr lang="en-US" sz="2000" dirty="0">
                <a:latin typeface="Times New Roman" pitchFamily="18" charset="0"/>
                <a:cs typeface="Times New Roman" pitchFamily="18" charset="0"/>
              </a:rPr>
              <a:t> </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dirty="0">
                <a:latin typeface="Times New Roman" pitchFamily="18" charset="0"/>
                <a:cs typeface="Times New Roman" pitchFamily="18" charset="0"/>
              </a:rPr>
              <a:t>Connecting wires &amp; Mini bread board </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dirty="0">
                <a:latin typeface="Times New Roman" pitchFamily="18" charset="0"/>
                <a:ea typeface="+mn-lt"/>
                <a:cs typeface="Times New Roman" pitchFamily="18" charset="0"/>
              </a:rPr>
              <a:t>Li-On Battery </a:t>
            </a:r>
          </a:p>
          <a:p>
            <a:pPr>
              <a:buFont typeface="Wingdings" panose="020B0604020202020204" pitchFamily="34" charset="0"/>
              <a:buChar char="Ø"/>
            </a:pPr>
            <a:r>
              <a:rPr lang="en-US" sz="2000" dirty="0">
                <a:latin typeface="Times New Roman" pitchFamily="18" charset="0"/>
                <a:cs typeface="Times New Roman" pitchFamily="18" charset="0"/>
              </a:rPr>
              <a:t>Servo Motor </a:t>
            </a:r>
            <a:endParaRPr lang="en-US" sz="2000" dirty="0">
              <a:latin typeface="Times New Roman" pitchFamily="18" charset="0"/>
              <a:ea typeface="+mn-lt"/>
              <a:cs typeface="Times New Roman" pitchFamily="18" charset="0"/>
            </a:endParaRPr>
          </a:p>
          <a:p>
            <a:pPr>
              <a:buFont typeface="Wingdings" panose="020B0604020202020204" pitchFamily="34" charset="0"/>
              <a:buChar char="Ø"/>
            </a:pPr>
            <a:r>
              <a:rPr lang="en-US" sz="2000">
                <a:latin typeface="Times New Roman" pitchFamily="18" charset="0"/>
                <a:cs typeface="Times New Roman" pitchFamily="18" charset="0"/>
              </a:rPr>
              <a:t>Relay </a:t>
            </a:r>
            <a:r>
              <a:rPr lang="en-US" sz="2000" smtClean="0">
                <a:latin typeface="Times New Roman" pitchFamily="18" charset="0"/>
                <a:cs typeface="Times New Roman" pitchFamily="18" charset="0"/>
              </a:rPr>
              <a:t>Module</a:t>
            </a:r>
            <a:r>
              <a:rPr lang="en-US" sz="2000" dirty="0">
                <a:latin typeface="Times New Roman" pitchFamily="18" charset="0"/>
                <a:cs typeface="Times New Roman" pitchFamily="18" charset="0"/>
              </a:rPr>
              <a:t> </a:t>
            </a:r>
            <a:endParaRPr lang="en-US" dirty="0">
              <a:latin typeface="Times New Roman" pitchFamily="18" charset="0"/>
              <a:ea typeface="+mn-lt"/>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046733344"/>
      </p:ext>
    </p:extLst>
  </p:cSld>
  <p:clrMapOvr>
    <a:masterClrMapping/>
  </p:clrMapOvr>
  <mc:AlternateContent xmlns:mc="http://schemas.openxmlformats.org/markup-compatibility/2006">
    <mc:Choice xmlns:p14="http://schemas.microsoft.com/office/powerpoint/2010/main" xmlns="" Requires="p14">
      <p:transition spd="slow" p14:dur="15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322</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KG COLLEGE OF ARTS AND SCIENCE DEPARTMENT OF ELECTRONICS AND COMMUNICATION SYSTEMS</vt:lpstr>
      <vt:lpstr>FIRE FIGHTING ROBOT WITH SMS AND CALL ALERT</vt:lpstr>
      <vt:lpstr>ABSTRACT</vt:lpstr>
      <vt:lpstr>EXISTING  SYSTEM</vt:lpstr>
      <vt:lpstr>PROPOSED SYSTEM</vt:lpstr>
      <vt:lpstr>INTRODUCTION</vt:lpstr>
      <vt:lpstr>BLOCK DIAGRAM</vt:lpstr>
      <vt:lpstr>BLOCK DIAGRAM DESCRIPTION</vt:lpstr>
      <vt:lpstr>IMPLEMENTATION Hardware Requirements</vt:lpstr>
      <vt:lpstr>Software Requirements</vt:lpstr>
      <vt:lpstr>FLOW CHART</vt:lpstr>
      <vt:lpstr>APPLICATIONS</vt:lpstr>
      <vt:lpstr>ADVANTAGES</vt:lpstr>
      <vt:lpstr>DISADVANTAGES</vt:lpstr>
      <vt:lpstr>FUTURE SCOPE</vt:lpstr>
      <vt:lpstr>CONCLUSION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ARUN KUMAR</cp:lastModifiedBy>
  <cp:revision>390</cp:revision>
  <dcterms:created xsi:type="dcterms:W3CDTF">2023-01-25T06:32:03Z</dcterms:created>
  <dcterms:modified xsi:type="dcterms:W3CDTF">2023-03-25T04:21:20Z</dcterms:modified>
</cp:coreProperties>
</file>