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68" r:id="rId15"/>
    <p:sldId id="269" r:id="rId16"/>
    <p:sldId id="271" r:id="rId17"/>
    <p:sldId id="273" r:id="rId18"/>
    <p:sldId id="277" r:id="rId19"/>
    <p:sldId id="270" r:id="rId20"/>
    <p:sldId id="279" r:id="rId21"/>
    <p:sldId id="280" r:id="rId22"/>
    <p:sldId id="272" r:id="rId2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02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Accuracy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Logistic_regression  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BC-4C4E-BCA8-C8B7B68684A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Svm_model                   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90.68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BC-4C4E-BCA8-C8B7B68684A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Naive_bayes_model     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90.68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BC-4C4E-BCA8-C8B7B68684A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Knn_model                    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83.93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BC-4C4E-BCA8-C8B7B68684A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Decision_tree_model  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91.48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BC-4C4E-BCA8-C8B7B68684A8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Random_forest_model  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93.36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BC-4C4E-BCA8-C8B7B68684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697536"/>
        <c:axId val="1774769056"/>
      </c:barChart>
      <c:catAx>
        <c:axId val="8269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769056"/>
        <c:crosses val="autoZero"/>
        <c:auto val="1"/>
        <c:lblAlgn val="ctr"/>
        <c:lblOffset val="100"/>
        <c:noMultiLvlLbl val="0"/>
      </c:catAx>
      <c:valAx>
        <c:axId val="177476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9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22575290736881"/>
          <c:y val="7.8709677419354834E-2"/>
          <c:w val="0.85197846316641246"/>
          <c:h val="0.77331433851273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Logistic_regression  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ED-4705-9551-5F80DCA5800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Svm_model                   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90.68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ED-4705-9551-5F80DCA5800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Naive_bayes_model     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90.68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ED-4705-9551-5F80DCA5800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Knn_model                    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83.93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ED-4705-9551-5F80DCA5800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Decision_tree_model  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91.48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ED-4705-9551-5F80DCA58006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Random_forest_model  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93.36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7ED-4705-9551-5F80DCA580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697536"/>
        <c:axId val="1774769056"/>
      </c:barChart>
      <c:catAx>
        <c:axId val="8269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769056"/>
        <c:crosses val="autoZero"/>
        <c:auto val="1"/>
        <c:lblAlgn val="ctr"/>
        <c:lblOffset val="100"/>
        <c:noMultiLvlLbl val="0"/>
      </c:catAx>
      <c:valAx>
        <c:axId val="1774769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975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1.7567834193139651E-2"/>
          <c:y val="0.87580644831847376"/>
          <c:w val="0.97061145805050231"/>
          <c:h val="0.110732048571749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404E3-9083-4E64-BFBF-27C79B4F1C7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E09B7-A1DD-41DF-B1BA-AD8869CC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2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585216"/>
            <a:ext cx="2168652" cy="201625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2951988"/>
            <a:ext cx="2168652" cy="201625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5318759"/>
            <a:ext cx="2168652" cy="201625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7685531"/>
            <a:ext cx="2168652" cy="201625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585216"/>
            <a:ext cx="2168652" cy="201625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2951988"/>
            <a:ext cx="2168652" cy="201625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5318759"/>
            <a:ext cx="2168652" cy="201625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7685531"/>
            <a:ext cx="2168652" cy="2016252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585216"/>
            <a:ext cx="2170176" cy="201625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2951988"/>
            <a:ext cx="2170176" cy="201625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5318759"/>
            <a:ext cx="2170176" cy="201625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7685531"/>
            <a:ext cx="2170176" cy="2016252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585216"/>
            <a:ext cx="2168652" cy="201625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2951988"/>
            <a:ext cx="2168652" cy="2016251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5318759"/>
            <a:ext cx="2168652" cy="2016252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7685531"/>
            <a:ext cx="2168652" cy="2016252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585216"/>
            <a:ext cx="2168652" cy="2016252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2951988"/>
            <a:ext cx="2168652" cy="2016251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5318759"/>
            <a:ext cx="2168652" cy="2016252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7685531"/>
            <a:ext cx="2168652" cy="2016252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585216"/>
            <a:ext cx="2168652" cy="2016252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2951988"/>
            <a:ext cx="2168652" cy="2016251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5318759"/>
            <a:ext cx="2168652" cy="2016252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7685531"/>
            <a:ext cx="2168652" cy="2016252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585216"/>
            <a:ext cx="2168652" cy="2016252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2951988"/>
            <a:ext cx="2168652" cy="2016251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5318759"/>
            <a:ext cx="2168652" cy="2016252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7685531"/>
            <a:ext cx="2168652" cy="2016252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5545836" y="1577340"/>
            <a:ext cx="11341735" cy="6276340"/>
          </a:xfrm>
          <a:custGeom>
            <a:avLst/>
            <a:gdLst/>
            <a:ahLst/>
            <a:cxnLst/>
            <a:rect l="l" t="t" r="r" b="b"/>
            <a:pathLst>
              <a:path w="11341735" h="6276340">
                <a:moveTo>
                  <a:pt x="11341608" y="0"/>
                </a:moveTo>
                <a:lnTo>
                  <a:pt x="0" y="0"/>
                </a:lnTo>
                <a:lnTo>
                  <a:pt x="0" y="6275832"/>
                </a:lnTo>
                <a:lnTo>
                  <a:pt x="11341608" y="6275832"/>
                </a:lnTo>
                <a:lnTo>
                  <a:pt x="113416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bg 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1104" y="1281684"/>
            <a:ext cx="6363154" cy="6451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443" y="3017341"/>
            <a:ext cx="5444490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6885" y="3858260"/>
            <a:ext cx="14773910" cy="600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395700" cy="10287000"/>
          </a:xfrm>
          <a:custGeom>
            <a:avLst/>
            <a:gdLst/>
            <a:ahLst/>
            <a:cxnLst/>
            <a:rect l="l" t="t" r="r" b="b"/>
            <a:pathLst>
              <a:path w="16395700" h="10287000">
                <a:moveTo>
                  <a:pt x="0" y="10287000"/>
                </a:moveTo>
                <a:lnTo>
                  <a:pt x="16395192" y="10287000"/>
                </a:lnTo>
                <a:lnTo>
                  <a:pt x="1639519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95191" y="0"/>
            <a:ext cx="1892935" cy="10287000"/>
          </a:xfrm>
          <a:custGeom>
            <a:avLst/>
            <a:gdLst/>
            <a:ahLst/>
            <a:cxnLst/>
            <a:rect l="l" t="t" r="r" b="b"/>
            <a:pathLst>
              <a:path w="1892934" h="10287000">
                <a:moveTo>
                  <a:pt x="1892807" y="0"/>
                </a:moveTo>
                <a:lnTo>
                  <a:pt x="0" y="0"/>
                </a:lnTo>
                <a:lnTo>
                  <a:pt x="0" y="10287000"/>
                </a:lnTo>
                <a:lnTo>
                  <a:pt x="1892807" y="10287000"/>
                </a:lnTo>
                <a:lnTo>
                  <a:pt x="18928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406908"/>
            <a:ext cx="2209800" cy="2095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8788" y="2865120"/>
            <a:ext cx="2209800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8788" y="5324855"/>
            <a:ext cx="2209800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7784592"/>
            <a:ext cx="2209800" cy="20955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2183" y="406908"/>
            <a:ext cx="2209800" cy="20955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2183" y="2865120"/>
            <a:ext cx="2209800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2183" y="5324855"/>
            <a:ext cx="2209800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2183" y="7784592"/>
            <a:ext cx="2209800" cy="20955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5580" y="406908"/>
            <a:ext cx="2209800" cy="20955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5580" y="2865120"/>
            <a:ext cx="2209800" cy="20970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5580" y="5324855"/>
            <a:ext cx="2209800" cy="20970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5580" y="7784592"/>
            <a:ext cx="2209800" cy="20955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83867" y="406908"/>
            <a:ext cx="2211324" cy="20955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83867" y="2865120"/>
            <a:ext cx="2211324" cy="20970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83867" y="5324855"/>
            <a:ext cx="2211324" cy="20970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83867" y="7784592"/>
            <a:ext cx="2211324" cy="20955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4141" y="771226"/>
            <a:ext cx="8444237" cy="798311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05180" y="1789938"/>
            <a:ext cx="7853045" cy="586168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2065" marR="5080" indent="1270" algn="ctr">
              <a:lnSpc>
                <a:spcPct val="88100"/>
              </a:lnSpc>
              <a:spcBef>
                <a:spcPts val="1635"/>
              </a:spcBef>
            </a:pPr>
            <a:r>
              <a:rPr sz="10500" spc="-75" dirty="0">
                <a:solidFill>
                  <a:srgbClr val="FFFFFF"/>
                </a:solidFill>
                <a:latin typeface="Times New Roman"/>
                <a:cs typeface="Times New Roman"/>
              </a:rPr>
              <a:t>WEBSITE </a:t>
            </a:r>
            <a:r>
              <a:rPr sz="10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0" spc="-100" dirty="0">
                <a:solidFill>
                  <a:srgbClr val="FFFFFF"/>
                </a:solidFill>
                <a:latin typeface="Times New Roman"/>
                <a:cs typeface="Times New Roman"/>
              </a:rPr>
              <a:t>CUSTOMER </a:t>
            </a:r>
            <a:r>
              <a:rPr sz="105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0" spc="-65" dirty="0">
                <a:solidFill>
                  <a:srgbClr val="FFFFFF"/>
                </a:solidFill>
                <a:latin typeface="Times New Roman"/>
                <a:cs typeface="Times New Roman"/>
              </a:rPr>
              <a:t>CHURN </a:t>
            </a:r>
            <a:r>
              <a:rPr sz="105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0" spc="-10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0500" spc="-8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0500" spc="-1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0500" spc="-8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0500" spc="-1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0500" spc="-8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0500" spc="-105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10500" spc="-8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0500" spc="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05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479535" y="295656"/>
            <a:ext cx="7839709" cy="9842500"/>
            <a:chOff x="8479535" y="295656"/>
            <a:chExt cx="7839709" cy="984250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79535" y="295656"/>
              <a:ext cx="7839456" cy="984199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28887" y="445008"/>
              <a:ext cx="7472172" cy="947470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565641" y="381762"/>
              <a:ext cx="7599045" cy="9601200"/>
            </a:xfrm>
            <a:custGeom>
              <a:avLst/>
              <a:gdLst/>
              <a:ahLst/>
              <a:cxnLst/>
              <a:rect l="l" t="t" r="r" b="b"/>
              <a:pathLst>
                <a:path w="7599044" h="9601200">
                  <a:moveTo>
                    <a:pt x="0" y="9601200"/>
                  </a:moveTo>
                  <a:lnTo>
                    <a:pt x="7598664" y="9601200"/>
                  </a:lnTo>
                  <a:lnTo>
                    <a:pt x="7598664" y="0"/>
                  </a:lnTo>
                  <a:lnTo>
                    <a:pt x="0" y="0"/>
                  </a:lnTo>
                  <a:lnTo>
                    <a:pt x="0" y="9601200"/>
                  </a:lnTo>
                  <a:close/>
                </a:path>
              </a:pathLst>
            </a:custGeom>
            <a:ln w="1264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7418760-63D7-4725-BB4B-6FC4EA7B8C97}"/>
              </a:ext>
            </a:extLst>
          </p:cNvPr>
          <p:cNvSpPr txBox="1"/>
          <p:nvPr/>
        </p:nvSpPr>
        <p:spPr>
          <a:xfrm>
            <a:off x="17191" y="8163342"/>
            <a:ext cx="49288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Prepared by:</a:t>
            </a:r>
          </a:p>
          <a:p>
            <a:r>
              <a:rPr lang="en-US" sz="4400" dirty="0"/>
              <a:t> ARUN KUMAR A R</a:t>
            </a:r>
          </a:p>
          <a:p>
            <a:r>
              <a:rPr lang="en-US" sz="4400" dirty="0"/>
              <a:t>SOUMYA RANJAN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76539" y="9518904"/>
            <a:ext cx="2086298" cy="5440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1939" y="9518904"/>
            <a:ext cx="2086298" cy="5440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7374" y="9518904"/>
            <a:ext cx="2092342" cy="5440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91139" y="9518904"/>
            <a:ext cx="2086298" cy="5440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263" y="9518904"/>
            <a:ext cx="2086298" cy="5440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9663" y="9518904"/>
            <a:ext cx="2086298" cy="54406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05063" y="8742558"/>
            <a:ext cx="3792220" cy="1544955"/>
            <a:chOff x="605063" y="8742558"/>
            <a:chExt cx="3792220" cy="15449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063" y="9518904"/>
              <a:ext cx="2086298" cy="5440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118" y="8742558"/>
              <a:ext cx="3367916" cy="154443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77122" y="190907"/>
            <a:ext cx="2086298" cy="56817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62523" y="190907"/>
            <a:ext cx="2086298" cy="56817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47958" y="190907"/>
            <a:ext cx="2092342" cy="5681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90234" y="190907"/>
            <a:ext cx="2092342" cy="56817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34847" y="190907"/>
            <a:ext cx="2086298" cy="56817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20247" y="190907"/>
            <a:ext cx="2086298" cy="56817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0" y="0"/>
            <a:ext cx="2792095" cy="10287000"/>
            <a:chOff x="0" y="0"/>
            <a:chExt cx="2792095" cy="102870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47" y="190907"/>
              <a:ext cx="2086298" cy="56817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>
                  <a:moveTo>
                    <a:pt x="2386584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2386584" y="10287000"/>
                  </a:lnTo>
                  <a:lnTo>
                    <a:pt x="2386584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522824" y="0"/>
            <a:ext cx="1765175" cy="16665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785" y="-59055"/>
            <a:ext cx="7152132" cy="4575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22701" y="0"/>
            <a:ext cx="8997696" cy="4457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59" y="4788001"/>
            <a:ext cx="7150608" cy="5308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187946" y="4575809"/>
            <a:ext cx="8063483" cy="5198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4E71E6-65EA-44A6-B492-955B7F4134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253" y="3145532"/>
            <a:ext cx="2895456" cy="5597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2984" y="6487106"/>
            <a:ext cx="2264410" cy="871219"/>
          </a:xfrm>
          <a:custGeom>
            <a:avLst/>
            <a:gdLst/>
            <a:ahLst/>
            <a:cxnLst/>
            <a:rect l="l" t="t" r="r" b="b"/>
            <a:pathLst>
              <a:path w="2264410" h="871220">
                <a:moveTo>
                  <a:pt x="1472210" y="0"/>
                </a:moveTo>
                <a:lnTo>
                  <a:pt x="1420983" y="768"/>
                </a:lnTo>
                <a:lnTo>
                  <a:pt x="1370137" y="3058"/>
                </a:lnTo>
                <a:lnTo>
                  <a:pt x="1319694" y="6848"/>
                </a:lnTo>
                <a:lnTo>
                  <a:pt x="1269676" y="12116"/>
                </a:lnTo>
                <a:lnTo>
                  <a:pt x="1220104" y="18841"/>
                </a:lnTo>
                <a:lnTo>
                  <a:pt x="1171000" y="27000"/>
                </a:lnTo>
                <a:lnTo>
                  <a:pt x="1122385" y="36572"/>
                </a:lnTo>
                <a:lnTo>
                  <a:pt x="1074282" y="47535"/>
                </a:lnTo>
                <a:lnTo>
                  <a:pt x="1026712" y="59867"/>
                </a:lnTo>
                <a:lnTo>
                  <a:pt x="979697" y="73547"/>
                </a:lnTo>
                <a:lnTo>
                  <a:pt x="933257" y="88551"/>
                </a:lnTo>
                <a:lnTo>
                  <a:pt x="887416" y="104860"/>
                </a:lnTo>
                <a:lnTo>
                  <a:pt x="842194" y="122450"/>
                </a:lnTo>
                <a:lnTo>
                  <a:pt x="797614" y="141300"/>
                </a:lnTo>
                <a:lnTo>
                  <a:pt x="753696" y="161389"/>
                </a:lnTo>
                <a:lnTo>
                  <a:pt x="710463" y="182694"/>
                </a:lnTo>
                <a:lnTo>
                  <a:pt x="667936" y="205193"/>
                </a:lnTo>
                <a:lnTo>
                  <a:pt x="626137" y="228865"/>
                </a:lnTo>
                <a:lnTo>
                  <a:pt x="585087" y="253688"/>
                </a:lnTo>
                <a:lnTo>
                  <a:pt x="544809" y="279640"/>
                </a:lnTo>
                <a:lnTo>
                  <a:pt x="505323" y="306699"/>
                </a:lnTo>
                <a:lnTo>
                  <a:pt x="466652" y="334844"/>
                </a:lnTo>
                <a:lnTo>
                  <a:pt x="428817" y="364052"/>
                </a:lnTo>
                <a:lnTo>
                  <a:pt x="391839" y="394302"/>
                </a:lnTo>
                <a:lnTo>
                  <a:pt x="355741" y="425572"/>
                </a:lnTo>
                <a:lnTo>
                  <a:pt x="320544" y="457840"/>
                </a:lnTo>
                <a:lnTo>
                  <a:pt x="286270" y="491085"/>
                </a:lnTo>
                <a:lnTo>
                  <a:pt x="252940" y="525284"/>
                </a:lnTo>
                <a:lnTo>
                  <a:pt x="220576" y="560415"/>
                </a:lnTo>
                <a:lnTo>
                  <a:pt x="189199" y="596458"/>
                </a:lnTo>
                <a:lnTo>
                  <a:pt x="158832" y="633389"/>
                </a:lnTo>
                <a:lnTo>
                  <a:pt x="129496" y="671188"/>
                </a:lnTo>
                <a:lnTo>
                  <a:pt x="101213" y="709832"/>
                </a:lnTo>
                <a:lnTo>
                  <a:pt x="74004" y="749300"/>
                </a:lnTo>
                <a:lnTo>
                  <a:pt x="47890" y="789569"/>
                </a:lnTo>
                <a:lnTo>
                  <a:pt x="22895" y="830618"/>
                </a:lnTo>
                <a:lnTo>
                  <a:pt x="0" y="870741"/>
                </a:lnTo>
                <a:lnTo>
                  <a:pt x="2263934" y="198554"/>
                </a:lnTo>
                <a:lnTo>
                  <a:pt x="2190723" y="161389"/>
                </a:lnTo>
                <a:lnTo>
                  <a:pt x="2146805" y="141301"/>
                </a:lnTo>
                <a:lnTo>
                  <a:pt x="2102225" y="122450"/>
                </a:lnTo>
                <a:lnTo>
                  <a:pt x="2057003" y="104860"/>
                </a:lnTo>
                <a:lnTo>
                  <a:pt x="2011162" y="88552"/>
                </a:lnTo>
                <a:lnTo>
                  <a:pt x="1964723" y="73547"/>
                </a:lnTo>
                <a:lnTo>
                  <a:pt x="1917707" y="59867"/>
                </a:lnTo>
                <a:lnTo>
                  <a:pt x="1870137" y="47535"/>
                </a:lnTo>
                <a:lnTo>
                  <a:pt x="1822035" y="36572"/>
                </a:lnTo>
                <a:lnTo>
                  <a:pt x="1773421" y="27000"/>
                </a:lnTo>
                <a:lnTo>
                  <a:pt x="1724317" y="18841"/>
                </a:lnTo>
                <a:lnTo>
                  <a:pt x="1674745" y="12116"/>
                </a:lnTo>
                <a:lnTo>
                  <a:pt x="1624727" y="6848"/>
                </a:lnTo>
                <a:lnTo>
                  <a:pt x="1574284" y="3058"/>
                </a:lnTo>
                <a:lnTo>
                  <a:pt x="1523438" y="768"/>
                </a:lnTo>
                <a:lnTo>
                  <a:pt x="1472210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8439" y="7837952"/>
            <a:ext cx="2086298" cy="1967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3839" y="7837952"/>
            <a:ext cx="2086298" cy="19674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9274" y="7837952"/>
            <a:ext cx="2092342" cy="19674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53039" y="7837952"/>
            <a:ext cx="2086298" cy="19674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6163" y="7837952"/>
            <a:ext cx="2086298" cy="19674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1563" y="7837952"/>
            <a:ext cx="2086298" cy="19674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963" y="7837952"/>
            <a:ext cx="2086298" cy="196744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288008" y="6487106"/>
            <a:ext cx="2264410" cy="871219"/>
          </a:xfrm>
          <a:custGeom>
            <a:avLst/>
            <a:gdLst/>
            <a:ahLst/>
            <a:cxnLst/>
            <a:rect l="l" t="t" r="r" b="b"/>
            <a:pathLst>
              <a:path w="2264409" h="871220">
                <a:moveTo>
                  <a:pt x="1472210" y="0"/>
                </a:moveTo>
                <a:lnTo>
                  <a:pt x="1420982" y="768"/>
                </a:lnTo>
                <a:lnTo>
                  <a:pt x="1370136" y="3058"/>
                </a:lnTo>
                <a:lnTo>
                  <a:pt x="1319693" y="6848"/>
                </a:lnTo>
                <a:lnTo>
                  <a:pt x="1269675" y="12116"/>
                </a:lnTo>
                <a:lnTo>
                  <a:pt x="1220103" y="18841"/>
                </a:lnTo>
                <a:lnTo>
                  <a:pt x="1170999" y="27000"/>
                </a:lnTo>
                <a:lnTo>
                  <a:pt x="1122385" y="36572"/>
                </a:lnTo>
                <a:lnTo>
                  <a:pt x="1074282" y="47535"/>
                </a:lnTo>
                <a:lnTo>
                  <a:pt x="1026712" y="59867"/>
                </a:lnTo>
                <a:lnTo>
                  <a:pt x="979696" y="73547"/>
                </a:lnTo>
                <a:lnTo>
                  <a:pt x="933257" y="88551"/>
                </a:lnTo>
                <a:lnTo>
                  <a:pt x="887416" y="104860"/>
                </a:lnTo>
                <a:lnTo>
                  <a:pt x="842194" y="122450"/>
                </a:lnTo>
                <a:lnTo>
                  <a:pt x="797613" y="141300"/>
                </a:lnTo>
                <a:lnTo>
                  <a:pt x="753696" y="161389"/>
                </a:lnTo>
                <a:lnTo>
                  <a:pt x="710463" y="182694"/>
                </a:lnTo>
                <a:lnTo>
                  <a:pt x="667936" y="205193"/>
                </a:lnTo>
                <a:lnTo>
                  <a:pt x="626137" y="228865"/>
                </a:lnTo>
                <a:lnTo>
                  <a:pt x="585087" y="253688"/>
                </a:lnTo>
                <a:lnTo>
                  <a:pt x="544808" y="279640"/>
                </a:lnTo>
                <a:lnTo>
                  <a:pt x="505323" y="306699"/>
                </a:lnTo>
                <a:lnTo>
                  <a:pt x="466651" y="334844"/>
                </a:lnTo>
                <a:lnTo>
                  <a:pt x="428816" y="364052"/>
                </a:lnTo>
                <a:lnTo>
                  <a:pt x="391839" y="394302"/>
                </a:lnTo>
                <a:lnTo>
                  <a:pt x="355741" y="425572"/>
                </a:lnTo>
                <a:lnTo>
                  <a:pt x="320544" y="457840"/>
                </a:lnTo>
                <a:lnTo>
                  <a:pt x="286269" y="491085"/>
                </a:lnTo>
                <a:lnTo>
                  <a:pt x="252939" y="525284"/>
                </a:lnTo>
                <a:lnTo>
                  <a:pt x="220575" y="560415"/>
                </a:lnTo>
                <a:lnTo>
                  <a:pt x="189199" y="596458"/>
                </a:lnTo>
                <a:lnTo>
                  <a:pt x="158832" y="633389"/>
                </a:lnTo>
                <a:lnTo>
                  <a:pt x="129496" y="671188"/>
                </a:lnTo>
                <a:lnTo>
                  <a:pt x="101213" y="709832"/>
                </a:lnTo>
                <a:lnTo>
                  <a:pt x="74004" y="749300"/>
                </a:lnTo>
                <a:lnTo>
                  <a:pt x="47890" y="789569"/>
                </a:lnTo>
                <a:lnTo>
                  <a:pt x="22895" y="830618"/>
                </a:lnTo>
                <a:lnTo>
                  <a:pt x="0" y="870741"/>
                </a:lnTo>
                <a:lnTo>
                  <a:pt x="2263934" y="198554"/>
                </a:lnTo>
                <a:lnTo>
                  <a:pt x="2190722" y="161389"/>
                </a:lnTo>
                <a:lnTo>
                  <a:pt x="2146805" y="141301"/>
                </a:lnTo>
                <a:lnTo>
                  <a:pt x="2102224" y="122450"/>
                </a:lnTo>
                <a:lnTo>
                  <a:pt x="2057002" y="104860"/>
                </a:lnTo>
                <a:lnTo>
                  <a:pt x="2011161" y="88552"/>
                </a:lnTo>
                <a:lnTo>
                  <a:pt x="1964722" y="73547"/>
                </a:lnTo>
                <a:lnTo>
                  <a:pt x="1917707" y="59867"/>
                </a:lnTo>
                <a:lnTo>
                  <a:pt x="1870137" y="47535"/>
                </a:lnTo>
                <a:lnTo>
                  <a:pt x="1822034" y="36572"/>
                </a:lnTo>
                <a:lnTo>
                  <a:pt x="1773420" y="27000"/>
                </a:lnTo>
                <a:lnTo>
                  <a:pt x="1724316" y="18841"/>
                </a:lnTo>
                <a:lnTo>
                  <a:pt x="1674744" y="12116"/>
                </a:lnTo>
                <a:lnTo>
                  <a:pt x="1624726" y="6848"/>
                </a:lnTo>
                <a:lnTo>
                  <a:pt x="1574283" y="3058"/>
                </a:lnTo>
                <a:lnTo>
                  <a:pt x="1523437" y="768"/>
                </a:lnTo>
                <a:lnTo>
                  <a:pt x="1472210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127504" y="1155191"/>
            <a:ext cx="15017750" cy="8255634"/>
            <a:chOff x="2127504" y="1155191"/>
            <a:chExt cx="15017750" cy="8255634"/>
          </a:xfrm>
        </p:grpSpPr>
        <p:sp>
          <p:nvSpPr>
            <p:cNvPr id="12" name="object 12"/>
            <p:cNvSpPr/>
            <p:nvPr/>
          </p:nvSpPr>
          <p:spPr>
            <a:xfrm>
              <a:off x="12686016" y="6487106"/>
              <a:ext cx="2264410" cy="871219"/>
            </a:xfrm>
            <a:custGeom>
              <a:avLst/>
              <a:gdLst/>
              <a:ahLst/>
              <a:cxnLst/>
              <a:rect l="l" t="t" r="r" b="b"/>
              <a:pathLst>
                <a:path w="2264409" h="871220">
                  <a:moveTo>
                    <a:pt x="1472209" y="0"/>
                  </a:moveTo>
                  <a:lnTo>
                    <a:pt x="1420982" y="768"/>
                  </a:lnTo>
                  <a:lnTo>
                    <a:pt x="1370136" y="3058"/>
                  </a:lnTo>
                  <a:lnTo>
                    <a:pt x="1319693" y="6848"/>
                  </a:lnTo>
                  <a:lnTo>
                    <a:pt x="1269674" y="12116"/>
                  </a:lnTo>
                  <a:lnTo>
                    <a:pt x="1220102" y="18841"/>
                  </a:lnTo>
                  <a:lnTo>
                    <a:pt x="1170998" y="27000"/>
                  </a:lnTo>
                  <a:lnTo>
                    <a:pt x="1122384" y="36572"/>
                  </a:lnTo>
                  <a:lnTo>
                    <a:pt x="1074281" y="47535"/>
                  </a:lnTo>
                  <a:lnTo>
                    <a:pt x="1026711" y="59867"/>
                  </a:lnTo>
                  <a:lnTo>
                    <a:pt x="979696" y="73547"/>
                  </a:lnTo>
                  <a:lnTo>
                    <a:pt x="933256" y="88551"/>
                  </a:lnTo>
                  <a:lnTo>
                    <a:pt x="887415" y="104860"/>
                  </a:lnTo>
                  <a:lnTo>
                    <a:pt x="842193" y="122450"/>
                  </a:lnTo>
                  <a:lnTo>
                    <a:pt x="797613" y="141300"/>
                  </a:lnTo>
                  <a:lnTo>
                    <a:pt x="753695" y="161389"/>
                  </a:lnTo>
                  <a:lnTo>
                    <a:pt x="710462" y="182694"/>
                  </a:lnTo>
                  <a:lnTo>
                    <a:pt x="667935" y="205193"/>
                  </a:lnTo>
                  <a:lnTo>
                    <a:pt x="626136" y="228865"/>
                  </a:lnTo>
                  <a:lnTo>
                    <a:pt x="585086" y="253688"/>
                  </a:lnTo>
                  <a:lnTo>
                    <a:pt x="544808" y="279640"/>
                  </a:lnTo>
                  <a:lnTo>
                    <a:pt x="505322" y="306699"/>
                  </a:lnTo>
                  <a:lnTo>
                    <a:pt x="466651" y="334844"/>
                  </a:lnTo>
                  <a:lnTo>
                    <a:pt x="428816" y="364052"/>
                  </a:lnTo>
                  <a:lnTo>
                    <a:pt x="391838" y="394302"/>
                  </a:lnTo>
                  <a:lnTo>
                    <a:pt x="355740" y="425572"/>
                  </a:lnTo>
                  <a:lnTo>
                    <a:pt x="320543" y="457840"/>
                  </a:lnTo>
                  <a:lnTo>
                    <a:pt x="286269" y="491085"/>
                  </a:lnTo>
                  <a:lnTo>
                    <a:pt x="252939" y="525284"/>
                  </a:lnTo>
                  <a:lnTo>
                    <a:pt x="220575" y="560415"/>
                  </a:lnTo>
                  <a:lnTo>
                    <a:pt x="189199" y="596458"/>
                  </a:lnTo>
                  <a:lnTo>
                    <a:pt x="158832" y="633389"/>
                  </a:lnTo>
                  <a:lnTo>
                    <a:pt x="129496" y="671188"/>
                  </a:lnTo>
                  <a:lnTo>
                    <a:pt x="101213" y="709832"/>
                  </a:lnTo>
                  <a:lnTo>
                    <a:pt x="74003" y="749300"/>
                  </a:lnTo>
                  <a:lnTo>
                    <a:pt x="47890" y="789569"/>
                  </a:lnTo>
                  <a:lnTo>
                    <a:pt x="22895" y="830618"/>
                  </a:lnTo>
                  <a:lnTo>
                    <a:pt x="0" y="870741"/>
                  </a:lnTo>
                  <a:lnTo>
                    <a:pt x="2263933" y="198554"/>
                  </a:lnTo>
                  <a:lnTo>
                    <a:pt x="2190722" y="161389"/>
                  </a:lnTo>
                  <a:lnTo>
                    <a:pt x="2146804" y="141301"/>
                  </a:lnTo>
                  <a:lnTo>
                    <a:pt x="2102223" y="122450"/>
                  </a:lnTo>
                  <a:lnTo>
                    <a:pt x="2057002" y="104860"/>
                  </a:lnTo>
                  <a:lnTo>
                    <a:pt x="2011161" y="88552"/>
                  </a:lnTo>
                  <a:lnTo>
                    <a:pt x="1964721" y="73547"/>
                  </a:lnTo>
                  <a:lnTo>
                    <a:pt x="1917706" y="59867"/>
                  </a:lnTo>
                  <a:lnTo>
                    <a:pt x="1870136" y="47535"/>
                  </a:lnTo>
                  <a:lnTo>
                    <a:pt x="1822033" y="36572"/>
                  </a:lnTo>
                  <a:lnTo>
                    <a:pt x="1773419" y="27000"/>
                  </a:lnTo>
                  <a:lnTo>
                    <a:pt x="1724316" y="18841"/>
                  </a:lnTo>
                  <a:lnTo>
                    <a:pt x="1674744" y="12116"/>
                  </a:lnTo>
                  <a:lnTo>
                    <a:pt x="1624726" y="6848"/>
                  </a:lnTo>
                  <a:lnTo>
                    <a:pt x="1574283" y="3058"/>
                  </a:lnTo>
                  <a:lnTo>
                    <a:pt x="1523437" y="768"/>
                  </a:lnTo>
                  <a:lnTo>
                    <a:pt x="1472209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7504" y="1155191"/>
              <a:ext cx="15017496" cy="8255508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374519" y="133857"/>
            <a:ext cx="74809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Finding</a:t>
            </a:r>
            <a:r>
              <a:rPr sz="4000" u="heavy" spc="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Correlation</a:t>
            </a:r>
            <a:r>
              <a:rPr sz="4000" u="heavy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using</a:t>
            </a:r>
            <a:r>
              <a:rPr sz="4000" u="heavy" spc="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Heat</a:t>
            </a:r>
            <a:r>
              <a:rPr sz="4000" u="heavy" spc="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Map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699" y="3225482"/>
            <a:ext cx="55327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Handling</a:t>
            </a:r>
            <a:r>
              <a:rPr sz="6000" spc="-20" dirty="0"/>
              <a:t> </a:t>
            </a:r>
            <a:r>
              <a:rPr sz="6000" spc="-15" dirty="0"/>
              <a:t>Outliers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3001772" y="4009771"/>
            <a:ext cx="5626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059" y="4924171"/>
            <a:ext cx="48063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35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6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Scaling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1038" y="2019300"/>
            <a:ext cx="850519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720" algn="l"/>
              </a:tabLst>
            </a:pPr>
            <a:r>
              <a:rPr sz="4000" spc="-10" dirty="0">
                <a:latin typeface="Calibri"/>
                <a:cs typeface="Calibri"/>
              </a:rPr>
              <a:t>The </a:t>
            </a:r>
            <a:r>
              <a:rPr sz="4000" spc="-15" dirty="0">
                <a:latin typeface="Calibri"/>
                <a:cs typeface="Calibri"/>
              </a:rPr>
              <a:t>Interquartile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Range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(IQR)</a:t>
            </a:r>
            <a:r>
              <a:rPr sz="4000" spc="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method </a:t>
            </a:r>
            <a:r>
              <a:rPr sz="4000" spc="-5" dirty="0">
                <a:latin typeface="Calibri"/>
                <a:cs typeface="Calibri"/>
              </a:rPr>
              <a:t>is </a:t>
            </a:r>
            <a:r>
              <a:rPr sz="4000" spc="-88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used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to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detect</a:t>
            </a:r>
            <a:r>
              <a:rPr sz="4000" spc="-5" dirty="0">
                <a:latin typeface="Calibri"/>
                <a:cs typeface="Calibri"/>
              </a:rPr>
              <a:t> and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handle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outliers.</a:t>
            </a:r>
            <a:endParaRPr sz="4000" dirty="0">
              <a:latin typeface="Calibri"/>
              <a:cs typeface="Calibri"/>
            </a:endParaRPr>
          </a:p>
          <a:p>
            <a:pPr marL="299085" marR="70993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4000" spc="-5" dirty="0">
                <a:latin typeface="Calibri"/>
                <a:cs typeface="Calibri"/>
              </a:rPr>
              <a:t>A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new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data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frame</a:t>
            </a:r>
            <a:r>
              <a:rPr sz="4000" spc="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without</a:t>
            </a:r>
            <a:r>
              <a:rPr sz="4000" spc="-15" dirty="0">
                <a:latin typeface="Calibri"/>
                <a:cs typeface="Calibri"/>
              </a:rPr>
              <a:t> outliers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is </a:t>
            </a:r>
            <a:r>
              <a:rPr sz="4000" spc="-89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created.</a:t>
            </a:r>
            <a:endParaRPr sz="4000" dirty="0">
              <a:latin typeface="Calibri"/>
              <a:cs typeface="Calibri"/>
            </a:endParaRPr>
          </a:p>
          <a:p>
            <a:pPr marL="299085" marR="4254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4000" spc="-10" dirty="0">
                <a:latin typeface="Calibri"/>
                <a:cs typeface="Calibri"/>
              </a:rPr>
              <a:t>Min-Max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scaling </a:t>
            </a:r>
            <a:r>
              <a:rPr sz="4000" spc="-5" dirty="0">
                <a:latin typeface="Calibri"/>
                <a:cs typeface="Calibri"/>
              </a:rPr>
              <a:t>is applied</a:t>
            </a:r>
            <a:r>
              <a:rPr sz="4000" spc="-20" dirty="0">
                <a:latin typeface="Calibri"/>
                <a:cs typeface="Calibri"/>
              </a:rPr>
              <a:t> to</a:t>
            </a:r>
            <a:r>
              <a:rPr sz="4000" spc="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numerical </a:t>
            </a:r>
            <a:r>
              <a:rPr sz="4000" spc="-89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features </a:t>
            </a:r>
            <a:r>
              <a:rPr sz="4000" spc="-20" dirty="0">
                <a:latin typeface="Calibri"/>
                <a:cs typeface="Calibri"/>
              </a:rPr>
              <a:t>to </a:t>
            </a:r>
            <a:r>
              <a:rPr sz="4000" spc="-10" dirty="0">
                <a:latin typeface="Calibri"/>
                <a:cs typeface="Calibri"/>
              </a:rPr>
              <a:t>bring </a:t>
            </a:r>
            <a:r>
              <a:rPr sz="4000" spc="-5" dirty="0">
                <a:latin typeface="Calibri"/>
                <a:cs typeface="Calibri"/>
              </a:rPr>
              <a:t>them within a </a:t>
            </a:r>
            <a:r>
              <a:rPr sz="4000" spc="-10" dirty="0">
                <a:latin typeface="Calibri"/>
                <a:cs typeface="Calibri"/>
              </a:rPr>
              <a:t>similar 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scale.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946" y="0"/>
            <a:ext cx="61620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8000" b="0" spc="-19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  <a:endParaRPr sz="8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677" y="1257300"/>
            <a:ext cx="17824646" cy="843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400" dirty="0">
                <a:cs typeface="Calibri"/>
              </a:rPr>
              <a:t>1) Most customers are Females belonging to Town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400" dirty="0">
                <a:cs typeface="Calibri"/>
              </a:rPr>
              <a:t>2)Most customers use a Desktop to access the website over Wi-Fi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400" dirty="0">
                <a:cs typeface="Calibri"/>
              </a:rPr>
              <a:t>3)Most of the customers have a Basic Membership of the service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400" dirty="0"/>
              <a:t>4)Average age of customers who is likely to exit is 37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400" dirty="0"/>
              <a:t> 5)On average customers have around 680 points in their wallet 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400" dirty="0"/>
              <a:t>6)Maximum no. of days since a customer logged in is 26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400" dirty="0">
                <a:cs typeface="Calibri"/>
              </a:rPr>
              <a:t>7)There isn’t a high correlation between independent features and customer churn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400" dirty="0">
                <a:cs typeface="Calibri"/>
              </a:rPr>
              <a:t>8)Maximum -</a:t>
            </a:r>
            <a:r>
              <a:rPr lang="en-US" sz="2400" dirty="0" err="1">
                <a:cs typeface="Calibri"/>
              </a:rPr>
              <a:t>ve</a:t>
            </a:r>
            <a:r>
              <a:rPr lang="en-US" sz="2400" dirty="0">
                <a:cs typeface="Calibri"/>
              </a:rPr>
              <a:t> correlation between points in the wallet and customer churn is -0.31 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400" dirty="0">
                <a:cs typeface="Calibri"/>
              </a:rPr>
              <a:t>9) second max -</a:t>
            </a:r>
            <a:r>
              <a:rPr lang="en-US" sz="2400" dirty="0" err="1">
                <a:cs typeface="Calibri"/>
              </a:rPr>
              <a:t>ve</a:t>
            </a:r>
            <a:r>
              <a:rPr lang="en-US" sz="2400" dirty="0">
                <a:cs typeface="Calibri"/>
              </a:rPr>
              <a:t> correlation is avg transaction value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400" dirty="0">
                <a:cs typeface="Calibri"/>
              </a:rPr>
              <a:t>10)As we can see both genders, Male and Female are equally distributed 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400" dirty="0">
                <a:cs typeface="Calibri"/>
              </a:rPr>
              <a:t>11) Most of the customers are from town region while least number of customer belongs to village </a:t>
            </a:r>
            <a:r>
              <a:rPr lang="en-US" sz="2400" dirty="0" err="1">
                <a:cs typeface="Calibri"/>
              </a:rPr>
              <a:t>whcih</a:t>
            </a:r>
            <a:r>
              <a:rPr lang="en-US" sz="2400" dirty="0">
                <a:cs typeface="Calibri"/>
              </a:rPr>
              <a:t> is ~4600.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400" dirty="0">
                <a:cs typeface="Calibri"/>
              </a:rPr>
              <a:t>12)No membership and Basic category are leading one in </a:t>
            </a:r>
            <a:r>
              <a:rPr lang="en-US" sz="2400" dirty="0" err="1">
                <a:cs typeface="Calibri"/>
              </a:rPr>
              <a:t>membership_category</a:t>
            </a:r>
            <a:r>
              <a:rPr lang="en-US" sz="2400" dirty="0">
                <a:cs typeface="Calibri"/>
              </a:rPr>
              <a:t> while premium &amp; platinum are least subscribed which is around ~4300+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400" dirty="0">
                <a:cs typeface="Calibri"/>
              </a:rPr>
              <a:t>13) Most of them have used special discount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400" dirty="0">
                <a:cs typeface="Calibri"/>
              </a:rPr>
              <a:t>14) Most of the customers has given negative feedback about the service such as poor website, poor customer service etc.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4294" y="0"/>
            <a:ext cx="2973704" cy="16855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97200" y="2966442"/>
            <a:ext cx="3540609" cy="33624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1402" y="8608703"/>
            <a:ext cx="3529842" cy="16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5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075" y="188976"/>
            <a:ext cx="17832324" cy="967892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8288000" cy="10096500"/>
          </a:xfrm>
          <a:custGeom>
            <a:avLst/>
            <a:gdLst/>
            <a:ahLst/>
            <a:cxnLst/>
            <a:rect l="l" t="t" r="r" b="b"/>
            <a:pathLst>
              <a:path w="18288000" h="10096500">
                <a:moveTo>
                  <a:pt x="18105120" y="144780"/>
                </a:moveTo>
                <a:lnTo>
                  <a:pt x="18059400" y="144780"/>
                </a:lnTo>
                <a:lnTo>
                  <a:pt x="18059400" y="190500"/>
                </a:lnTo>
                <a:lnTo>
                  <a:pt x="18059400" y="9867900"/>
                </a:lnTo>
                <a:lnTo>
                  <a:pt x="228600" y="9867900"/>
                </a:lnTo>
                <a:lnTo>
                  <a:pt x="228600" y="190500"/>
                </a:lnTo>
                <a:lnTo>
                  <a:pt x="18059400" y="190500"/>
                </a:lnTo>
                <a:lnTo>
                  <a:pt x="18059400" y="144780"/>
                </a:lnTo>
                <a:lnTo>
                  <a:pt x="182880" y="144780"/>
                </a:lnTo>
                <a:lnTo>
                  <a:pt x="182880" y="190500"/>
                </a:lnTo>
                <a:lnTo>
                  <a:pt x="182880" y="9867900"/>
                </a:lnTo>
                <a:lnTo>
                  <a:pt x="182880" y="9913620"/>
                </a:lnTo>
                <a:lnTo>
                  <a:pt x="18105120" y="9913620"/>
                </a:lnTo>
                <a:lnTo>
                  <a:pt x="18105120" y="9867900"/>
                </a:lnTo>
                <a:lnTo>
                  <a:pt x="18105120" y="190500"/>
                </a:lnTo>
                <a:lnTo>
                  <a:pt x="18105120" y="144780"/>
                </a:lnTo>
                <a:close/>
              </a:path>
              <a:path w="18288000" h="10096500">
                <a:moveTo>
                  <a:pt x="18287988" y="0"/>
                </a:moveTo>
                <a:lnTo>
                  <a:pt x="18150840" y="0"/>
                </a:lnTo>
                <a:lnTo>
                  <a:pt x="18150840" y="99060"/>
                </a:lnTo>
                <a:lnTo>
                  <a:pt x="18150840" y="9959340"/>
                </a:lnTo>
                <a:lnTo>
                  <a:pt x="137160" y="9959340"/>
                </a:lnTo>
                <a:lnTo>
                  <a:pt x="137160" y="99060"/>
                </a:lnTo>
                <a:lnTo>
                  <a:pt x="18150840" y="99060"/>
                </a:lnTo>
                <a:lnTo>
                  <a:pt x="18150840" y="0"/>
                </a:lnTo>
                <a:lnTo>
                  <a:pt x="0" y="0"/>
                </a:lnTo>
                <a:lnTo>
                  <a:pt x="0" y="99060"/>
                </a:lnTo>
                <a:lnTo>
                  <a:pt x="0" y="9959340"/>
                </a:lnTo>
                <a:lnTo>
                  <a:pt x="0" y="10096500"/>
                </a:lnTo>
                <a:lnTo>
                  <a:pt x="18287988" y="10096500"/>
                </a:lnTo>
                <a:lnTo>
                  <a:pt x="18287988" y="9959353"/>
                </a:lnTo>
                <a:lnTo>
                  <a:pt x="18287988" y="99060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775" y="3094685"/>
            <a:ext cx="47828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Model</a:t>
            </a:r>
            <a:r>
              <a:rPr sz="6000" spc="-60" dirty="0"/>
              <a:t> </a:t>
            </a:r>
            <a:r>
              <a:rPr sz="6000" spc="-55" dirty="0"/>
              <a:t>Training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700276" y="4009771"/>
            <a:ext cx="33401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01115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6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5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8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alu</a:t>
            </a:r>
            <a:r>
              <a:rPr sz="6000" b="1" spc="-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7945" y="2021205"/>
            <a:ext cx="10160635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600" spc="-10" dirty="0">
                <a:latin typeface="Calibri"/>
                <a:cs typeface="Calibri"/>
              </a:rPr>
              <a:t>Logistic </a:t>
            </a:r>
            <a:r>
              <a:rPr sz="3600" spc="-15" dirty="0">
                <a:latin typeface="Calibri"/>
                <a:cs typeface="Calibri"/>
              </a:rPr>
              <a:t>Regression, </a:t>
            </a:r>
            <a:r>
              <a:rPr sz="3600" spc="-5" dirty="0">
                <a:latin typeface="Calibri"/>
                <a:cs typeface="Calibri"/>
              </a:rPr>
              <a:t>Support </a:t>
            </a:r>
            <a:r>
              <a:rPr sz="3600" spc="-40" dirty="0">
                <a:latin typeface="Calibri"/>
                <a:cs typeface="Calibri"/>
              </a:rPr>
              <a:t>Vector </a:t>
            </a:r>
            <a:r>
              <a:rPr sz="3600" dirty="0">
                <a:latin typeface="Calibri"/>
                <a:cs typeface="Calibri"/>
              </a:rPr>
              <a:t>Machine </a:t>
            </a:r>
            <a:r>
              <a:rPr sz="3600" spc="-10" dirty="0">
                <a:latin typeface="Calibri"/>
                <a:cs typeface="Calibri"/>
              </a:rPr>
              <a:t>(SVM),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Naive </a:t>
            </a:r>
            <a:r>
              <a:rPr sz="3600" spc="-25" dirty="0">
                <a:latin typeface="Calibri"/>
                <a:cs typeface="Calibri"/>
              </a:rPr>
              <a:t>Bayes, </a:t>
            </a:r>
            <a:r>
              <a:rPr sz="3600" spc="-10" dirty="0">
                <a:latin typeface="Calibri"/>
                <a:cs typeface="Calibri"/>
              </a:rPr>
              <a:t>K-Nearest Neighbors </a:t>
            </a:r>
            <a:r>
              <a:rPr sz="3600" spc="-5" dirty="0">
                <a:latin typeface="Calibri"/>
                <a:cs typeface="Calibri"/>
              </a:rPr>
              <a:t>(KNN), Decision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60" dirty="0">
                <a:latin typeface="Calibri"/>
                <a:cs typeface="Calibri"/>
              </a:rPr>
              <a:t>Tree,</a:t>
            </a:r>
            <a:r>
              <a:rPr sz="3600" dirty="0">
                <a:latin typeface="Calibri"/>
                <a:cs typeface="Calibri"/>
              </a:rPr>
              <a:t> and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Random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Forest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classifiers </a:t>
            </a:r>
            <a:r>
              <a:rPr sz="3600" spc="-15" dirty="0">
                <a:latin typeface="Calibri"/>
                <a:cs typeface="Calibri"/>
              </a:rPr>
              <a:t>are trained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evaluated.</a:t>
            </a:r>
            <a:endParaRPr sz="3600">
              <a:latin typeface="Calibri"/>
              <a:cs typeface="Calibri"/>
            </a:endParaRPr>
          </a:p>
          <a:p>
            <a:pPr marL="584200" marR="631825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600" spc="-5" dirty="0">
                <a:latin typeface="Calibri"/>
                <a:cs typeface="Calibri"/>
              </a:rPr>
              <a:t>The </a:t>
            </a:r>
            <a:r>
              <a:rPr sz="3600" spc="-35" dirty="0">
                <a:latin typeface="Calibri"/>
                <a:cs typeface="Calibri"/>
              </a:rPr>
              <a:t>accuracy, </a:t>
            </a:r>
            <a:r>
              <a:rPr sz="3600" spc="-10" dirty="0">
                <a:latin typeface="Calibri"/>
                <a:cs typeface="Calibri"/>
              </a:rPr>
              <a:t>confusion </a:t>
            </a:r>
            <a:r>
              <a:rPr sz="3600" spc="-5" dirty="0">
                <a:latin typeface="Calibri"/>
                <a:cs typeface="Calibri"/>
              </a:rPr>
              <a:t>matrix, </a:t>
            </a:r>
            <a:r>
              <a:rPr sz="3600" spc="-25" dirty="0">
                <a:latin typeface="Calibri"/>
                <a:cs typeface="Calibri"/>
              </a:rPr>
              <a:t>sensitivity, 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specificity,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precision,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recall, F-score,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AUC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for </a:t>
            </a:r>
            <a:r>
              <a:rPr sz="3600" spc="-7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each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model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are </a:t>
            </a:r>
            <a:r>
              <a:rPr sz="3600" spc="-10" dirty="0">
                <a:latin typeface="Calibri"/>
                <a:cs typeface="Calibri"/>
              </a:rPr>
              <a:t>calculated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displayed.</a:t>
            </a:r>
            <a:endParaRPr sz="3600">
              <a:latin typeface="Calibri"/>
              <a:cs typeface="Calibri"/>
            </a:endParaRPr>
          </a:p>
          <a:p>
            <a:pPr marL="584200" marR="224154" indent="-5715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600" spc="-15" dirty="0">
                <a:latin typeface="Calibri"/>
                <a:cs typeface="Calibri"/>
              </a:rPr>
              <a:t>Receiver Operating Characteristic </a:t>
            </a:r>
            <a:r>
              <a:rPr sz="3600" spc="-10" dirty="0">
                <a:latin typeface="Calibri"/>
                <a:cs typeface="Calibri"/>
              </a:rPr>
              <a:t>(ROC) </a:t>
            </a:r>
            <a:r>
              <a:rPr sz="3600" dirty="0">
                <a:latin typeface="Calibri"/>
                <a:cs typeface="Calibri"/>
              </a:rPr>
              <a:t>curves </a:t>
            </a:r>
            <a:r>
              <a:rPr sz="3600" spc="-15" dirty="0">
                <a:latin typeface="Calibri"/>
                <a:cs typeface="Calibri"/>
              </a:rPr>
              <a:t>are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plotted</a:t>
            </a:r>
            <a:r>
              <a:rPr sz="3600" spc="-25" dirty="0">
                <a:latin typeface="Calibri"/>
                <a:cs typeface="Calibri"/>
              </a:rPr>
              <a:t> for </a:t>
            </a:r>
            <a:r>
              <a:rPr sz="3600" dirty="0">
                <a:latin typeface="Calibri"/>
                <a:cs typeface="Calibri"/>
              </a:rPr>
              <a:t>each model.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0263" y="9508287"/>
            <a:ext cx="2086298" cy="54509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5663" y="9508287"/>
            <a:ext cx="2086298" cy="5450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1063" y="9508287"/>
            <a:ext cx="2086298" cy="54509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87" y="9508287"/>
            <a:ext cx="2086298" cy="5450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0263" y="245993"/>
            <a:ext cx="2086298" cy="56942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5663" y="245993"/>
            <a:ext cx="2086298" cy="56942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1063" y="245993"/>
            <a:ext cx="2086298" cy="5694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87" y="245993"/>
            <a:ext cx="2086298" cy="56942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6E06CD84-90EE-4AA3-9095-1E58DC76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51462"/>
            <a:ext cx="5105400" cy="249299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LOGISTIC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  <a:br>
              <a:rPr lang="en-IN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328C073-1FD8-40BD-A796-A1A35352E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72" y="4009305"/>
            <a:ext cx="3637771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    91.60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Sensitivity:  89.84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Specificity:   93.08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Precision:     91.65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Recall:         89.84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 score:        90.73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AUC:           91.60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153640-3D78-4656-B6B5-06226C2BB610}"/>
              </a:ext>
            </a:extLst>
          </p:cNvPr>
          <p:cNvSpPr txBox="1"/>
          <p:nvPr/>
        </p:nvSpPr>
        <p:spPr>
          <a:xfrm>
            <a:off x="387365" y="3151027"/>
            <a:ext cx="86136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 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used for training and testing data:70,30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CE0699B-D52F-41DE-B2DA-9CAF5863A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4076700"/>
            <a:ext cx="5221234" cy="41788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F379E72-AB0A-42D9-9F9F-A1D31F7F0A50}"/>
              </a:ext>
            </a:extLst>
          </p:cNvPr>
          <p:cNvSpPr txBox="1"/>
          <p:nvPr/>
        </p:nvSpPr>
        <p:spPr>
          <a:xfrm>
            <a:off x="11430000" y="1051462"/>
            <a:ext cx="662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2AC726-438A-4190-9F63-DA488E0F8DA9}"/>
              </a:ext>
            </a:extLst>
          </p:cNvPr>
          <p:cNvSpPr txBox="1"/>
          <p:nvPr/>
        </p:nvSpPr>
        <p:spPr>
          <a:xfrm>
            <a:off x="10492728" y="3289582"/>
            <a:ext cx="739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 :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sklearn.svm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(SVC)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used for training and testing data:70,30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     90.68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Sensitivity:  89.14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Specificity:   91.96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Precision:     90.23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Recall:         89.14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score:        89.68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AUC:           90.64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9D26AD6-ED20-422F-B8BA-35B625E1EB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0" y="4076700"/>
            <a:ext cx="4495800" cy="41788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0263" y="9508287"/>
            <a:ext cx="2086298" cy="54509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5663" y="9508287"/>
            <a:ext cx="2086298" cy="5450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1063" y="9508287"/>
            <a:ext cx="2086298" cy="54509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87" y="9508287"/>
            <a:ext cx="2086298" cy="5450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0263" y="245993"/>
            <a:ext cx="2086298" cy="56942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5663" y="245993"/>
            <a:ext cx="2086298" cy="56942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1063" y="245993"/>
            <a:ext cx="2086298" cy="5694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87" y="245993"/>
            <a:ext cx="2086298" cy="56942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6E06CD84-90EE-4AA3-9095-1E58DC76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51462"/>
            <a:ext cx="5105400" cy="332398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NAIVE BAYES ALGORITHM  </a:t>
            </a: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328C073-1FD8-40BD-A796-A1A35352E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72" y="5117300"/>
            <a:ext cx="363777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379E72-AB0A-42D9-9F9F-A1D31F7F0A50}"/>
              </a:ext>
            </a:extLst>
          </p:cNvPr>
          <p:cNvSpPr txBox="1"/>
          <p:nvPr/>
        </p:nvSpPr>
        <p:spPr>
          <a:xfrm>
            <a:off x="10530828" y="1148186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KNN-k nearest </a:t>
            </a:r>
            <a:r>
              <a:rPr lang="en-I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neighbor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ED720-A510-43E1-86C2-06D55AA1D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60" y="2871535"/>
            <a:ext cx="9464040" cy="71841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E7D16D-0A7E-4E23-9BEF-0E64DDBB2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9" y="2628901"/>
            <a:ext cx="8963411" cy="76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98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8D800-11B3-4E62-8470-148B9741EE75}"/>
              </a:ext>
            </a:extLst>
          </p:cNvPr>
          <p:cNvSpPr/>
          <p:nvPr/>
        </p:nvSpPr>
        <p:spPr>
          <a:xfrm>
            <a:off x="990600" y="571500"/>
            <a:ext cx="54056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DECISION </a:t>
            </a:r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TREES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DF7707-424F-420B-82DF-28092193B2FB}"/>
              </a:ext>
            </a:extLst>
          </p:cNvPr>
          <p:cNvSpPr/>
          <p:nvPr/>
        </p:nvSpPr>
        <p:spPr>
          <a:xfrm>
            <a:off x="11658600" y="571500"/>
            <a:ext cx="57016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RANDOM </a:t>
            </a:r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FOREST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ADAEE-1964-4374-B673-39E85E8CD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8646"/>
            <a:ext cx="8408396" cy="8268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E9EAA-471E-44E2-BC31-F8198925A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018646"/>
            <a:ext cx="9144000" cy="82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54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</a:t>
            </a:r>
            <a:r>
              <a:rPr spc="-65" dirty="0"/>
              <a:t> </a:t>
            </a:r>
            <a:r>
              <a:rPr spc="-5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9604" y="3840860"/>
            <a:ext cx="181483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404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5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400" b="1" spc="-7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5" dirty="0">
                <a:solidFill>
                  <a:srgbClr val="FFFFFF"/>
                </a:solidFill>
                <a:latin typeface="Calibri"/>
                <a:cs typeface="Calibri"/>
              </a:rPr>
              <a:t>ving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0331" y="2193493"/>
            <a:ext cx="966914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408940" indent="-28702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720" algn="l"/>
              </a:tabLst>
            </a:pPr>
            <a:r>
              <a:rPr sz="4000" spc="-5" dirty="0">
                <a:latin typeface="Calibri"/>
                <a:cs typeface="Calibri"/>
              </a:rPr>
              <a:t>The </a:t>
            </a:r>
            <a:r>
              <a:rPr sz="4000" spc="-15" dirty="0">
                <a:latin typeface="Calibri"/>
                <a:cs typeface="Calibri"/>
              </a:rPr>
              <a:t>trained </a:t>
            </a:r>
            <a:r>
              <a:rPr sz="4000" spc="-5" dirty="0">
                <a:latin typeface="Calibri"/>
                <a:cs typeface="Calibri"/>
              </a:rPr>
              <a:t>models </a:t>
            </a:r>
            <a:r>
              <a:rPr sz="4000" spc="-20" dirty="0">
                <a:latin typeface="Calibri"/>
                <a:cs typeface="Calibri"/>
              </a:rPr>
              <a:t>are </a:t>
            </a:r>
            <a:r>
              <a:rPr sz="4000" spc="-15" dirty="0">
                <a:latin typeface="Calibri"/>
                <a:cs typeface="Calibri"/>
              </a:rPr>
              <a:t>compared </a:t>
            </a:r>
            <a:r>
              <a:rPr sz="4000" spc="-5" dirty="0">
                <a:latin typeface="Calibri"/>
                <a:cs typeface="Calibri"/>
              </a:rPr>
              <a:t>based </a:t>
            </a:r>
            <a:r>
              <a:rPr sz="4000" spc="-10" dirty="0">
                <a:latin typeface="Calibri"/>
                <a:cs typeface="Calibri"/>
              </a:rPr>
              <a:t>on </a:t>
            </a:r>
            <a:r>
              <a:rPr sz="4000" spc="-89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their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40" dirty="0">
                <a:latin typeface="Calibri"/>
                <a:cs typeface="Calibri"/>
              </a:rPr>
              <a:t>accuracy.</a:t>
            </a:r>
            <a:endParaRPr sz="4000">
              <a:latin typeface="Calibri"/>
              <a:cs typeface="Calibri"/>
            </a:endParaRPr>
          </a:p>
          <a:p>
            <a:pPr marL="299085" marR="234950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4000" spc="-10" dirty="0">
                <a:latin typeface="Calibri"/>
                <a:cs typeface="Calibri"/>
              </a:rPr>
              <a:t>The </a:t>
            </a:r>
            <a:r>
              <a:rPr sz="4000" spc="-15" dirty="0">
                <a:latin typeface="Calibri"/>
                <a:cs typeface="Calibri"/>
              </a:rPr>
              <a:t>best-performing </a:t>
            </a:r>
            <a:r>
              <a:rPr sz="4000" spc="-5" dirty="0">
                <a:latin typeface="Calibri"/>
                <a:cs typeface="Calibri"/>
              </a:rPr>
              <a:t>models </a:t>
            </a:r>
            <a:r>
              <a:rPr sz="4000" spc="-20" dirty="0">
                <a:latin typeface="Calibri"/>
                <a:cs typeface="Calibri"/>
              </a:rPr>
              <a:t>are </a:t>
            </a:r>
            <a:r>
              <a:rPr sz="4000" spc="-30" dirty="0">
                <a:latin typeface="Calibri"/>
                <a:cs typeface="Calibri"/>
              </a:rPr>
              <a:t>saved </a:t>
            </a:r>
            <a:r>
              <a:rPr sz="4000" spc="-10" dirty="0">
                <a:latin typeface="Calibri"/>
                <a:cs typeface="Calibri"/>
              </a:rPr>
              <a:t>using </a:t>
            </a:r>
            <a:r>
              <a:rPr sz="4000" spc="-89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the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joblib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library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for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future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use.</a:t>
            </a:r>
            <a:endParaRPr sz="40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4000" spc="-45" dirty="0">
                <a:latin typeface="Calibri"/>
                <a:cs typeface="Calibri"/>
              </a:rPr>
              <a:t>Finally, </a:t>
            </a:r>
            <a:r>
              <a:rPr sz="4000" spc="-5" dirty="0">
                <a:latin typeface="Calibri"/>
                <a:cs typeface="Calibri"/>
              </a:rPr>
              <a:t>the </a:t>
            </a:r>
            <a:r>
              <a:rPr sz="4000" spc="-15" dirty="0">
                <a:latin typeface="Calibri"/>
                <a:cs typeface="Calibri"/>
              </a:rPr>
              <a:t>accuracy </a:t>
            </a:r>
            <a:r>
              <a:rPr sz="4000" spc="-5" dirty="0">
                <a:latin typeface="Calibri"/>
                <a:cs typeface="Calibri"/>
              </a:rPr>
              <a:t>of each model </a:t>
            </a:r>
            <a:r>
              <a:rPr sz="4000" spc="-10" dirty="0">
                <a:latin typeface="Calibri"/>
                <a:cs typeface="Calibri"/>
              </a:rPr>
              <a:t>is </a:t>
            </a:r>
            <a:r>
              <a:rPr sz="4000" spc="-15" dirty="0">
                <a:latin typeface="Calibri"/>
                <a:cs typeface="Calibri"/>
              </a:rPr>
              <a:t>printed, </a:t>
            </a:r>
            <a:r>
              <a:rPr sz="4000" spc="-89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providing </a:t>
            </a:r>
            <a:r>
              <a:rPr sz="4000" spc="-5" dirty="0">
                <a:latin typeface="Calibri"/>
                <a:cs typeface="Calibri"/>
              </a:rPr>
              <a:t>a summary </a:t>
            </a:r>
            <a:r>
              <a:rPr sz="4000" dirty="0">
                <a:latin typeface="Calibri"/>
                <a:cs typeface="Calibri"/>
              </a:rPr>
              <a:t>of </a:t>
            </a:r>
            <a:r>
              <a:rPr sz="4000" spc="-10" dirty="0">
                <a:latin typeface="Calibri"/>
                <a:cs typeface="Calibri"/>
              </a:rPr>
              <a:t>how </a:t>
            </a:r>
            <a:r>
              <a:rPr sz="4000" spc="-15" dirty="0">
                <a:latin typeface="Calibri"/>
                <a:cs typeface="Calibri"/>
              </a:rPr>
              <a:t>well </a:t>
            </a:r>
            <a:r>
              <a:rPr sz="4000" dirty="0">
                <a:latin typeface="Calibri"/>
                <a:cs typeface="Calibri"/>
              </a:rPr>
              <a:t>each </a:t>
            </a:r>
            <a:r>
              <a:rPr sz="4000" spc="-5" dirty="0">
                <a:latin typeface="Calibri"/>
                <a:cs typeface="Calibri"/>
              </a:rPr>
              <a:t>model </a:t>
            </a:r>
            <a:r>
              <a:rPr sz="4000" spc="-89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performed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in </a:t>
            </a:r>
            <a:r>
              <a:rPr sz="4000" spc="-10" dirty="0">
                <a:latin typeface="Calibri"/>
                <a:cs typeface="Calibri"/>
              </a:rPr>
              <a:t>predicting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customer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churn.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029" y="1556461"/>
            <a:ext cx="61620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0" spc="-195" dirty="0">
                <a:solidFill>
                  <a:srgbClr val="000000"/>
                </a:solidFill>
                <a:latin typeface="Calibri"/>
                <a:cs typeface="Calibri"/>
              </a:rPr>
              <a:t>Today's</a:t>
            </a:r>
            <a:r>
              <a:rPr sz="8000" b="0" spc="-22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8000" b="0" spc="-85" dirty="0">
                <a:solidFill>
                  <a:srgbClr val="000000"/>
                </a:solidFill>
                <a:latin typeface="Calibri"/>
                <a:cs typeface="Calibri"/>
              </a:rPr>
              <a:t>agenda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7439" y="3459632"/>
            <a:ext cx="275145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-35" dirty="0">
                <a:latin typeface="Calibri"/>
                <a:cs typeface="Calibri"/>
              </a:rPr>
              <a:t>Project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recap 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Problem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statement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Process</a:t>
            </a:r>
            <a:endParaRPr sz="2800">
              <a:latin typeface="Calibri"/>
              <a:cs typeface="Calibri"/>
            </a:endParaRPr>
          </a:p>
          <a:p>
            <a:pPr marL="12700" marR="1376680">
              <a:lnSpc>
                <a:spcPct val="150000"/>
              </a:lnSpc>
            </a:pPr>
            <a:r>
              <a:rPr sz="2800" spc="-30" dirty="0">
                <a:latin typeface="Calibri"/>
                <a:cs typeface="Calibri"/>
              </a:rPr>
              <a:t>Insights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Summ</a:t>
            </a:r>
            <a:r>
              <a:rPr sz="2800" spc="-25" dirty="0">
                <a:latin typeface="Calibri"/>
                <a:cs typeface="Calibri"/>
              </a:rPr>
              <a:t>ar</a:t>
            </a:r>
            <a:r>
              <a:rPr sz="2800" spc="-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4294" y="0"/>
            <a:ext cx="2973704" cy="16855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15058" y="3466592"/>
            <a:ext cx="3540609" cy="33624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20344" y="8608700"/>
            <a:ext cx="3529842" cy="167829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582" y="438935"/>
            <a:ext cx="1125403" cy="2036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582" y="2897170"/>
            <a:ext cx="1125403" cy="20375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582" y="5356906"/>
            <a:ext cx="1125403" cy="20375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582" y="7816619"/>
            <a:ext cx="1125403" cy="20360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662911"/>
            <a:ext cx="563880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-65" dirty="0"/>
              <a:t> </a:t>
            </a:r>
            <a:r>
              <a:rPr lang="en-IN" dirty="0"/>
              <a:t>Accuracy Comparison</a:t>
            </a:r>
            <a:br>
              <a:rPr lang="en-IN" dirty="0"/>
            </a:br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550D5-F42E-4C12-8F6C-75ACB7D3C562}"/>
              </a:ext>
            </a:extLst>
          </p:cNvPr>
          <p:cNvSpPr txBox="1"/>
          <p:nvPr/>
        </p:nvSpPr>
        <p:spPr>
          <a:xfrm>
            <a:off x="11575161" y="4460565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Logistic_regression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 Accuracy:     91.60</a:t>
            </a:r>
          </a:p>
          <a:p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Svm_model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Accuracy:     90.68</a:t>
            </a:r>
          </a:p>
          <a:p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Naive_bayes_model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Accuracy:     80.01</a:t>
            </a:r>
          </a:p>
          <a:p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Knn_model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Accuracy:     83.93</a:t>
            </a:r>
          </a:p>
          <a:p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Decision_tree_model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Accuracy:     91.48</a:t>
            </a:r>
          </a:p>
          <a:p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Random_forest_model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Accuracy:    93.36 </a:t>
            </a:r>
          </a:p>
          <a:p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EB23BC-5F47-4B2A-BC29-6A903F4B7E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676587"/>
              </p:ext>
            </p:extLst>
          </p:nvPr>
        </p:nvGraphicFramePr>
        <p:xfrm>
          <a:off x="6734175" y="1866900"/>
          <a:ext cx="4819650" cy="777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8195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0EB23BC-5F47-4B2A-BC29-6A903F4B7E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605871"/>
              </p:ext>
            </p:extLst>
          </p:nvPr>
        </p:nvGraphicFramePr>
        <p:xfrm>
          <a:off x="1188340" y="495300"/>
          <a:ext cx="11049000" cy="979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CB0418-9C4B-4E9F-A239-3A49B21C3586}"/>
              </a:ext>
            </a:extLst>
          </p:cNvPr>
          <p:cNvSpPr txBox="1"/>
          <p:nvPr/>
        </p:nvSpPr>
        <p:spPr>
          <a:xfrm>
            <a:off x="11353800" y="2019300"/>
            <a:ext cx="670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Logistic_regression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 Accuracy:     91.60</a:t>
            </a:r>
          </a:p>
          <a:p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Svm_model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Accuracy:     90.68</a:t>
            </a:r>
          </a:p>
          <a:p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Naive_bayes_model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Accuracy:     80.01</a:t>
            </a:r>
          </a:p>
          <a:p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Knn_model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Accuracy:     83.93</a:t>
            </a:r>
          </a:p>
          <a:p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Decision_tree_model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Accuracy:     91.48</a:t>
            </a:r>
          </a:p>
          <a:p>
            <a:r>
              <a:rPr lang="en-US" alt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Random_forest_model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Accuracy:    93.36 </a:t>
            </a:r>
          </a:p>
          <a:p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1352-8016-410E-BB7B-F267B448B419}"/>
              </a:ext>
            </a:extLst>
          </p:cNvPr>
          <p:cNvSpPr txBox="1"/>
          <p:nvPr/>
        </p:nvSpPr>
        <p:spPr>
          <a:xfrm>
            <a:off x="2514600" y="495300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Model Accuracy Comparison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DD0D6-42A9-46F1-9068-61E8716248D2}"/>
              </a:ext>
            </a:extLst>
          </p:cNvPr>
          <p:cNvSpPr txBox="1"/>
          <p:nvPr/>
        </p:nvSpPr>
        <p:spPr>
          <a:xfrm>
            <a:off x="11353800" y="5691486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US" alt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Random_forest_model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Accuracy  </a:t>
            </a:r>
            <a:r>
              <a:rPr lang="en-IN" sz="3200" b="1" dirty="0"/>
              <a:t>has the highest accuracy among all the models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2852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23" y="3730258"/>
            <a:ext cx="3421396" cy="32405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09691" y="3387556"/>
            <a:ext cx="5011420" cy="2587625"/>
          </a:xfrm>
          <a:prstGeom prst="rect">
            <a:avLst/>
          </a:prstGeom>
        </p:spPr>
        <p:txBody>
          <a:bodyPr vert="horz" wrap="square" lIns="0" tIns="726440" rIns="0" bIns="0" rtlCol="0">
            <a:spAutoFit/>
          </a:bodyPr>
          <a:lstStyle/>
          <a:p>
            <a:pPr marL="501650">
              <a:lnSpc>
                <a:spcPct val="100000"/>
              </a:lnSpc>
              <a:spcBef>
                <a:spcPts val="5720"/>
              </a:spcBef>
            </a:pPr>
            <a:r>
              <a:rPr sz="8000" b="0" spc="-70" dirty="0">
                <a:latin typeface="Calibri"/>
                <a:cs typeface="Calibri"/>
              </a:rPr>
              <a:t>Thank</a:t>
            </a:r>
            <a:r>
              <a:rPr sz="8000" b="0" spc="-240" dirty="0">
                <a:latin typeface="Calibri"/>
                <a:cs typeface="Calibri"/>
              </a:rPr>
              <a:t> </a:t>
            </a:r>
            <a:r>
              <a:rPr sz="8000" b="0" spc="-90" dirty="0">
                <a:latin typeface="Calibri"/>
                <a:cs typeface="Calibri"/>
              </a:rPr>
              <a:t>you!</a:t>
            </a:r>
            <a:endParaRPr sz="8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endParaRPr sz="26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8112" y="0"/>
            <a:ext cx="2168652" cy="876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3511" y="0"/>
            <a:ext cx="2168652" cy="876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911" y="0"/>
            <a:ext cx="2170176" cy="876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02712" y="0"/>
            <a:ext cx="2168652" cy="876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5835" y="0"/>
            <a:ext cx="2168652" cy="8763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1235" y="0"/>
            <a:ext cx="2168652" cy="8763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36" y="0"/>
            <a:ext cx="2168652" cy="8763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088112" y="9393935"/>
            <a:ext cx="2168652" cy="89306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3511" y="9393935"/>
            <a:ext cx="2168652" cy="89306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58911" y="9393935"/>
            <a:ext cx="2170176" cy="89306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02712" y="9393935"/>
            <a:ext cx="2168652" cy="89306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5835" y="9393935"/>
            <a:ext cx="2168652" cy="89306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1235" y="9393935"/>
            <a:ext cx="2168652" cy="89306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6636" y="9393935"/>
            <a:ext cx="2168652" cy="8930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F4EF203-0743-4579-8D3C-977E6108EBEA}"/>
              </a:ext>
            </a:extLst>
          </p:cNvPr>
          <p:cNvSpPr/>
          <p:nvPr/>
        </p:nvSpPr>
        <p:spPr>
          <a:xfrm>
            <a:off x="13944600" y="6134100"/>
            <a:ext cx="42298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Prepared by:</a:t>
            </a:r>
          </a:p>
          <a:p>
            <a:r>
              <a:rPr lang="en-US" sz="3600" dirty="0"/>
              <a:t> ARUN KUMAR A R</a:t>
            </a:r>
            <a:endParaRPr lang="en-US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Clear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lear Sans"/>
              </a:rPr>
              <a:t>EBEON0323790139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Clear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lear Sans"/>
              </a:rPr>
              <a:t>SOUMYA RANJAN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lear Sans"/>
              </a:rPr>
              <a:t>EBEON0323787472</a:t>
            </a:r>
            <a:endParaRPr lang="en-US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Clear Sans"/>
            </a:endParaRPr>
          </a:p>
          <a:p>
            <a:endParaRPr lang="en-US" sz="3600" dirty="0"/>
          </a:p>
          <a:p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585216"/>
            <a:ext cx="2168652" cy="20162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2951988"/>
            <a:ext cx="2168652" cy="20162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5318759"/>
            <a:ext cx="2168652" cy="20162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7685531"/>
            <a:ext cx="2168652" cy="20162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585216"/>
            <a:ext cx="2168652" cy="20162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2951988"/>
            <a:ext cx="2168652" cy="20162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5318759"/>
            <a:ext cx="2168652" cy="20162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7685531"/>
            <a:ext cx="2168652" cy="201625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585216"/>
            <a:ext cx="2170176" cy="20162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2951988"/>
            <a:ext cx="2170176" cy="201625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5318759"/>
            <a:ext cx="2170176" cy="20162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7685531"/>
            <a:ext cx="2170176" cy="20162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585216"/>
            <a:ext cx="2168652" cy="20162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2951988"/>
            <a:ext cx="2168652" cy="201625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5318759"/>
            <a:ext cx="2168652" cy="201625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7685531"/>
            <a:ext cx="2168652" cy="201625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585216"/>
            <a:ext cx="2168652" cy="201625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2951988"/>
            <a:ext cx="2168652" cy="201625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5318759"/>
            <a:ext cx="2168652" cy="201625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7685531"/>
            <a:ext cx="2168652" cy="201625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585216"/>
            <a:ext cx="2168652" cy="201625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2951988"/>
            <a:ext cx="2168652" cy="201625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5318759"/>
            <a:ext cx="2168652" cy="201625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7685531"/>
            <a:ext cx="2168652" cy="201625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585216"/>
            <a:ext cx="2168652" cy="20162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2951988"/>
            <a:ext cx="2168652" cy="201625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5318759"/>
            <a:ext cx="2168652" cy="201625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7685531"/>
            <a:ext cx="2168652" cy="2016252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" y="1217675"/>
            <a:ext cx="16289019" cy="7063740"/>
            <a:chOff x="1" y="1217675"/>
            <a:chExt cx="16289019" cy="7063740"/>
          </a:xfrm>
        </p:grpSpPr>
        <p:sp>
          <p:nvSpPr>
            <p:cNvPr id="31" name="object 31"/>
            <p:cNvSpPr/>
            <p:nvPr/>
          </p:nvSpPr>
          <p:spPr>
            <a:xfrm>
              <a:off x="4946904" y="2005584"/>
              <a:ext cx="11341735" cy="6276340"/>
            </a:xfrm>
            <a:custGeom>
              <a:avLst/>
              <a:gdLst/>
              <a:ahLst/>
              <a:cxnLst/>
              <a:rect l="l" t="t" r="r" b="b"/>
              <a:pathLst>
                <a:path w="11341735" h="6276340">
                  <a:moveTo>
                    <a:pt x="11341608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1608" y="6275832"/>
                  </a:lnTo>
                  <a:lnTo>
                    <a:pt x="11341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" y="1217675"/>
              <a:ext cx="5719429" cy="645159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117498" y="3051505"/>
            <a:ext cx="288163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979" marR="5080" indent="-208915">
              <a:lnSpc>
                <a:spcPct val="100000"/>
              </a:lnSpc>
              <a:spcBef>
                <a:spcPts val="105"/>
              </a:spcBef>
            </a:pPr>
            <a:r>
              <a:rPr sz="8000" spc="-8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0" spc="-2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0" spc="-85" dirty="0">
                <a:solidFill>
                  <a:srgbClr val="FFFFFF"/>
                </a:solidFill>
                <a:latin typeface="Calibri"/>
                <a:cs typeface="Calibri"/>
              </a:rPr>
              <a:t>oje</a:t>
            </a:r>
            <a:r>
              <a:rPr sz="8000" spc="-9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8000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8000" spc="-114" dirty="0">
                <a:solidFill>
                  <a:srgbClr val="FFFFFF"/>
                </a:solidFill>
                <a:latin typeface="Calibri"/>
                <a:cs typeface="Calibri"/>
              </a:rPr>
              <a:t>Recap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5986398" y="2150439"/>
            <a:ext cx="1019111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94740" algn="l"/>
                <a:tab pos="1847214" algn="l"/>
                <a:tab pos="3688715" algn="l"/>
                <a:tab pos="4267835" algn="l"/>
                <a:tab pos="6474460" algn="l"/>
                <a:tab pos="8013700" algn="l"/>
                <a:tab pos="8765540" algn="l"/>
              </a:tabLst>
            </a:pP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3600" b="0" spc="25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sz="3600" b="0" spc="2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Calibri"/>
                <a:cs typeface="Calibri"/>
              </a:rPr>
              <a:t>churn</a:t>
            </a:r>
            <a:r>
              <a:rPr sz="3600" b="0" spc="2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0" spc="-10" dirty="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  <a:r>
              <a:rPr sz="3600" b="0" spc="2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sz="3600" b="0" spc="2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0" spc="-15" dirty="0">
                <a:solidFill>
                  <a:srgbClr val="000000"/>
                </a:solidFill>
                <a:latin typeface="Calibri"/>
                <a:cs typeface="Calibri"/>
              </a:rPr>
              <a:t>project,</a:t>
            </a:r>
            <a:r>
              <a:rPr sz="3600" b="0" spc="2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sz="3600" b="0" spc="2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0" spc="-15" dirty="0">
                <a:solidFill>
                  <a:srgbClr val="000000"/>
                </a:solidFill>
                <a:latin typeface="Calibri"/>
                <a:cs typeface="Calibri"/>
              </a:rPr>
              <a:t>objective </a:t>
            </a:r>
            <a:r>
              <a:rPr sz="3600" b="0" spc="-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0" spc="-45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as	</a:t>
            </a:r>
            <a:r>
              <a:rPr sz="3600" b="0" spc="-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o	</a:t>
            </a:r>
            <a:r>
              <a:rPr sz="3600" b="0" spc="-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3600" b="0" spc="-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3600" b="0" spc="-3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3600" b="0" spc="-2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3600" b="0" spc="-10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36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p	a	</a:t>
            </a:r>
            <a:r>
              <a:rPr sz="3600" b="0" spc="-5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3600" b="0" spc="-5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3600" b="0" spc="-10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ict</a:t>
            </a:r>
            <a:r>
              <a:rPr sz="3600" b="0" spc="-2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3600" b="0" spc="-3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e	model	</a:t>
            </a:r>
            <a:r>
              <a:rPr sz="3600" b="0" spc="-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o	</a:t>
            </a:r>
            <a:r>
              <a:rPr sz="3600" b="0" spc="-1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3600" b="0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600" b="0" spc="-3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600" b="0" spc="-2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3600" b="0" spc="1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86398" y="3248406"/>
            <a:ext cx="1019302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Calibri"/>
                <a:cs typeface="Calibri"/>
              </a:rPr>
              <a:t>customers </a:t>
            </a:r>
            <a:r>
              <a:rPr sz="3600" dirty="0">
                <a:latin typeface="Calibri"/>
                <a:cs typeface="Calibri"/>
              </a:rPr>
              <a:t>who </a:t>
            </a:r>
            <a:r>
              <a:rPr sz="3600" spc="-20" dirty="0">
                <a:latin typeface="Calibri"/>
                <a:cs typeface="Calibri"/>
              </a:rPr>
              <a:t>are at </a:t>
            </a:r>
            <a:r>
              <a:rPr sz="3600" spc="-5" dirty="0">
                <a:latin typeface="Calibri"/>
                <a:cs typeface="Calibri"/>
              </a:rPr>
              <a:t>risk of churning </a:t>
            </a:r>
            <a:r>
              <a:rPr sz="3600" spc="-20" dirty="0">
                <a:latin typeface="Calibri"/>
                <a:cs typeface="Calibri"/>
              </a:rPr>
              <a:t>from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15" dirty="0">
                <a:latin typeface="Calibri"/>
                <a:cs typeface="Calibri"/>
              </a:rPr>
              <a:t>website. 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The </a:t>
            </a:r>
            <a:r>
              <a:rPr sz="3600" spc="-20" dirty="0">
                <a:latin typeface="Calibri"/>
                <a:cs typeface="Calibri"/>
              </a:rPr>
              <a:t>dataset </a:t>
            </a:r>
            <a:r>
              <a:rPr sz="3600" dirty="0">
                <a:latin typeface="Calibri"/>
                <a:cs typeface="Calibri"/>
              </a:rPr>
              <a:t>included </a:t>
            </a:r>
            <a:r>
              <a:rPr sz="3600" spc="-10" dirty="0">
                <a:latin typeface="Calibri"/>
                <a:cs typeface="Calibri"/>
              </a:rPr>
              <a:t>various </a:t>
            </a:r>
            <a:r>
              <a:rPr sz="3600" spc="-20" dirty="0">
                <a:latin typeface="Calibri"/>
                <a:cs typeface="Calibri"/>
              </a:rPr>
              <a:t>customer attributes, </a:t>
            </a:r>
            <a:r>
              <a:rPr sz="3600" spc="-5" dirty="0">
                <a:latin typeface="Calibri"/>
                <a:cs typeface="Calibri"/>
              </a:rPr>
              <a:t>such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as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age,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50" dirty="0">
                <a:latin typeface="Calibri"/>
                <a:cs typeface="Calibri"/>
              </a:rPr>
              <a:t>gender,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membership</a:t>
            </a:r>
            <a:r>
              <a:rPr sz="3600" spc="78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details,</a:t>
            </a:r>
            <a:r>
              <a:rPr sz="3600" spc="78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transaction 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45" dirty="0">
                <a:latin typeface="Calibri"/>
                <a:cs typeface="Calibri"/>
              </a:rPr>
              <a:t>history,</a:t>
            </a:r>
            <a:r>
              <a:rPr sz="3600" spc="7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15" dirty="0">
                <a:latin typeface="Calibri"/>
                <a:cs typeface="Calibri"/>
              </a:rPr>
              <a:t>more. </a:t>
            </a:r>
            <a:r>
              <a:rPr sz="3600" spc="-10" dirty="0">
                <a:latin typeface="Calibri"/>
                <a:cs typeface="Calibri"/>
              </a:rPr>
              <a:t>Our goal </a:t>
            </a:r>
            <a:r>
              <a:rPr sz="3600" spc="-15" dirty="0">
                <a:latin typeface="Calibri"/>
                <a:cs typeface="Calibri"/>
              </a:rPr>
              <a:t>was </a:t>
            </a:r>
            <a:r>
              <a:rPr sz="3600" spc="-25" dirty="0">
                <a:latin typeface="Calibri"/>
                <a:cs typeface="Calibri"/>
              </a:rPr>
              <a:t>to leverage </a:t>
            </a:r>
            <a:r>
              <a:rPr sz="3600" spc="-10" dirty="0">
                <a:latin typeface="Calibri"/>
                <a:cs typeface="Calibri"/>
              </a:rPr>
              <a:t>this </a:t>
            </a:r>
            <a:r>
              <a:rPr sz="3600" spc="-25" dirty="0">
                <a:latin typeface="Calibri"/>
                <a:cs typeface="Calibri"/>
              </a:rPr>
              <a:t>data 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5" dirty="0">
                <a:latin typeface="Calibri"/>
                <a:cs typeface="Calibri"/>
              </a:rPr>
              <a:t>build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5" dirty="0">
                <a:latin typeface="Calibri"/>
                <a:cs typeface="Calibri"/>
              </a:rPr>
              <a:t>model </a:t>
            </a:r>
            <a:r>
              <a:rPr sz="3600" spc="-15" dirty="0">
                <a:latin typeface="Calibri"/>
                <a:cs typeface="Calibri"/>
              </a:rPr>
              <a:t>that can </a:t>
            </a:r>
            <a:r>
              <a:rPr sz="3600" spc="-20" dirty="0">
                <a:latin typeface="Calibri"/>
                <a:cs typeface="Calibri"/>
              </a:rPr>
              <a:t>accurately </a:t>
            </a:r>
            <a:r>
              <a:rPr sz="3600" spc="-15" dirty="0">
                <a:latin typeface="Calibri"/>
                <a:cs typeface="Calibri"/>
              </a:rPr>
              <a:t>predict customer 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churn.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6588" y="5420867"/>
            <a:ext cx="2023871" cy="2095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6588" y="7880604"/>
            <a:ext cx="2253995" cy="2095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692" y="2961132"/>
            <a:ext cx="2253996" cy="2095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692" y="5420867"/>
            <a:ext cx="2253996" cy="2095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692" y="7880604"/>
            <a:ext cx="2253996" cy="20955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" y="501395"/>
            <a:ext cx="2253996" cy="20955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" y="2961132"/>
            <a:ext cx="2253996" cy="20954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" y="5420867"/>
            <a:ext cx="2253996" cy="20954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" y="7880604"/>
            <a:ext cx="2253996" cy="20955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75716" y="0"/>
            <a:ext cx="9824720" cy="9976485"/>
            <a:chOff x="775716" y="0"/>
            <a:chExt cx="9824720" cy="997648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3484" y="7880603"/>
              <a:ext cx="2252472" cy="20955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5716" y="0"/>
              <a:ext cx="9824643" cy="978255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88491" y="0"/>
            <a:ext cx="593090" cy="1121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200" spc="-34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72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9695" y="1082167"/>
            <a:ext cx="558800" cy="1121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50" spc="-575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715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7223" y="4712284"/>
            <a:ext cx="558800" cy="1121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200" spc="-605" dirty="0">
                <a:solidFill>
                  <a:srgbClr val="FFFFFF"/>
                </a:solidFill>
                <a:latin typeface="Arial Black"/>
                <a:cs typeface="Arial Black"/>
              </a:rPr>
              <a:t>5</a:t>
            </a:r>
            <a:endParaRPr sz="72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21326" y="3493389"/>
            <a:ext cx="592455" cy="1121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50" spc="-305" dirty="0">
                <a:solidFill>
                  <a:srgbClr val="FFFFFF"/>
                </a:solidFill>
                <a:latin typeface="Arial Black"/>
                <a:cs typeface="Arial Black"/>
              </a:rPr>
              <a:t>4</a:t>
            </a:r>
            <a:endParaRPr sz="715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73753" y="2276347"/>
            <a:ext cx="558800" cy="1121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50" spc="-575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715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67710" y="90932"/>
            <a:ext cx="4433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sz="4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88053" y="1083690"/>
            <a:ext cx="43789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Preprocessing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18907" y="4441063"/>
            <a:ext cx="3160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Cleaning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89418" y="5712333"/>
            <a:ext cx="59182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8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14873" y="2253487"/>
            <a:ext cx="4197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Visualization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76659" y="608198"/>
            <a:ext cx="3450240" cy="328409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3793851" y="1503425"/>
            <a:ext cx="313055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89928" y="3339541"/>
            <a:ext cx="4064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r>
              <a:rPr sz="44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Outliers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37880" y="6833743"/>
            <a:ext cx="54102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83039" y="8125459"/>
            <a:ext cx="54102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58250" y="5620003"/>
            <a:ext cx="3531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4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Scaling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72293" y="6845554"/>
            <a:ext cx="7071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45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Evaluation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847578" y="8394648"/>
            <a:ext cx="7071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4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r>
              <a:rPr sz="4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Saving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118" y="8742558"/>
            <a:ext cx="3367916" cy="15444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16885" y="17144"/>
            <a:ext cx="1260221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2775" indent="-60071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612775" algn="l"/>
                <a:tab pos="613410" algn="l"/>
              </a:tabLst>
            </a:pPr>
            <a:r>
              <a:rPr sz="2800" spc="-10" dirty="0">
                <a:latin typeface="Calibri"/>
                <a:cs typeface="Calibri"/>
              </a:rPr>
              <a:t>Age: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customer.</a:t>
            </a:r>
            <a:endParaRPr sz="2800">
              <a:latin typeface="Calibri"/>
              <a:cs typeface="Calibri"/>
            </a:endParaRPr>
          </a:p>
          <a:p>
            <a:pPr marL="612775" indent="-600710">
              <a:lnSpc>
                <a:spcPct val="100000"/>
              </a:lnSpc>
              <a:buAutoNum type="arabicPeriod"/>
              <a:tabLst>
                <a:tab pos="612775" algn="l"/>
                <a:tab pos="613410" algn="l"/>
              </a:tabLst>
            </a:pPr>
            <a:r>
              <a:rPr sz="2800" spc="-5" dirty="0">
                <a:latin typeface="Calibri"/>
                <a:cs typeface="Calibri"/>
              </a:rPr>
              <a:t>Gender: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gender</a:t>
            </a:r>
            <a:r>
              <a:rPr sz="2800" spc="-5" dirty="0">
                <a:latin typeface="Calibri"/>
                <a:cs typeface="Calibri"/>
              </a:rPr>
              <a:t> of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customer.</a:t>
            </a:r>
            <a:endParaRPr sz="2800">
              <a:latin typeface="Calibri"/>
              <a:cs typeface="Calibri"/>
            </a:endParaRPr>
          </a:p>
          <a:p>
            <a:pPr marL="612775" indent="-600710">
              <a:lnSpc>
                <a:spcPct val="100000"/>
              </a:lnSpc>
              <a:buAutoNum type="arabicPeriod"/>
              <a:tabLst>
                <a:tab pos="612775" algn="l"/>
                <a:tab pos="613410" algn="l"/>
              </a:tabLst>
            </a:pPr>
            <a:r>
              <a:rPr sz="2800" spc="-10" dirty="0">
                <a:latin typeface="Calibri"/>
                <a:cs typeface="Calibri"/>
              </a:rPr>
              <a:t>Security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number: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unique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security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person.</a:t>
            </a:r>
            <a:endParaRPr sz="2800">
              <a:latin typeface="Calibri"/>
              <a:cs typeface="Calibri"/>
            </a:endParaRPr>
          </a:p>
          <a:p>
            <a:pPr marL="612775" indent="-6007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12775" algn="l"/>
                <a:tab pos="613410" algn="l"/>
              </a:tabLst>
            </a:pPr>
            <a:r>
              <a:rPr sz="2800" spc="-10" dirty="0">
                <a:latin typeface="Calibri"/>
                <a:cs typeface="Calibri"/>
              </a:rPr>
              <a:t>Region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category: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belongs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to.</a:t>
            </a:r>
            <a:endParaRPr sz="2800">
              <a:latin typeface="Calibri"/>
              <a:cs typeface="Calibri"/>
            </a:endParaRPr>
          </a:p>
          <a:p>
            <a:pPr marL="612775" indent="-600710">
              <a:lnSpc>
                <a:spcPct val="100000"/>
              </a:lnSpc>
              <a:buAutoNum type="arabicPeriod"/>
              <a:tabLst>
                <a:tab pos="612775" algn="l"/>
                <a:tab pos="613410" algn="l"/>
              </a:tabLst>
            </a:pPr>
            <a:r>
              <a:rPr sz="2800" spc="-15" dirty="0">
                <a:latin typeface="Calibri"/>
                <a:cs typeface="Calibri"/>
              </a:rPr>
              <a:t>Membership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category: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membership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using.</a:t>
            </a:r>
            <a:endParaRPr sz="2800">
              <a:latin typeface="Calibri"/>
              <a:cs typeface="Calibri"/>
            </a:endParaRPr>
          </a:p>
          <a:p>
            <a:pPr marL="612775" indent="-600710">
              <a:lnSpc>
                <a:spcPct val="100000"/>
              </a:lnSpc>
              <a:buAutoNum type="arabicPeriod"/>
              <a:tabLst>
                <a:tab pos="612775" algn="l"/>
                <a:tab pos="613410" algn="l"/>
              </a:tabLst>
            </a:pPr>
            <a:r>
              <a:rPr sz="2800" spc="-10" dirty="0">
                <a:latin typeface="Calibri"/>
                <a:cs typeface="Calibri"/>
              </a:rPr>
              <a:t>Joining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date: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date</a:t>
            </a:r>
            <a:r>
              <a:rPr sz="2800" spc="-5" dirty="0">
                <a:latin typeface="Calibri"/>
                <a:cs typeface="Calibri"/>
              </a:rPr>
              <a:t> when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45" dirty="0">
                <a:latin typeface="Calibri"/>
                <a:cs typeface="Calibri"/>
              </a:rPr>
              <a:t>member.</a:t>
            </a:r>
            <a:endParaRPr sz="2800">
              <a:latin typeface="Calibri"/>
              <a:cs typeface="Calibri"/>
            </a:endParaRPr>
          </a:p>
          <a:p>
            <a:pPr marL="612775" indent="-600710">
              <a:lnSpc>
                <a:spcPct val="100000"/>
              </a:lnSpc>
              <a:buAutoNum type="arabicPeriod"/>
              <a:tabLst>
                <a:tab pos="612775" algn="l"/>
                <a:tab pos="613410" algn="l"/>
              </a:tabLst>
            </a:pPr>
            <a:r>
              <a:rPr sz="2800" spc="-10" dirty="0">
                <a:latin typeface="Calibri"/>
                <a:cs typeface="Calibri"/>
              </a:rPr>
              <a:t>Joined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through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referral: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Whether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joined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referral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ID.</a:t>
            </a:r>
            <a:endParaRPr sz="2800">
              <a:latin typeface="Calibri"/>
              <a:cs typeface="Calibri"/>
            </a:endParaRPr>
          </a:p>
          <a:p>
            <a:pPr marL="612775" indent="-600710">
              <a:lnSpc>
                <a:spcPct val="100000"/>
              </a:lnSpc>
              <a:buAutoNum type="arabicPeriod"/>
              <a:tabLst>
                <a:tab pos="612775" algn="l"/>
                <a:tab pos="613410" algn="l"/>
              </a:tabLst>
            </a:pPr>
            <a:r>
              <a:rPr sz="2800" spc="-30" dirty="0">
                <a:latin typeface="Calibri"/>
                <a:cs typeface="Calibri"/>
              </a:rPr>
              <a:t>Referral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referral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ID.</a:t>
            </a:r>
            <a:endParaRPr sz="2800">
              <a:latin typeface="Calibri"/>
              <a:cs typeface="Calibri"/>
            </a:endParaRPr>
          </a:p>
          <a:p>
            <a:pPr marL="532130" indent="-520065">
              <a:lnSpc>
                <a:spcPct val="100000"/>
              </a:lnSpc>
              <a:buAutoNum type="arabicPeriod"/>
              <a:tabLst>
                <a:tab pos="532130" algn="l"/>
                <a:tab pos="532765" algn="l"/>
              </a:tabLst>
            </a:pPr>
            <a:r>
              <a:rPr sz="2800" spc="-25" dirty="0">
                <a:latin typeface="Calibri"/>
                <a:cs typeface="Calibri"/>
              </a:rPr>
              <a:t>Preferred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offer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offer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prefers.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41929"/>
            <a:ext cx="18288000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2130" indent="-520065">
              <a:lnSpc>
                <a:spcPct val="100000"/>
              </a:lnSpc>
              <a:spcBef>
                <a:spcPts val="95"/>
              </a:spcBef>
              <a:buAutoNum type="arabicPeriod" startAt="10"/>
              <a:tabLst>
                <a:tab pos="532765" algn="l"/>
              </a:tabLst>
            </a:pPr>
            <a:r>
              <a:rPr spc="-10" dirty="0"/>
              <a:t>Medium</a:t>
            </a:r>
            <a:r>
              <a:rPr spc="4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15" dirty="0"/>
              <a:t>operation:</a:t>
            </a:r>
            <a:r>
              <a:rPr spc="25" dirty="0"/>
              <a:t> </a:t>
            </a:r>
            <a:r>
              <a:rPr spc="-10" dirty="0"/>
              <a:t>The</a:t>
            </a:r>
            <a:r>
              <a:rPr spc="15" dirty="0"/>
              <a:t> </a:t>
            </a:r>
            <a:r>
              <a:rPr spc="-10" dirty="0"/>
              <a:t>medium</a:t>
            </a:r>
            <a:r>
              <a:rPr spc="4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15" dirty="0"/>
              <a:t>operation</a:t>
            </a:r>
            <a:r>
              <a:rPr spc="10" dirty="0"/>
              <a:t> </a:t>
            </a:r>
            <a:r>
              <a:rPr spc="-10" dirty="0"/>
              <a:t>that</a:t>
            </a:r>
            <a:r>
              <a:rPr spc="20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5" dirty="0"/>
              <a:t>customer</a:t>
            </a:r>
            <a:r>
              <a:rPr spc="45" dirty="0"/>
              <a:t> </a:t>
            </a:r>
            <a:r>
              <a:rPr spc="-10" dirty="0"/>
              <a:t>uses</a:t>
            </a:r>
            <a:r>
              <a:rPr spc="25" dirty="0"/>
              <a:t> </a:t>
            </a:r>
            <a:r>
              <a:rPr spc="-25" dirty="0"/>
              <a:t>for</a:t>
            </a:r>
            <a:r>
              <a:rPr spc="10" dirty="0"/>
              <a:t> </a:t>
            </a:r>
            <a:r>
              <a:rPr spc="-10" dirty="0"/>
              <a:t>transactions.</a:t>
            </a:r>
          </a:p>
          <a:p>
            <a:pPr marL="532130" indent="-520065">
              <a:lnSpc>
                <a:spcPct val="100000"/>
              </a:lnSpc>
              <a:buAutoNum type="arabicPeriod" startAt="10"/>
              <a:tabLst>
                <a:tab pos="532765" algn="l"/>
              </a:tabLst>
            </a:pPr>
            <a:r>
              <a:rPr spc="-15" dirty="0"/>
              <a:t>Internet</a:t>
            </a:r>
            <a:r>
              <a:rPr spc="5" dirty="0"/>
              <a:t> </a:t>
            </a:r>
            <a:r>
              <a:rPr spc="-10" dirty="0"/>
              <a:t>option:</a:t>
            </a:r>
            <a:r>
              <a:rPr spc="40" dirty="0"/>
              <a:t> </a:t>
            </a:r>
            <a:r>
              <a:rPr spc="-10" dirty="0"/>
              <a:t>The</a:t>
            </a:r>
            <a:r>
              <a:rPr spc="15" dirty="0"/>
              <a:t> </a:t>
            </a:r>
            <a:r>
              <a:rPr spc="-10" dirty="0"/>
              <a:t>type</a:t>
            </a:r>
            <a:r>
              <a:rPr spc="2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15" dirty="0"/>
              <a:t>internet</a:t>
            </a:r>
            <a:r>
              <a:rPr spc="10" dirty="0"/>
              <a:t> </a:t>
            </a:r>
            <a:r>
              <a:rPr spc="-5" dirty="0"/>
              <a:t>service</a:t>
            </a:r>
            <a:r>
              <a:rPr spc="15" dirty="0"/>
              <a:t> </a:t>
            </a:r>
            <a:r>
              <a:rPr spc="-10" dirty="0"/>
              <a:t>that</a:t>
            </a:r>
            <a:r>
              <a:rPr spc="20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15" dirty="0"/>
              <a:t>customer</a:t>
            </a:r>
            <a:r>
              <a:rPr spc="35" dirty="0"/>
              <a:t> </a:t>
            </a:r>
            <a:r>
              <a:rPr spc="-10" dirty="0"/>
              <a:t>uses.</a:t>
            </a:r>
          </a:p>
          <a:p>
            <a:pPr marL="532130" indent="-520065">
              <a:lnSpc>
                <a:spcPct val="100000"/>
              </a:lnSpc>
              <a:buAutoNum type="arabicPeriod" startAt="10"/>
              <a:tabLst>
                <a:tab pos="532765" algn="l"/>
              </a:tabLst>
            </a:pPr>
            <a:r>
              <a:rPr spc="-15" dirty="0"/>
              <a:t>Last</a:t>
            </a:r>
            <a:r>
              <a:rPr spc="20" dirty="0"/>
              <a:t> </a:t>
            </a:r>
            <a:r>
              <a:rPr spc="-10" dirty="0"/>
              <a:t>visit</a:t>
            </a:r>
            <a:r>
              <a:rPr spc="10" dirty="0"/>
              <a:t> </a:t>
            </a:r>
            <a:r>
              <a:rPr spc="-5" dirty="0"/>
              <a:t>time:</a:t>
            </a:r>
            <a:r>
              <a:rPr spc="15" dirty="0"/>
              <a:t> </a:t>
            </a:r>
            <a:r>
              <a:rPr spc="-10" dirty="0"/>
              <a:t>The</a:t>
            </a:r>
            <a:r>
              <a:rPr spc="10" dirty="0"/>
              <a:t> </a:t>
            </a:r>
            <a:r>
              <a:rPr spc="-15" dirty="0"/>
              <a:t>last</a:t>
            </a:r>
            <a:r>
              <a:rPr spc="15" dirty="0"/>
              <a:t> </a:t>
            </a:r>
            <a:r>
              <a:rPr spc="-5" dirty="0"/>
              <a:t>time</a:t>
            </a:r>
            <a:r>
              <a:rPr spc="25" dirty="0"/>
              <a:t> </a:t>
            </a:r>
            <a:r>
              <a:rPr spc="-10" dirty="0"/>
              <a:t>the</a:t>
            </a:r>
            <a:r>
              <a:rPr spc="5" dirty="0"/>
              <a:t> </a:t>
            </a:r>
            <a:r>
              <a:rPr spc="-15" dirty="0"/>
              <a:t>customer</a:t>
            </a:r>
            <a:r>
              <a:rPr spc="30" dirty="0"/>
              <a:t> </a:t>
            </a:r>
            <a:r>
              <a:rPr spc="-15" dirty="0"/>
              <a:t>visited</a:t>
            </a:r>
            <a:r>
              <a:rPr spc="3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5" dirty="0"/>
              <a:t>website.</a:t>
            </a:r>
          </a:p>
          <a:p>
            <a:pPr marL="532130" indent="-520065">
              <a:lnSpc>
                <a:spcPct val="100000"/>
              </a:lnSpc>
              <a:buAutoNum type="arabicPeriod" startAt="10"/>
              <a:tabLst>
                <a:tab pos="532765" algn="l"/>
              </a:tabLst>
            </a:pPr>
            <a:r>
              <a:rPr spc="-25" dirty="0"/>
              <a:t>Days</a:t>
            </a:r>
            <a:r>
              <a:rPr spc="20" dirty="0"/>
              <a:t> </a:t>
            </a:r>
            <a:r>
              <a:rPr spc="-10" dirty="0"/>
              <a:t>since</a:t>
            </a:r>
            <a:r>
              <a:rPr spc="20" dirty="0"/>
              <a:t> </a:t>
            </a:r>
            <a:r>
              <a:rPr spc="-15" dirty="0"/>
              <a:t>last</a:t>
            </a:r>
            <a:r>
              <a:rPr spc="20" dirty="0"/>
              <a:t> </a:t>
            </a:r>
            <a:r>
              <a:rPr spc="-5" dirty="0"/>
              <a:t>login: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0" dirty="0"/>
              <a:t>number</a:t>
            </a:r>
            <a:r>
              <a:rPr spc="50" dirty="0"/>
              <a:t> </a:t>
            </a:r>
            <a:r>
              <a:rPr spc="-5" dirty="0"/>
              <a:t>of </a:t>
            </a:r>
            <a:r>
              <a:rPr spc="-25" dirty="0"/>
              <a:t>days</a:t>
            </a:r>
            <a:r>
              <a:rPr spc="15" dirty="0"/>
              <a:t> </a:t>
            </a:r>
            <a:r>
              <a:rPr spc="-10" dirty="0"/>
              <a:t>since</a:t>
            </a:r>
            <a:r>
              <a:rPr spc="3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customer</a:t>
            </a:r>
            <a:r>
              <a:rPr spc="40" dirty="0"/>
              <a:t> </a:t>
            </a:r>
            <a:r>
              <a:rPr spc="-15" dirty="0"/>
              <a:t>last</a:t>
            </a:r>
            <a:r>
              <a:rPr spc="5" dirty="0"/>
              <a:t> </a:t>
            </a:r>
            <a:r>
              <a:rPr spc="-5" dirty="0"/>
              <a:t>logged</a:t>
            </a:r>
            <a:r>
              <a:rPr dirty="0"/>
              <a:t> </a:t>
            </a:r>
            <a:r>
              <a:rPr spc="-20" dirty="0"/>
              <a:t>into</a:t>
            </a:r>
            <a:r>
              <a:rPr spc="2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5" dirty="0"/>
              <a:t>website.</a:t>
            </a:r>
          </a:p>
          <a:p>
            <a:pPr marL="532130" indent="-520065">
              <a:lnSpc>
                <a:spcPct val="100000"/>
              </a:lnSpc>
              <a:buAutoNum type="arabicPeriod" startAt="10"/>
              <a:tabLst>
                <a:tab pos="532765" algn="l"/>
              </a:tabLst>
            </a:pPr>
            <a:r>
              <a:rPr spc="-30" dirty="0"/>
              <a:t>Average</a:t>
            </a:r>
            <a:r>
              <a:rPr spc="-5" dirty="0"/>
              <a:t> time</a:t>
            </a:r>
            <a:r>
              <a:rPr spc="5" dirty="0"/>
              <a:t> </a:t>
            </a:r>
            <a:r>
              <a:rPr spc="-15" dirty="0"/>
              <a:t>spent:</a:t>
            </a:r>
            <a:r>
              <a:rPr spc="35" dirty="0"/>
              <a:t> </a:t>
            </a:r>
            <a:r>
              <a:rPr spc="-10" dirty="0"/>
              <a:t>The</a:t>
            </a:r>
            <a:r>
              <a:rPr spc="10" dirty="0"/>
              <a:t> </a:t>
            </a:r>
            <a:r>
              <a:rPr spc="-25" dirty="0"/>
              <a:t>average</a:t>
            </a:r>
            <a:r>
              <a:rPr spc="-15" dirty="0"/>
              <a:t> </a:t>
            </a:r>
            <a:r>
              <a:rPr spc="-5" dirty="0"/>
              <a:t>time</a:t>
            </a:r>
            <a:r>
              <a:rPr spc="20" dirty="0"/>
              <a:t> </a:t>
            </a:r>
            <a:r>
              <a:rPr spc="-15" dirty="0"/>
              <a:t>spent</a:t>
            </a:r>
            <a:r>
              <a:rPr spc="30" dirty="0"/>
              <a:t> </a:t>
            </a:r>
            <a:r>
              <a:rPr spc="-15" dirty="0"/>
              <a:t>by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5" dirty="0"/>
              <a:t>customer</a:t>
            </a:r>
            <a:r>
              <a:rPr spc="30" dirty="0"/>
              <a:t> </a:t>
            </a:r>
            <a:r>
              <a:rPr spc="-5" dirty="0"/>
              <a:t>on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5" dirty="0"/>
              <a:t>website.</a:t>
            </a:r>
          </a:p>
          <a:p>
            <a:pPr marL="532130" indent="-520065">
              <a:lnSpc>
                <a:spcPct val="100000"/>
              </a:lnSpc>
              <a:buAutoNum type="arabicPeriod" startAt="10"/>
              <a:tabLst>
                <a:tab pos="532765" algn="l"/>
              </a:tabLst>
            </a:pPr>
            <a:r>
              <a:rPr spc="-30" dirty="0"/>
              <a:t>Average</a:t>
            </a:r>
            <a:r>
              <a:rPr spc="-5" dirty="0"/>
              <a:t> </a:t>
            </a:r>
            <a:r>
              <a:rPr spc="-10" dirty="0"/>
              <a:t>transaction</a:t>
            </a:r>
            <a:r>
              <a:rPr spc="30" dirty="0"/>
              <a:t> </a:t>
            </a:r>
            <a:r>
              <a:rPr spc="-10" dirty="0"/>
              <a:t>value:</a:t>
            </a:r>
            <a:r>
              <a:rPr spc="15" dirty="0"/>
              <a:t> </a:t>
            </a:r>
            <a:r>
              <a:rPr spc="-10" dirty="0"/>
              <a:t>The</a:t>
            </a:r>
            <a:r>
              <a:rPr spc="10" dirty="0"/>
              <a:t> </a:t>
            </a:r>
            <a:r>
              <a:rPr spc="-25" dirty="0"/>
              <a:t>average </a:t>
            </a:r>
            <a:r>
              <a:rPr spc="-10" dirty="0"/>
              <a:t>transaction</a:t>
            </a:r>
            <a:r>
              <a:rPr spc="25" dirty="0"/>
              <a:t> </a:t>
            </a:r>
            <a:r>
              <a:rPr spc="-10" dirty="0"/>
              <a:t>value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45" dirty="0"/>
              <a:t>customer.</a:t>
            </a:r>
          </a:p>
          <a:p>
            <a:pPr marL="532130" indent="-520065">
              <a:lnSpc>
                <a:spcPct val="100000"/>
              </a:lnSpc>
              <a:buAutoNum type="arabicPeriod" startAt="10"/>
              <a:tabLst>
                <a:tab pos="532765" algn="l"/>
              </a:tabLst>
            </a:pPr>
            <a:r>
              <a:rPr spc="-30" dirty="0"/>
              <a:t>Average</a:t>
            </a:r>
            <a:r>
              <a:rPr spc="-5" dirty="0"/>
              <a:t> </a:t>
            </a:r>
            <a:r>
              <a:rPr spc="-10" dirty="0"/>
              <a:t>frequency</a:t>
            </a:r>
            <a:r>
              <a:rPr spc="30" dirty="0"/>
              <a:t> </a:t>
            </a:r>
            <a:r>
              <a:rPr spc="-5" dirty="0"/>
              <a:t>login</a:t>
            </a:r>
            <a:r>
              <a:rPr spc="10" dirty="0"/>
              <a:t> </a:t>
            </a:r>
            <a:r>
              <a:rPr spc="-20" dirty="0"/>
              <a:t>days:</a:t>
            </a:r>
            <a:r>
              <a:rPr spc="15" dirty="0"/>
              <a:t> </a:t>
            </a:r>
            <a:r>
              <a:rPr spc="-10" dirty="0"/>
              <a:t>The</a:t>
            </a:r>
            <a:r>
              <a:rPr spc="10" dirty="0"/>
              <a:t> </a:t>
            </a:r>
            <a:r>
              <a:rPr spc="-10" dirty="0"/>
              <a:t>number</a:t>
            </a:r>
            <a:r>
              <a:rPr spc="4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times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15" dirty="0"/>
              <a:t>customer</a:t>
            </a:r>
            <a:r>
              <a:rPr spc="30" dirty="0"/>
              <a:t> </a:t>
            </a:r>
            <a:r>
              <a:rPr spc="-10" dirty="0"/>
              <a:t>has</a:t>
            </a:r>
            <a:r>
              <a:rPr spc="20" dirty="0"/>
              <a:t> </a:t>
            </a:r>
            <a:r>
              <a:rPr spc="-5" dirty="0"/>
              <a:t>logged</a:t>
            </a:r>
            <a:r>
              <a:rPr dirty="0"/>
              <a:t> </a:t>
            </a:r>
            <a:r>
              <a:rPr spc="-10" dirty="0"/>
              <a:t>in</a:t>
            </a:r>
            <a:r>
              <a:rPr spc="15" dirty="0"/>
              <a:t> </a:t>
            </a:r>
            <a:r>
              <a:rPr spc="-15" dirty="0"/>
              <a:t>to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5" dirty="0"/>
              <a:t>website.</a:t>
            </a:r>
          </a:p>
          <a:p>
            <a:pPr marL="532130" indent="-520065">
              <a:lnSpc>
                <a:spcPct val="100000"/>
              </a:lnSpc>
              <a:buAutoNum type="arabicPeriod" startAt="10"/>
              <a:tabLst>
                <a:tab pos="532765" algn="l"/>
              </a:tabLst>
            </a:pPr>
            <a:r>
              <a:rPr spc="-20" dirty="0"/>
              <a:t>Points</a:t>
            </a:r>
            <a:r>
              <a:rPr spc="40" dirty="0"/>
              <a:t> </a:t>
            </a:r>
            <a:r>
              <a:rPr spc="-10" dirty="0"/>
              <a:t>in</a:t>
            </a:r>
            <a:r>
              <a:rPr spc="15" dirty="0"/>
              <a:t> </a:t>
            </a:r>
            <a:r>
              <a:rPr spc="-15" dirty="0"/>
              <a:t>wallet:</a:t>
            </a:r>
            <a:r>
              <a:rPr dirty="0"/>
              <a:t> </a:t>
            </a:r>
            <a:r>
              <a:rPr spc="-10" dirty="0"/>
              <a:t>The</a:t>
            </a:r>
            <a:r>
              <a:rPr spc="10" dirty="0"/>
              <a:t> </a:t>
            </a:r>
            <a:r>
              <a:rPr spc="-10" dirty="0"/>
              <a:t>points</a:t>
            </a:r>
            <a:r>
              <a:rPr spc="40" dirty="0"/>
              <a:t> </a:t>
            </a:r>
            <a:r>
              <a:rPr spc="-20" dirty="0"/>
              <a:t>awarded</a:t>
            </a:r>
            <a:r>
              <a:rPr spc="15" dirty="0"/>
              <a:t> </a:t>
            </a:r>
            <a:r>
              <a:rPr spc="-15" dirty="0"/>
              <a:t>to</a:t>
            </a:r>
            <a:r>
              <a:rPr spc="5" dirty="0"/>
              <a:t> </a:t>
            </a:r>
            <a:r>
              <a:rPr spc="-5" dirty="0"/>
              <a:t>a </a:t>
            </a:r>
            <a:r>
              <a:rPr spc="-15" dirty="0"/>
              <a:t>customer</a:t>
            </a:r>
            <a:r>
              <a:rPr spc="30" dirty="0"/>
              <a:t> </a:t>
            </a:r>
            <a:r>
              <a:rPr spc="-5" dirty="0"/>
              <a:t>on</a:t>
            </a:r>
            <a:r>
              <a:rPr spc="15" dirty="0"/>
              <a:t> </a:t>
            </a:r>
            <a:r>
              <a:rPr spc="-5" dirty="0"/>
              <a:t>each</a:t>
            </a:r>
            <a:r>
              <a:rPr spc="5" dirty="0"/>
              <a:t> </a:t>
            </a:r>
            <a:r>
              <a:rPr spc="-10" dirty="0"/>
              <a:t>transaction.</a:t>
            </a:r>
          </a:p>
          <a:p>
            <a:pPr marL="532130" indent="-520065">
              <a:lnSpc>
                <a:spcPct val="100000"/>
              </a:lnSpc>
              <a:buAutoNum type="arabicPeriod" startAt="10"/>
              <a:tabLst>
                <a:tab pos="532765" algn="l"/>
              </a:tabLst>
            </a:pPr>
            <a:r>
              <a:rPr spc="-5" dirty="0"/>
              <a:t>Used</a:t>
            </a:r>
            <a:r>
              <a:rPr spc="15" dirty="0"/>
              <a:t> </a:t>
            </a:r>
            <a:r>
              <a:rPr spc="-5" dirty="0"/>
              <a:t>special</a:t>
            </a:r>
            <a:r>
              <a:rPr spc="15" dirty="0"/>
              <a:t> </a:t>
            </a:r>
            <a:r>
              <a:rPr spc="-15" dirty="0"/>
              <a:t>discount:</a:t>
            </a:r>
            <a:r>
              <a:rPr spc="55" dirty="0"/>
              <a:t> </a:t>
            </a:r>
            <a:r>
              <a:rPr spc="-10" dirty="0"/>
              <a:t>Whether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5" dirty="0"/>
              <a:t>customer</a:t>
            </a:r>
            <a:r>
              <a:rPr spc="30" dirty="0"/>
              <a:t> </a:t>
            </a:r>
            <a:r>
              <a:rPr spc="-10" dirty="0"/>
              <a:t>uses</a:t>
            </a:r>
            <a:r>
              <a:rPr spc="35" dirty="0"/>
              <a:t> </a:t>
            </a:r>
            <a:r>
              <a:rPr spc="-5" dirty="0"/>
              <a:t>special</a:t>
            </a:r>
            <a:r>
              <a:rPr spc="25" dirty="0"/>
              <a:t> </a:t>
            </a:r>
            <a:r>
              <a:rPr spc="-15" dirty="0"/>
              <a:t>discounts</a:t>
            </a:r>
            <a:r>
              <a:rPr spc="60" dirty="0"/>
              <a:t> </a:t>
            </a:r>
            <a:r>
              <a:rPr spc="-25" dirty="0"/>
              <a:t>offered.</a:t>
            </a:r>
          </a:p>
          <a:p>
            <a:pPr marL="532130" indent="-520065">
              <a:lnSpc>
                <a:spcPct val="100000"/>
              </a:lnSpc>
              <a:spcBef>
                <a:spcPts val="5"/>
              </a:spcBef>
              <a:buAutoNum type="arabicPeriod" startAt="10"/>
              <a:tabLst>
                <a:tab pos="532765" algn="l"/>
              </a:tabLst>
            </a:pPr>
            <a:r>
              <a:rPr spc="-25" dirty="0"/>
              <a:t>Offer</a:t>
            </a:r>
            <a:r>
              <a:rPr dirty="0"/>
              <a:t> </a:t>
            </a:r>
            <a:r>
              <a:rPr spc="-10" dirty="0"/>
              <a:t>application</a:t>
            </a:r>
            <a:r>
              <a:rPr spc="20" dirty="0"/>
              <a:t> </a:t>
            </a:r>
            <a:r>
              <a:rPr spc="-20" dirty="0"/>
              <a:t>preference:</a:t>
            </a:r>
            <a:r>
              <a:rPr spc="15" dirty="0"/>
              <a:t> </a:t>
            </a:r>
            <a:r>
              <a:rPr spc="-5" dirty="0"/>
              <a:t>Whether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5" dirty="0"/>
              <a:t>customer</a:t>
            </a:r>
            <a:r>
              <a:rPr spc="30" dirty="0"/>
              <a:t> </a:t>
            </a:r>
            <a:r>
              <a:rPr spc="-35" dirty="0"/>
              <a:t>prefers</a:t>
            </a:r>
            <a:r>
              <a:rPr spc="25" dirty="0"/>
              <a:t> </a:t>
            </a:r>
            <a:r>
              <a:rPr spc="-30" dirty="0"/>
              <a:t>offers.</a:t>
            </a:r>
          </a:p>
          <a:p>
            <a:pPr marL="532130" indent="-520065">
              <a:lnSpc>
                <a:spcPct val="100000"/>
              </a:lnSpc>
              <a:buAutoNum type="arabicPeriod" startAt="10"/>
              <a:tabLst>
                <a:tab pos="532765" algn="l"/>
              </a:tabLst>
            </a:pPr>
            <a:r>
              <a:rPr spc="-30" dirty="0"/>
              <a:t>Past</a:t>
            </a:r>
            <a:r>
              <a:rPr spc="25" dirty="0"/>
              <a:t> </a:t>
            </a:r>
            <a:r>
              <a:rPr spc="-10" dirty="0"/>
              <a:t>complaint:</a:t>
            </a:r>
            <a:r>
              <a:rPr spc="20" dirty="0"/>
              <a:t> </a:t>
            </a:r>
            <a:r>
              <a:rPr spc="-5" dirty="0"/>
              <a:t>Whether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5" dirty="0"/>
              <a:t>customer</a:t>
            </a:r>
            <a:r>
              <a:rPr spc="20" dirty="0"/>
              <a:t> </a:t>
            </a:r>
            <a:r>
              <a:rPr spc="-10" dirty="0"/>
              <a:t>has</a:t>
            </a:r>
            <a:r>
              <a:rPr spc="15" dirty="0"/>
              <a:t> </a:t>
            </a:r>
            <a:r>
              <a:rPr spc="-15" dirty="0"/>
              <a:t>raised</a:t>
            </a:r>
            <a:r>
              <a:rPr spc="5" dirty="0"/>
              <a:t> </a:t>
            </a:r>
            <a:r>
              <a:rPr spc="-20" dirty="0"/>
              <a:t>any</a:t>
            </a:r>
            <a:r>
              <a:rPr spc="5" dirty="0"/>
              <a:t> </a:t>
            </a:r>
            <a:r>
              <a:rPr spc="-10" dirty="0"/>
              <a:t>complaints.</a:t>
            </a:r>
          </a:p>
          <a:p>
            <a:pPr marL="532130" indent="-520065">
              <a:lnSpc>
                <a:spcPct val="100000"/>
              </a:lnSpc>
              <a:buAutoNum type="arabicPeriod" startAt="10"/>
              <a:tabLst>
                <a:tab pos="532765" algn="l"/>
              </a:tabLst>
            </a:pPr>
            <a:r>
              <a:rPr spc="-10" dirty="0"/>
              <a:t>Complaint</a:t>
            </a:r>
            <a:r>
              <a:rPr spc="35" dirty="0"/>
              <a:t> </a:t>
            </a:r>
            <a:r>
              <a:rPr spc="-20" dirty="0"/>
              <a:t>status:</a:t>
            </a:r>
            <a:r>
              <a:rPr spc="35" dirty="0"/>
              <a:t> </a:t>
            </a:r>
            <a:r>
              <a:rPr spc="-5" dirty="0"/>
              <a:t>Whether</a:t>
            </a:r>
            <a:r>
              <a:rPr spc="2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5" dirty="0"/>
              <a:t>complaints</a:t>
            </a:r>
            <a:r>
              <a:rPr spc="45" dirty="0"/>
              <a:t> </a:t>
            </a:r>
            <a:r>
              <a:rPr spc="-15" dirty="0"/>
              <a:t>raised</a:t>
            </a:r>
            <a:r>
              <a:rPr spc="10" dirty="0"/>
              <a:t> </a:t>
            </a:r>
            <a:r>
              <a:rPr spc="-15" dirty="0"/>
              <a:t>by</a:t>
            </a:r>
            <a:r>
              <a:rPr spc="3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customer</a:t>
            </a:r>
            <a:r>
              <a:rPr spc="25" dirty="0"/>
              <a:t> </a:t>
            </a:r>
            <a:r>
              <a:rPr spc="-15" dirty="0"/>
              <a:t>was</a:t>
            </a:r>
            <a:r>
              <a:rPr spc="20" dirty="0"/>
              <a:t> </a:t>
            </a:r>
            <a:r>
              <a:rPr spc="-15" dirty="0"/>
              <a:t>resolved.</a:t>
            </a:r>
          </a:p>
          <a:p>
            <a:pPr marL="532130" indent="-520065">
              <a:lnSpc>
                <a:spcPct val="100000"/>
              </a:lnSpc>
              <a:buAutoNum type="arabicPeriod" startAt="10"/>
              <a:tabLst>
                <a:tab pos="532765" algn="l"/>
              </a:tabLst>
            </a:pPr>
            <a:r>
              <a:rPr spc="-10" dirty="0"/>
              <a:t>Feedback:</a:t>
            </a:r>
            <a:r>
              <a:rPr spc="5" dirty="0"/>
              <a:t> </a:t>
            </a:r>
            <a:r>
              <a:rPr spc="-10" dirty="0"/>
              <a:t>The</a:t>
            </a:r>
            <a:r>
              <a:rPr spc="-5" dirty="0"/>
              <a:t> </a:t>
            </a:r>
            <a:r>
              <a:rPr spc="-15" dirty="0"/>
              <a:t>feedback</a:t>
            </a:r>
            <a:r>
              <a:rPr spc="15" dirty="0"/>
              <a:t> </a:t>
            </a:r>
            <a:r>
              <a:rPr spc="-15" dirty="0"/>
              <a:t>provided</a:t>
            </a:r>
            <a:r>
              <a:rPr spc="40" dirty="0"/>
              <a:t> </a:t>
            </a:r>
            <a:r>
              <a:rPr spc="-15" dirty="0"/>
              <a:t>by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45" dirty="0"/>
              <a:t>customer.</a:t>
            </a:r>
          </a:p>
          <a:p>
            <a:pPr marL="532130" indent="-520065">
              <a:lnSpc>
                <a:spcPct val="100000"/>
              </a:lnSpc>
              <a:buAutoNum type="arabicPeriod" startAt="10"/>
              <a:tabLst>
                <a:tab pos="532765" algn="l"/>
              </a:tabLst>
            </a:pPr>
            <a:r>
              <a:rPr spc="-10" dirty="0"/>
              <a:t>Churn</a:t>
            </a:r>
            <a:r>
              <a:rPr spc="30" dirty="0"/>
              <a:t> </a:t>
            </a:r>
            <a:r>
              <a:rPr spc="-10" dirty="0"/>
              <a:t>risk</a:t>
            </a:r>
            <a:r>
              <a:rPr spc="10" dirty="0"/>
              <a:t> </a:t>
            </a:r>
            <a:r>
              <a:rPr spc="-15" dirty="0"/>
              <a:t>score:</a:t>
            </a:r>
            <a:r>
              <a:rPr spc="20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20" dirty="0"/>
              <a:t>score</a:t>
            </a:r>
            <a:r>
              <a:rPr spc="15" dirty="0"/>
              <a:t> </a:t>
            </a:r>
            <a:r>
              <a:rPr spc="-10" dirty="0"/>
              <a:t>that</a:t>
            </a:r>
            <a:r>
              <a:rPr dirty="0"/>
              <a:t> </a:t>
            </a:r>
            <a:r>
              <a:rPr spc="-15" dirty="0"/>
              <a:t>indicates</a:t>
            </a:r>
            <a:r>
              <a:rPr spc="25" dirty="0"/>
              <a:t> </a:t>
            </a:r>
            <a:r>
              <a:rPr spc="-5" dirty="0"/>
              <a:t>whether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customer</a:t>
            </a:r>
            <a:r>
              <a:rPr spc="30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20" dirty="0"/>
              <a:t>likely</a:t>
            </a:r>
            <a:r>
              <a:rPr spc="5" dirty="0"/>
              <a:t> </a:t>
            </a:r>
            <a:r>
              <a:rPr spc="-20" dirty="0"/>
              <a:t>to</a:t>
            </a:r>
            <a:r>
              <a:rPr dirty="0"/>
              <a:t> </a:t>
            </a:r>
            <a:r>
              <a:rPr spc="-5" dirty="0"/>
              <a:t>churn</a:t>
            </a:r>
            <a:r>
              <a:rPr spc="40" dirty="0"/>
              <a:t> </a:t>
            </a:r>
            <a:r>
              <a:rPr spc="-5" dirty="0"/>
              <a:t>(1)</a:t>
            </a:r>
            <a:r>
              <a:rPr spc="5" dirty="0"/>
              <a:t> </a:t>
            </a:r>
            <a:r>
              <a:rPr spc="-5" dirty="0"/>
              <a:t>or</a:t>
            </a:r>
            <a:r>
              <a:rPr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churn</a:t>
            </a:r>
            <a:r>
              <a:rPr spc="45" dirty="0"/>
              <a:t> </a:t>
            </a:r>
            <a:r>
              <a:rPr spc="-10" dirty="0"/>
              <a:t>(0).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06235" y="-266090"/>
            <a:ext cx="534092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0" u="heavy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Attribut</a:t>
            </a:r>
            <a:r>
              <a:rPr lang="en-US" sz="9600" b="0" u="heavy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es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86410-D8D5-4066-9B08-1CE497AD6589}"/>
              </a:ext>
            </a:extLst>
          </p:cNvPr>
          <p:cNvSpPr txBox="1"/>
          <p:nvPr/>
        </p:nvSpPr>
        <p:spPr>
          <a:xfrm>
            <a:off x="2521362" y="-41929"/>
            <a:ext cx="132542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Age: The age of the customer.</a:t>
            </a:r>
          </a:p>
          <a:p>
            <a:pPr marL="342900" indent="-342900">
              <a:buAutoNum type="arabicPeriod"/>
            </a:pPr>
            <a:r>
              <a:rPr lang="en-US" sz="2800" dirty="0"/>
              <a:t>Gender: The gender of the customer.</a:t>
            </a:r>
          </a:p>
          <a:p>
            <a:pPr marL="342900" indent="-342900">
              <a:buAutoNum type="arabicPeriod"/>
            </a:pPr>
            <a:r>
              <a:rPr lang="en-US" sz="2800" dirty="0"/>
              <a:t>Security number: A unique security number that is used to identify a person. </a:t>
            </a:r>
          </a:p>
          <a:p>
            <a:pPr marL="342900" indent="-342900">
              <a:buAutoNum type="arabicPeriod"/>
            </a:pPr>
            <a:r>
              <a:rPr lang="en-US" sz="2800" dirty="0"/>
              <a:t>Region category: The region that the customer belongs to. </a:t>
            </a:r>
          </a:p>
          <a:p>
            <a:pPr marL="342900" indent="-342900">
              <a:buAutoNum type="arabicPeriod"/>
            </a:pPr>
            <a:r>
              <a:rPr lang="en-US" sz="2800" dirty="0"/>
              <a:t>Membership category: The category of the membership that the customer is using.</a:t>
            </a:r>
          </a:p>
          <a:p>
            <a:pPr marL="342900" indent="-342900">
              <a:buAutoNum type="arabicPeriod"/>
            </a:pPr>
            <a:r>
              <a:rPr lang="en-US" sz="2800" dirty="0"/>
              <a:t>Joining date: The date when the customer became a member. </a:t>
            </a:r>
          </a:p>
          <a:p>
            <a:pPr marL="342900" indent="-342900">
              <a:buAutoNum type="arabicPeriod"/>
            </a:pPr>
            <a:r>
              <a:rPr lang="en-US" sz="2800" dirty="0"/>
              <a:t>Joined through referral: Whether the customer joined using any referral code or ID..</a:t>
            </a:r>
          </a:p>
          <a:p>
            <a:pPr marL="342900" indent="-342900">
              <a:buAutoNum type="arabicPeriod"/>
            </a:pPr>
            <a:r>
              <a:rPr lang="en-US" sz="2800" dirty="0"/>
              <a:t>Referral ID: A referral ID. </a:t>
            </a:r>
          </a:p>
          <a:p>
            <a:pPr marL="342900" indent="-342900">
              <a:buAutoNum type="arabicPeriod"/>
            </a:pPr>
            <a:r>
              <a:rPr lang="en-US" sz="2800" dirty="0"/>
              <a:t> Preferred offer types: The type of offer that the customer prefers.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693650" cy="10296525"/>
            <a:chOff x="-4572" y="0"/>
            <a:chExt cx="12693650" cy="10296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1235" y="8204199"/>
              <a:ext cx="3537588" cy="20827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964420" cy="10287000"/>
            </a:xfrm>
            <a:custGeom>
              <a:avLst/>
              <a:gdLst/>
              <a:ahLst/>
              <a:cxnLst/>
              <a:rect l="l" t="t" r="r" b="b"/>
              <a:pathLst>
                <a:path w="9964420" h="10287000">
                  <a:moveTo>
                    <a:pt x="9963912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963912" y="10287000"/>
                  </a:lnTo>
                  <a:lnTo>
                    <a:pt x="9963912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964420" cy="10287000"/>
            </a:xfrm>
            <a:custGeom>
              <a:avLst/>
              <a:gdLst/>
              <a:ahLst/>
              <a:cxnLst/>
              <a:rect l="l" t="t" r="r" b="b"/>
              <a:pathLst>
                <a:path w="9964420" h="10287000">
                  <a:moveTo>
                    <a:pt x="0" y="10287000"/>
                  </a:moveTo>
                  <a:lnTo>
                    <a:pt x="9963912" y="10287000"/>
                  </a:lnTo>
                  <a:lnTo>
                    <a:pt x="9963912" y="0"/>
                  </a:lnTo>
                  <a:lnTo>
                    <a:pt x="0" y="0"/>
                  </a:lnTo>
                  <a:lnTo>
                    <a:pt x="0" y="10287000"/>
                  </a:lnTo>
                  <a:close/>
                </a:path>
              </a:pathLst>
            </a:custGeom>
            <a:ln w="9143">
              <a:solidFill>
                <a:srgbClr val="A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6908"/>
              <a:ext cx="2107691" cy="2095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65120"/>
              <a:ext cx="2107691" cy="2097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24856"/>
              <a:ext cx="2107691" cy="209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84592"/>
              <a:ext cx="2107691" cy="2095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947" y="2278883"/>
              <a:ext cx="3451129" cy="3283716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6469867" y="0"/>
            <a:ext cx="1818639" cy="2308860"/>
          </a:xfrm>
          <a:custGeom>
            <a:avLst/>
            <a:gdLst/>
            <a:ahLst/>
            <a:cxnLst/>
            <a:rect l="l" t="t" r="r" b="b"/>
            <a:pathLst>
              <a:path w="1818640" h="2308860">
                <a:moveTo>
                  <a:pt x="212241" y="0"/>
                </a:moveTo>
                <a:lnTo>
                  <a:pt x="179320" y="58239"/>
                </a:lnTo>
                <a:lnTo>
                  <a:pt x="158445" y="98817"/>
                </a:lnTo>
                <a:lnTo>
                  <a:pt x="138754" y="140088"/>
                </a:lnTo>
                <a:lnTo>
                  <a:pt x="120270" y="182028"/>
                </a:lnTo>
                <a:lnTo>
                  <a:pt x="103016" y="224616"/>
                </a:lnTo>
                <a:lnTo>
                  <a:pt x="87014" y="267828"/>
                </a:lnTo>
                <a:lnTo>
                  <a:pt x="72285" y="311643"/>
                </a:lnTo>
                <a:lnTo>
                  <a:pt x="58853" y="356038"/>
                </a:lnTo>
                <a:lnTo>
                  <a:pt x="46740" y="400990"/>
                </a:lnTo>
                <a:lnTo>
                  <a:pt x="35968" y="446478"/>
                </a:lnTo>
                <a:lnTo>
                  <a:pt x="26560" y="492479"/>
                </a:lnTo>
                <a:lnTo>
                  <a:pt x="18537" y="538971"/>
                </a:lnTo>
                <a:lnTo>
                  <a:pt x="11923" y="585930"/>
                </a:lnTo>
                <a:lnTo>
                  <a:pt x="6740" y="633335"/>
                </a:lnTo>
                <a:lnTo>
                  <a:pt x="3010" y="681164"/>
                </a:lnTo>
                <a:lnTo>
                  <a:pt x="756" y="729393"/>
                </a:lnTo>
                <a:lnTo>
                  <a:pt x="0" y="778001"/>
                </a:lnTo>
                <a:lnTo>
                  <a:pt x="756" y="826610"/>
                </a:lnTo>
                <a:lnTo>
                  <a:pt x="3010" y="874839"/>
                </a:lnTo>
                <a:lnTo>
                  <a:pt x="6740" y="922668"/>
                </a:lnTo>
                <a:lnTo>
                  <a:pt x="11923" y="970073"/>
                </a:lnTo>
                <a:lnTo>
                  <a:pt x="18537" y="1017032"/>
                </a:lnTo>
                <a:lnTo>
                  <a:pt x="26560" y="1063524"/>
                </a:lnTo>
                <a:lnTo>
                  <a:pt x="35968" y="1109525"/>
                </a:lnTo>
                <a:lnTo>
                  <a:pt x="46740" y="1155013"/>
                </a:lnTo>
                <a:lnTo>
                  <a:pt x="58853" y="1199965"/>
                </a:lnTo>
                <a:lnTo>
                  <a:pt x="72285" y="1244360"/>
                </a:lnTo>
                <a:lnTo>
                  <a:pt x="87014" y="1288175"/>
                </a:lnTo>
                <a:lnTo>
                  <a:pt x="103016" y="1331387"/>
                </a:lnTo>
                <a:lnTo>
                  <a:pt x="120270" y="1373975"/>
                </a:lnTo>
                <a:lnTo>
                  <a:pt x="138754" y="1415915"/>
                </a:lnTo>
                <a:lnTo>
                  <a:pt x="158445" y="1457186"/>
                </a:lnTo>
                <a:lnTo>
                  <a:pt x="179320" y="1497764"/>
                </a:lnTo>
                <a:lnTo>
                  <a:pt x="201357" y="1537629"/>
                </a:lnTo>
                <a:lnTo>
                  <a:pt x="224534" y="1576756"/>
                </a:lnTo>
                <a:lnTo>
                  <a:pt x="248828" y="1615124"/>
                </a:lnTo>
                <a:lnTo>
                  <a:pt x="274217" y="1652711"/>
                </a:lnTo>
                <a:lnTo>
                  <a:pt x="300679" y="1689494"/>
                </a:lnTo>
                <a:lnTo>
                  <a:pt x="328191" y="1725451"/>
                </a:lnTo>
                <a:lnTo>
                  <a:pt x="356731" y="1760558"/>
                </a:lnTo>
                <a:lnTo>
                  <a:pt x="386276" y="1794795"/>
                </a:lnTo>
                <a:lnTo>
                  <a:pt x="416805" y="1828138"/>
                </a:lnTo>
                <a:lnTo>
                  <a:pt x="448294" y="1860565"/>
                </a:lnTo>
                <a:lnTo>
                  <a:pt x="480721" y="1892054"/>
                </a:lnTo>
                <a:lnTo>
                  <a:pt x="514064" y="1922583"/>
                </a:lnTo>
                <a:lnTo>
                  <a:pt x="548301" y="1952128"/>
                </a:lnTo>
                <a:lnTo>
                  <a:pt x="583408" y="1980668"/>
                </a:lnTo>
                <a:lnTo>
                  <a:pt x="619365" y="2008180"/>
                </a:lnTo>
                <a:lnTo>
                  <a:pt x="656148" y="2034642"/>
                </a:lnTo>
                <a:lnTo>
                  <a:pt x="693735" y="2060031"/>
                </a:lnTo>
                <a:lnTo>
                  <a:pt x="732103" y="2084325"/>
                </a:lnTo>
                <a:lnTo>
                  <a:pt x="771230" y="2107502"/>
                </a:lnTo>
                <a:lnTo>
                  <a:pt x="811095" y="2129539"/>
                </a:lnTo>
                <a:lnTo>
                  <a:pt x="851673" y="2150414"/>
                </a:lnTo>
                <a:lnTo>
                  <a:pt x="892944" y="2170105"/>
                </a:lnTo>
                <a:lnTo>
                  <a:pt x="934884" y="2188589"/>
                </a:lnTo>
                <a:lnTo>
                  <a:pt x="977472" y="2205843"/>
                </a:lnTo>
                <a:lnTo>
                  <a:pt x="1020684" y="2221845"/>
                </a:lnTo>
                <a:lnTo>
                  <a:pt x="1064499" y="2236574"/>
                </a:lnTo>
                <a:lnTo>
                  <a:pt x="1108894" y="2250006"/>
                </a:lnTo>
                <a:lnTo>
                  <a:pt x="1153846" y="2262119"/>
                </a:lnTo>
                <a:lnTo>
                  <a:pt x="1199334" y="2272891"/>
                </a:lnTo>
                <a:lnTo>
                  <a:pt x="1245335" y="2282299"/>
                </a:lnTo>
                <a:lnTo>
                  <a:pt x="1291827" y="2290322"/>
                </a:lnTo>
                <a:lnTo>
                  <a:pt x="1338786" y="2296936"/>
                </a:lnTo>
                <a:lnTo>
                  <a:pt x="1386191" y="2302119"/>
                </a:lnTo>
                <a:lnTo>
                  <a:pt x="1434020" y="2305849"/>
                </a:lnTo>
                <a:lnTo>
                  <a:pt x="1482249" y="2308103"/>
                </a:lnTo>
                <a:lnTo>
                  <a:pt x="1530858" y="2308859"/>
                </a:lnTo>
                <a:lnTo>
                  <a:pt x="1579466" y="2308103"/>
                </a:lnTo>
                <a:lnTo>
                  <a:pt x="1627695" y="2305849"/>
                </a:lnTo>
                <a:lnTo>
                  <a:pt x="1675524" y="2302119"/>
                </a:lnTo>
                <a:lnTo>
                  <a:pt x="1722929" y="2296936"/>
                </a:lnTo>
                <a:lnTo>
                  <a:pt x="1769888" y="2290322"/>
                </a:lnTo>
                <a:lnTo>
                  <a:pt x="1818132" y="2281941"/>
                </a:lnTo>
                <a:lnTo>
                  <a:pt x="212241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54020" y="3220593"/>
            <a:ext cx="344614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95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6375" y="2095881"/>
            <a:ext cx="9232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4920" algn="l"/>
                <a:tab pos="5142230" algn="l"/>
                <a:tab pos="5699125" algn="l"/>
              </a:tabLst>
            </a:pPr>
            <a:r>
              <a:rPr sz="4800" spc="-5" dirty="0">
                <a:latin typeface="Times New Roman"/>
                <a:cs typeface="Times New Roman"/>
              </a:rPr>
              <a:t>Customer	churn</a:t>
            </a:r>
            <a:r>
              <a:rPr sz="4800" spc="2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rate	</a:t>
            </a:r>
            <a:r>
              <a:rPr sz="4800" spc="-10" dirty="0">
                <a:latin typeface="Times New Roman"/>
                <a:cs typeface="Times New Roman"/>
              </a:rPr>
              <a:t>is	</a:t>
            </a:r>
            <a:r>
              <a:rPr sz="4800" dirty="0">
                <a:latin typeface="Times New Roman"/>
                <a:cs typeface="Times New Roman"/>
              </a:rPr>
              <a:t>a</a:t>
            </a:r>
            <a:r>
              <a:rPr sz="4800" spc="-6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measure</a:t>
            </a:r>
            <a:r>
              <a:rPr sz="4800" spc="-4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that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6375" y="2827401"/>
            <a:ext cx="11264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8575" algn="l"/>
                <a:tab pos="5480685" algn="l"/>
                <a:tab pos="6140450" algn="l"/>
                <a:tab pos="9965055" algn="l"/>
              </a:tabLst>
            </a:pPr>
            <a:r>
              <a:rPr sz="4800" spc="-5" dirty="0">
                <a:latin typeface="Times New Roman"/>
                <a:cs typeface="Times New Roman"/>
              </a:rPr>
              <a:t>quantifies	the number	of	customers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who	leave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56375" y="3558616"/>
            <a:ext cx="107880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imes New Roman"/>
                <a:cs typeface="Times New Roman"/>
              </a:rPr>
              <a:t>a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business</a:t>
            </a:r>
            <a:r>
              <a:rPr sz="4800" spc="-5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during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specified</a:t>
            </a:r>
            <a:r>
              <a:rPr sz="4800" spc="-3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period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of</a:t>
            </a:r>
            <a:r>
              <a:rPr sz="4800" spc="-5" dirty="0">
                <a:latin typeface="Times New Roman"/>
                <a:cs typeface="Times New Roman"/>
              </a:rPr>
              <a:t> time.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6375" y="4290821"/>
            <a:ext cx="1139571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873375" algn="l"/>
                <a:tab pos="3663950" algn="l"/>
                <a:tab pos="4799330" algn="l"/>
                <a:tab pos="5424170" algn="l"/>
                <a:tab pos="6530340" algn="l"/>
                <a:tab pos="7506334" algn="l"/>
              </a:tabLst>
            </a:pPr>
            <a:r>
              <a:rPr sz="4800" dirty="0">
                <a:latin typeface="Times New Roman"/>
                <a:cs typeface="Times New Roman"/>
              </a:rPr>
              <a:t>Identifying	and predicting	churn </a:t>
            </a:r>
            <a:r>
              <a:rPr sz="4800" spc="-5" dirty="0">
                <a:latin typeface="Times New Roman"/>
                <a:cs typeface="Times New Roman"/>
              </a:rPr>
              <a:t>is </a:t>
            </a:r>
            <a:r>
              <a:rPr sz="4800" dirty="0">
                <a:latin typeface="Times New Roman"/>
                <a:cs typeface="Times New Roman"/>
              </a:rPr>
              <a:t>the 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necessary</a:t>
            </a:r>
            <a:r>
              <a:rPr sz="4800" spc="-1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first	</a:t>
            </a:r>
            <a:r>
              <a:rPr sz="4800" dirty="0">
                <a:latin typeface="Times New Roman"/>
                <a:cs typeface="Times New Roman"/>
              </a:rPr>
              <a:t>step	</a:t>
            </a:r>
            <a:r>
              <a:rPr sz="4800" spc="-10" dirty="0">
                <a:latin typeface="Times New Roman"/>
                <a:cs typeface="Times New Roman"/>
              </a:rPr>
              <a:t>to	</a:t>
            </a:r>
            <a:r>
              <a:rPr sz="4800" dirty="0">
                <a:latin typeface="Times New Roman"/>
                <a:cs typeface="Times New Roman"/>
              </a:rPr>
              <a:t>keeping	these</a:t>
            </a:r>
            <a:r>
              <a:rPr sz="4800" spc="-1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customers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and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spc="-15" dirty="0">
                <a:latin typeface="Times New Roman"/>
                <a:cs typeface="Times New Roman"/>
              </a:rPr>
              <a:t>offering</a:t>
            </a:r>
            <a:r>
              <a:rPr sz="4800" dirty="0">
                <a:latin typeface="Times New Roman"/>
                <a:cs typeface="Times New Roman"/>
              </a:rPr>
              <a:t> better</a:t>
            </a:r>
            <a:r>
              <a:rPr sz="4800" spc="-5" dirty="0">
                <a:latin typeface="Times New Roman"/>
                <a:cs typeface="Times New Roman"/>
              </a:rPr>
              <a:t> products</a:t>
            </a:r>
            <a:r>
              <a:rPr sz="4800" dirty="0">
                <a:latin typeface="Times New Roman"/>
                <a:cs typeface="Times New Roman"/>
              </a:rPr>
              <a:t> and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services.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585216"/>
            <a:ext cx="2168652" cy="20162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2951988"/>
            <a:ext cx="2168652" cy="20162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5318759"/>
            <a:ext cx="2168652" cy="20162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7685531"/>
            <a:ext cx="2168652" cy="20162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585216"/>
            <a:ext cx="2168652" cy="20162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2951988"/>
            <a:ext cx="2168652" cy="20162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5318759"/>
            <a:ext cx="2168652" cy="201625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7685531"/>
            <a:ext cx="2168652" cy="20162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585216"/>
            <a:ext cx="2170176" cy="20162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2951988"/>
            <a:ext cx="2170176" cy="20162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5318759"/>
            <a:ext cx="2170176" cy="20162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7685531"/>
            <a:ext cx="2170176" cy="20162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585216"/>
            <a:ext cx="2168652" cy="201625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2951988"/>
            <a:ext cx="2168652" cy="201625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5318759"/>
            <a:ext cx="2168652" cy="201625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7685531"/>
            <a:ext cx="2168652" cy="201625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585216"/>
            <a:ext cx="2168652" cy="201625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2951988"/>
            <a:ext cx="2168652" cy="201625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5318759"/>
            <a:ext cx="2168652" cy="201625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7685531"/>
            <a:ext cx="2168652" cy="201625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585216"/>
            <a:ext cx="2168652" cy="201625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2951988"/>
            <a:ext cx="2168652" cy="201625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5318759"/>
            <a:ext cx="2168652" cy="201625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7685531"/>
            <a:ext cx="2168652" cy="20162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585216"/>
            <a:ext cx="2168652" cy="201625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2951988"/>
            <a:ext cx="2168652" cy="201625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5318759"/>
            <a:ext cx="2168652" cy="201625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7685531"/>
            <a:ext cx="2168652" cy="2016252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" y="1217675"/>
            <a:ext cx="16887825" cy="6635750"/>
            <a:chOff x="1" y="1217675"/>
            <a:chExt cx="16887825" cy="6635750"/>
          </a:xfrm>
        </p:grpSpPr>
        <p:sp>
          <p:nvSpPr>
            <p:cNvPr id="32" name="object 32"/>
            <p:cNvSpPr/>
            <p:nvPr/>
          </p:nvSpPr>
          <p:spPr>
            <a:xfrm>
              <a:off x="5545836" y="1577340"/>
              <a:ext cx="11341735" cy="6276340"/>
            </a:xfrm>
            <a:custGeom>
              <a:avLst/>
              <a:gdLst/>
              <a:ahLst/>
              <a:cxnLst/>
              <a:rect l="l" t="t" r="r" b="b"/>
              <a:pathLst>
                <a:path w="11341735" h="6276340">
                  <a:moveTo>
                    <a:pt x="11341608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1608" y="6275832"/>
                  </a:lnTo>
                  <a:lnTo>
                    <a:pt x="11341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" y="1217675"/>
              <a:ext cx="5719429" cy="64515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986398" y="2150439"/>
            <a:ext cx="1019302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6350" indent="-5715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83565" algn="l"/>
                <a:tab pos="584200" algn="l"/>
                <a:tab pos="1475740" algn="l"/>
                <a:tab pos="2576195" algn="l"/>
                <a:tab pos="3985895" algn="l"/>
                <a:tab pos="4632325" algn="l"/>
                <a:tab pos="6654800" algn="l"/>
                <a:tab pos="8690610" algn="l"/>
              </a:tabLst>
            </a:pPr>
            <a:r>
              <a:rPr sz="3600" spc="-5" dirty="0">
                <a:latin typeface="Calibri"/>
                <a:cs typeface="Calibri"/>
              </a:rPr>
              <a:t>Th</a:t>
            </a:r>
            <a:r>
              <a:rPr sz="3600" dirty="0">
                <a:latin typeface="Calibri"/>
                <a:cs typeface="Calibri"/>
              </a:rPr>
              <a:t>e	</a:t>
            </a:r>
            <a:r>
              <a:rPr sz="3600" spc="-25" dirty="0">
                <a:latin typeface="Calibri"/>
                <a:cs typeface="Calibri"/>
              </a:rPr>
              <a:t>c</a:t>
            </a:r>
            <a:r>
              <a:rPr sz="3600" spc="-5" dirty="0">
                <a:latin typeface="Calibri"/>
                <a:cs typeface="Calibri"/>
              </a:rPr>
              <a:t>od</a:t>
            </a:r>
            <a:r>
              <a:rPr sz="3600" dirty="0">
                <a:latin typeface="Calibri"/>
                <a:cs typeface="Calibri"/>
              </a:rPr>
              <a:t>e	</a:t>
            </a:r>
            <a:r>
              <a:rPr sz="3600" spc="-5" dirty="0">
                <a:latin typeface="Calibri"/>
                <a:cs typeface="Calibri"/>
              </a:rPr>
              <a:t>begin</a:t>
            </a:r>
            <a:r>
              <a:rPr sz="3600" dirty="0">
                <a:latin typeface="Calibri"/>
                <a:cs typeface="Calibri"/>
              </a:rPr>
              <a:t>s	</a:t>
            </a:r>
            <a:r>
              <a:rPr sz="3600" spc="-25" dirty="0">
                <a:latin typeface="Calibri"/>
                <a:cs typeface="Calibri"/>
              </a:rPr>
              <a:t>b</a:t>
            </a:r>
            <a:r>
              <a:rPr sz="3600" dirty="0">
                <a:latin typeface="Calibri"/>
                <a:cs typeface="Calibri"/>
              </a:rPr>
              <a:t>y	</a:t>
            </a:r>
            <a:r>
              <a:rPr sz="3600" spc="-10" dirty="0">
                <a:latin typeface="Calibri"/>
                <a:cs typeface="Calibri"/>
              </a:rPr>
              <a:t>i</a:t>
            </a:r>
            <a:r>
              <a:rPr sz="3600" dirty="0">
                <a:latin typeface="Calibri"/>
                <a:cs typeface="Calibri"/>
              </a:rPr>
              <a:t>mpor</a:t>
            </a:r>
            <a:r>
              <a:rPr sz="3600" spc="-15" dirty="0">
                <a:latin typeface="Calibri"/>
                <a:cs typeface="Calibri"/>
              </a:rPr>
              <a:t>t</a:t>
            </a:r>
            <a:r>
              <a:rPr sz="3600" spc="-10" dirty="0">
                <a:latin typeface="Calibri"/>
                <a:cs typeface="Calibri"/>
              </a:rPr>
              <a:t>i</a:t>
            </a:r>
            <a:r>
              <a:rPr sz="3600" spc="-5" dirty="0">
                <a:latin typeface="Calibri"/>
                <a:cs typeface="Calibri"/>
              </a:rPr>
              <a:t>n</a:t>
            </a:r>
            <a:r>
              <a:rPr sz="3600" dirty="0">
                <a:latin typeface="Calibri"/>
                <a:cs typeface="Calibri"/>
              </a:rPr>
              <a:t>g	</a:t>
            </a:r>
            <a:r>
              <a:rPr sz="3600" spc="-5" dirty="0">
                <a:latin typeface="Calibri"/>
                <a:cs typeface="Calibri"/>
              </a:rPr>
              <a:t>nece</a:t>
            </a:r>
            <a:r>
              <a:rPr sz="3600" spc="-15" dirty="0">
                <a:latin typeface="Calibri"/>
                <a:cs typeface="Calibri"/>
              </a:rPr>
              <a:t>s</a:t>
            </a:r>
            <a:r>
              <a:rPr sz="3600" spc="-5" dirty="0">
                <a:latin typeface="Calibri"/>
                <a:cs typeface="Calibri"/>
              </a:rPr>
              <a:t>sa</a:t>
            </a:r>
            <a:r>
              <a:rPr sz="3600" spc="10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y	l</a:t>
            </a:r>
            <a:r>
              <a:rPr sz="3600" spc="-15" dirty="0">
                <a:latin typeface="Calibri"/>
                <a:cs typeface="Calibri"/>
              </a:rPr>
              <a:t>i</a:t>
            </a:r>
            <a:r>
              <a:rPr sz="3600" spc="-5" dirty="0">
                <a:latin typeface="Calibri"/>
                <a:cs typeface="Calibri"/>
              </a:rPr>
              <a:t>b</a:t>
            </a:r>
            <a:r>
              <a:rPr sz="3600" spc="-80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ari</a:t>
            </a:r>
            <a:r>
              <a:rPr sz="3600" spc="-15" dirty="0">
                <a:latin typeface="Calibri"/>
                <a:cs typeface="Calibri"/>
              </a:rPr>
              <a:t>e</a:t>
            </a:r>
            <a:r>
              <a:rPr sz="3600" dirty="0">
                <a:latin typeface="Calibri"/>
                <a:cs typeface="Calibri"/>
              </a:rPr>
              <a:t>s  and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suppressing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warnings.</a:t>
            </a:r>
            <a:endParaRPr sz="3600">
              <a:latin typeface="Calibri"/>
              <a:cs typeface="Calibri"/>
            </a:endParaRPr>
          </a:p>
          <a:p>
            <a:pPr marL="584200" marR="5080" indent="-5715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600" spc="-15" dirty="0">
                <a:latin typeface="Calibri"/>
                <a:cs typeface="Calibri"/>
              </a:rPr>
              <a:t>Pandas</a:t>
            </a:r>
            <a:r>
              <a:rPr sz="3600" spc="3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3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NumPy</a:t>
            </a:r>
            <a:r>
              <a:rPr sz="3600" spc="37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libraries</a:t>
            </a:r>
            <a:r>
              <a:rPr sz="3600" spc="36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are</a:t>
            </a:r>
            <a:r>
              <a:rPr sz="3600" spc="38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imported</a:t>
            </a:r>
            <a:r>
              <a:rPr sz="3600" spc="37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for</a:t>
            </a:r>
            <a:r>
              <a:rPr sz="3600" spc="37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data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manipulation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analysis.</a:t>
            </a:r>
            <a:endParaRPr sz="360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600" spc="-5" dirty="0">
                <a:latin typeface="Calibri"/>
                <a:cs typeface="Calibri"/>
              </a:rPr>
              <a:t>The</a:t>
            </a:r>
            <a:r>
              <a:rPr sz="3600" spc="-20" dirty="0">
                <a:latin typeface="Calibri"/>
                <a:cs typeface="Calibri"/>
              </a:rPr>
              <a:t> dataset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loaded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from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10" dirty="0">
                <a:latin typeface="Calibri"/>
                <a:cs typeface="Calibri"/>
              </a:rPr>
              <a:t> CSV </a:t>
            </a:r>
            <a:r>
              <a:rPr sz="3600" spc="-5" dirty="0">
                <a:latin typeface="Calibri"/>
                <a:cs typeface="Calibri"/>
              </a:rPr>
              <a:t>file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using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Pandas.</a:t>
            </a:r>
            <a:endParaRPr sz="3600">
              <a:latin typeface="Calibri"/>
              <a:cs typeface="Calibri"/>
            </a:endParaRPr>
          </a:p>
          <a:p>
            <a:pPr marL="584200" marR="6350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  <a:tab pos="1730375" algn="l"/>
                <a:tab pos="4250690" algn="l"/>
                <a:tab pos="6273800" algn="l"/>
                <a:tab pos="8375015" algn="l"/>
                <a:tab pos="9356725" algn="l"/>
              </a:tabLst>
            </a:pPr>
            <a:r>
              <a:rPr sz="3600" spc="-5" dirty="0">
                <a:latin typeface="Calibri"/>
                <a:cs typeface="Calibri"/>
              </a:rPr>
              <a:t>D</a:t>
            </a:r>
            <a:r>
              <a:rPr sz="3600" spc="-25" dirty="0">
                <a:latin typeface="Calibri"/>
                <a:cs typeface="Calibri"/>
              </a:rPr>
              <a:t>a</a:t>
            </a:r>
            <a:r>
              <a:rPr sz="3600" spc="-5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a	</a:t>
            </a:r>
            <a:r>
              <a:rPr sz="3600" spc="-5" dirty="0">
                <a:latin typeface="Calibri"/>
                <a:cs typeface="Calibri"/>
              </a:rPr>
              <a:t>dimensions</a:t>
            </a:r>
            <a:r>
              <a:rPr sz="3600" dirty="0">
                <a:latin typeface="Calibri"/>
                <a:cs typeface="Calibri"/>
              </a:rPr>
              <a:t>,	</a:t>
            </a:r>
            <a:r>
              <a:rPr sz="3600" spc="-40" dirty="0">
                <a:latin typeface="Calibri"/>
                <a:cs typeface="Calibri"/>
              </a:rPr>
              <a:t>s</a:t>
            </a:r>
            <a:r>
              <a:rPr sz="3600" spc="-55" dirty="0">
                <a:latin typeface="Calibri"/>
                <a:cs typeface="Calibri"/>
              </a:rPr>
              <a:t>t</a:t>
            </a:r>
            <a:r>
              <a:rPr sz="3600" spc="-35" dirty="0">
                <a:latin typeface="Calibri"/>
                <a:cs typeface="Calibri"/>
              </a:rPr>
              <a:t>a</a:t>
            </a:r>
            <a:r>
              <a:rPr sz="3600" dirty="0">
                <a:latin typeface="Calibri"/>
                <a:cs typeface="Calibri"/>
              </a:rPr>
              <a:t>ti</a:t>
            </a:r>
            <a:r>
              <a:rPr sz="3600" spc="-50" dirty="0">
                <a:latin typeface="Calibri"/>
                <a:cs typeface="Calibri"/>
              </a:rPr>
              <a:t>s</a:t>
            </a:r>
            <a:r>
              <a:rPr sz="3600" dirty="0">
                <a:latin typeface="Calibri"/>
                <a:cs typeface="Calibri"/>
              </a:rPr>
              <a:t>ti</a:t>
            </a:r>
            <a:r>
              <a:rPr sz="3600" spc="-30" dirty="0">
                <a:latin typeface="Calibri"/>
                <a:cs typeface="Calibri"/>
              </a:rPr>
              <a:t>c</a:t>
            </a:r>
            <a:r>
              <a:rPr sz="3600" dirty="0">
                <a:latin typeface="Calibri"/>
                <a:cs typeface="Calibri"/>
              </a:rPr>
              <a:t>al	</a:t>
            </a:r>
            <a:r>
              <a:rPr sz="3600" spc="-5" dirty="0">
                <a:latin typeface="Calibri"/>
                <a:cs typeface="Calibri"/>
              </a:rPr>
              <a:t>summar</a:t>
            </a:r>
            <a:r>
              <a:rPr sz="3600" spc="-260" dirty="0">
                <a:latin typeface="Calibri"/>
                <a:cs typeface="Calibri"/>
              </a:rPr>
              <a:t>y</a:t>
            </a:r>
            <a:r>
              <a:rPr sz="3600" dirty="0">
                <a:latin typeface="Calibri"/>
                <a:cs typeface="Calibri"/>
              </a:rPr>
              <a:t>,	and	</a:t>
            </a:r>
            <a:r>
              <a:rPr sz="3600" spc="-5" dirty="0">
                <a:latin typeface="Calibri"/>
                <a:cs typeface="Calibri"/>
              </a:rPr>
              <a:t>d</a:t>
            </a:r>
            <a:r>
              <a:rPr sz="3600" spc="-30" dirty="0">
                <a:latin typeface="Calibri"/>
                <a:cs typeface="Calibri"/>
              </a:rPr>
              <a:t>a</a:t>
            </a:r>
            <a:r>
              <a:rPr sz="3600" spc="-5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a  types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are explored.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8059" y="2931363"/>
            <a:ext cx="486918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02740">
              <a:lnSpc>
                <a:spcPct val="100000"/>
              </a:lnSpc>
              <a:spcBef>
                <a:spcPts val="100"/>
              </a:spcBef>
            </a:pPr>
            <a:r>
              <a:rPr sz="6600" b="1" spc="-3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6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6600" b="1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sz="6600" b="1" spc="-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600" b="1" dirty="0">
                <a:solidFill>
                  <a:srgbClr val="FFFFFF"/>
                </a:solidFill>
                <a:latin typeface="Calibri"/>
                <a:cs typeface="Calibri"/>
              </a:rPr>
              <a:t>ocessing</a:t>
            </a:r>
            <a:endParaRPr sz="6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096"/>
            <a:ext cx="18287999" cy="102488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585216"/>
            <a:ext cx="2168652" cy="20162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2951988"/>
            <a:ext cx="2168652" cy="20162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5318759"/>
            <a:ext cx="2168652" cy="20162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7685531"/>
            <a:ext cx="2168652" cy="20162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585216"/>
            <a:ext cx="2168652" cy="20162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2951988"/>
            <a:ext cx="2168652" cy="20162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5318759"/>
            <a:ext cx="2168652" cy="201625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7685531"/>
            <a:ext cx="2168652" cy="20162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585216"/>
            <a:ext cx="2170176" cy="20162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2951988"/>
            <a:ext cx="2170176" cy="20162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5318759"/>
            <a:ext cx="2170176" cy="20162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7685531"/>
            <a:ext cx="2170176" cy="20162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585216"/>
            <a:ext cx="2168652" cy="201625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2951988"/>
            <a:ext cx="2168652" cy="201625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5318759"/>
            <a:ext cx="2168652" cy="201625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7685531"/>
            <a:ext cx="2168652" cy="201625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585216"/>
            <a:ext cx="2168652" cy="201625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2951988"/>
            <a:ext cx="2168652" cy="201625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5318759"/>
            <a:ext cx="2168652" cy="201625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7685531"/>
            <a:ext cx="2168652" cy="201625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585216"/>
            <a:ext cx="2168652" cy="201625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2951988"/>
            <a:ext cx="2168652" cy="201625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5318759"/>
            <a:ext cx="2168652" cy="201625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7685531"/>
            <a:ext cx="2168652" cy="20162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585216"/>
            <a:ext cx="2168652" cy="201625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2951988"/>
            <a:ext cx="2168652" cy="201625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5318759"/>
            <a:ext cx="2168652" cy="201625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7685531"/>
            <a:ext cx="2168652" cy="2016252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" y="1217675"/>
            <a:ext cx="16887825" cy="6635750"/>
            <a:chOff x="1" y="1217675"/>
            <a:chExt cx="16887825" cy="6635750"/>
          </a:xfrm>
        </p:grpSpPr>
        <p:sp>
          <p:nvSpPr>
            <p:cNvPr id="32" name="object 32"/>
            <p:cNvSpPr/>
            <p:nvPr/>
          </p:nvSpPr>
          <p:spPr>
            <a:xfrm>
              <a:off x="5545836" y="1577340"/>
              <a:ext cx="11341735" cy="6276340"/>
            </a:xfrm>
            <a:custGeom>
              <a:avLst/>
              <a:gdLst/>
              <a:ahLst/>
              <a:cxnLst/>
              <a:rect l="l" t="t" r="r" b="b"/>
              <a:pathLst>
                <a:path w="11341735" h="6276340">
                  <a:moveTo>
                    <a:pt x="11341608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1608" y="6275832"/>
                  </a:lnTo>
                  <a:lnTo>
                    <a:pt x="11341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" y="1217675"/>
              <a:ext cx="5719429" cy="64515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19227" y="2931363"/>
            <a:ext cx="446405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02080">
              <a:lnSpc>
                <a:spcPct val="100000"/>
              </a:lnSpc>
              <a:spcBef>
                <a:spcPts val="100"/>
              </a:spcBef>
            </a:pPr>
            <a:r>
              <a:rPr sz="6600" b="1" spc="-3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6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Visuali</a:t>
            </a:r>
            <a:r>
              <a:rPr sz="6600" b="1" spc="-9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6600" b="1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600" b="1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6600" b="1" spc="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6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92875" y="2606167"/>
            <a:ext cx="888619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marR="1628775" indent="-5708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70865" algn="l"/>
                <a:tab pos="571500" algn="l"/>
              </a:tabLst>
            </a:pPr>
            <a:r>
              <a:rPr sz="3600" spc="-5" dirty="0">
                <a:latin typeface="Calibri"/>
                <a:cs typeface="Calibri"/>
              </a:rPr>
              <a:t>Seaborn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Matplotlib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libraries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are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imported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for data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visualization.</a:t>
            </a:r>
            <a:endParaRPr sz="3600">
              <a:latin typeface="Calibri"/>
              <a:cs typeface="Calibri"/>
            </a:endParaRPr>
          </a:p>
          <a:p>
            <a:pPr marL="570865" marR="5080" indent="-570865">
              <a:lnSpc>
                <a:spcPct val="100000"/>
              </a:lnSpc>
              <a:buFont typeface="Arial MT"/>
              <a:buChar char="•"/>
              <a:tabLst>
                <a:tab pos="570865" algn="l"/>
                <a:tab pos="571500" algn="l"/>
              </a:tabLst>
            </a:pPr>
            <a:r>
              <a:rPr sz="3600" dirty="0">
                <a:latin typeface="Calibri"/>
                <a:cs typeface="Calibri"/>
              </a:rPr>
              <a:t>A </a:t>
            </a:r>
            <a:r>
              <a:rPr sz="3600" spc="-5" dirty="0">
                <a:latin typeface="Calibri"/>
                <a:cs typeface="Calibri"/>
              </a:rPr>
              <a:t>heatmap </a:t>
            </a:r>
            <a:r>
              <a:rPr sz="3600" dirty="0">
                <a:latin typeface="Calibri"/>
                <a:cs typeface="Calibri"/>
              </a:rPr>
              <a:t>is </a:t>
            </a:r>
            <a:r>
              <a:rPr sz="3600" spc="-20" dirty="0">
                <a:latin typeface="Calibri"/>
                <a:cs typeface="Calibri"/>
              </a:rPr>
              <a:t>plotted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5" dirty="0">
                <a:latin typeface="Calibri"/>
                <a:cs typeface="Calibri"/>
              </a:rPr>
              <a:t>show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15" dirty="0">
                <a:latin typeface="Calibri"/>
                <a:cs typeface="Calibri"/>
              </a:rPr>
              <a:t>correlation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between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features.</a:t>
            </a:r>
            <a:endParaRPr sz="3600">
              <a:latin typeface="Calibri"/>
              <a:cs typeface="Calibri"/>
            </a:endParaRPr>
          </a:p>
          <a:p>
            <a:pPr marL="570865" marR="429895" indent="-570865">
              <a:lnSpc>
                <a:spcPct val="100000"/>
              </a:lnSpc>
              <a:buFont typeface="Arial MT"/>
              <a:buChar char="•"/>
              <a:tabLst>
                <a:tab pos="570865" algn="l"/>
                <a:tab pos="571500" algn="l"/>
              </a:tabLst>
            </a:pPr>
            <a:r>
              <a:rPr sz="3600" spc="-10" dirty="0">
                <a:latin typeface="Calibri"/>
                <a:cs typeface="Calibri"/>
              </a:rPr>
              <a:t>Count </a:t>
            </a:r>
            <a:r>
              <a:rPr sz="3600" spc="-5" dirty="0">
                <a:latin typeface="Calibri"/>
                <a:cs typeface="Calibri"/>
              </a:rPr>
              <a:t>plots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15" dirty="0">
                <a:latin typeface="Calibri"/>
                <a:cs typeface="Calibri"/>
              </a:rPr>
              <a:t>boxplots are </a:t>
            </a:r>
            <a:r>
              <a:rPr sz="3600" spc="-5" dirty="0">
                <a:latin typeface="Calibri"/>
                <a:cs typeface="Calibri"/>
              </a:rPr>
              <a:t>used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visualize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distribution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churn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risk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with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respect </a:t>
            </a:r>
            <a:r>
              <a:rPr sz="3600" spc="-30" dirty="0">
                <a:latin typeface="Calibri"/>
                <a:cs typeface="Calibri"/>
              </a:rPr>
              <a:t>to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categorical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continuous 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variables.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1330</Words>
  <Application>Microsoft Office PowerPoint</Application>
  <PresentationFormat>Custom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Arial MT</vt:lpstr>
      <vt:lpstr>Calibri</vt:lpstr>
      <vt:lpstr>Cambria Math</vt:lpstr>
      <vt:lpstr>Clear Sans</vt:lpstr>
      <vt:lpstr>Segoe UI</vt:lpstr>
      <vt:lpstr>Times New Roman</vt:lpstr>
      <vt:lpstr>Office Theme</vt:lpstr>
      <vt:lpstr>PowerPoint Presentation</vt:lpstr>
      <vt:lpstr>Today's agenda</vt:lpstr>
      <vt:lpstr>In this churn prediction analysis project, our objective  was to develop a predictive model to identify</vt:lpstr>
      <vt:lpstr>PowerPoint Presentation</vt:lpstr>
      <vt:lpstr>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Correlation using Heat Map</vt:lpstr>
      <vt:lpstr>Handling Outliers</vt:lpstr>
      <vt:lpstr>Insights</vt:lpstr>
      <vt:lpstr>PowerPoint Presentation</vt:lpstr>
      <vt:lpstr>Model Training</vt:lpstr>
      <vt:lpstr>LOGISTIC REGRESSION </vt:lpstr>
      <vt:lpstr>NAIVE BAYES ALGORITHM    </vt:lpstr>
      <vt:lpstr>PowerPoint Presentation</vt:lpstr>
      <vt:lpstr>Model Comparison</vt:lpstr>
      <vt:lpstr> Accuracy Comparison </vt:lpstr>
      <vt:lpstr>PowerPoint Presentation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Arun kumar A R</dc:creator>
  <cp:lastModifiedBy>DELL</cp:lastModifiedBy>
  <cp:revision>27</cp:revision>
  <dcterms:created xsi:type="dcterms:W3CDTF">2023-08-16T18:07:02Z</dcterms:created>
  <dcterms:modified xsi:type="dcterms:W3CDTF">2023-08-28T14:22:58Z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2023-08-16T00:00:00Z</vt:filetime>
  </property>
</Properties>
</file>