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Tahom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144" name="Google Shape;1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2"/>
            <a:ext cx="9144000" cy="357066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Coding Guidelines </a:t>
            </a:r>
            <a:br>
              <a:rPr lang="en-US"/>
            </a:br>
            <a:r>
              <a:rPr lang="en-US"/>
              <a:t>&amp; </a:t>
            </a:r>
            <a:br>
              <a:rPr lang="en-US"/>
            </a:br>
            <a:r>
              <a:rPr lang="en-US"/>
              <a:t>Standards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u="sng"/>
              <a:t>Conventions regarding error return values and exception handling</a:t>
            </a:r>
            <a:endParaRPr sz="3200"/>
          </a:p>
        </p:txBody>
      </p:sp>
      <p:sp>
        <p:nvSpPr>
          <p:cNvPr id="141" name="Google Shape;14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way error conditions are reported by different functions in a program should be standard within an organization. </a:t>
            </a:r>
            <a:endParaRPr/>
          </a:p>
          <a:p>
            <a:pPr indent="-228600" lvl="0" marL="228600" rtl="0" algn="l">
              <a:lnSpc>
                <a:spcPct val="90000"/>
              </a:lnSpc>
              <a:spcBef>
                <a:spcPts val="1000"/>
              </a:spcBef>
              <a:spcAft>
                <a:spcPts val="0"/>
              </a:spcAft>
              <a:buClr>
                <a:schemeClr val="dk1"/>
              </a:buClr>
              <a:buSzPts val="2800"/>
              <a:buChar char="•"/>
            </a:pPr>
            <a:r>
              <a:rPr lang="en-US"/>
              <a:t>For example, all functions while encountering an error condition should either return a 0 or 1 consistently</a:t>
            </a:r>
            <a:endParaRPr/>
          </a:p>
          <a:p>
            <a:pPr indent="-228600" lvl="0" marL="228600" rtl="0" algn="l">
              <a:lnSpc>
                <a:spcPct val="90000"/>
              </a:lnSpc>
              <a:spcBef>
                <a:spcPts val="1000"/>
              </a:spcBef>
              <a:spcAft>
                <a:spcPts val="0"/>
              </a:spcAft>
              <a:buClr>
                <a:schemeClr val="dk1"/>
              </a:buClr>
              <a:buSzPts val="2800"/>
              <a:buChar char="•"/>
            </a:pPr>
            <a:r>
              <a:rPr lang="en-US"/>
              <a:t>This facilitates reuse and debugging.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000000"/>
                </a:solidFill>
                <a:latin typeface="Tahoma"/>
                <a:ea typeface="Tahoma"/>
                <a:cs typeface="Tahoma"/>
                <a:sym typeface="Tahoma"/>
              </a:rPr>
              <a:t>Coding</a:t>
            </a:r>
            <a:endParaRPr/>
          </a:p>
        </p:txBody>
      </p:sp>
      <p:sp>
        <p:nvSpPr>
          <p:cNvPr id="148" name="Google Shape;1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200" u="none" cap="none" strike="noStrike">
              <a:solidFill>
                <a:srgbClr val="000000"/>
              </a:solidFill>
              <a:latin typeface="Tahoma"/>
              <a:ea typeface="Tahoma"/>
              <a:cs typeface="Tahoma"/>
              <a:sym typeface="Tahoma"/>
            </a:endParaRPr>
          </a:p>
        </p:txBody>
      </p:sp>
      <p:sp>
        <p:nvSpPr>
          <p:cNvPr id="149" name="Google Shape;14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Commenting and layout</a:t>
            </a:r>
            <a:endParaRPr/>
          </a:p>
        </p:txBody>
      </p:sp>
      <p:sp>
        <p:nvSpPr>
          <p:cNvPr id="150" name="Google Shape;150;p23"/>
          <p:cNvSpPr txBox="1"/>
          <p:nvPr>
            <p:ph idx="1" type="body"/>
          </p:nvPr>
        </p:nvSpPr>
        <p:spPr>
          <a:xfrm>
            <a:off x="838200" y="2017059"/>
            <a:ext cx="10515600" cy="4159904"/>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Single line comments for a block should be aligned with the code block</a:t>
            </a:r>
            <a:endParaRPr/>
          </a:p>
          <a:p>
            <a:pPr indent="-228600" lvl="1" marL="685800" rtl="0" algn="l">
              <a:lnSpc>
                <a:spcPct val="90000"/>
              </a:lnSpc>
              <a:spcBef>
                <a:spcPts val="500"/>
              </a:spcBef>
              <a:spcAft>
                <a:spcPts val="0"/>
              </a:spcAft>
              <a:buClr>
                <a:schemeClr val="dk1"/>
              </a:buClr>
              <a:buSzPts val="2400"/>
              <a:buChar char="•"/>
            </a:pPr>
            <a:r>
              <a:rPr lang="en-US"/>
              <a:t>There should be comments for all major vars explaining what they represent</a:t>
            </a:r>
            <a:endParaRPr/>
          </a:p>
          <a:p>
            <a:pPr indent="-228600" lvl="1" marL="685800" rtl="0" algn="l">
              <a:lnSpc>
                <a:spcPct val="90000"/>
              </a:lnSpc>
              <a:spcBef>
                <a:spcPts val="500"/>
              </a:spcBef>
              <a:spcAft>
                <a:spcPts val="0"/>
              </a:spcAft>
              <a:buClr>
                <a:schemeClr val="dk1"/>
              </a:buClr>
              <a:buSzPts val="2400"/>
              <a:buChar char="•"/>
            </a:pPr>
            <a:r>
              <a:rPr lang="en-US"/>
              <a:t>A comment block should start with a line with just /* and end with a line with */</a:t>
            </a:r>
            <a:endParaRPr/>
          </a:p>
          <a:p>
            <a:pPr indent="-228600" lvl="1" marL="685800" rtl="0" algn="l">
              <a:lnSpc>
                <a:spcPct val="90000"/>
              </a:lnSpc>
              <a:spcBef>
                <a:spcPts val="500"/>
              </a:spcBef>
              <a:spcAft>
                <a:spcPts val="0"/>
              </a:spcAft>
              <a:buClr>
                <a:schemeClr val="dk1"/>
              </a:buClr>
              <a:buSzPts val="2400"/>
              <a:buChar char="•"/>
            </a:pPr>
            <a:r>
              <a:rPr lang="en-US"/>
              <a:t>Trailing comments after stmts should be short and on the same line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a:bodyPr>
          <a:lstStyle/>
          <a:p>
            <a:pPr indent="0" lvl="0" marL="228600" rtl="0" algn="ctr">
              <a:lnSpc>
                <a:spcPct val="90000"/>
              </a:lnSpc>
              <a:spcBef>
                <a:spcPts val="0"/>
              </a:spcBef>
              <a:spcAft>
                <a:spcPts val="0"/>
              </a:spcAft>
              <a:buClr>
                <a:schemeClr val="dk1"/>
              </a:buClr>
              <a:buSzPts val="4400"/>
              <a:buNone/>
            </a:pPr>
            <a:r>
              <a:t/>
            </a:r>
            <a:endParaRPr sz="4400"/>
          </a:p>
          <a:p>
            <a:pPr indent="0" lvl="0" marL="0" rtl="0" algn="ctr">
              <a:lnSpc>
                <a:spcPct val="90000"/>
              </a:lnSpc>
              <a:spcBef>
                <a:spcPts val="1000"/>
              </a:spcBef>
              <a:spcAft>
                <a:spcPts val="0"/>
              </a:spcAft>
              <a:buClr>
                <a:schemeClr val="dk1"/>
              </a:buClr>
              <a:buSzPts val="4400"/>
              <a:buNone/>
            </a:pPr>
            <a:r>
              <a:rPr lang="en-US" sz="4400"/>
              <a:t>Some Standard practices or guidelines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1" name="Google Shape;16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just">
              <a:lnSpc>
                <a:spcPct val="90000"/>
              </a:lnSpc>
              <a:spcBef>
                <a:spcPts val="0"/>
              </a:spcBef>
              <a:spcAft>
                <a:spcPts val="0"/>
              </a:spcAft>
              <a:buClr>
                <a:schemeClr val="dk1"/>
              </a:buClr>
              <a:buSzPts val="2400"/>
              <a:buChar char="•"/>
            </a:pPr>
            <a:r>
              <a:rPr lang="en-US"/>
              <a:t>Each variable should be given a descriptive name indicating its purpose. </a:t>
            </a:r>
            <a:endParaRPr/>
          </a:p>
          <a:p>
            <a:pPr indent="-228600" lvl="1" marL="685800" rtl="0" algn="just">
              <a:lnSpc>
                <a:spcPct val="90000"/>
              </a:lnSpc>
              <a:spcBef>
                <a:spcPts val="500"/>
              </a:spcBef>
              <a:spcAft>
                <a:spcPts val="0"/>
              </a:spcAft>
              <a:buClr>
                <a:schemeClr val="dk1"/>
              </a:buClr>
              <a:buSzPts val="2400"/>
              <a:buChar char="•"/>
            </a:pPr>
            <a:r>
              <a:rPr lang="en-US"/>
              <a:t>Use of a variable for multiple purposes can lead to confusion</a:t>
            </a:r>
            <a:endParaRPr/>
          </a:p>
          <a:p>
            <a:pPr indent="-228600" lvl="1" marL="685800" rtl="0" algn="just">
              <a:lnSpc>
                <a:spcPct val="90000"/>
              </a:lnSpc>
              <a:spcBef>
                <a:spcPts val="500"/>
              </a:spcBef>
              <a:spcAft>
                <a:spcPts val="0"/>
              </a:spcAft>
              <a:buClr>
                <a:schemeClr val="dk1"/>
              </a:buClr>
              <a:buSzPts val="2400"/>
              <a:buChar char="•"/>
            </a:pPr>
            <a:r>
              <a:rPr lang="en-US"/>
              <a:t>Use of variables for multiple purposes usually makes future enhancements more difficult.</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body"/>
          </p:nvPr>
        </p:nvSpPr>
        <p:spPr>
          <a:xfrm>
            <a:off x="838200" y="860612"/>
            <a:ext cx="10515600" cy="531635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u="sng"/>
              <a:t>Code should be well-documented</a:t>
            </a:r>
            <a:r>
              <a:rPr lang="en-US"/>
              <a:t>: As a rule of thumb, there should be at least one comment line on the average for every three source lines of code</a:t>
            </a:r>
            <a:endParaRPr/>
          </a:p>
          <a:p>
            <a:pPr indent="-228600" lvl="0" marL="228600" rtl="0" algn="just">
              <a:lnSpc>
                <a:spcPct val="90000"/>
              </a:lnSpc>
              <a:spcBef>
                <a:spcPts val="1000"/>
              </a:spcBef>
              <a:spcAft>
                <a:spcPts val="0"/>
              </a:spcAft>
              <a:buClr>
                <a:schemeClr val="dk1"/>
              </a:buClr>
              <a:buSzPts val="2800"/>
              <a:buChar char="•"/>
            </a:pPr>
            <a:r>
              <a:rPr lang="en-US" u="sng"/>
              <a:t>Length of any function should not exceed 10 source lines:</a:t>
            </a:r>
            <a:r>
              <a:rPr lang="en-US"/>
              <a:t> A lengthy function is usually very difficult to understand as it probably has a large number of variables and carries out many different types of computations. For the same reason, lengthy functions are likely to have disproportionately larger number of bugs. </a:t>
            </a:r>
            <a:endParaRPr/>
          </a:p>
          <a:p>
            <a:pPr indent="-228600" lvl="0" marL="228600" rtl="0" algn="just">
              <a:lnSpc>
                <a:spcPct val="90000"/>
              </a:lnSpc>
              <a:spcBef>
                <a:spcPts val="1000"/>
              </a:spcBef>
              <a:spcAft>
                <a:spcPts val="0"/>
              </a:spcAft>
              <a:buClr>
                <a:schemeClr val="dk1"/>
              </a:buClr>
              <a:buSzPts val="2800"/>
              <a:buChar char="•"/>
            </a:pPr>
            <a:r>
              <a:rPr lang="en-US" u="sng"/>
              <a:t>Do not use GO TO statements:</a:t>
            </a:r>
            <a:r>
              <a:rPr lang="en-US"/>
              <a:t> Use of GO TO statements makes a program unstructured. This makes the program very difficult to understand, debug, and maintain.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2" name="Google Shape;17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Can you actually read the code? Is it spaced out clearly?</a:t>
            </a:r>
            <a:endParaRPr/>
          </a:p>
          <a:p>
            <a:pPr indent="-228600" lvl="0" marL="228600" rtl="0" algn="l">
              <a:lnSpc>
                <a:spcPct val="90000"/>
              </a:lnSpc>
              <a:spcBef>
                <a:spcPts val="1000"/>
              </a:spcBef>
              <a:spcAft>
                <a:spcPts val="0"/>
              </a:spcAft>
              <a:buClr>
                <a:schemeClr val="dk1"/>
              </a:buClr>
              <a:buSzPts val="2800"/>
              <a:buChar char="•"/>
            </a:pPr>
            <a:r>
              <a:rPr lang="en-US"/>
              <a:t>Do you separate blocks of code into ‘paragraphs’ so that different sections are easily defined?</a:t>
            </a:r>
            <a:endParaRPr/>
          </a:p>
          <a:p>
            <a:pPr indent="-228600" lvl="0" marL="228600" rtl="0" algn="l">
              <a:lnSpc>
                <a:spcPct val="90000"/>
              </a:lnSpc>
              <a:spcBef>
                <a:spcPts val="1000"/>
              </a:spcBef>
              <a:spcAft>
                <a:spcPts val="0"/>
              </a:spcAft>
              <a:buClr>
                <a:schemeClr val="dk1"/>
              </a:buClr>
              <a:buSzPts val="2800"/>
              <a:buChar char="•"/>
            </a:pPr>
            <a:r>
              <a:rPr lang="en-US"/>
              <a:t>Are you using indentation to show where control structures (if, else, while and other loops) begin and end, and where the code within them is?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8" name="Google Shape;17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Are your variable naming conventions consistent throughout the code and do they briefly describe that data that they’ll contain?</a:t>
            </a:r>
            <a:endParaRPr/>
          </a:p>
          <a:p>
            <a:pPr indent="-228600" lvl="0" marL="228600" rtl="0" algn="l">
              <a:lnSpc>
                <a:spcPct val="90000"/>
              </a:lnSpc>
              <a:spcBef>
                <a:spcPts val="1000"/>
              </a:spcBef>
              <a:spcAft>
                <a:spcPts val="0"/>
              </a:spcAft>
              <a:buClr>
                <a:schemeClr val="dk1"/>
              </a:buClr>
              <a:buSzPts val="2800"/>
              <a:buChar char="•"/>
            </a:pPr>
            <a:r>
              <a:rPr lang="en-US"/>
              <a:t>Are functions named in accordance with what they do?</a:t>
            </a:r>
            <a:endParaRPr/>
          </a:p>
          <a:p>
            <a:pPr indent="-228600" lvl="0" marL="228600" rtl="0" algn="l">
              <a:lnSpc>
                <a:spcPct val="90000"/>
              </a:lnSpc>
              <a:spcBef>
                <a:spcPts val="1000"/>
              </a:spcBef>
              <a:spcAft>
                <a:spcPts val="0"/>
              </a:spcAft>
              <a:buClr>
                <a:schemeClr val="dk1"/>
              </a:buClr>
              <a:buSzPts val="2800"/>
              <a:buChar char="•"/>
            </a:pPr>
            <a:r>
              <a:rPr lang="en-US"/>
              <a:t>If you come back to the code in a few weeks or months, will you be able to work out what’s happening without needing to look at every line?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4" name="Google Shape;18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are you commenting the work?</a:t>
            </a:r>
            <a:endParaRPr/>
          </a:p>
          <a:p>
            <a:pPr indent="-228600" lvl="0" marL="228600" rtl="0" algn="l">
              <a:lnSpc>
                <a:spcPct val="90000"/>
              </a:lnSpc>
              <a:spcBef>
                <a:spcPts val="1000"/>
              </a:spcBef>
              <a:spcAft>
                <a:spcPts val="0"/>
              </a:spcAft>
              <a:buClr>
                <a:schemeClr val="dk1"/>
              </a:buClr>
              <a:buSzPts val="2400"/>
              <a:buChar char="•"/>
            </a:pPr>
            <a:r>
              <a:rPr lang="en-US" sz="2400"/>
              <a:t>/* </a:t>
            </a:r>
            <a:endParaRPr/>
          </a:p>
          <a:p>
            <a:pPr indent="-228600" lvl="0" marL="228600" rtl="0" algn="l">
              <a:lnSpc>
                <a:spcPct val="90000"/>
              </a:lnSpc>
              <a:spcBef>
                <a:spcPts val="1000"/>
              </a:spcBef>
              <a:spcAft>
                <a:spcPts val="0"/>
              </a:spcAft>
              <a:buClr>
                <a:schemeClr val="dk1"/>
              </a:buClr>
              <a:buSzPts val="2400"/>
              <a:buChar char="•"/>
            </a:pPr>
            <a:r>
              <a:rPr lang="en-US" sz="2400"/>
              <a:t>     changed by :</a:t>
            </a:r>
            <a:endParaRPr/>
          </a:p>
          <a:p>
            <a:pPr indent="-228600" lvl="0" marL="228600" rtl="0" algn="l">
              <a:lnSpc>
                <a:spcPct val="90000"/>
              </a:lnSpc>
              <a:spcBef>
                <a:spcPts val="1000"/>
              </a:spcBef>
              <a:spcAft>
                <a:spcPts val="0"/>
              </a:spcAft>
              <a:buClr>
                <a:schemeClr val="dk1"/>
              </a:buClr>
              <a:buSzPts val="2400"/>
              <a:buChar char="•"/>
            </a:pPr>
            <a:r>
              <a:rPr lang="en-US" sz="2400"/>
              <a:t>     change description :</a:t>
            </a:r>
            <a:endParaRPr/>
          </a:p>
          <a:p>
            <a:pPr indent="-228600" lvl="0" marL="228600" rtl="0" algn="l">
              <a:lnSpc>
                <a:spcPct val="90000"/>
              </a:lnSpc>
              <a:spcBef>
                <a:spcPts val="1000"/>
              </a:spcBef>
              <a:spcAft>
                <a:spcPts val="0"/>
              </a:spcAft>
              <a:buClr>
                <a:schemeClr val="dk1"/>
              </a:buClr>
              <a:buSzPts val="2400"/>
              <a:buChar char="•"/>
            </a:pPr>
            <a:r>
              <a:rPr lang="en-US" sz="2400"/>
              <a:t>     date of change :</a:t>
            </a:r>
            <a:endParaRPr/>
          </a:p>
          <a:p>
            <a:pPr indent="-228600" lvl="0" marL="228600" rtl="0" algn="l">
              <a:lnSpc>
                <a:spcPct val="90000"/>
              </a:lnSpc>
              <a:spcBef>
                <a:spcPts val="1000"/>
              </a:spcBef>
              <a:spcAft>
                <a:spcPts val="0"/>
              </a:spcAft>
              <a:buClr>
                <a:schemeClr val="dk1"/>
              </a:buClr>
              <a:buSzPts val="2400"/>
              <a:buChar char="•"/>
            </a:pPr>
            <a:r>
              <a:rPr lang="en-US" sz="2400"/>
              <a:t>      client :</a:t>
            </a:r>
            <a:endParaRPr/>
          </a:p>
          <a:p>
            <a:pPr indent="-228600" lvl="0" marL="228600" rtl="0" algn="l">
              <a:lnSpc>
                <a:spcPct val="90000"/>
              </a:lnSpc>
              <a:spcBef>
                <a:spcPts val="1000"/>
              </a:spcBef>
              <a:spcAft>
                <a:spcPts val="0"/>
              </a:spcAft>
              <a:buClr>
                <a:schemeClr val="dk1"/>
              </a:buClr>
              <a:buSzPts val="2400"/>
              <a:buChar char="•"/>
            </a:pPr>
            <a:r>
              <a:rPr lang="en-US" sz="2400"/>
              <a:t>      bug ID :                          */</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Var iTax = “”;   // for holding value of intermediate tax</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0" name="Google Shape;19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 hard coding should be there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Use initialization files (.ini) </a:t>
            </a:r>
            <a:endParaRPr/>
          </a:p>
          <a:p>
            <a:pPr indent="-228600" lvl="0" marL="228600" rtl="0" algn="l">
              <a:lnSpc>
                <a:spcPct val="90000"/>
              </a:lnSpc>
              <a:spcBef>
                <a:spcPts val="1000"/>
              </a:spcBef>
              <a:spcAft>
                <a:spcPts val="0"/>
              </a:spcAft>
              <a:buClr>
                <a:schemeClr val="dk1"/>
              </a:buClr>
              <a:buSzPts val="2800"/>
              <a:buChar char="•"/>
            </a:pPr>
            <a:r>
              <a:rPr lang="en-US"/>
              <a:t>Use cascading style sheet (.css)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96" name="Google Shape;19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Clr>
                <a:schemeClr val="dk1"/>
              </a:buClr>
              <a:buSzPts val="3600"/>
              <a:buNone/>
            </a:pPr>
            <a:r>
              <a:t/>
            </a:r>
            <a:endParaRPr sz="3600"/>
          </a:p>
          <a:p>
            <a:pPr indent="0" lvl="0" marL="228600" rtl="0" algn="l">
              <a:lnSpc>
                <a:spcPct val="90000"/>
              </a:lnSpc>
              <a:spcBef>
                <a:spcPts val="1000"/>
              </a:spcBef>
              <a:spcAft>
                <a:spcPts val="0"/>
              </a:spcAft>
              <a:buClr>
                <a:schemeClr val="dk1"/>
              </a:buClr>
              <a:buSzPts val="3600"/>
              <a:buNone/>
            </a:pPr>
            <a:r>
              <a:t/>
            </a:r>
            <a:endParaRPr sz="3600"/>
          </a:p>
          <a:p>
            <a:pPr indent="0" lvl="0" marL="228600" rtl="0" algn="l">
              <a:lnSpc>
                <a:spcPct val="90000"/>
              </a:lnSpc>
              <a:spcBef>
                <a:spcPts val="1000"/>
              </a:spcBef>
              <a:spcAft>
                <a:spcPts val="0"/>
              </a:spcAft>
              <a:buClr>
                <a:schemeClr val="dk1"/>
              </a:buClr>
              <a:buSzPts val="3600"/>
              <a:buNone/>
            </a:pPr>
            <a:r>
              <a:t/>
            </a:r>
            <a:endParaRPr sz="3600"/>
          </a:p>
          <a:p>
            <a:pPr indent="-228600" lvl="0" marL="228600" rtl="0" algn="l">
              <a:lnSpc>
                <a:spcPct val="90000"/>
              </a:lnSpc>
              <a:spcBef>
                <a:spcPts val="1000"/>
              </a:spcBef>
              <a:spcAft>
                <a:spcPts val="0"/>
              </a:spcAft>
              <a:buClr>
                <a:schemeClr val="dk1"/>
              </a:buClr>
              <a:buSzPts val="3600"/>
              <a:buChar char="•"/>
            </a:pPr>
            <a:r>
              <a:rPr lang="en-US" sz="3600"/>
              <a:t>Var dateofreservation</a:t>
            </a:r>
            <a:endParaRPr sz="36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Coding Standards - Meaning</a:t>
            </a:r>
            <a:endParaRPr/>
          </a:p>
        </p:txBody>
      </p:sp>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Coding standards are a set of </a:t>
            </a:r>
            <a:endParaRPr/>
          </a:p>
          <a:p>
            <a:pPr indent="-228600" lvl="1" marL="685800" rtl="0" algn="l">
              <a:lnSpc>
                <a:spcPct val="90000"/>
              </a:lnSpc>
              <a:spcBef>
                <a:spcPts val="500"/>
              </a:spcBef>
              <a:spcAft>
                <a:spcPts val="0"/>
              </a:spcAft>
              <a:buClr>
                <a:schemeClr val="dk1"/>
              </a:buClr>
              <a:buSzPts val="2400"/>
              <a:buChar char="•"/>
            </a:pPr>
            <a:r>
              <a:rPr lang="en-US"/>
              <a:t>guidelines, </a:t>
            </a:r>
            <a:endParaRPr/>
          </a:p>
          <a:p>
            <a:pPr indent="-228600" lvl="1" marL="685800" rtl="0" algn="l">
              <a:lnSpc>
                <a:spcPct val="90000"/>
              </a:lnSpc>
              <a:spcBef>
                <a:spcPts val="500"/>
              </a:spcBef>
              <a:spcAft>
                <a:spcPts val="0"/>
              </a:spcAft>
              <a:buClr>
                <a:schemeClr val="dk1"/>
              </a:buClr>
              <a:buSzPts val="2400"/>
              <a:buChar char="•"/>
            </a:pPr>
            <a:r>
              <a:rPr lang="en-US"/>
              <a:t>best practices, </a:t>
            </a:r>
            <a:endParaRPr/>
          </a:p>
          <a:p>
            <a:pPr indent="-228600" lvl="1" marL="685800" rtl="0" algn="l">
              <a:lnSpc>
                <a:spcPct val="90000"/>
              </a:lnSpc>
              <a:spcBef>
                <a:spcPts val="500"/>
              </a:spcBef>
              <a:spcAft>
                <a:spcPts val="0"/>
              </a:spcAft>
              <a:buClr>
                <a:schemeClr val="dk1"/>
              </a:buClr>
              <a:buSzPts val="2400"/>
              <a:buChar char="•"/>
            </a:pPr>
            <a:r>
              <a:rPr lang="en-US"/>
              <a:t>programming styles and</a:t>
            </a:r>
            <a:endParaRPr/>
          </a:p>
          <a:p>
            <a:pPr indent="-228600" lvl="1" marL="685800" rtl="0" algn="l">
              <a:lnSpc>
                <a:spcPct val="90000"/>
              </a:lnSpc>
              <a:spcBef>
                <a:spcPts val="500"/>
              </a:spcBef>
              <a:spcAft>
                <a:spcPts val="0"/>
              </a:spcAft>
              <a:buClr>
                <a:schemeClr val="dk1"/>
              </a:buClr>
              <a:buSzPts val="2400"/>
              <a:buChar char="•"/>
            </a:pPr>
            <a:r>
              <a:rPr lang="en-US"/>
              <a:t>conventions </a:t>
            </a:r>
            <a:endParaRPr/>
          </a:p>
          <a:p>
            <a:pPr indent="-228600" lvl="0" marL="228600" rtl="0" algn="l">
              <a:lnSpc>
                <a:spcPct val="90000"/>
              </a:lnSpc>
              <a:spcBef>
                <a:spcPts val="1000"/>
              </a:spcBef>
              <a:spcAft>
                <a:spcPts val="0"/>
              </a:spcAft>
              <a:buClr>
                <a:schemeClr val="dk1"/>
              </a:buClr>
              <a:buSzPts val="2800"/>
              <a:buChar char="•"/>
            </a:pPr>
            <a:r>
              <a:rPr lang="en-US"/>
              <a:t>That developers adhere to when writing source code for a project.</a:t>
            </a:r>
            <a:endParaRPr/>
          </a:p>
          <a:p>
            <a:pPr indent="-228600" lvl="0" marL="228600" rtl="0" algn="l">
              <a:lnSpc>
                <a:spcPct val="90000"/>
              </a:lnSpc>
              <a:spcBef>
                <a:spcPts val="1000"/>
              </a:spcBef>
              <a:spcAft>
                <a:spcPts val="0"/>
              </a:spcAft>
              <a:buClr>
                <a:schemeClr val="dk1"/>
              </a:buClr>
              <a:buSzPts val="2800"/>
              <a:buChar char="•"/>
            </a:pPr>
            <a:r>
              <a:rPr lang="en-US"/>
              <a:t>All big software companies follow these standards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2" name="Google Shape;20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Clr>
                <a:schemeClr val="dk1"/>
              </a:buClr>
              <a:buSzPts val="3600"/>
              <a:buNone/>
            </a:pPr>
            <a:r>
              <a:t/>
            </a:r>
            <a:endParaRPr sz="3600"/>
          </a:p>
          <a:p>
            <a:pPr indent="0" lvl="0" marL="228600" rtl="0" algn="l">
              <a:lnSpc>
                <a:spcPct val="90000"/>
              </a:lnSpc>
              <a:spcBef>
                <a:spcPts val="1000"/>
              </a:spcBef>
              <a:spcAft>
                <a:spcPts val="0"/>
              </a:spcAft>
              <a:buClr>
                <a:schemeClr val="dk1"/>
              </a:buClr>
              <a:buSzPts val="3600"/>
              <a:buNone/>
            </a:pPr>
            <a:r>
              <a:t/>
            </a:r>
            <a:endParaRPr sz="3600"/>
          </a:p>
          <a:p>
            <a:pPr indent="-228600" lvl="0" marL="228600" rtl="0" algn="l">
              <a:lnSpc>
                <a:spcPct val="90000"/>
              </a:lnSpc>
              <a:spcBef>
                <a:spcPts val="1000"/>
              </a:spcBef>
              <a:spcAft>
                <a:spcPts val="0"/>
              </a:spcAft>
              <a:buClr>
                <a:schemeClr val="dk1"/>
              </a:buClr>
              <a:buSzPts val="3600"/>
              <a:buChar char="•"/>
            </a:pPr>
            <a:r>
              <a:rPr lang="en-US" sz="3600"/>
              <a:t>Var date_Of_Reservation</a:t>
            </a:r>
            <a:endParaRPr sz="36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8" name="Google Shape;20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Clr>
                <a:schemeClr val="dk1"/>
              </a:buClr>
              <a:buSzPts val="3600"/>
              <a:buNone/>
            </a:pPr>
            <a:r>
              <a:t/>
            </a:r>
            <a:endParaRPr sz="3600"/>
          </a:p>
          <a:p>
            <a:pPr indent="0" lvl="0" marL="228600" rtl="0" algn="l">
              <a:lnSpc>
                <a:spcPct val="90000"/>
              </a:lnSpc>
              <a:spcBef>
                <a:spcPts val="1000"/>
              </a:spcBef>
              <a:spcAft>
                <a:spcPts val="0"/>
              </a:spcAft>
              <a:buClr>
                <a:schemeClr val="dk1"/>
              </a:buClr>
              <a:buSzPts val="3600"/>
              <a:buNone/>
            </a:pPr>
            <a:r>
              <a:t/>
            </a:r>
            <a:endParaRPr sz="3600"/>
          </a:p>
          <a:p>
            <a:pPr indent="-228600" lvl="0" marL="228600" rtl="0" algn="l">
              <a:lnSpc>
                <a:spcPct val="90000"/>
              </a:lnSpc>
              <a:spcBef>
                <a:spcPts val="1000"/>
              </a:spcBef>
              <a:spcAft>
                <a:spcPts val="0"/>
              </a:spcAft>
              <a:buClr>
                <a:schemeClr val="dk1"/>
              </a:buClr>
              <a:buSzPts val="3600"/>
              <a:buChar char="•"/>
            </a:pPr>
            <a:r>
              <a:rPr lang="en-US" sz="3600"/>
              <a:t>Function calculatefinaltax()</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4" name="Google Shape;214;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Clr>
                <a:schemeClr val="dk1"/>
              </a:buClr>
              <a:buSzPts val="3600"/>
              <a:buNone/>
            </a:pPr>
            <a:r>
              <a:t/>
            </a:r>
            <a:endParaRPr sz="3600"/>
          </a:p>
          <a:p>
            <a:pPr indent="0" lvl="0" marL="228600" rtl="0" algn="l">
              <a:lnSpc>
                <a:spcPct val="90000"/>
              </a:lnSpc>
              <a:spcBef>
                <a:spcPts val="1000"/>
              </a:spcBef>
              <a:spcAft>
                <a:spcPts val="0"/>
              </a:spcAft>
              <a:buClr>
                <a:schemeClr val="dk1"/>
              </a:buClr>
              <a:buSzPts val="3600"/>
              <a:buNone/>
            </a:pPr>
            <a:r>
              <a:t/>
            </a:r>
            <a:endParaRPr sz="3600"/>
          </a:p>
          <a:p>
            <a:pPr indent="-228600" lvl="0" marL="228600" rtl="0" algn="l">
              <a:lnSpc>
                <a:spcPct val="90000"/>
              </a:lnSpc>
              <a:spcBef>
                <a:spcPts val="1000"/>
              </a:spcBef>
              <a:spcAft>
                <a:spcPts val="0"/>
              </a:spcAft>
              <a:buClr>
                <a:schemeClr val="dk1"/>
              </a:buClr>
              <a:buSzPts val="3600"/>
              <a:buChar char="•"/>
            </a:pPr>
            <a:r>
              <a:rPr lang="en-US" sz="3600"/>
              <a:t>Function calculateFinalTax()</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best applications are coded properly. </a:t>
            </a:r>
            <a:endParaRPr/>
          </a:p>
          <a:p>
            <a:pPr indent="-228600" lvl="0" marL="228600" rtl="0" algn="l">
              <a:lnSpc>
                <a:spcPct val="90000"/>
              </a:lnSpc>
              <a:spcBef>
                <a:spcPts val="1000"/>
              </a:spcBef>
              <a:spcAft>
                <a:spcPts val="0"/>
              </a:spcAft>
              <a:buClr>
                <a:schemeClr val="dk1"/>
              </a:buClr>
              <a:buSzPts val="2800"/>
              <a:buChar char="•"/>
            </a:pPr>
            <a:r>
              <a:rPr lang="en-US"/>
              <a:t>This sounds like an obvious statement, </a:t>
            </a:r>
            <a:endParaRPr/>
          </a:p>
          <a:p>
            <a:pPr indent="-228600" lvl="0" marL="228600" rtl="0" algn="l">
              <a:lnSpc>
                <a:spcPct val="90000"/>
              </a:lnSpc>
              <a:spcBef>
                <a:spcPts val="1000"/>
              </a:spcBef>
              <a:spcAft>
                <a:spcPts val="0"/>
              </a:spcAft>
              <a:buClr>
                <a:schemeClr val="dk1"/>
              </a:buClr>
              <a:buSzPts val="2800"/>
              <a:buChar char="•"/>
            </a:pPr>
            <a:r>
              <a:rPr lang="en-US"/>
              <a:t>but by ‘properly’, I mean that the code not only does its job well, </a:t>
            </a:r>
            <a:endParaRPr/>
          </a:p>
          <a:p>
            <a:pPr indent="-228600" lvl="0" marL="228600" rtl="0" algn="l">
              <a:lnSpc>
                <a:spcPct val="90000"/>
              </a:lnSpc>
              <a:spcBef>
                <a:spcPts val="1000"/>
              </a:spcBef>
              <a:spcAft>
                <a:spcPts val="0"/>
              </a:spcAft>
              <a:buClr>
                <a:schemeClr val="dk1"/>
              </a:buClr>
              <a:buSzPts val="2800"/>
              <a:buChar char="•"/>
            </a:pPr>
            <a:r>
              <a:rPr lang="en-US"/>
              <a:t>but is also easy to</a:t>
            </a:r>
            <a:endParaRPr/>
          </a:p>
          <a:p>
            <a:pPr indent="-228600" lvl="1" marL="685800" rtl="0" algn="l">
              <a:lnSpc>
                <a:spcPct val="90000"/>
              </a:lnSpc>
              <a:spcBef>
                <a:spcPts val="500"/>
              </a:spcBef>
              <a:spcAft>
                <a:spcPts val="0"/>
              </a:spcAft>
              <a:buClr>
                <a:schemeClr val="dk1"/>
              </a:buClr>
              <a:buSzPts val="2400"/>
              <a:buChar char="•"/>
            </a:pPr>
            <a:r>
              <a:rPr lang="en-US"/>
              <a:t>understand</a:t>
            </a:r>
            <a:endParaRPr/>
          </a:p>
          <a:p>
            <a:pPr indent="-228600" lvl="1" marL="685800" rtl="0" algn="l">
              <a:lnSpc>
                <a:spcPct val="90000"/>
              </a:lnSpc>
              <a:spcBef>
                <a:spcPts val="500"/>
              </a:spcBef>
              <a:spcAft>
                <a:spcPts val="0"/>
              </a:spcAft>
              <a:buClr>
                <a:schemeClr val="dk1"/>
              </a:buClr>
              <a:buSzPts val="2400"/>
              <a:buChar char="•"/>
            </a:pPr>
            <a:r>
              <a:rPr lang="en-US"/>
              <a:t>add to</a:t>
            </a:r>
            <a:endParaRPr/>
          </a:p>
          <a:p>
            <a:pPr indent="-228600" lvl="1" marL="685800" rtl="0" algn="l">
              <a:lnSpc>
                <a:spcPct val="90000"/>
              </a:lnSpc>
              <a:spcBef>
                <a:spcPts val="500"/>
              </a:spcBef>
              <a:spcAft>
                <a:spcPts val="0"/>
              </a:spcAft>
              <a:buClr>
                <a:schemeClr val="dk1"/>
              </a:buClr>
              <a:buSzPts val="2400"/>
              <a:buChar char="•"/>
            </a:pPr>
            <a:r>
              <a:rPr lang="en-US"/>
              <a:t>maintain and </a:t>
            </a:r>
            <a:endParaRPr/>
          </a:p>
          <a:p>
            <a:pPr indent="-228600" lvl="1" marL="685800" rtl="0" algn="l">
              <a:lnSpc>
                <a:spcPct val="90000"/>
              </a:lnSpc>
              <a:spcBef>
                <a:spcPts val="500"/>
              </a:spcBef>
              <a:spcAft>
                <a:spcPts val="0"/>
              </a:spcAft>
              <a:buClr>
                <a:schemeClr val="dk1"/>
              </a:buClr>
              <a:buSzPts val="2400"/>
              <a:buChar char="•"/>
            </a:pPr>
            <a:r>
              <a:rPr lang="en-US"/>
              <a:t>debug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Problem</a:t>
            </a:r>
            <a:endParaRPr/>
          </a:p>
        </p:txBody>
      </p:sp>
      <p:sp>
        <p:nvSpPr>
          <p:cNvPr id="106" name="Google Shape;10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we learn a language and start coding, we usually begin to code in a specific style. </a:t>
            </a:r>
            <a:endParaRPr/>
          </a:p>
          <a:p>
            <a:pPr indent="-228600" lvl="0" marL="228600" rtl="0" algn="l">
              <a:lnSpc>
                <a:spcPct val="90000"/>
              </a:lnSpc>
              <a:spcBef>
                <a:spcPts val="1000"/>
              </a:spcBef>
              <a:spcAft>
                <a:spcPts val="0"/>
              </a:spcAft>
              <a:buClr>
                <a:schemeClr val="dk1"/>
              </a:buClr>
              <a:buSzPts val="2800"/>
              <a:buChar char="•"/>
            </a:pPr>
            <a:r>
              <a:rPr lang="en-US"/>
              <a:t>In most cases, we’ll write in a style that we want, not one that has been suggested to us. </a:t>
            </a:r>
            <a:endParaRPr/>
          </a:p>
          <a:p>
            <a:pPr indent="-228600" lvl="0" marL="228600" rtl="0" algn="l">
              <a:lnSpc>
                <a:spcPct val="90000"/>
              </a:lnSpc>
              <a:spcBef>
                <a:spcPts val="1000"/>
              </a:spcBef>
              <a:spcAft>
                <a:spcPts val="0"/>
              </a:spcAft>
              <a:buClr>
                <a:schemeClr val="dk1"/>
              </a:buClr>
              <a:buSzPts val="2800"/>
              <a:buChar char="•"/>
            </a:pPr>
            <a:r>
              <a:rPr lang="en-US"/>
              <a:t>But once we start to code using a particular style, it will become second nature — we’ll use that style in everything we create.</a:t>
            </a:r>
            <a:endParaRPr/>
          </a:p>
          <a:p>
            <a:pPr indent="-228600" lvl="0" marL="228600" rtl="0" algn="l">
              <a:lnSpc>
                <a:spcPct val="90000"/>
              </a:lnSpc>
              <a:spcBef>
                <a:spcPts val="1000"/>
              </a:spcBef>
              <a:spcAft>
                <a:spcPts val="0"/>
              </a:spcAft>
              <a:buClr>
                <a:schemeClr val="dk1"/>
              </a:buClr>
              <a:buSzPts val="2800"/>
              <a:buChar char="•"/>
            </a:pPr>
            <a:r>
              <a:rPr lang="en-US"/>
              <a:t>When project gets bigger and team gets bigger your personal style will create a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 :</a:t>
            </a:r>
            <a:r>
              <a:rPr b="1" lang="en-US"/>
              <a:t> Coding Standards &amp; Guidelines</a:t>
            </a:r>
            <a:endParaRPr/>
          </a:p>
        </p:txBody>
      </p:sp>
      <p:sp>
        <p:nvSpPr>
          <p:cNvPr id="112" name="Google Shape;11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Coding standards tells developers how they must write their code. </a:t>
            </a:r>
            <a:endParaRPr/>
          </a:p>
          <a:p>
            <a:pPr indent="-228600" lvl="0" marL="228600" rtl="0" algn="l">
              <a:lnSpc>
                <a:spcPct val="90000"/>
              </a:lnSpc>
              <a:spcBef>
                <a:spcPts val="1000"/>
              </a:spcBef>
              <a:spcAft>
                <a:spcPts val="0"/>
              </a:spcAft>
              <a:buClr>
                <a:schemeClr val="dk1"/>
              </a:buClr>
              <a:buSzPts val="2800"/>
              <a:buChar char="•"/>
            </a:pPr>
            <a:r>
              <a:rPr lang="en-US"/>
              <a:t>Instead of each developer coding in their own preferred style, they will write all code to the standards. </a:t>
            </a:r>
            <a:endParaRPr/>
          </a:p>
          <a:p>
            <a:pPr indent="-228600" lvl="0" marL="228600" rtl="0" algn="l">
              <a:lnSpc>
                <a:spcPct val="90000"/>
              </a:lnSpc>
              <a:spcBef>
                <a:spcPts val="1000"/>
              </a:spcBef>
              <a:spcAft>
                <a:spcPts val="0"/>
              </a:spcAft>
              <a:buClr>
                <a:schemeClr val="dk1"/>
              </a:buClr>
              <a:buSzPts val="2800"/>
              <a:buChar char="•"/>
            </a:pPr>
            <a:r>
              <a:rPr lang="en-US"/>
              <a:t>This makes sure that a large project is coded in a consistent style — parts are not written differently by different programmers.</a:t>
            </a:r>
            <a:endParaRPr/>
          </a:p>
          <a:p>
            <a:pPr indent="-228600" lvl="0" marL="228600" rtl="0" algn="l">
              <a:lnSpc>
                <a:spcPct val="90000"/>
              </a:lnSpc>
              <a:spcBef>
                <a:spcPts val="1000"/>
              </a:spcBef>
              <a:spcAft>
                <a:spcPts val="0"/>
              </a:spcAft>
              <a:buClr>
                <a:schemeClr val="dk1"/>
              </a:buClr>
              <a:buSzPts val="2800"/>
              <a:buChar char="•"/>
            </a:pPr>
            <a:r>
              <a:rPr lang="en-US"/>
              <a:t>Not only does this solution make the code easier to understand, it also ensures that any developer who looks at the code at a later stage will know what to expect throughout the entire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8" name="Google Shape;11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500"/>
              <a:buNone/>
            </a:pPr>
            <a:r>
              <a:rPr lang="en-US" sz="2500"/>
              <a:t>But, what is the </a:t>
            </a:r>
            <a:r>
              <a:rPr b="1" lang="en-US" sz="2500"/>
              <a:t>difference</a:t>
            </a:r>
            <a:r>
              <a:rPr lang="en-US" sz="2500"/>
              <a:t> between a coding guideline and a coding standard? </a:t>
            </a:r>
            <a:endParaRPr/>
          </a:p>
          <a:p>
            <a:pPr indent="-228600" lvl="0" marL="228600" rtl="0" algn="just">
              <a:lnSpc>
                <a:spcPct val="90000"/>
              </a:lnSpc>
              <a:spcBef>
                <a:spcPts val="1000"/>
              </a:spcBef>
              <a:spcAft>
                <a:spcPts val="0"/>
              </a:spcAft>
              <a:buClr>
                <a:schemeClr val="dk1"/>
              </a:buClr>
              <a:buSzPts val="2500"/>
              <a:buChar char="•"/>
            </a:pPr>
            <a:r>
              <a:rPr lang="en-US" sz="2500"/>
              <a:t>It is mandatory for the programmers to follow the coding standards. Compliance of their code to coding standards is verified during code inspection. Any code that does not conform to the coding standards is rejected during code review and the code is reworked by the concerned programmer . </a:t>
            </a:r>
            <a:endParaRPr/>
          </a:p>
          <a:p>
            <a:pPr indent="-228600" lvl="0" marL="228600" rtl="0" algn="just">
              <a:lnSpc>
                <a:spcPct val="90000"/>
              </a:lnSpc>
              <a:spcBef>
                <a:spcPts val="1000"/>
              </a:spcBef>
              <a:spcAft>
                <a:spcPts val="0"/>
              </a:spcAft>
              <a:buClr>
                <a:schemeClr val="dk1"/>
              </a:buClr>
              <a:buSzPts val="2500"/>
              <a:buChar char="•"/>
            </a:pPr>
            <a:r>
              <a:rPr lang="en-US" sz="2500"/>
              <a:t>In contrast, coding guidelines provide some general suggestions regarding the coding style to be followed but leave the actual implementation of these guidelines to the discretion of the individual developers.</a:t>
            </a:r>
            <a:endParaRPr/>
          </a:p>
          <a:p>
            <a:pPr indent="-69850" lvl="0" marL="228600" rtl="0" algn="l">
              <a:lnSpc>
                <a:spcPct val="90000"/>
              </a:lnSpc>
              <a:spcBef>
                <a:spcPts val="1000"/>
              </a:spcBef>
              <a:spcAft>
                <a:spcPts val="0"/>
              </a:spcAft>
              <a:buClr>
                <a:schemeClr val="dk1"/>
              </a:buClr>
              <a:buSzPts val="2500"/>
              <a:buNone/>
            </a:pPr>
            <a: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838200" y="820271"/>
            <a:ext cx="10515600" cy="5356692"/>
          </a:xfrm>
          <a:prstGeom prst="rect">
            <a:avLst/>
          </a:prstGeom>
          <a:noFill/>
          <a:ln>
            <a:noFill/>
          </a:ln>
        </p:spPr>
        <p:txBody>
          <a:bodyPr anchorCtr="0" anchor="t" bIns="45700" lIns="91425" spcFirstLastPara="1" rIns="91425" wrap="square" tIns="45700">
            <a:normAutofit/>
          </a:bodyPr>
          <a:lstStyle/>
          <a:p>
            <a:pPr indent="0" lvl="0" marL="228600" rtl="0" algn="ctr">
              <a:lnSpc>
                <a:spcPct val="90000"/>
              </a:lnSpc>
              <a:spcBef>
                <a:spcPts val="0"/>
              </a:spcBef>
              <a:spcAft>
                <a:spcPts val="0"/>
              </a:spcAft>
              <a:buClr>
                <a:schemeClr val="dk1"/>
              </a:buClr>
              <a:buSzPts val="5400"/>
              <a:buNone/>
            </a:pPr>
            <a:r>
              <a:t/>
            </a:r>
            <a:endParaRPr sz="5400"/>
          </a:p>
          <a:p>
            <a:pPr indent="0" lvl="0" marL="228600" rtl="0" algn="ctr">
              <a:lnSpc>
                <a:spcPct val="90000"/>
              </a:lnSpc>
              <a:spcBef>
                <a:spcPts val="1000"/>
              </a:spcBef>
              <a:spcAft>
                <a:spcPts val="0"/>
              </a:spcAft>
              <a:buClr>
                <a:schemeClr val="dk1"/>
              </a:buClr>
              <a:buSzPts val="5400"/>
              <a:buNone/>
            </a:pPr>
            <a:r>
              <a:t/>
            </a:r>
            <a:endParaRPr sz="5400"/>
          </a:p>
          <a:p>
            <a:pPr indent="0" lvl="0" marL="0" rtl="0" algn="ctr">
              <a:lnSpc>
                <a:spcPct val="90000"/>
              </a:lnSpc>
              <a:spcBef>
                <a:spcPts val="1000"/>
              </a:spcBef>
              <a:spcAft>
                <a:spcPts val="0"/>
              </a:spcAft>
              <a:buClr>
                <a:schemeClr val="dk1"/>
              </a:buClr>
              <a:buSzPts val="5400"/>
              <a:buNone/>
            </a:pPr>
            <a:r>
              <a:rPr lang="en-US" sz="5400"/>
              <a:t>Some Standards</a:t>
            </a:r>
            <a:endParaRPr sz="5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Standard headers for different modules</a:t>
            </a:r>
            <a:endParaRPr/>
          </a:p>
        </p:txBody>
      </p:sp>
      <p:sp>
        <p:nvSpPr>
          <p:cNvPr id="129" name="Google Shape;129;p20"/>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n-US"/>
              <a:t>The header of different modules should have standard format and information for ease of understanding and maintenance. </a:t>
            </a:r>
            <a:endParaRPr/>
          </a:p>
          <a:p>
            <a:pPr indent="0" lvl="0" marL="0" rtl="0" algn="just">
              <a:lnSpc>
                <a:spcPct val="90000"/>
              </a:lnSpc>
              <a:spcBef>
                <a:spcPts val="1000"/>
              </a:spcBef>
              <a:spcAft>
                <a:spcPts val="0"/>
              </a:spcAft>
              <a:buClr>
                <a:schemeClr val="dk1"/>
              </a:buClr>
              <a:buSzPct val="100000"/>
              <a:buNone/>
            </a:pPr>
            <a:r>
              <a:rPr lang="en-US"/>
              <a:t>The following is an example of header format that is being used in some companies:</a:t>
            </a:r>
            <a:endParaRPr/>
          </a:p>
          <a:p>
            <a:pPr indent="-228600" lvl="0" marL="228600" rtl="0" algn="just">
              <a:lnSpc>
                <a:spcPct val="90000"/>
              </a:lnSpc>
              <a:spcBef>
                <a:spcPts val="1000"/>
              </a:spcBef>
              <a:spcAft>
                <a:spcPts val="0"/>
              </a:spcAft>
              <a:buClr>
                <a:schemeClr val="dk1"/>
              </a:buClr>
              <a:buSzPct val="100000"/>
              <a:buChar char="•"/>
            </a:pPr>
            <a:r>
              <a:rPr lang="en-US"/>
              <a:t>Name of the module. </a:t>
            </a:r>
            <a:endParaRPr/>
          </a:p>
          <a:p>
            <a:pPr indent="-228600" lvl="0" marL="228600" rtl="0" algn="just">
              <a:lnSpc>
                <a:spcPct val="90000"/>
              </a:lnSpc>
              <a:spcBef>
                <a:spcPts val="1000"/>
              </a:spcBef>
              <a:spcAft>
                <a:spcPts val="0"/>
              </a:spcAft>
              <a:buClr>
                <a:schemeClr val="dk1"/>
              </a:buClr>
              <a:buSzPct val="100000"/>
              <a:buChar char="•"/>
            </a:pPr>
            <a:r>
              <a:rPr lang="en-US"/>
              <a:t>Date on which the module was created. </a:t>
            </a:r>
            <a:endParaRPr/>
          </a:p>
          <a:p>
            <a:pPr indent="-228600" lvl="0" marL="228600" rtl="0" algn="just">
              <a:lnSpc>
                <a:spcPct val="90000"/>
              </a:lnSpc>
              <a:spcBef>
                <a:spcPts val="1000"/>
              </a:spcBef>
              <a:spcAft>
                <a:spcPts val="0"/>
              </a:spcAft>
              <a:buClr>
                <a:schemeClr val="dk1"/>
              </a:buClr>
              <a:buSzPct val="100000"/>
              <a:buChar char="•"/>
            </a:pPr>
            <a:r>
              <a:rPr lang="en-US"/>
              <a:t>Author’s name. </a:t>
            </a:r>
            <a:endParaRPr/>
          </a:p>
          <a:p>
            <a:pPr indent="-228600" lvl="0" marL="228600" rtl="0" algn="just">
              <a:lnSpc>
                <a:spcPct val="90000"/>
              </a:lnSpc>
              <a:spcBef>
                <a:spcPts val="1000"/>
              </a:spcBef>
              <a:spcAft>
                <a:spcPts val="0"/>
              </a:spcAft>
              <a:buClr>
                <a:schemeClr val="dk1"/>
              </a:buClr>
              <a:buSzPct val="100000"/>
              <a:buChar char="•"/>
            </a:pPr>
            <a:r>
              <a:rPr lang="en-US"/>
              <a:t>Modification history. </a:t>
            </a:r>
            <a:endParaRPr/>
          </a:p>
          <a:p>
            <a:pPr indent="-228600" lvl="0" marL="228600" rtl="0" algn="just">
              <a:lnSpc>
                <a:spcPct val="90000"/>
              </a:lnSpc>
              <a:spcBef>
                <a:spcPts val="1000"/>
              </a:spcBef>
              <a:spcAft>
                <a:spcPts val="0"/>
              </a:spcAft>
              <a:buClr>
                <a:schemeClr val="dk1"/>
              </a:buClr>
              <a:buSzPct val="100000"/>
              <a:buChar char="•"/>
            </a:pPr>
            <a:r>
              <a:rPr lang="en-US"/>
              <a:t>Synopsis of the module. This is a small write up about what the module does. </a:t>
            </a:r>
            <a:endParaRPr/>
          </a:p>
          <a:p>
            <a:pPr indent="-228600" lvl="0" marL="228600" rtl="0" algn="just">
              <a:lnSpc>
                <a:spcPct val="90000"/>
              </a:lnSpc>
              <a:spcBef>
                <a:spcPts val="1000"/>
              </a:spcBef>
              <a:spcAft>
                <a:spcPts val="0"/>
              </a:spcAft>
              <a:buClr>
                <a:schemeClr val="dk1"/>
              </a:buClr>
              <a:buSzPct val="100000"/>
              <a:buChar char="•"/>
            </a:pPr>
            <a:r>
              <a:rPr lang="en-US"/>
              <a:t>Different functions supported in the module, along with their input/output parameters. </a:t>
            </a:r>
            <a:endParaRPr/>
          </a:p>
          <a:p>
            <a:pPr indent="-228600" lvl="0" marL="228600" rtl="0" algn="just">
              <a:lnSpc>
                <a:spcPct val="90000"/>
              </a:lnSpc>
              <a:spcBef>
                <a:spcPts val="1000"/>
              </a:spcBef>
              <a:spcAft>
                <a:spcPts val="0"/>
              </a:spcAft>
              <a:buClr>
                <a:schemeClr val="dk1"/>
              </a:buClr>
              <a:buSzPct val="100000"/>
              <a:buChar char="•"/>
            </a:pPr>
            <a:r>
              <a:rPr lang="en-US"/>
              <a:t>Global variables accessed/modified by the module.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Naming conventions</a:t>
            </a:r>
            <a:endParaRPr/>
          </a:p>
        </p:txBody>
      </p:sp>
      <p:sp>
        <p:nvSpPr>
          <p:cNvPr id="135" name="Google Shape;13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400"/>
              <a:buChar char="•"/>
            </a:pPr>
            <a:r>
              <a:rPr lang="en-US" sz="2400"/>
              <a:t>Global variable names would always start with a capital letter (e.g., GlobalData)</a:t>
            </a:r>
            <a:endParaRPr/>
          </a:p>
          <a:p>
            <a:pPr indent="-228600" lvl="0" marL="228600" rtl="0" algn="just">
              <a:lnSpc>
                <a:spcPct val="90000"/>
              </a:lnSpc>
              <a:spcBef>
                <a:spcPts val="1000"/>
              </a:spcBef>
              <a:spcAft>
                <a:spcPts val="0"/>
              </a:spcAft>
              <a:buClr>
                <a:schemeClr val="dk1"/>
              </a:buClr>
              <a:buSzPts val="2400"/>
              <a:buChar char="•"/>
            </a:pPr>
            <a:r>
              <a:rPr lang="en-US" sz="2400"/>
              <a:t>local variable names start with small letters (e.g., localData). </a:t>
            </a:r>
            <a:endParaRPr/>
          </a:p>
          <a:p>
            <a:pPr indent="-228600" lvl="0" marL="228600" rtl="0" algn="just">
              <a:lnSpc>
                <a:spcPct val="90000"/>
              </a:lnSpc>
              <a:spcBef>
                <a:spcPts val="1000"/>
              </a:spcBef>
              <a:spcAft>
                <a:spcPts val="0"/>
              </a:spcAft>
              <a:buClr>
                <a:schemeClr val="dk1"/>
              </a:buClr>
              <a:buSzPts val="2400"/>
              <a:buChar char="•"/>
            </a:pPr>
            <a:r>
              <a:rPr lang="en-US" sz="2400"/>
              <a:t>Constant names should be formed using capital letters only (e.g., CONSTDATA).</a:t>
            </a:r>
            <a:endParaRPr/>
          </a:p>
          <a:p>
            <a:pPr indent="-228600" lvl="1" marL="228600" rtl="0" algn="just">
              <a:lnSpc>
                <a:spcPct val="90000"/>
              </a:lnSpc>
              <a:spcBef>
                <a:spcPts val="1000"/>
              </a:spcBef>
              <a:spcAft>
                <a:spcPts val="0"/>
              </a:spcAft>
              <a:buClr>
                <a:schemeClr val="dk1"/>
              </a:buClr>
              <a:buSzPts val="2400"/>
              <a:buChar char="•"/>
            </a:pPr>
            <a:r>
              <a:rPr lang="en-US"/>
              <a:t>Method names should be starting with lower case (eg getValue())</a:t>
            </a:r>
            <a:endParaRPr/>
          </a:p>
          <a:p>
            <a:pPr indent="-228600" lvl="1" marL="228600" rtl="0" algn="just">
              <a:lnSpc>
                <a:spcPct val="90000"/>
              </a:lnSpc>
              <a:spcBef>
                <a:spcPts val="1000"/>
              </a:spcBef>
              <a:spcAft>
                <a:spcPts val="0"/>
              </a:spcAft>
              <a:buClr>
                <a:schemeClr val="dk1"/>
              </a:buClr>
              <a:buSzPts val="2400"/>
              <a:buChar char="•"/>
            </a:pPr>
            <a:r>
              <a:rPr lang="en-US"/>
              <a:t>Prefix </a:t>
            </a:r>
            <a:r>
              <a:rPr i="1" lang="en-US"/>
              <a:t>is</a:t>
            </a:r>
            <a:r>
              <a:rPr lang="en-US"/>
              <a:t> should be used for boolean methods</a:t>
            </a:r>
            <a:endParaRPr/>
          </a:p>
          <a:p>
            <a:pPr indent="-228600" lvl="1" marL="228600" rtl="0" algn="just">
              <a:lnSpc>
                <a:spcPct val="90000"/>
              </a:lnSpc>
              <a:spcBef>
                <a:spcPts val="1000"/>
              </a:spcBef>
              <a:spcAft>
                <a:spcPts val="0"/>
              </a:spcAft>
              <a:buClr>
                <a:schemeClr val="dk1"/>
              </a:buClr>
              <a:buSzPts val="2400"/>
              <a:buChar char="•"/>
            </a:pPr>
            <a:r>
              <a:rPr lang="en-US"/>
              <a:t>Package name should be in lower case (mypackage, edu.iitk.maths)</a:t>
            </a:r>
            <a:endParaRPr/>
          </a:p>
          <a:p>
            <a:pPr indent="-228600" lvl="1" marL="228600" rtl="0" algn="just">
              <a:lnSpc>
                <a:spcPct val="90000"/>
              </a:lnSpc>
              <a:spcBef>
                <a:spcPts val="1000"/>
              </a:spcBef>
              <a:spcAft>
                <a:spcPts val="0"/>
              </a:spcAft>
              <a:buClr>
                <a:schemeClr val="dk1"/>
              </a:buClr>
              <a:buSzPts val="2400"/>
              <a:buChar char="•"/>
            </a:pPr>
            <a:r>
              <a:rPr lang="en-US"/>
              <a:t>File naming convention</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