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6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E3F7A5-250A-4BA3-8AE0-915E43531856}" type="datetimeFigureOut">
              <a:rPr lang="en-US" smtClean="0"/>
              <a:t>10/29/2019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EC66F8-E8A1-47C3-A829-30440653A843}" type="slidenum">
              <a:rPr lang="en-US" smtClean="0"/>
              <a:t>‹#›</a:t>
            </a:fld>
            <a:endParaRPr lang="en-US"/>
          </a:p>
        </p:txBody>
      </p:sp>
    </p:spTree>
    <p:extLst>
      <p:ext uri="{BB962C8B-B14F-4D97-AF65-F5344CB8AC3E}">
        <p14:creationId xmlns:p14="http://schemas.microsoft.com/office/powerpoint/2010/main" val="849084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A8E3F04E-3C7C-46E8-90DD-6F5D9EFB27AF}" type="slidenum">
              <a:rPr lang="en-US" altLang="en-US" smtClean="0">
                <a:latin typeface="Times New Roman" panose="02020603050405020304" pitchFamily="18" charset="0"/>
              </a:rPr>
              <a:pPr/>
              <a:t>2</a:t>
            </a:fld>
            <a:endParaRPr lang="en-US" altLang="en-US" smtClean="0">
              <a:latin typeface="Times New Roman" panose="02020603050405020304"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746382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372AF07-53EA-4F06-8501-3BF5B27E7CD8}" type="slidenum">
              <a:rPr lang="en-US" altLang="en-US" smtClean="0">
                <a:latin typeface="Times New Roman" panose="02020603050405020304" pitchFamily="18" charset="0"/>
              </a:rPr>
              <a:pPr/>
              <a:t>3</a:t>
            </a:fld>
            <a:endParaRPr lang="en-US" altLang="en-US" smtClean="0">
              <a:latin typeface="Times New Roman" panose="02020603050405020304"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679065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9CE9AEA7-9974-4C1E-8162-9A3CDF5223C2}" type="slidenum">
              <a:rPr lang="en-US" altLang="en-US" smtClean="0">
                <a:latin typeface="Times New Roman" panose="02020603050405020304" pitchFamily="18" charset="0"/>
              </a:rPr>
              <a:pPr/>
              <a:t>4</a:t>
            </a:fld>
            <a:endParaRPr lang="en-US" altLang="en-US" smtClean="0">
              <a:latin typeface="Times New Roman" panose="02020603050405020304"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190458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C425C4F0-5FB8-4ED8-B02A-D35197AC73B9}" type="slidenum">
              <a:rPr lang="en-US" altLang="en-US" smtClean="0">
                <a:latin typeface="Times New Roman" panose="02020603050405020304" pitchFamily="18" charset="0"/>
              </a:rPr>
              <a:pPr/>
              <a:t>5</a:t>
            </a:fld>
            <a:endParaRPr lang="en-US" altLang="en-US" smtClean="0">
              <a:latin typeface="Times New Roman" panose="02020603050405020304"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505517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351E94D-76E3-4C9E-9DC4-2D030E8079EE}" type="slidenum">
              <a:rPr lang="en-US" altLang="en-US" smtClean="0">
                <a:latin typeface="Times New Roman" panose="02020603050405020304" pitchFamily="18" charset="0"/>
              </a:rPr>
              <a:pPr/>
              <a:t>6</a:t>
            </a:fld>
            <a:endParaRPr lang="en-US" altLang="en-US" smtClean="0">
              <a:latin typeface="Times New Roman" panose="02020603050405020304"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087623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DEE7BA8-7209-4B8F-88A6-013E3CD4C498}" type="slidenum">
              <a:rPr lang="en-US" altLang="en-US" smtClean="0">
                <a:latin typeface="Times New Roman" panose="02020603050405020304" pitchFamily="18" charset="0"/>
              </a:rPr>
              <a:pPr/>
              <a:t>7</a:t>
            </a:fld>
            <a:endParaRPr lang="en-US" altLang="en-US" smtClean="0">
              <a:latin typeface="Times New Roman" panose="02020603050405020304"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758360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A3FEDF57-7337-456C-A1C2-A3FCE9879E82}" type="slidenum">
              <a:rPr lang="en-US" altLang="en-US" smtClean="0">
                <a:latin typeface="Times New Roman" panose="02020603050405020304" pitchFamily="18" charset="0"/>
              </a:rPr>
              <a:pPr/>
              <a:t>8</a:t>
            </a:fld>
            <a:endParaRPr lang="en-US" altLang="en-US" smtClean="0">
              <a:latin typeface="Times New Roman" panose="02020603050405020304"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929520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AD6E62-E840-4906-92DE-DB619CCC67DA}"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A6B7B-7D9D-4704-98DA-C8D393448D6F}" type="slidenum">
              <a:rPr lang="en-US" smtClean="0"/>
              <a:t>‹#›</a:t>
            </a:fld>
            <a:endParaRPr lang="en-US"/>
          </a:p>
        </p:txBody>
      </p:sp>
    </p:spTree>
    <p:extLst>
      <p:ext uri="{BB962C8B-B14F-4D97-AF65-F5344CB8AC3E}">
        <p14:creationId xmlns:p14="http://schemas.microsoft.com/office/powerpoint/2010/main" val="2551727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AD6E62-E840-4906-92DE-DB619CCC67DA}"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A6B7B-7D9D-4704-98DA-C8D393448D6F}" type="slidenum">
              <a:rPr lang="en-US" smtClean="0"/>
              <a:t>‹#›</a:t>
            </a:fld>
            <a:endParaRPr lang="en-US"/>
          </a:p>
        </p:txBody>
      </p:sp>
    </p:spTree>
    <p:extLst>
      <p:ext uri="{BB962C8B-B14F-4D97-AF65-F5344CB8AC3E}">
        <p14:creationId xmlns:p14="http://schemas.microsoft.com/office/powerpoint/2010/main" val="2045971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AD6E62-E840-4906-92DE-DB619CCC67DA}"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A6B7B-7D9D-4704-98DA-C8D393448D6F}" type="slidenum">
              <a:rPr lang="en-US" smtClean="0"/>
              <a:t>‹#›</a:t>
            </a:fld>
            <a:endParaRPr lang="en-US"/>
          </a:p>
        </p:txBody>
      </p:sp>
    </p:spTree>
    <p:extLst>
      <p:ext uri="{BB962C8B-B14F-4D97-AF65-F5344CB8AC3E}">
        <p14:creationId xmlns:p14="http://schemas.microsoft.com/office/powerpoint/2010/main" val="4185778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AD6E62-E840-4906-92DE-DB619CCC67DA}"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A6B7B-7D9D-4704-98DA-C8D393448D6F}" type="slidenum">
              <a:rPr lang="en-US" smtClean="0"/>
              <a:t>‹#›</a:t>
            </a:fld>
            <a:endParaRPr lang="en-US"/>
          </a:p>
        </p:txBody>
      </p:sp>
    </p:spTree>
    <p:extLst>
      <p:ext uri="{BB962C8B-B14F-4D97-AF65-F5344CB8AC3E}">
        <p14:creationId xmlns:p14="http://schemas.microsoft.com/office/powerpoint/2010/main" val="1492194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AD6E62-E840-4906-92DE-DB619CCC67DA}"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A6B7B-7D9D-4704-98DA-C8D393448D6F}" type="slidenum">
              <a:rPr lang="en-US" smtClean="0"/>
              <a:t>‹#›</a:t>
            </a:fld>
            <a:endParaRPr lang="en-US"/>
          </a:p>
        </p:txBody>
      </p:sp>
    </p:spTree>
    <p:extLst>
      <p:ext uri="{BB962C8B-B14F-4D97-AF65-F5344CB8AC3E}">
        <p14:creationId xmlns:p14="http://schemas.microsoft.com/office/powerpoint/2010/main" val="2152262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AD6E62-E840-4906-92DE-DB619CCC67DA}" type="datetimeFigureOut">
              <a:rPr lang="en-US" smtClean="0"/>
              <a:t>10/29/2019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A6B7B-7D9D-4704-98DA-C8D393448D6F}" type="slidenum">
              <a:rPr lang="en-US" smtClean="0"/>
              <a:t>‹#›</a:t>
            </a:fld>
            <a:endParaRPr lang="en-US"/>
          </a:p>
        </p:txBody>
      </p:sp>
    </p:spTree>
    <p:extLst>
      <p:ext uri="{BB962C8B-B14F-4D97-AF65-F5344CB8AC3E}">
        <p14:creationId xmlns:p14="http://schemas.microsoft.com/office/powerpoint/2010/main" val="3515826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AD6E62-E840-4906-92DE-DB619CCC67DA}" type="datetimeFigureOut">
              <a:rPr lang="en-US" smtClean="0"/>
              <a:t>10/29/2019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3A6B7B-7D9D-4704-98DA-C8D393448D6F}" type="slidenum">
              <a:rPr lang="en-US" smtClean="0"/>
              <a:t>‹#›</a:t>
            </a:fld>
            <a:endParaRPr lang="en-US"/>
          </a:p>
        </p:txBody>
      </p:sp>
    </p:spTree>
    <p:extLst>
      <p:ext uri="{BB962C8B-B14F-4D97-AF65-F5344CB8AC3E}">
        <p14:creationId xmlns:p14="http://schemas.microsoft.com/office/powerpoint/2010/main" val="4236664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AD6E62-E840-4906-92DE-DB619CCC67DA}" type="datetimeFigureOut">
              <a:rPr lang="en-US" smtClean="0"/>
              <a:t>10/29/2019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A6B7B-7D9D-4704-98DA-C8D393448D6F}" type="slidenum">
              <a:rPr lang="en-US" smtClean="0"/>
              <a:t>‹#›</a:t>
            </a:fld>
            <a:endParaRPr lang="en-US"/>
          </a:p>
        </p:txBody>
      </p:sp>
    </p:spTree>
    <p:extLst>
      <p:ext uri="{BB962C8B-B14F-4D97-AF65-F5344CB8AC3E}">
        <p14:creationId xmlns:p14="http://schemas.microsoft.com/office/powerpoint/2010/main" val="1597192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D6E62-E840-4906-92DE-DB619CCC67DA}" type="datetimeFigureOut">
              <a:rPr lang="en-US" smtClean="0"/>
              <a:t>10/29/2019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3A6B7B-7D9D-4704-98DA-C8D393448D6F}" type="slidenum">
              <a:rPr lang="en-US" smtClean="0"/>
              <a:t>‹#›</a:t>
            </a:fld>
            <a:endParaRPr lang="en-US"/>
          </a:p>
        </p:txBody>
      </p:sp>
    </p:spTree>
    <p:extLst>
      <p:ext uri="{BB962C8B-B14F-4D97-AF65-F5344CB8AC3E}">
        <p14:creationId xmlns:p14="http://schemas.microsoft.com/office/powerpoint/2010/main" val="872443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AD6E62-E840-4906-92DE-DB619CCC67DA}" type="datetimeFigureOut">
              <a:rPr lang="en-US" smtClean="0"/>
              <a:t>10/29/2019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A6B7B-7D9D-4704-98DA-C8D393448D6F}" type="slidenum">
              <a:rPr lang="en-US" smtClean="0"/>
              <a:t>‹#›</a:t>
            </a:fld>
            <a:endParaRPr lang="en-US"/>
          </a:p>
        </p:txBody>
      </p:sp>
    </p:spTree>
    <p:extLst>
      <p:ext uri="{BB962C8B-B14F-4D97-AF65-F5344CB8AC3E}">
        <p14:creationId xmlns:p14="http://schemas.microsoft.com/office/powerpoint/2010/main" val="467334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AD6E62-E840-4906-92DE-DB619CCC67DA}" type="datetimeFigureOut">
              <a:rPr lang="en-US" smtClean="0"/>
              <a:t>10/29/2019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A6B7B-7D9D-4704-98DA-C8D393448D6F}" type="slidenum">
              <a:rPr lang="en-US" smtClean="0"/>
              <a:t>‹#›</a:t>
            </a:fld>
            <a:endParaRPr lang="en-US"/>
          </a:p>
        </p:txBody>
      </p:sp>
    </p:spTree>
    <p:extLst>
      <p:ext uri="{BB962C8B-B14F-4D97-AF65-F5344CB8AC3E}">
        <p14:creationId xmlns:p14="http://schemas.microsoft.com/office/powerpoint/2010/main" val="2333179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AD6E62-E840-4906-92DE-DB619CCC67DA}" type="datetimeFigureOut">
              <a:rPr lang="en-US" smtClean="0"/>
              <a:t>10/29/2019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3A6B7B-7D9D-4704-98DA-C8D393448D6F}" type="slidenum">
              <a:rPr lang="en-US" smtClean="0"/>
              <a:t>‹#›</a:t>
            </a:fld>
            <a:endParaRPr lang="en-US"/>
          </a:p>
        </p:txBody>
      </p:sp>
    </p:spTree>
    <p:extLst>
      <p:ext uri="{BB962C8B-B14F-4D97-AF65-F5344CB8AC3E}">
        <p14:creationId xmlns:p14="http://schemas.microsoft.com/office/powerpoint/2010/main" val="1853084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Levels of Testing</a:t>
            </a:r>
            <a:endParaRPr lang="en-US" dirty="0"/>
          </a:p>
        </p:txBody>
      </p:sp>
    </p:spTree>
    <p:extLst>
      <p:ext uri="{BB962C8B-B14F-4D97-AF65-F5344CB8AC3E}">
        <p14:creationId xmlns:p14="http://schemas.microsoft.com/office/powerpoint/2010/main" val="2989671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Smoke testing</a:t>
            </a:r>
          </a:p>
          <a:p>
            <a:pPr lvl="1"/>
            <a:r>
              <a:rPr lang="en-US" dirty="0" smtClean="0"/>
              <a:t>determines </a:t>
            </a:r>
            <a:r>
              <a:rPr lang="en-US" dirty="0"/>
              <a:t>whether the employed build is stable or </a:t>
            </a:r>
            <a:r>
              <a:rPr lang="en-US" dirty="0" smtClean="0"/>
              <a:t>not</a:t>
            </a:r>
          </a:p>
          <a:p>
            <a:pPr lvl="1"/>
            <a:r>
              <a:rPr lang="en-US" dirty="0"/>
              <a:t>confirmation whether the quality assurance team can proceed with further </a:t>
            </a:r>
            <a:r>
              <a:rPr lang="en-US" dirty="0" smtClean="0"/>
              <a:t>testing</a:t>
            </a:r>
          </a:p>
          <a:p>
            <a:pPr lvl="1"/>
            <a:r>
              <a:rPr lang="en-US" dirty="0"/>
              <a:t>also known as </a:t>
            </a:r>
            <a:r>
              <a:rPr lang="en-US" b="1" i="1" dirty="0"/>
              <a:t>Confidence Testing</a:t>
            </a:r>
            <a:r>
              <a:rPr lang="en-US" dirty="0"/>
              <a:t> or </a:t>
            </a:r>
            <a:r>
              <a:rPr lang="en-US" b="1" i="1" dirty="0"/>
              <a:t>Build Verification </a:t>
            </a:r>
            <a:r>
              <a:rPr lang="en-US" b="1" i="1" dirty="0" smtClean="0"/>
              <a:t>Testing</a:t>
            </a:r>
          </a:p>
          <a:p>
            <a:pPr lvl="1"/>
            <a:r>
              <a:rPr lang="en-US" dirty="0"/>
              <a:t>To detect any early defects in software </a:t>
            </a:r>
            <a:r>
              <a:rPr lang="en-US" dirty="0" smtClean="0"/>
              <a:t>product</a:t>
            </a:r>
          </a:p>
          <a:p>
            <a:pPr lvl="1"/>
            <a:r>
              <a:rPr lang="en-US" dirty="0"/>
              <a:t>To demonstrate system stability</a:t>
            </a:r>
            <a:endParaRPr lang="en-US" dirty="0" smtClean="0"/>
          </a:p>
          <a:p>
            <a:pPr lvl="1"/>
            <a:endParaRPr lang="en-US" dirty="0"/>
          </a:p>
        </p:txBody>
      </p:sp>
    </p:spTree>
    <p:extLst>
      <p:ext uri="{BB962C8B-B14F-4D97-AF65-F5344CB8AC3E}">
        <p14:creationId xmlns:p14="http://schemas.microsoft.com/office/powerpoint/2010/main" val="4085782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Sanity Testing</a:t>
            </a:r>
          </a:p>
          <a:p>
            <a:pPr lvl="1"/>
            <a:r>
              <a:rPr lang="en-US" dirty="0"/>
              <a:t>performed to ensure that the code changes that are made are working as </a:t>
            </a:r>
            <a:r>
              <a:rPr lang="en-US" dirty="0" smtClean="0"/>
              <a:t>properly</a:t>
            </a:r>
          </a:p>
          <a:p>
            <a:pPr lvl="1"/>
            <a:r>
              <a:rPr lang="en-US" dirty="0"/>
              <a:t>not detailed </a:t>
            </a:r>
            <a:r>
              <a:rPr lang="en-US" dirty="0" smtClean="0"/>
              <a:t>testing</a:t>
            </a:r>
          </a:p>
          <a:p>
            <a:pPr lvl="1"/>
            <a:r>
              <a:rPr lang="en-US" dirty="0"/>
              <a:t>to determine that the changes or the proposed functionality are working as </a:t>
            </a:r>
            <a:r>
              <a:rPr lang="en-US" dirty="0" smtClean="0"/>
              <a:t>expected</a:t>
            </a:r>
          </a:p>
          <a:p>
            <a:pPr lvl="1"/>
            <a:r>
              <a:rPr lang="en-US" dirty="0"/>
              <a:t>It is performed only after the software product has passed the smoke </a:t>
            </a:r>
            <a:r>
              <a:rPr lang="en-US" dirty="0" smtClean="0"/>
              <a:t>test</a:t>
            </a:r>
          </a:p>
          <a:p>
            <a:pPr lvl="1"/>
            <a:endParaRPr lang="en-US" dirty="0"/>
          </a:p>
        </p:txBody>
      </p:sp>
    </p:spTree>
    <p:extLst>
      <p:ext uri="{BB962C8B-B14F-4D97-AF65-F5344CB8AC3E}">
        <p14:creationId xmlns:p14="http://schemas.microsoft.com/office/powerpoint/2010/main" val="107962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
            </a:pPr>
            <a:r>
              <a:rPr lang="en-US" dirty="0"/>
              <a:t>Subset of </a:t>
            </a:r>
            <a:r>
              <a:rPr lang="en-US" dirty="0" smtClean="0"/>
              <a:t>Regression Testing</a:t>
            </a:r>
          </a:p>
          <a:p>
            <a:pPr lvl="1">
              <a:buFont typeface="Wingdings" panose="05000000000000000000" pitchFamily="2" charset="2"/>
              <a:buChar char="§"/>
            </a:pPr>
            <a:r>
              <a:rPr lang="en-US" dirty="0" smtClean="0"/>
              <a:t>Unscripted</a:t>
            </a:r>
          </a:p>
          <a:p>
            <a:pPr lvl="1">
              <a:buFont typeface="Wingdings" panose="05000000000000000000" pitchFamily="2" charset="2"/>
              <a:buChar char="§"/>
            </a:pPr>
            <a:r>
              <a:rPr lang="en-US" dirty="0" smtClean="0"/>
              <a:t>Not documented</a:t>
            </a:r>
          </a:p>
          <a:p>
            <a:pPr lvl="1">
              <a:buFont typeface="Wingdings" panose="05000000000000000000" pitchFamily="2" charset="2"/>
              <a:buChar char="§"/>
            </a:pPr>
            <a:r>
              <a:rPr lang="en-US" dirty="0" smtClean="0"/>
              <a:t>Narrow </a:t>
            </a:r>
            <a:r>
              <a:rPr lang="en-US" dirty="0"/>
              <a:t>and </a:t>
            </a:r>
            <a:r>
              <a:rPr lang="en-US" dirty="0" smtClean="0"/>
              <a:t>deep</a:t>
            </a:r>
          </a:p>
          <a:p>
            <a:pPr lvl="1">
              <a:buFont typeface="Wingdings" panose="05000000000000000000" pitchFamily="2" charset="2"/>
              <a:buChar char="§"/>
            </a:pPr>
            <a:r>
              <a:rPr lang="en-US" dirty="0" smtClean="0"/>
              <a:t>Performed </a:t>
            </a:r>
            <a:r>
              <a:rPr lang="en-US" dirty="0"/>
              <a:t>by </a:t>
            </a:r>
            <a:r>
              <a:rPr lang="en-US" dirty="0" smtClean="0"/>
              <a:t>testers</a:t>
            </a:r>
            <a:r>
              <a:rPr lang="en-US" dirty="0"/>
              <a:t/>
            </a:r>
            <a:br>
              <a:rPr lang="en-US" dirty="0"/>
            </a:br>
            <a:endParaRPr lang="en-US" dirty="0"/>
          </a:p>
        </p:txBody>
      </p:sp>
    </p:spTree>
    <p:extLst>
      <p:ext uri="{BB962C8B-B14F-4D97-AF65-F5344CB8AC3E}">
        <p14:creationId xmlns:p14="http://schemas.microsoft.com/office/powerpoint/2010/main" val="3019858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Difference : </a:t>
            </a:r>
            <a:r>
              <a:rPr lang="en-US" b="1" dirty="0"/>
              <a:t>Smoke &amp; </a:t>
            </a:r>
            <a:r>
              <a:rPr lang="en-US" b="1" smtClean="0"/>
              <a:t>Sanity </a:t>
            </a:r>
            <a:r>
              <a:rPr lang="en-US" b="1" smtClean="0"/>
              <a:t>Testing</a:t>
            </a:r>
            <a:endParaRPr lang="en-US" dirty="0"/>
          </a:p>
        </p:txBody>
      </p:sp>
      <p:sp>
        <p:nvSpPr>
          <p:cNvPr id="3" name="Content Placeholder 2"/>
          <p:cNvSpPr>
            <a:spLocks noGrp="1"/>
          </p:cNvSpPr>
          <p:nvPr>
            <p:ph idx="1"/>
          </p:nvPr>
        </p:nvSpPr>
        <p:spPr>
          <a:xfrm>
            <a:off x="838200" y="1690688"/>
            <a:ext cx="10515600" cy="4486275"/>
          </a:xfrm>
        </p:spPr>
        <p:txBody>
          <a:bodyPr>
            <a:normAutofit/>
          </a:bodyPr>
          <a:lstStyle/>
          <a:p>
            <a:r>
              <a:rPr lang="en-US" dirty="0" smtClean="0"/>
              <a:t>Smoke </a:t>
            </a:r>
            <a:r>
              <a:rPr lang="en-US" dirty="0"/>
              <a:t>testing is a wide approach where all areas of the software application are tested without getting into too deep. However, a sanity software testing is a narrow regression testing with a focus on one or a small set of areas of functionality of the software application.</a:t>
            </a:r>
          </a:p>
          <a:p>
            <a:r>
              <a:rPr lang="en-US" dirty="0"/>
              <a:t>The test cases for smoke testing of the software can be either manual or automated. However, a sanity test is generally without test scripts or test cases.</a:t>
            </a:r>
          </a:p>
          <a:p>
            <a:endParaRPr lang="en-US" dirty="0"/>
          </a:p>
        </p:txBody>
      </p:sp>
    </p:spTree>
    <p:extLst>
      <p:ext uri="{BB962C8B-B14F-4D97-AF65-F5344CB8AC3E}">
        <p14:creationId xmlns:p14="http://schemas.microsoft.com/office/powerpoint/2010/main" val="168928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Smoke testing is done to ensure whether the main functions of the software application are working or not. </a:t>
            </a:r>
            <a:r>
              <a:rPr lang="en-US" dirty="0" smtClean="0"/>
              <a:t>However</a:t>
            </a:r>
            <a:r>
              <a:rPr lang="en-US" dirty="0"/>
              <a:t>, sanity testing </a:t>
            </a:r>
            <a:r>
              <a:rPr lang="en-US"/>
              <a:t>is </a:t>
            </a:r>
            <a:r>
              <a:rPr lang="en-US" smtClean="0"/>
              <a:t>done </a:t>
            </a:r>
            <a:r>
              <a:rPr lang="en-US" dirty="0"/>
              <a:t>whenever a quick round of software testing can prove that the software application is functioning according to business / functional requirements.</a:t>
            </a:r>
          </a:p>
          <a:p>
            <a:r>
              <a:rPr lang="en-US" dirty="0"/>
              <a:t>Smoke testing of the software application is done to check whether the build can be accepted for through software testing. Sanity testing of the software is to ensure whether the requirements are met or not.</a:t>
            </a:r>
          </a:p>
        </p:txBody>
      </p:sp>
    </p:spTree>
    <p:extLst>
      <p:ext uri="{BB962C8B-B14F-4D97-AF65-F5344CB8AC3E}">
        <p14:creationId xmlns:p14="http://schemas.microsoft.com/office/powerpoint/2010/main" val="4120501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a:t>Testing</a:t>
            </a:r>
          </a:p>
        </p:txBody>
      </p:sp>
      <p:sp>
        <p:nvSpPr>
          <p:cNvPr id="63491"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FD63AA0C-0E8E-4C67-A64F-DABD30AE5660}" type="slidenum">
              <a:rPr lang="en-US" altLang="en-US" sz="1400"/>
              <a:pPr>
                <a:spcBef>
                  <a:spcPct val="0"/>
                </a:spcBef>
                <a:buClrTx/>
                <a:buSzTx/>
                <a:buFontTx/>
                <a:buNone/>
              </a:pPr>
              <a:t>2</a:t>
            </a:fld>
            <a:endParaRPr lang="en-US" altLang="en-US" sz="1400"/>
          </a:p>
        </p:txBody>
      </p:sp>
      <p:sp>
        <p:nvSpPr>
          <p:cNvPr id="63492" name="Rectangle 2"/>
          <p:cNvSpPr>
            <a:spLocks noGrp="1" noChangeArrowheads="1"/>
          </p:cNvSpPr>
          <p:nvPr>
            <p:ph type="title"/>
          </p:nvPr>
        </p:nvSpPr>
        <p:spPr/>
        <p:txBody>
          <a:bodyPr/>
          <a:lstStyle/>
          <a:p>
            <a:pPr eaLnBrk="1" hangingPunct="1"/>
            <a:r>
              <a:rPr lang="en-US" altLang="en-US" smtClean="0"/>
              <a:t>Levels of Testing</a:t>
            </a:r>
          </a:p>
        </p:txBody>
      </p:sp>
      <p:sp>
        <p:nvSpPr>
          <p:cNvPr id="63493" name="Rectangle 3"/>
          <p:cNvSpPr>
            <a:spLocks noGrp="1" noChangeArrowheads="1"/>
          </p:cNvSpPr>
          <p:nvPr>
            <p:ph type="body" idx="1"/>
          </p:nvPr>
        </p:nvSpPr>
        <p:spPr/>
        <p:txBody>
          <a:bodyPr/>
          <a:lstStyle/>
          <a:p>
            <a:pPr eaLnBrk="1" hangingPunct="1"/>
            <a:r>
              <a:rPr lang="en-US" altLang="en-US" smtClean="0"/>
              <a:t>The code contains requirement defects, design defects, and coding defects</a:t>
            </a:r>
          </a:p>
          <a:p>
            <a:pPr eaLnBrk="1" hangingPunct="1"/>
            <a:r>
              <a:rPr lang="en-US" altLang="en-US" smtClean="0"/>
              <a:t>Nature of defects is different for different injection stages</a:t>
            </a:r>
          </a:p>
          <a:p>
            <a:pPr eaLnBrk="1" hangingPunct="1"/>
            <a:r>
              <a:rPr lang="en-US" altLang="en-US" smtClean="0"/>
              <a:t>One type of testing will be unable to detect the different types of defects</a:t>
            </a:r>
          </a:p>
          <a:p>
            <a:pPr eaLnBrk="1" hangingPunct="1"/>
            <a:r>
              <a:rPr lang="en-US" altLang="en-US" smtClean="0"/>
              <a:t>Different levels of testing are used to uncover these defects</a:t>
            </a:r>
          </a:p>
        </p:txBody>
      </p:sp>
    </p:spTree>
    <p:extLst>
      <p:ext uri="{BB962C8B-B14F-4D97-AF65-F5344CB8AC3E}">
        <p14:creationId xmlns:p14="http://schemas.microsoft.com/office/powerpoint/2010/main" val="220874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2"/>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a:t>Testing</a:t>
            </a:r>
          </a:p>
        </p:txBody>
      </p:sp>
      <p:sp>
        <p:nvSpPr>
          <p:cNvPr id="65539"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90B346AF-6454-4A5C-9E81-D3E90FC99F42}" type="slidenum">
              <a:rPr lang="en-US" altLang="en-US" sz="1400"/>
              <a:pPr>
                <a:spcBef>
                  <a:spcPct val="0"/>
                </a:spcBef>
                <a:buClrTx/>
                <a:buSzTx/>
                <a:buFontTx/>
                <a:buNone/>
              </a:pPr>
              <a:t>3</a:t>
            </a:fld>
            <a:endParaRPr lang="en-US" altLang="en-US" sz="1400"/>
          </a:p>
        </p:txBody>
      </p:sp>
      <p:sp>
        <p:nvSpPr>
          <p:cNvPr id="65540" name="Text Box 2"/>
          <p:cNvSpPr txBox="1">
            <a:spLocks noChangeArrowheads="1"/>
          </p:cNvSpPr>
          <p:nvPr/>
        </p:nvSpPr>
        <p:spPr bwMode="auto">
          <a:xfrm>
            <a:off x="2698750" y="2022475"/>
            <a:ext cx="1530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dirty="0">
                <a:latin typeface="Times New Roman" panose="02020603050405020304" pitchFamily="18" charset="0"/>
              </a:rPr>
              <a:t>User needs</a:t>
            </a:r>
          </a:p>
        </p:txBody>
      </p:sp>
      <p:sp>
        <p:nvSpPr>
          <p:cNvPr id="65541" name="Text Box 3"/>
          <p:cNvSpPr txBox="1">
            <a:spLocks noChangeArrowheads="1"/>
          </p:cNvSpPr>
          <p:nvPr/>
        </p:nvSpPr>
        <p:spPr bwMode="auto">
          <a:xfrm>
            <a:off x="7042150" y="1981200"/>
            <a:ext cx="2490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Acceptance testing</a:t>
            </a:r>
          </a:p>
        </p:txBody>
      </p:sp>
      <p:sp>
        <p:nvSpPr>
          <p:cNvPr id="65542" name="Text Box 4"/>
          <p:cNvSpPr txBox="1">
            <a:spLocks noChangeArrowheads="1"/>
          </p:cNvSpPr>
          <p:nvPr/>
        </p:nvSpPr>
        <p:spPr bwMode="auto">
          <a:xfrm>
            <a:off x="2698751" y="3216276"/>
            <a:ext cx="177163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Requirement</a:t>
            </a:r>
          </a:p>
          <a:p>
            <a:pPr>
              <a:spcBef>
                <a:spcPct val="0"/>
              </a:spcBef>
              <a:buClrTx/>
              <a:buSzTx/>
              <a:buFontTx/>
              <a:buNone/>
            </a:pPr>
            <a:r>
              <a:rPr lang="en-US" altLang="en-US" sz="2400">
                <a:latin typeface="Times New Roman" panose="02020603050405020304" pitchFamily="18" charset="0"/>
              </a:rPr>
              <a:t>specification</a:t>
            </a:r>
          </a:p>
        </p:txBody>
      </p:sp>
      <p:sp>
        <p:nvSpPr>
          <p:cNvPr id="65543" name="Text Box 5"/>
          <p:cNvSpPr txBox="1">
            <a:spLocks noChangeArrowheads="1"/>
          </p:cNvSpPr>
          <p:nvPr/>
        </p:nvSpPr>
        <p:spPr bwMode="auto">
          <a:xfrm>
            <a:off x="7299325" y="3352800"/>
            <a:ext cx="1968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System testing</a:t>
            </a:r>
          </a:p>
        </p:txBody>
      </p:sp>
      <p:sp>
        <p:nvSpPr>
          <p:cNvPr id="65544" name="Text Box 6"/>
          <p:cNvSpPr txBox="1">
            <a:spLocks noChangeArrowheads="1"/>
          </p:cNvSpPr>
          <p:nvPr/>
        </p:nvSpPr>
        <p:spPr bwMode="auto">
          <a:xfrm>
            <a:off x="2851150" y="4841875"/>
            <a:ext cx="104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Design</a:t>
            </a:r>
          </a:p>
        </p:txBody>
      </p:sp>
      <p:sp>
        <p:nvSpPr>
          <p:cNvPr id="65545" name="Text Box 7"/>
          <p:cNvSpPr txBox="1">
            <a:spLocks noChangeArrowheads="1"/>
          </p:cNvSpPr>
          <p:nvPr/>
        </p:nvSpPr>
        <p:spPr bwMode="auto">
          <a:xfrm>
            <a:off x="3019426" y="6061075"/>
            <a:ext cx="75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code</a:t>
            </a:r>
          </a:p>
        </p:txBody>
      </p:sp>
      <p:sp>
        <p:nvSpPr>
          <p:cNvPr id="65546" name="Text Box 8"/>
          <p:cNvSpPr txBox="1">
            <a:spLocks noChangeArrowheads="1"/>
          </p:cNvSpPr>
          <p:nvPr/>
        </p:nvSpPr>
        <p:spPr bwMode="auto">
          <a:xfrm>
            <a:off x="7194550" y="4841875"/>
            <a:ext cx="2406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Integration testing</a:t>
            </a:r>
          </a:p>
        </p:txBody>
      </p:sp>
      <p:sp>
        <p:nvSpPr>
          <p:cNvPr id="65547" name="Text Box 9"/>
          <p:cNvSpPr txBox="1">
            <a:spLocks noChangeArrowheads="1"/>
          </p:cNvSpPr>
          <p:nvPr/>
        </p:nvSpPr>
        <p:spPr bwMode="auto">
          <a:xfrm>
            <a:off x="7667625" y="6096000"/>
            <a:ext cx="1612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Unit testing</a:t>
            </a:r>
          </a:p>
        </p:txBody>
      </p:sp>
      <p:sp>
        <p:nvSpPr>
          <p:cNvPr id="65548" name="Line 10"/>
          <p:cNvSpPr>
            <a:spLocks noChangeShapeType="1"/>
          </p:cNvSpPr>
          <p:nvPr/>
        </p:nvSpPr>
        <p:spPr bwMode="auto">
          <a:xfrm>
            <a:off x="4314825" y="2286000"/>
            <a:ext cx="27432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9" name="Line 11"/>
          <p:cNvSpPr>
            <a:spLocks noChangeShapeType="1"/>
          </p:cNvSpPr>
          <p:nvPr/>
        </p:nvSpPr>
        <p:spPr bwMode="auto">
          <a:xfrm>
            <a:off x="3476625" y="2438400"/>
            <a:ext cx="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0" name="Line 12"/>
          <p:cNvSpPr>
            <a:spLocks noChangeShapeType="1"/>
          </p:cNvSpPr>
          <p:nvPr/>
        </p:nvSpPr>
        <p:spPr bwMode="auto">
          <a:xfrm>
            <a:off x="3476625" y="4038600"/>
            <a:ext cx="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1" name="Line 13"/>
          <p:cNvSpPr>
            <a:spLocks noChangeShapeType="1"/>
          </p:cNvSpPr>
          <p:nvPr/>
        </p:nvSpPr>
        <p:spPr bwMode="auto">
          <a:xfrm>
            <a:off x="3476625" y="53340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2" name="Line 14"/>
          <p:cNvSpPr>
            <a:spLocks noChangeShapeType="1"/>
          </p:cNvSpPr>
          <p:nvPr/>
        </p:nvSpPr>
        <p:spPr bwMode="auto">
          <a:xfrm flipV="1">
            <a:off x="8353425" y="5334000"/>
            <a:ext cx="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3" name="Line 15"/>
          <p:cNvSpPr>
            <a:spLocks noChangeShapeType="1"/>
          </p:cNvSpPr>
          <p:nvPr/>
        </p:nvSpPr>
        <p:spPr bwMode="auto">
          <a:xfrm flipV="1">
            <a:off x="8353425" y="3886200"/>
            <a:ext cx="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4" name="Line 16"/>
          <p:cNvSpPr>
            <a:spLocks noChangeShapeType="1"/>
          </p:cNvSpPr>
          <p:nvPr/>
        </p:nvSpPr>
        <p:spPr bwMode="auto">
          <a:xfrm flipV="1">
            <a:off x="8353425" y="2438400"/>
            <a:ext cx="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5" name="Line 17"/>
          <p:cNvSpPr>
            <a:spLocks noChangeShapeType="1"/>
          </p:cNvSpPr>
          <p:nvPr/>
        </p:nvSpPr>
        <p:spPr bwMode="auto">
          <a:xfrm>
            <a:off x="4467225" y="3657600"/>
            <a:ext cx="25908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6" name="Line 18"/>
          <p:cNvSpPr>
            <a:spLocks noChangeShapeType="1"/>
          </p:cNvSpPr>
          <p:nvPr/>
        </p:nvSpPr>
        <p:spPr bwMode="auto">
          <a:xfrm>
            <a:off x="4391025" y="5105400"/>
            <a:ext cx="25908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7" name="Line 19"/>
          <p:cNvSpPr>
            <a:spLocks noChangeShapeType="1"/>
          </p:cNvSpPr>
          <p:nvPr/>
        </p:nvSpPr>
        <p:spPr bwMode="auto">
          <a:xfrm>
            <a:off x="3933825" y="6324600"/>
            <a:ext cx="34290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13512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a:t>Testing</a:t>
            </a:r>
          </a:p>
        </p:txBody>
      </p:sp>
      <p:sp>
        <p:nvSpPr>
          <p:cNvPr id="67587"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E78CD7F2-78F9-46C1-AFCB-50809FE471F3}" type="slidenum">
              <a:rPr lang="en-US" altLang="en-US" sz="1400"/>
              <a:pPr>
                <a:spcBef>
                  <a:spcPct val="0"/>
                </a:spcBef>
                <a:buClrTx/>
                <a:buSzTx/>
                <a:buFontTx/>
                <a:buNone/>
              </a:pPr>
              <a:t>4</a:t>
            </a:fld>
            <a:endParaRPr lang="en-US" altLang="en-US" sz="1400"/>
          </a:p>
        </p:txBody>
      </p:sp>
      <p:sp>
        <p:nvSpPr>
          <p:cNvPr id="67588" name="Rectangle 2"/>
          <p:cNvSpPr>
            <a:spLocks noGrp="1" noChangeArrowheads="1"/>
          </p:cNvSpPr>
          <p:nvPr>
            <p:ph type="title"/>
          </p:nvPr>
        </p:nvSpPr>
        <p:spPr/>
        <p:txBody>
          <a:bodyPr/>
          <a:lstStyle/>
          <a:p>
            <a:pPr eaLnBrk="1" hangingPunct="1"/>
            <a:r>
              <a:rPr lang="en-US" altLang="en-US" smtClean="0"/>
              <a:t>Unit Testing</a:t>
            </a:r>
          </a:p>
        </p:txBody>
      </p:sp>
      <p:sp>
        <p:nvSpPr>
          <p:cNvPr id="67589" name="Rectangle 3"/>
          <p:cNvSpPr>
            <a:spLocks noGrp="1" noChangeArrowheads="1"/>
          </p:cNvSpPr>
          <p:nvPr>
            <p:ph type="body" idx="1"/>
          </p:nvPr>
        </p:nvSpPr>
        <p:spPr/>
        <p:txBody>
          <a:bodyPr/>
          <a:lstStyle/>
          <a:p>
            <a:pPr eaLnBrk="1" hangingPunct="1"/>
            <a:r>
              <a:rPr lang="en-US" altLang="en-US" dirty="0"/>
              <a:t>Different modules tested separately</a:t>
            </a:r>
          </a:p>
          <a:p>
            <a:pPr eaLnBrk="1" hangingPunct="1"/>
            <a:r>
              <a:rPr lang="en-US" altLang="en-US" dirty="0"/>
              <a:t>Focus: defects injected during coding</a:t>
            </a:r>
          </a:p>
          <a:p>
            <a:pPr eaLnBrk="1" hangingPunct="1"/>
            <a:r>
              <a:rPr lang="en-US" altLang="en-US" dirty="0"/>
              <a:t>Essentially a code verification </a:t>
            </a:r>
            <a:r>
              <a:rPr lang="en-US" altLang="en-US" dirty="0" smtClean="0"/>
              <a:t>technique</a:t>
            </a:r>
            <a:endParaRPr lang="en-US" altLang="en-US" dirty="0"/>
          </a:p>
          <a:p>
            <a:pPr eaLnBrk="1" hangingPunct="1"/>
            <a:r>
              <a:rPr lang="en-US" altLang="en-US" dirty="0"/>
              <a:t>UT is closely associated with coding</a:t>
            </a:r>
          </a:p>
          <a:p>
            <a:pPr eaLnBrk="1" hangingPunct="1"/>
            <a:r>
              <a:rPr lang="en-US" altLang="en-US" dirty="0"/>
              <a:t>Frequently the programmer does UT; coding phase sometimes called “coding and unit testing”</a:t>
            </a:r>
          </a:p>
        </p:txBody>
      </p:sp>
    </p:spTree>
    <p:extLst>
      <p:ext uri="{BB962C8B-B14F-4D97-AF65-F5344CB8AC3E}">
        <p14:creationId xmlns:p14="http://schemas.microsoft.com/office/powerpoint/2010/main" val="2144246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a:t>Testing</a:t>
            </a:r>
          </a:p>
        </p:txBody>
      </p:sp>
      <p:sp>
        <p:nvSpPr>
          <p:cNvPr id="69635"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3F9E7995-78CC-4619-88F0-49497C64B9DC}" type="slidenum">
              <a:rPr lang="en-US" altLang="en-US" sz="1400"/>
              <a:pPr>
                <a:spcBef>
                  <a:spcPct val="0"/>
                </a:spcBef>
                <a:buClrTx/>
                <a:buSzTx/>
                <a:buFontTx/>
                <a:buNone/>
              </a:pPr>
              <a:t>5</a:t>
            </a:fld>
            <a:endParaRPr lang="en-US" altLang="en-US" sz="1400"/>
          </a:p>
        </p:txBody>
      </p:sp>
      <p:sp>
        <p:nvSpPr>
          <p:cNvPr id="69636" name="Rectangle 2"/>
          <p:cNvSpPr>
            <a:spLocks noGrp="1" noChangeArrowheads="1"/>
          </p:cNvSpPr>
          <p:nvPr>
            <p:ph type="title"/>
          </p:nvPr>
        </p:nvSpPr>
        <p:spPr/>
        <p:txBody>
          <a:bodyPr/>
          <a:lstStyle/>
          <a:p>
            <a:pPr eaLnBrk="1" hangingPunct="1"/>
            <a:r>
              <a:rPr lang="en-US" altLang="en-US" smtClean="0"/>
              <a:t>Integration Testing</a:t>
            </a:r>
          </a:p>
        </p:txBody>
      </p:sp>
      <p:sp>
        <p:nvSpPr>
          <p:cNvPr id="69637" name="Rectangle 3"/>
          <p:cNvSpPr>
            <a:spLocks noGrp="1" noChangeArrowheads="1"/>
          </p:cNvSpPr>
          <p:nvPr>
            <p:ph type="body" idx="1"/>
          </p:nvPr>
        </p:nvSpPr>
        <p:spPr/>
        <p:txBody>
          <a:bodyPr/>
          <a:lstStyle/>
          <a:p>
            <a:pPr eaLnBrk="1" hangingPunct="1"/>
            <a:r>
              <a:rPr lang="en-US" altLang="en-US" smtClean="0"/>
              <a:t>Focuses on interaction of modules in a subsystem</a:t>
            </a:r>
          </a:p>
          <a:p>
            <a:pPr eaLnBrk="1" hangingPunct="1"/>
            <a:r>
              <a:rPr lang="en-US" altLang="en-US" smtClean="0"/>
              <a:t>Unit tested modules combined to form subsystems</a:t>
            </a:r>
          </a:p>
          <a:p>
            <a:pPr eaLnBrk="1" hangingPunct="1"/>
            <a:r>
              <a:rPr lang="en-US" altLang="en-US" smtClean="0"/>
              <a:t>Test cases to “exercise” the interaction of modules in different ways</a:t>
            </a:r>
          </a:p>
          <a:p>
            <a:pPr eaLnBrk="1" hangingPunct="1"/>
            <a:r>
              <a:rPr lang="en-US" altLang="en-US" smtClean="0"/>
              <a:t>May be skipped if the system is not too large</a:t>
            </a:r>
          </a:p>
          <a:p>
            <a:pPr eaLnBrk="1" hangingPunct="1"/>
            <a:endParaRPr lang="en-US" altLang="en-US" smtClean="0"/>
          </a:p>
        </p:txBody>
      </p:sp>
    </p:spTree>
    <p:extLst>
      <p:ext uri="{BB962C8B-B14F-4D97-AF65-F5344CB8AC3E}">
        <p14:creationId xmlns:p14="http://schemas.microsoft.com/office/powerpoint/2010/main" val="3930260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a:t>Testing</a:t>
            </a:r>
          </a:p>
        </p:txBody>
      </p:sp>
      <p:sp>
        <p:nvSpPr>
          <p:cNvPr id="71683"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99E08815-F347-4690-8477-CA23F3188B5C}" type="slidenum">
              <a:rPr lang="en-US" altLang="en-US" sz="1400"/>
              <a:pPr>
                <a:spcBef>
                  <a:spcPct val="0"/>
                </a:spcBef>
                <a:buClrTx/>
                <a:buSzTx/>
                <a:buFontTx/>
                <a:buNone/>
              </a:pPr>
              <a:t>6</a:t>
            </a:fld>
            <a:endParaRPr lang="en-US" altLang="en-US" sz="1400"/>
          </a:p>
        </p:txBody>
      </p:sp>
      <p:sp>
        <p:nvSpPr>
          <p:cNvPr id="71684" name="Rectangle 2"/>
          <p:cNvSpPr>
            <a:spLocks noGrp="1" noChangeArrowheads="1"/>
          </p:cNvSpPr>
          <p:nvPr>
            <p:ph type="title"/>
          </p:nvPr>
        </p:nvSpPr>
        <p:spPr/>
        <p:txBody>
          <a:bodyPr/>
          <a:lstStyle/>
          <a:p>
            <a:pPr eaLnBrk="1" hangingPunct="1"/>
            <a:r>
              <a:rPr lang="en-US" altLang="en-US" smtClean="0"/>
              <a:t>System Testing</a:t>
            </a:r>
          </a:p>
        </p:txBody>
      </p:sp>
      <p:sp>
        <p:nvSpPr>
          <p:cNvPr id="71685" name="Rectangle 3"/>
          <p:cNvSpPr>
            <a:spLocks noGrp="1" noChangeArrowheads="1"/>
          </p:cNvSpPr>
          <p:nvPr>
            <p:ph type="body" idx="1"/>
          </p:nvPr>
        </p:nvSpPr>
        <p:spPr>
          <a:xfrm>
            <a:off x="838199" y="1586753"/>
            <a:ext cx="10228729" cy="5042647"/>
          </a:xfrm>
        </p:spPr>
        <p:txBody>
          <a:bodyPr/>
          <a:lstStyle/>
          <a:p>
            <a:pPr eaLnBrk="1" hangingPunct="1"/>
            <a:r>
              <a:rPr lang="en-US" altLang="en-US" dirty="0"/>
              <a:t>Entire software system is tested</a:t>
            </a:r>
          </a:p>
          <a:p>
            <a:pPr eaLnBrk="1" hangingPunct="1"/>
            <a:r>
              <a:rPr lang="en-US" altLang="en-US" dirty="0"/>
              <a:t>Focus: does the software implement the requirements?</a:t>
            </a:r>
          </a:p>
          <a:p>
            <a:pPr eaLnBrk="1" hangingPunct="1"/>
            <a:r>
              <a:rPr lang="en-US" altLang="en-US" dirty="0"/>
              <a:t>Validation exercise for the system with respect to the requirements</a:t>
            </a:r>
          </a:p>
          <a:p>
            <a:pPr eaLnBrk="1" hangingPunct="1"/>
            <a:r>
              <a:rPr lang="en-US" altLang="en-US" dirty="0"/>
              <a:t>Generally the final testing stage before the software is delivered</a:t>
            </a:r>
          </a:p>
          <a:p>
            <a:pPr eaLnBrk="1" hangingPunct="1"/>
            <a:r>
              <a:rPr lang="en-US" altLang="en-US" dirty="0"/>
              <a:t>May be done by independent people</a:t>
            </a:r>
          </a:p>
          <a:p>
            <a:pPr eaLnBrk="1" hangingPunct="1"/>
            <a:r>
              <a:rPr lang="en-US" altLang="en-US" dirty="0"/>
              <a:t>Defects removed by developers</a:t>
            </a:r>
          </a:p>
          <a:p>
            <a:pPr eaLnBrk="1" hangingPunct="1"/>
            <a:r>
              <a:rPr lang="en-US" altLang="en-US" dirty="0"/>
              <a:t>Most time consuming test phase</a:t>
            </a:r>
          </a:p>
        </p:txBody>
      </p:sp>
    </p:spTree>
    <p:extLst>
      <p:ext uri="{BB962C8B-B14F-4D97-AF65-F5344CB8AC3E}">
        <p14:creationId xmlns:p14="http://schemas.microsoft.com/office/powerpoint/2010/main" val="2529906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a:t>Testing</a:t>
            </a:r>
          </a:p>
        </p:txBody>
      </p:sp>
      <p:sp>
        <p:nvSpPr>
          <p:cNvPr id="73731"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7CAB93CB-FB03-48D3-987A-B5A8FF9AA5A0}" type="slidenum">
              <a:rPr lang="en-US" altLang="en-US" sz="1400"/>
              <a:pPr>
                <a:spcBef>
                  <a:spcPct val="0"/>
                </a:spcBef>
                <a:buClrTx/>
                <a:buSzTx/>
                <a:buFontTx/>
                <a:buNone/>
              </a:pPr>
              <a:t>7</a:t>
            </a:fld>
            <a:endParaRPr lang="en-US" altLang="en-US" sz="1400"/>
          </a:p>
        </p:txBody>
      </p:sp>
      <p:sp>
        <p:nvSpPr>
          <p:cNvPr id="73732" name="Rectangle 2"/>
          <p:cNvSpPr>
            <a:spLocks noGrp="1" noChangeArrowheads="1"/>
          </p:cNvSpPr>
          <p:nvPr>
            <p:ph type="title"/>
          </p:nvPr>
        </p:nvSpPr>
        <p:spPr/>
        <p:txBody>
          <a:bodyPr/>
          <a:lstStyle/>
          <a:p>
            <a:pPr eaLnBrk="1" hangingPunct="1"/>
            <a:r>
              <a:rPr lang="en-US" altLang="en-US" smtClean="0"/>
              <a:t>Acceptance Testing</a:t>
            </a:r>
          </a:p>
        </p:txBody>
      </p:sp>
      <p:sp>
        <p:nvSpPr>
          <p:cNvPr id="73733" name="Rectangle 3"/>
          <p:cNvSpPr>
            <a:spLocks noGrp="1" noChangeArrowheads="1"/>
          </p:cNvSpPr>
          <p:nvPr>
            <p:ph type="body" idx="1"/>
          </p:nvPr>
        </p:nvSpPr>
        <p:spPr/>
        <p:txBody>
          <a:bodyPr/>
          <a:lstStyle/>
          <a:p>
            <a:pPr eaLnBrk="1" hangingPunct="1"/>
            <a:r>
              <a:rPr lang="en-US" altLang="en-US" dirty="0"/>
              <a:t>Focus: Does the software satisfy user needs?</a:t>
            </a:r>
          </a:p>
          <a:p>
            <a:pPr eaLnBrk="1" hangingPunct="1"/>
            <a:r>
              <a:rPr lang="en-US" altLang="en-US" dirty="0"/>
              <a:t>Generally done by end users/customer in customer environment, with real data</a:t>
            </a:r>
          </a:p>
          <a:p>
            <a:pPr eaLnBrk="1" hangingPunct="1"/>
            <a:r>
              <a:rPr lang="en-US" altLang="en-US" dirty="0"/>
              <a:t>Only after successful </a:t>
            </a:r>
            <a:r>
              <a:rPr lang="en-US" altLang="en-US" dirty="0" smtClean="0"/>
              <a:t>UAT </a:t>
            </a:r>
            <a:r>
              <a:rPr lang="en-US" altLang="en-US" dirty="0"/>
              <a:t>software is deployed</a:t>
            </a:r>
          </a:p>
          <a:p>
            <a:pPr eaLnBrk="1" hangingPunct="1"/>
            <a:r>
              <a:rPr lang="en-US" altLang="en-US" dirty="0"/>
              <a:t>Any defects found</a:t>
            </a:r>
            <a:r>
              <a:rPr lang="en-US" altLang="en-US" dirty="0" smtClean="0"/>
              <a:t>, are </a:t>
            </a:r>
            <a:r>
              <a:rPr lang="en-US" altLang="en-US" dirty="0"/>
              <a:t>removed by developers</a:t>
            </a:r>
          </a:p>
          <a:p>
            <a:pPr eaLnBrk="1" hangingPunct="1"/>
            <a:r>
              <a:rPr lang="en-US" altLang="en-US" dirty="0"/>
              <a:t>Acceptance test plan is based on the acceptance test criteria in the SRS</a:t>
            </a:r>
          </a:p>
        </p:txBody>
      </p:sp>
    </p:spTree>
    <p:extLst>
      <p:ext uri="{BB962C8B-B14F-4D97-AF65-F5344CB8AC3E}">
        <p14:creationId xmlns:p14="http://schemas.microsoft.com/office/powerpoint/2010/main" val="2008813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a:t>Testing</a:t>
            </a:r>
          </a:p>
        </p:txBody>
      </p:sp>
      <p:sp>
        <p:nvSpPr>
          <p:cNvPr id="75779"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CCEDE5AB-A160-4C3F-B343-8184D63A9F9D}" type="slidenum">
              <a:rPr lang="en-US" altLang="en-US" sz="1400"/>
              <a:pPr>
                <a:spcBef>
                  <a:spcPct val="0"/>
                </a:spcBef>
                <a:buClrTx/>
                <a:buSzTx/>
                <a:buFontTx/>
                <a:buNone/>
              </a:pPr>
              <a:t>8</a:t>
            </a:fld>
            <a:endParaRPr lang="en-US" altLang="en-US" sz="1400"/>
          </a:p>
        </p:txBody>
      </p:sp>
      <p:sp>
        <p:nvSpPr>
          <p:cNvPr id="75780" name="Rectangle 2"/>
          <p:cNvSpPr>
            <a:spLocks noGrp="1" noChangeArrowheads="1"/>
          </p:cNvSpPr>
          <p:nvPr>
            <p:ph type="title"/>
          </p:nvPr>
        </p:nvSpPr>
        <p:spPr/>
        <p:txBody>
          <a:bodyPr/>
          <a:lstStyle/>
          <a:p>
            <a:pPr eaLnBrk="1" hangingPunct="1"/>
            <a:r>
              <a:rPr lang="en-US" altLang="en-US" smtClean="0"/>
              <a:t>Other forms of testing</a:t>
            </a:r>
          </a:p>
        </p:txBody>
      </p:sp>
      <p:sp>
        <p:nvSpPr>
          <p:cNvPr id="75781" name="Rectangle 3"/>
          <p:cNvSpPr>
            <a:spLocks noGrp="1" noChangeArrowheads="1"/>
          </p:cNvSpPr>
          <p:nvPr>
            <p:ph type="body" idx="1"/>
          </p:nvPr>
        </p:nvSpPr>
        <p:spPr>
          <a:xfrm>
            <a:off x="838200" y="1690688"/>
            <a:ext cx="10515600" cy="4486275"/>
          </a:xfrm>
        </p:spPr>
        <p:txBody>
          <a:bodyPr/>
          <a:lstStyle/>
          <a:p>
            <a:pPr eaLnBrk="1" hangingPunct="1">
              <a:lnSpc>
                <a:spcPct val="80000"/>
              </a:lnSpc>
            </a:pPr>
            <a:r>
              <a:rPr lang="en-US" altLang="en-US" dirty="0" smtClean="0"/>
              <a:t>Regression testing</a:t>
            </a:r>
          </a:p>
          <a:p>
            <a:pPr marL="0" indent="0" eaLnBrk="1" hangingPunct="1">
              <a:lnSpc>
                <a:spcPct val="80000"/>
              </a:lnSpc>
              <a:buNone/>
            </a:pPr>
            <a:endParaRPr lang="en-US" altLang="en-US" dirty="0"/>
          </a:p>
          <a:p>
            <a:pPr lvl="1" eaLnBrk="1" hangingPunct="1">
              <a:lnSpc>
                <a:spcPct val="80000"/>
              </a:lnSpc>
            </a:pPr>
            <a:r>
              <a:rPr lang="en-US" altLang="en-US" dirty="0"/>
              <a:t>test that previous functionality works alright</a:t>
            </a:r>
          </a:p>
          <a:p>
            <a:pPr lvl="1" eaLnBrk="1" hangingPunct="1">
              <a:lnSpc>
                <a:spcPct val="80000"/>
              </a:lnSpc>
            </a:pPr>
            <a:r>
              <a:rPr lang="en-US" altLang="en-US" dirty="0"/>
              <a:t>important when changes are made</a:t>
            </a:r>
          </a:p>
          <a:p>
            <a:pPr lvl="1" eaLnBrk="1" hangingPunct="1">
              <a:lnSpc>
                <a:spcPct val="80000"/>
              </a:lnSpc>
            </a:pPr>
            <a:r>
              <a:rPr lang="en-US" altLang="en-US" dirty="0"/>
              <a:t>Previous test records are needed for comparisons </a:t>
            </a:r>
          </a:p>
          <a:p>
            <a:pPr lvl="1" eaLnBrk="1" hangingPunct="1">
              <a:lnSpc>
                <a:spcPct val="80000"/>
              </a:lnSpc>
            </a:pPr>
            <a:r>
              <a:rPr lang="en-US" altLang="en-US" dirty="0"/>
              <a:t>Prioritization of </a:t>
            </a:r>
            <a:r>
              <a:rPr lang="en-US" altLang="en-US" dirty="0" smtClean="0"/>
              <a:t>test cases </a:t>
            </a:r>
            <a:r>
              <a:rPr lang="en-US" altLang="en-US" dirty="0"/>
              <a:t>needed when complete test suite cannot be executed for a change</a:t>
            </a:r>
          </a:p>
        </p:txBody>
      </p:sp>
    </p:spTree>
    <p:extLst>
      <p:ext uri="{BB962C8B-B14F-4D97-AF65-F5344CB8AC3E}">
        <p14:creationId xmlns:p14="http://schemas.microsoft.com/office/powerpoint/2010/main" val="3119502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Performance </a:t>
            </a:r>
            <a:r>
              <a:rPr lang="en-US" altLang="en-US" dirty="0" smtClean="0"/>
              <a:t>testing</a:t>
            </a:r>
            <a:endParaRPr lang="en-US" dirty="0"/>
          </a:p>
        </p:txBody>
      </p:sp>
      <p:sp>
        <p:nvSpPr>
          <p:cNvPr id="3" name="Content Placeholder 2"/>
          <p:cNvSpPr>
            <a:spLocks noGrp="1"/>
          </p:cNvSpPr>
          <p:nvPr>
            <p:ph idx="1"/>
          </p:nvPr>
        </p:nvSpPr>
        <p:spPr/>
        <p:txBody>
          <a:bodyPr>
            <a:noAutofit/>
          </a:bodyPr>
          <a:lstStyle/>
          <a:p>
            <a:pPr>
              <a:lnSpc>
                <a:spcPct val="80000"/>
              </a:lnSpc>
            </a:pPr>
            <a:r>
              <a:rPr lang="en-US" sz="2400" dirty="0"/>
              <a:t>to check how software performs under workload in terms of responsiveness and stability.</a:t>
            </a:r>
          </a:p>
          <a:p>
            <a:pPr>
              <a:lnSpc>
                <a:spcPct val="80000"/>
              </a:lnSpc>
            </a:pPr>
            <a:r>
              <a:rPr lang="en-US" sz="2400" dirty="0"/>
              <a:t>goal is to identify and remove Performance bottlenecks</a:t>
            </a:r>
          </a:p>
          <a:p>
            <a:pPr marL="0" indent="0">
              <a:lnSpc>
                <a:spcPct val="80000"/>
              </a:lnSpc>
              <a:buNone/>
            </a:pPr>
            <a:endParaRPr lang="en-US" altLang="en-US" sz="2400" dirty="0"/>
          </a:p>
          <a:p>
            <a:pPr>
              <a:lnSpc>
                <a:spcPct val="80000"/>
              </a:lnSpc>
            </a:pPr>
            <a:r>
              <a:rPr lang="en-US" sz="2400" b="1" dirty="0"/>
              <a:t>Load Testing </a:t>
            </a:r>
            <a:r>
              <a:rPr lang="en-US" sz="2400" dirty="0"/>
              <a:t>is a type of performance testing conducted to evaluate the behavior of a system at increasing workload.</a:t>
            </a:r>
            <a:endParaRPr lang="en-US" altLang="en-US" sz="2400" dirty="0"/>
          </a:p>
          <a:p>
            <a:pPr>
              <a:lnSpc>
                <a:spcPct val="80000"/>
              </a:lnSpc>
            </a:pPr>
            <a:r>
              <a:rPr lang="en-US" sz="2400" b="1" dirty="0"/>
              <a:t>Stress Testing</a:t>
            </a:r>
            <a:r>
              <a:rPr lang="en-US" sz="2400" dirty="0"/>
              <a:t> is a type of performance testing conducted to evaluate the behavior of a system at or beyond the limits of its anticipated workload</a:t>
            </a:r>
          </a:p>
          <a:p>
            <a:pPr>
              <a:lnSpc>
                <a:spcPct val="80000"/>
              </a:lnSpc>
            </a:pPr>
            <a:r>
              <a:rPr lang="en-US" sz="2400" b="1" dirty="0"/>
              <a:t>Endurance Testing</a:t>
            </a:r>
            <a:r>
              <a:rPr lang="en-US" sz="2400" dirty="0"/>
              <a:t> is a type of performance testing conducted to evaluate the behavior of a system when a significant workload is given continuously</a:t>
            </a:r>
          </a:p>
          <a:p>
            <a:pPr>
              <a:lnSpc>
                <a:spcPct val="80000"/>
              </a:lnSpc>
            </a:pPr>
            <a:r>
              <a:rPr lang="en-US" sz="2400" b="1" dirty="0"/>
              <a:t>Spike Testing</a:t>
            </a:r>
            <a:r>
              <a:rPr lang="en-US" sz="2400" dirty="0"/>
              <a:t> is a type of performance testing conducted to evaluate the behavior of a system when the load is suddenly and substantially increased</a:t>
            </a:r>
          </a:p>
        </p:txBody>
      </p:sp>
    </p:spTree>
    <p:extLst>
      <p:ext uri="{BB962C8B-B14F-4D97-AF65-F5344CB8AC3E}">
        <p14:creationId xmlns:p14="http://schemas.microsoft.com/office/powerpoint/2010/main" val="34712329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693</Words>
  <Application>Microsoft Office PowerPoint</Application>
  <PresentationFormat>Widescreen</PresentationFormat>
  <Paragraphs>97</Paragraphs>
  <Slides>14</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Tahoma</vt:lpstr>
      <vt:lpstr>Times New Roman</vt:lpstr>
      <vt:lpstr>Wingdings</vt:lpstr>
      <vt:lpstr>Office Theme</vt:lpstr>
      <vt:lpstr>Levels of Testing</vt:lpstr>
      <vt:lpstr>Levels of Testing</vt:lpstr>
      <vt:lpstr>PowerPoint Presentation</vt:lpstr>
      <vt:lpstr>Unit Testing</vt:lpstr>
      <vt:lpstr>Integration Testing</vt:lpstr>
      <vt:lpstr>System Testing</vt:lpstr>
      <vt:lpstr>Acceptance Testing</vt:lpstr>
      <vt:lpstr>Other forms of testing</vt:lpstr>
      <vt:lpstr>Performance testing</vt:lpstr>
      <vt:lpstr>PowerPoint Presentation</vt:lpstr>
      <vt:lpstr>PowerPoint Presentation</vt:lpstr>
      <vt:lpstr>PowerPoint Presentation</vt:lpstr>
      <vt:lpstr>Difference : Smoke &amp; Sanity Testing</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Levels of Testing</dc:title>
  <dc:creator>Gaurav</dc:creator>
  <cp:lastModifiedBy>Gaurav</cp:lastModifiedBy>
  <cp:revision>18</cp:revision>
  <dcterms:created xsi:type="dcterms:W3CDTF">2019-10-23T04:11:15Z</dcterms:created>
  <dcterms:modified xsi:type="dcterms:W3CDTF">2019-10-29T06:36:47Z</dcterms:modified>
</cp:coreProperties>
</file>