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7" r:id="rId31"/>
    <p:sldId id="308"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22" autoAdjust="0"/>
  </p:normalViewPr>
  <p:slideViewPr>
    <p:cSldViewPr snapToGrid="0">
      <p:cViewPr>
        <p:scale>
          <a:sx n="69" d="100"/>
          <a:sy n="69" d="100"/>
        </p:scale>
        <p:origin x="140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17;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 name="Google Shape;19;p2"/>
          <p:cNvGrpSpPr/>
          <p:nvPr/>
        </p:nvGrpSpPr>
        <p:grpSpPr>
          <a:xfrm>
            <a:off x="-3765" y="4953000"/>
            <a:ext cx="9147765" cy="1912088"/>
            <a:chOff x="-3765" y="4832896"/>
            <a:chExt cx="9147765" cy="2032192"/>
          </a:xfrm>
        </p:grpSpPr>
        <p:sp>
          <p:nvSpPr>
            <p:cNvPr id="20" name="Google Shape;20;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1" name="Google Shape;21;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2" name="Google Shape;22;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3" name="Google Shape;23;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9" name="Google Shape;29;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32" name="Google Shape;3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39" name="Google Shape;39;p4"/>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0" name="Google Shape;40;p4"/>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7" name="Google Shape;4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0"/>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76" name="Google Shape;76;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
        <p:nvSpPr>
          <p:cNvPr id="79" name="Google Shape;79;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0"/>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2" name="Google Shape;82;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3" name="Google Shape;83;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0"/>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10"/>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1"/>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4800"/>
              <a:buFont typeface="Lucida Sans"/>
              <a:buNone/>
            </a:pPr>
            <a:r>
              <a:rPr lang="en-IN"/>
              <a:t>Software Metrics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Measurements in the physical world can be categorized in two ways: direct measures (e.g., the length of a bolt) and indirect measures (e.g., the "quality" of bolts produced, measured by counting rejects).</a:t>
            </a:r>
            <a:endParaRPr/>
          </a:p>
        </p:txBody>
      </p:sp>
      <p:sp>
        <p:nvSpPr>
          <p:cNvPr id="156" name="Google Shape;15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i="1"/>
              <a:t>Indirect measures of </a:t>
            </a:r>
            <a:r>
              <a:rPr lang="en-IN"/>
              <a:t>the product include functionality, quality, complexity, efficiency, reliability, maintainability, and many other "–abilities"</a:t>
            </a:r>
            <a:endParaRPr/>
          </a:p>
          <a:p>
            <a:pPr marL="365760" lvl="0" indent="-139446" algn="l" rtl="0">
              <a:spcBef>
                <a:spcPts val="400"/>
              </a:spcBef>
              <a:spcAft>
                <a:spcPts val="0"/>
              </a:spcAft>
              <a:buSzPts val="1836"/>
              <a:buNone/>
            </a:pPr>
            <a:endParaRPr/>
          </a:p>
        </p:txBody>
      </p:sp>
      <p:sp>
        <p:nvSpPr>
          <p:cNvPr id="162" name="Google Shape;16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Indirect measures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i="1"/>
              <a:t>Direct measures of the software engineering process include cost and effort applied.</a:t>
            </a:r>
            <a:endParaRPr/>
          </a:p>
          <a:p>
            <a:pPr marL="365760" lvl="0" indent="-256032" algn="l" rtl="0">
              <a:spcBef>
                <a:spcPts val="400"/>
              </a:spcBef>
              <a:spcAft>
                <a:spcPts val="0"/>
              </a:spcAft>
              <a:buSzPts val="1836"/>
              <a:buChar char="🞂"/>
            </a:pPr>
            <a:r>
              <a:rPr lang="en-IN"/>
              <a:t>Direct measures of the product include lines of code (LOC) produced, execution speed, memory size, and defects reported over some set period of time. </a:t>
            </a:r>
            <a:endParaRPr/>
          </a:p>
        </p:txBody>
      </p:sp>
      <p:sp>
        <p:nvSpPr>
          <p:cNvPr id="168" name="Google Shape;16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Direct measures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Size-oriented software metrics are derived by normalizing quality and/or productivity measures by considering the </a:t>
            </a:r>
            <a:r>
              <a:rPr lang="en-IN" i="1"/>
              <a:t>size of the software that has been produced.</a:t>
            </a:r>
            <a:endParaRPr/>
          </a:p>
          <a:p>
            <a:pPr marL="365760" lvl="0" indent="-139446" algn="l" rtl="0">
              <a:spcBef>
                <a:spcPts val="400"/>
              </a:spcBef>
              <a:spcAft>
                <a:spcPts val="0"/>
              </a:spcAft>
              <a:buSzPts val="1836"/>
              <a:buNone/>
            </a:pPr>
            <a:endParaRPr/>
          </a:p>
        </p:txBody>
      </p:sp>
      <p:sp>
        <p:nvSpPr>
          <p:cNvPr id="174" name="Google Shape;17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Size-Oriented Metrics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6"/>
          <p:cNvPicPr preferRelativeResize="0">
            <a:picLocks noGrp="1"/>
          </p:cNvPicPr>
          <p:nvPr>
            <p:ph type="body" idx="1"/>
          </p:nvPr>
        </p:nvPicPr>
        <p:blipFill rotWithShape="1">
          <a:blip r:embed="rId3">
            <a:alphaModFix/>
          </a:blip>
          <a:srcRect/>
          <a:stretch/>
        </p:blipFill>
        <p:spPr>
          <a:xfrm>
            <a:off x="546958" y="260648"/>
            <a:ext cx="8050083" cy="5746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Function-oriented software metrics use a measure of the functionality delivered by the application as a normalization value. </a:t>
            </a:r>
            <a:endParaRPr/>
          </a:p>
          <a:p>
            <a:pPr marL="365760" lvl="0" indent="-256032" algn="l" rtl="0">
              <a:spcBef>
                <a:spcPts val="400"/>
              </a:spcBef>
              <a:spcAft>
                <a:spcPts val="0"/>
              </a:spcAft>
              <a:buSzPts val="1836"/>
              <a:buChar char="🞂"/>
            </a:pPr>
            <a:r>
              <a:rPr lang="en-IN"/>
              <a:t>Since ‘functionality’ cannot be measured directly, it must be derived indirectly using other direct measures</a:t>
            </a:r>
            <a:endParaRPr/>
          </a:p>
        </p:txBody>
      </p:sp>
      <p:sp>
        <p:nvSpPr>
          <p:cNvPr id="185" name="Google Shape;18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Function-Oriented Metrics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Function points are derived using an empirical relationship based on countable (direct) measures of software's information domain and assessments of software complexity.</a:t>
            </a:r>
            <a:endParaRPr/>
          </a:p>
        </p:txBody>
      </p:sp>
      <p:sp>
        <p:nvSpPr>
          <p:cNvPr id="191" name="Google Shape;19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Function points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Information domain values are defined in the following manner:</a:t>
            </a:r>
            <a:endParaRPr/>
          </a:p>
          <a:p>
            <a:pPr marL="365760" lvl="0" indent="-139446" algn="l" rtl="0">
              <a:spcBef>
                <a:spcPts val="400"/>
              </a:spcBef>
              <a:spcAft>
                <a:spcPts val="0"/>
              </a:spcAft>
              <a:buSzPts val="1836"/>
              <a:buNone/>
            </a:pPr>
            <a:endParaRPr/>
          </a:p>
          <a:p>
            <a:pPr marL="365760" lvl="0" indent="-256032" algn="l" rtl="0">
              <a:spcBef>
                <a:spcPts val="400"/>
              </a:spcBef>
              <a:spcAft>
                <a:spcPts val="0"/>
              </a:spcAft>
              <a:buSzPts val="1836"/>
              <a:buChar char="🞂"/>
            </a:pPr>
            <a:r>
              <a:rPr lang="en-IN" b="1"/>
              <a:t>Number of user inputs. Each user input that provides distinct application oriented </a:t>
            </a:r>
            <a:r>
              <a:rPr lang="en-IN"/>
              <a:t>data to the software is counted. Inputs should be distinguished from inquiries, which are counted separately</a:t>
            </a:r>
            <a:endParaRPr/>
          </a:p>
        </p:txBody>
      </p:sp>
      <p:sp>
        <p:nvSpPr>
          <p:cNvPr id="197" name="Google Shape;197;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Each user output that provides application oriented </a:t>
            </a:r>
            <a:r>
              <a:rPr lang="en-IN"/>
              <a:t>information to the user is counted. </a:t>
            </a:r>
            <a:endParaRPr/>
          </a:p>
          <a:p>
            <a:pPr marL="365760" lvl="0" indent="-256032" algn="l" rtl="0">
              <a:spcBef>
                <a:spcPts val="400"/>
              </a:spcBef>
              <a:spcAft>
                <a:spcPts val="0"/>
              </a:spcAft>
              <a:buSzPts val="1836"/>
              <a:buChar char="🞂"/>
            </a:pPr>
            <a:r>
              <a:rPr lang="en-IN"/>
              <a:t>In this context output refers to reports, screens, error messages, etc. </a:t>
            </a:r>
            <a:endParaRPr/>
          </a:p>
          <a:p>
            <a:pPr marL="365760" lvl="0" indent="-256032" algn="l" rtl="0">
              <a:spcBef>
                <a:spcPts val="400"/>
              </a:spcBef>
              <a:spcAft>
                <a:spcPts val="0"/>
              </a:spcAft>
              <a:buSzPts val="1836"/>
              <a:buChar char="🞂"/>
            </a:pPr>
            <a:r>
              <a:rPr lang="en-IN"/>
              <a:t>Individual data items within a report are not counted separately.</a:t>
            </a:r>
            <a:endParaRPr/>
          </a:p>
        </p:txBody>
      </p:sp>
      <p:sp>
        <p:nvSpPr>
          <p:cNvPr id="203" name="Google Shape;20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Number of user outputs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An inquiry is defined as an on-line input that </a:t>
            </a:r>
            <a:r>
              <a:rPr lang="en-IN"/>
              <a:t>results in the generation of some immediate software response in the form of an on-line output. Each distinct inquiry is counted</a:t>
            </a:r>
            <a:endParaRPr/>
          </a:p>
        </p:txBody>
      </p:sp>
      <p:sp>
        <p:nvSpPr>
          <p:cNvPr id="209" name="Google Shape;20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Number of user inquiries.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Software process and product metrics are quantitative measures that enable software people to gain insight into the efficacy of the software process and the projects that are conducted using the process as a framework. </a:t>
            </a:r>
            <a:endParaRPr/>
          </a:p>
          <a:p>
            <a:pPr marL="365760" lvl="0" indent="-256032" algn="l" rtl="0">
              <a:spcBef>
                <a:spcPts val="400"/>
              </a:spcBef>
              <a:spcAft>
                <a:spcPts val="0"/>
              </a:spcAft>
              <a:buSzPts val="1836"/>
              <a:buChar char="🞂"/>
            </a:pPr>
            <a:r>
              <a:rPr lang="en-IN"/>
              <a:t>Basic quality and productivity data are collected. These data are then analyzed, compared against past averages, and assessed to determine whether quality and productivity improvements have occurred.</a:t>
            </a:r>
            <a:endParaRPr/>
          </a:p>
        </p:txBody>
      </p:sp>
      <p:sp>
        <p:nvSpPr>
          <p:cNvPr id="108" name="Google Shape;10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Each logical master file (i.e., a logical grouping of data that </a:t>
            </a:r>
            <a:r>
              <a:rPr lang="en-IN"/>
              <a:t>may be one part of a large database or a separate file) is counted.</a:t>
            </a:r>
            <a:endParaRPr/>
          </a:p>
        </p:txBody>
      </p:sp>
      <p:sp>
        <p:nvSpPr>
          <p:cNvPr id="215" name="Google Shape;21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Number of files.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All machine readable interfaces (e.g., data </a:t>
            </a:r>
            <a:r>
              <a:rPr lang="en-IN"/>
              <a:t>files on storage media) that are used to transmit information to another system are counted.</a:t>
            </a:r>
            <a:endParaRPr/>
          </a:p>
          <a:p>
            <a:pPr marL="365760" lvl="0" indent="-139446" algn="l" rtl="0">
              <a:spcBef>
                <a:spcPts val="400"/>
              </a:spcBef>
              <a:spcAft>
                <a:spcPts val="0"/>
              </a:spcAft>
              <a:buSzPts val="1836"/>
              <a:buNone/>
            </a:pPr>
            <a:endParaRPr/>
          </a:p>
          <a:p>
            <a:pPr marL="365760" lvl="0" indent="-256032" algn="l" rtl="0">
              <a:spcBef>
                <a:spcPts val="400"/>
              </a:spcBef>
              <a:spcAft>
                <a:spcPts val="0"/>
              </a:spcAft>
              <a:buSzPts val="1836"/>
              <a:buChar char="🞂"/>
            </a:pPr>
            <a:r>
              <a:rPr lang="en-IN"/>
              <a:t>Once these data have been collected, a complexity value is associated with each count.</a:t>
            </a:r>
            <a:endParaRPr/>
          </a:p>
        </p:txBody>
      </p:sp>
      <p:sp>
        <p:nvSpPr>
          <p:cNvPr id="221" name="Google Shape;221;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Number of external interfaces.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4"/>
          <p:cNvPicPr preferRelativeResize="0">
            <a:picLocks noGrp="1"/>
          </p:cNvPicPr>
          <p:nvPr>
            <p:ph type="body" idx="1"/>
          </p:nvPr>
        </p:nvPicPr>
        <p:blipFill rotWithShape="1">
          <a:blip r:embed="rId3">
            <a:alphaModFix/>
          </a:blip>
          <a:srcRect/>
          <a:stretch/>
        </p:blipFill>
        <p:spPr>
          <a:xfrm>
            <a:off x="546958" y="188640"/>
            <a:ext cx="8050083" cy="58184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To compute function points (FP), the following relationship is used:</a:t>
            </a:r>
            <a:endParaRPr/>
          </a:p>
          <a:p>
            <a:pPr marL="365760" lvl="0" indent="-256032" algn="l" rtl="0">
              <a:spcBef>
                <a:spcPts val="400"/>
              </a:spcBef>
              <a:spcAft>
                <a:spcPts val="0"/>
              </a:spcAft>
              <a:buSzPts val="1836"/>
              <a:buChar char="🞂"/>
            </a:pPr>
            <a:r>
              <a:rPr lang="en-IN"/>
              <a:t>FP = count total  [0.65 + 0.01  Σ(</a:t>
            </a:r>
            <a:r>
              <a:rPr lang="en-IN" i="1"/>
              <a:t>Fi)]</a:t>
            </a:r>
            <a:endParaRPr/>
          </a:p>
          <a:p>
            <a:pPr marL="365760" lvl="0" indent="-139446" algn="l" rtl="0">
              <a:spcBef>
                <a:spcPts val="400"/>
              </a:spcBef>
              <a:spcAft>
                <a:spcPts val="0"/>
              </a:spcAft>
              <a:buSzPts val="1836"/>
              <a:buNone/>
            </a:pPr>
            <a:endParaRPr i="1"/>
          </a:p>
          <a:p>
            <a:pPr marL="365760" lvl="0" indent="-256032" algn="l" rtl="0">
              <a:spcBef>
                <a:spcPts val="400"/>
              </a:spcBef>
              <a:spcAft>
                <a:spcPts val="0"/>
              </a:spcAft>
              <a:buSzPts val="1836"/>
              <a:buChar char="🞂"/>
            </a:pPr>
            <a:r>
              <a:rPr lang="en-IN"/>
              <a:t>where count total is the sum of all FP entries</a:t>
            </a:r>
            <a:endParaRPr/>
          </a:p>
        </p:txBody>
      </p:sp>
      <p:sp>
        <p:nvSpPr>
          <p:cNvPr id="232" name="Google Shape;23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Formula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The </a:t>
            </a:r>
            <a:r>
              <a:rPr lang="en-IN" i="1"/>
              <a:t>Fi (i = 1 to 14) are "complexity adjustment values" based on responses to the </a:t>
            </a:r>
            <a:r>
              <a:rPr lang="en-IN"/>
              <a:t>following questions</a:t>
            </a:r>
            <a:endParaRPr/>
          </a:p>
        </p:txBody>
      </p:sp>
      <p:sp>
        <p:nvSpPr>
          <p:cNvPr id="238" name="Google Shape;238;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1. Does the system require reliable backup and recovery?</a:t>
            </a:r>
            <a:endParaRPr/>
          </a:p>
          <a:p>
            <a:pPr marL="365760" lvl="0" indent="-256032" algn="l" rtl="0">
              <a:spcBef>
                <a:spcPts val="400"/>
              </a:spcBef>
              <a:spcAft>
                <a:spcPts val="0"/>
              </a:spcAft>
              <a:buSzPts val="1836"/>
              <a:buChar char="🞂"/>
            </a:pPr>
            <a:r>
              <a:rPr lang="en-IN" b="1"/>
              <a:t>2. Are data communications required?</a:t>
            </a:r>
            <a:endParaRPr/>
          </a:p>
          <a:p>
            <a:pPr marL="365760" lvl="0" indent="-256032" algn="l" rtl="0">
              <a:spcBef>
                <a:spcPts val="400"/>
              </a:spcBef>
              <a:spcAft>
                <a:spcPts val="0"/>
              </a:spcAft>
              <a:buSzPts val="1836"/>
              <a:buChar char="🞂"/>
            </a:pPr>
            <a:r>
              <a:rPr lang="en-IN" b="1"/>
              <a:t>3. Are there distributed processing functions?</a:t>
            </a:r>
            <a:endParaRPr/>
          </a:p>
          <a:p>
            <a:pPr marL="365760" lvl="0" indent="-256032" algn="l" rtl="0">
              <a:spcBef>
                <a:spcPts val="400"/>
              </a:spcBef>
              <a:spcAft>
                <a:spcPts val="0"/>
              </a:spcAft>
              <a:buSzPts val="1836"/>
              <a:buChar char="🞂"/>
            </a:pPr>
            <a:r>
              <a:rPr lang="en-IN" b="1"/>
              <a:t>4. Is performance critical?</a:t>
            </a:r>
            <a:endParaRPr/>
          </a:p>
          <a:p>
            <a:pPr marL="365760" lvl="0" indent="-256032" algn="l" rtl="0">
              <a:spcBef>
                <a:spcPts val="400"/>
              </a:spcBef>
              <a:spcAft>
                <a:spcPts val="0"/>
              </a:spcAft>
              <a:buSzPts val="1836"/>
              <a:buChar char="🞂"/>
            </a:pPr>
            <a:r>
              <a:rPr lang="en-IN" b="1"/>
              <a:t>5. Will the system run in an existing, heavily utilized operational environment?</a:t>
            </a:r>
            <a:endParaRPr/>
          </a:p>
          <a:p>
            <a:pPr marL="365760" lvl="0" indent="-256032" algn="l" rtl="0">
              <a:spcBef>
                <a:spcPts val="400"/>
              </a:spcBef>
              <a:spcAft>
                <a:spcPts val="0"/>
              </a:spcAft>
              <a:buSzPts val="1836"/>
              <a:buChar char="🞂"/>
            </a:pPr>
            <a:r>
              <a:rPr lang="en-IN" b="1"/>
              <a:t>6. Does the system require on-line data entry?</a:t>
            </a:r>
            <a:endParaRPr/>
          </a:p>
        </p:txBody>
      </p:sp>
      <p:sp>
        <p:nvSpPr>
          <p:cNvPr id="244" name="Google Shape;244;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7. Does the on-line data entry require the input transaction to be built over multiple </a:t>
            </a:r>
            <a:r>
              <a:rPr lang="en-IN"/>
              <a:t>screens or operations?</a:t>
            </a:r>
            <a:endParaRPr/>
          </a:p>
          <a:p>
            <a:pPr marL="365760" lvl="0" indent="-256032" algn="l" rtl="0">
              <a:spcBef>
                <a:spcPts val="400"/>
              </a:spcBef>
              <a:spcAft>
                <a:spcPts val="0"/>
              </a:spcAft>
              <a:buSzPts val="1836"/>
              <a:buChar char="🞂"/>
            </a:pPr>
            <a:r>
              <a:rPr lang="en-IN" b="1"/>
              <a:t>8. Are the master files updated on-line?</a:t>
            </a:r>
            <a:endParaRPr/>
          </a:p>
          <a:p>
            <a:pPr marL="365760" lvl="0" indent="-256032" algn="l" rtl="0">
              <a:spcBef>
                <a:spcPts val="400"/>
              </a:spcBef>
              <a:spcAft>
                <a:spcPts val="0"/>
              </a:spcAft>
              <a:buSzPts val="1836"/>
              <a:buChar char="🞂"/>
            </a:pPr>
            <a:r>
              <a:rPr lang="en-IN" b="1"/>
              <a:t>9. Are the inputs, outputs, files, or inquiries complex?</a:t>
            </a:r>
            <a:endParaRPr/>
          </a:p>
          <a:p>
            <a:pPr marL="365760" lvl="0" indent="-256032" algn="l" rtl="0">
              <a:spcBef>
                <a:spcPts val="400"/>
              </a:spcBef>
              <a:spcAft>
                <a:spcPts val="0"/>
              </a:spcAft>
              <a:buSzPts val="1836"/>
              <a:buChar char="🞂"/>
            </a:pPr>
            <a:r>
              <a:rPr lang="en-IN" b="1"/>
              <a:t>10. Is the internal processing complex?</a:t>
            </a:r>
            <a:endParaRPr/>
          </a:p>
        </p:txBody>
      </p:sp>
      <p:sp>
        <p:nvSpPr>
          <p:cNvPr id="250" name="Google Shape;25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b="1"/>
              <a:t>11. Is the code designed to be reusable?</a:t>
            </a:r>
            <a:endParaRPr/>
          </a:p>
          <a:p>
            <a:pPr marL="365760" lvl="0" indent="-256032" algn="l" rtl="0">
              <a:spcBef>
                <a:spcPts val="400"/>
              </a:spcBef>
              <a:spcAft>
                <a:spcPts val="0"/>
              </a:spcAft>
              <a:buSzPts val="1836"/>
              <a:buChar char="🞂"/>
            </a:pPr>
            <a:r>
              <a:rPr lang="en-IN" b="1"/>
              <a:t>12. Are conversion and installation included in the design?</a:t>
            </a:r>
            <a:endParaRPr/>
          </a:p>
          <a:p>
            <a:pPr marL="365760" lvl="0" indent="-256032" algn="l" rtl="0">
              <a:spcBef>
                <a:spcPts val="400"/>
              </a:spcBef>
              <a:spcAft>
                <a:spcPts val="0"/>
              </a:spcAft>
              <a:buSzPts val="1836"/>
              <a:buChar char="🞂"/>
            </a:pPr>
            <a:r>
              <a:rPr lang="en-IN" b="1"/>
              <a:t>13. Is the system designed for multiple installations in different organizations?</a:t>
            </a:r>
            <a:endParaRPr/>
          </a:p>
          <a:p>
            <a:pPr marL="365760" lvl="0" indent="-256032" algn="l" rtl="0">
              <a:spcBef>
                <a:spcPts val="400"/>
              </a:spcBef>
              <a:spcAft>
                <a:spcPts val="0"/>
              </a:spcAft>
              <a:buSzPts val="1836"/>
              <a:buChar char="🞂"/>
            </a:pPr>
            <a:r>
              <a:rPr lang="en-IN" b="1"/>
              <a:t>14. Is the application designed to facilitate change and ease of use by the user?</a:t>
            </a:r>
            <a:endParaRPr/>
          </a:p>
        </p:txBody>
      </p:sp>
      <p:sp>
        <p:nvSpPr>
          <p:cNvPr id="256" name="Google Shape;25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Each of these questions is answered using a scale that ranges from 0 (not important or applicable) to 5 (absolutely essential).</a:t>
            </a:r>
            <a:endParaRPr/>
          </a:p>
          <a:p>
            <a:pPr marL="365760" lvl="0" indent="-256032" algn="l" rtl="0">
              <a:spcBef>
                <a:spcPts val="400"/>
              </a:spcBef>
              <a:spcAft>
                <a:spcPts val="0"/>
              </a:spcAft>
              <a:buSzPts val="1836"/>
              <a:buChar char="🞂"/>
            </a:pPr>
            <a:r>
              <a:rPr lang="en-IN"/>
              <a:t>Once function points have been calculated, they are used in a manner analogous to LOC as a way to normalize measures for software productivity, quality, </a:t>
            </a:r>
            <a:endParaRPr/>
          </a:p>
        </p:txBody>
      </p:sp>
      <p:sp>
        <p:nvSpPr>
          <p:cNvPr id="262" name="Google Shape;262;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and other attributes such as:</a:t>
            </a:r>
            <a:endParaRPr/>
          </a:p>
          <a:p>
            <a:pPr marL="365760" lvl="0" indent="-256032" algn="l" rtl="0">
              <a:spcBef>
                <a:spcPts val="400"/>
              </a:spcBef>
              <a:spcAft>
                <a:spcPts val="0"/>
              </a:spcAft>
              <a:buSzPts val="1836"/>
              <a:buChar char="🞂"/>
            </a:pPr>
            <a:r>
              <a:rPr lang="en-IN"/>
              <a:t>• Errors per FP.</a:t>
            </a:r>
            <a:endParaRPr/>
          </a:p>
          <a:p>
            <a:pPr marL="365760" lvl="0" indent="-256032" algn="l" rtl="0">
              <a:spcBef>
                <a:spcPts val="400"/>
              </a:spcBef>
              <a:spcAft>
                <a:spcPts val="0"/>
              </a:spcAft>
              <a:buSzPts val="1836"/>
              <a:buChar char="🞂"/>
            </a:pPr>
            <a:r>
              <a:rPr lang="en-IN"/>
              <a:t>• Defects per FP.</a:t>
            </a:r>
            <a:endParaRPr/>
          </a:p>
          <a:p>
            <a:pPr marL="365760" lvl="0" indent="-256032" algn="l" rtl="0">
              <a:spcBef>
                <a:spcPts val="400"/>
              </a:spcBef>
              <a:spcAft>
                <a:spcPts val="0"/>
              </a:spcAft>
              <a:buSzPts val="1836"/>
              <a:buChar char="🞂"/>
            </a:pPr>
            <a:r>
              <a:rPr lang="en-IN"/>
              <a:t>• $ per FP.</a:t>
            </a:r>
            <a:endParaRPr/>
          </a:p>
          <a:p>
            <a:pPr marL="365760" lvl="0" indent="-256032" algn="l" rtl="0">
              <a:spcBef>
                <a:spcPts val="400"/>
              </a:spcBef>
              <a:spcAft>
                <a:spcPts val="0"/>
              </a:spcAft>
              <a:buSzPts val="1836"/>
              <a:buChar char="🞂"/>
            </a:pPr>
            <a:r>
              <a:rPr lang="en-IN"/>
              <a:t>• Pages of documentation per FP.</a:t>
            </a:r>
            <a:endParaRPr/>
          </a:p>
          <a:p>
            <a:pPr marL="365760" lvl="0" indent="-139446" algn="l" rtl="0">
              <a:spcBef>
                <a:spcPts val="400"/>
              </a:spcBef>
              <a:spcAft>
                <a:spcPts val="0"/>
              </a:spcAft>
              <a:buSzPts val="1836"/>
              <a:buNone/>
            </a:pPr>
            <a:endParaRPr/>
          </a:p>
        </p:txBody>
      </p:sp>
      <p:sp>
        <p:nvSpPr>
          <p:cNvPr id="268" name="Google Shape;26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Measure provides a quantitative indication of the extent, amount, dimension, capacity, or size of some attribute of a product or process. </a:t>
            </a:r>
            <a:endParaRPr/>
          </a:p>
          <a:p>
            <a:pPr marL="365760" lvl="0" indent="-139446" algn="l" rtl="0">
              <a:spcBef>
                <a:spcPts val="400"/>
              </a:spcBef>
              <a:spcAft>
                <a:spcPts val="0"/>
              </a:spcAft>
              <a:buSzPts val="1836"/>
              <a:buNone/>
            </a:pPr>
            <a:endParaRPr/>
          </a:p>
          <a:p>
            <a:pPr marL="365760" lvl="0" indent="-256032" algn="l" rtl="0">
              <a:spcBef>
                <a:spcPts val="400"/>
              </a:spcBef>
              <a:spcAft>
                <a:spcPts val="0"/>
              </a:spcAft>
              <a:buSzPts val="1836"/>
              <a:buChar char="🞂"/>
            </a:pPr>
            <a:r>
              <a:rPr lang="en-IN"/>
              <a:t>Measurement is the act of determining a measure. </a:t>
            </a:r>
            <a:endParaRPr/>
          </a:p>
          <a:p>
            <a:pPr marL="365760" lvl="0" indent="-256032" algn="l" rtl="0">
              <a:spcBef>
                <a:spcPts val="400"/>
              </a:spcBef>
              <a:spcAft>
                <a:spcPts val="0"/>
              </a:spcAft>
              <a:buSzPts val="1836"/>
              <a:buChar char="🞂"/>
            </a:pPr>
            <a:r>
              <a:rPr lang="en-IN" i="1"/>
              <a:t>Metric is “a quantitative measure </a:t>
            </a:r>
            <a:r>
              <a:rPr lang="en-IN"/>
              <a:t>of the degree to which a system, component, or process possesses a given attribute.”</a:t>
            </a:r>
            <a:endParaRPr/>
          </a:p>
        </p:txBody>
      </p:sp>
      <p:sp>
        <p:nvSpPr>
          <p:cNvPr id="114" name="Google Shape;1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MEASURES, METRICS, AND INDICATORS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637310"/>
            <a:ext cx="8229600" cy="5369982"/>
          </a:xfrm>
        </p:spPr>
        <p:txBody>
          <a:bodyPr>
            <a:normAutofit fontScale="92500" lnSpcReduction="20000"/>
          </a:bodyPr>
          <a:lstStyle/>
          <a:p>
            <a:r>
              <a:rPr lang="en-US" b="1" dirty="0"/>
              <a:t>Example:</a:t>
            </a:r>
            <a:r>
              <a:rPr lang="en-US" dirty="0"/>
              <a:t> Compute the function point, productivity, documentation, cost per function for the following data:</a:t>
            </a:r>
          </a:p>
          <a:p>
            <a:r>
              <a:rPr lang="en-US" dirty="0"/>
              <a:t>Number of user inputs = 24</a:t>
            </a:r>
          </a:p>
          <a:p>
            <a:r>
              <a:rPr lang="en-US" dirty="0"/>
              <a:t>Number of user outputs = 46</a:t>
            </a:r>
          </a:p>
          <a:p>
            <a:r>
              <a:rPr lang="en-US" dirty="0"/>
              <a:t>Number of inquiries = 8</a:t>
            </a:r>
          </a:p>
          <a:p>
            <a:r>
              <a:rPr lang="en-US" dirty="0"/>
              <a:t>Number of files = 4</a:t>
            </a:r>
          </a:p>
          <a:p>
            <a:r>
              <a:rPr lang="en-US" dirty="0"/>
              <a:t>Number of external interfaces = 2</a:t>
            </a:r>
          </a:p>
          <a:p>
            <a:r>
              <a:rPr lang="en-US" dirty="0"/>
              <a:t>Effort = 36.9 p-m</a:t>
            </a:r>
          </a:p>
          <a:p>
            <a:r>
              <a:rPr lang="en-US" dirty="0"/>
              <a:t>Technical documents = 265 pages</a:t>
            </a:r>
          </a:p>
          <a:p>
            <a:r>
              <a:rPr lang="en-US" dirty="0"/>
              <a:t>User documents = 122 pages</a:t>
            </a:r>
          </a:p>
          <a:p>
            <a:r>
              <a:rPr lang="en-US" dirty="0"/>
              <a:t>Cost = $7744/ month</a:t>
            </a:r>
          </a:p>
          <a:p>
            <a:r>
              <a:rPr lang="en-US" dirty="0"/>
              <a:t>Various processing complexity factors are: 4, 1, 0, 3, 3, 5, 4, 4, 3, 3, 2, 2, 4, 5.</a:t>
            </a:r>
          </a:p>
          <a:p>
            <a:endParaRPr lang="en-IN" dirty="0"/>
          </a:p>
        </p:txBody>
      </p:sp>
    </p:spTree>
    <p:extLst>
      <p:ext uri="{BB962C8B-B14F-4D97-AF65-F5344CB8AC3E}">
        <p14:creationId xmlns:p14="http://schemas.microsoft.com/office/powerpoint/2010/main" val="1965809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5351"/>
              </p:ext>
            </p:extLst>
          </p:nvPr>
        </p:nvGraphicFramePr>
        <p:xfrm>
          <a:off x="5209307" y="600461"/>
          <a:ext cx="3934692" cy="5897324"/>
        </p:xfrm>
        <a:graphic>
          <a:graphicData uri="http://schemas.openxmlformats.org/drawingml/2006/table">
            <a:tbl>
              <a:tblPr/>
              <a:tblGrid>
                <a:gridCol w="983673">
                  <a:extLst>
                    <a:ext uri="{9D8B030D-6E8A-4147-A177-3AD203B41FA5}">
                      <a16:colId xmlns:a16="http://schemas.microsoft.com/office/drawing/2014/main" val="1816311236"/>
                    </a:ext>
                  </a:extLst>
                </a:gridCol>
                <a:gridCol w="983673">
                  <a:extLst>
                    <a:ext uri="{9D8B030D-6E8A-4147-A177-3AD203B41FA5}">
                      <a16:colId xmlns:a16="http://schemas.microsoft.com/office/drawing/2014/main" val="1020262642"/>
                    </a:ext>
                  </a:extLst>
                </a:gridCol>
                <a:gridCol w="983673">
                  <a:extLst>
                    <a:ext uri="{9D8B030D-6E8A-4147-A177-3AD203B41FA5}">
                      <a16:colId xmlns:a16="http://schemas.microsoft.com/office/drawing/2014/main" val="181938980"/>
                    </a:ext>
                  </a:extLst>
                </a:gridCol>
                <a:gridCol w="983673">
                  <a:extLst>
                    <a:ext uri="{9D8B030D-6E8A-4147-A177-3AD203B41FA5}">
                      <a16:colId xmlns:a16="http://schemas.microsoft.com/office/drawing/2014/main" val="2363030460"/>
                    </a:ext>
                  </a:extLst>
                </a:gridCol>
              </a:tblGrid>
              <a:tr h="847448">
                <a:tc>
                  <a:txBody>
                    <a:bodyPr/>
                    <a:lstStyle/>
                    <a:p>
                      <a:pPr algn="l" fontAlgn="t"/>
                      <a:r>
                        <a:rPr lang="en-IN" sz="1200">
                          <a:solidFill>
                            <a:srgbClr val="000000"/>
                          </a:solidFill>
                          <a:effectLst/>
                          <a:latin typeface="times new roman" panose="02020603050405020304" pitchFamily="18" charset="0"/>
                        </a:rPr>
                        <a:t>Measurement Parameter</a:t>
                      </a:r>
                    </a:p>
                  </a:txBody>
                  <a:tcPr marL="114300" marR="114300" marT="114300" marB="114300">
                    <a:lnL w="9525" cap="flat" cmpd="sng" algn="ctr">
                      <a:solidFill>
                        <a:srgbClr val="302407"/>
                      </a:solidFill>
                      <a:prstDash val="solid"/>
                      <a:round/>
                      <a:headEnd type="none" w="med" len="med"/>
                      <a:tailEnd type="none" w="med" len="med"/>
                    </a:lnL>
                    <a:lnR w="9525" cap="flat" cmpd="sng" algn="ctr">
                      <a:solidFill>
                        <a:srgbClr val="302407"/>
                      </a:solidFill>
                      <a:prstDash val="solid"/>
                      <a:round/>
                      <a:headEnd type="none" w="med" len="med"/>
                      <a:tailEnd type="none" w="med" len="med"/>
                    </a:lnR>
                    <a:lnT w="9525" cap="flat" cmpd="sng" algn="ctr">
                      <a:solidFill>
                        <a:srgbClr val="3024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Count</a:t>
                      </a:r>
                    </a:p>
                  </a:txBody>
                  <a:tcPr marL="114300" marR="114300" marT="114300" marB="114300">
                    <a:lnL w="9525" cap="flat" cmpd="sng" algn="ctr">
                      <a:solidFill>
                        <a:srgbClr val="302407"/>
                      </a:solidFill>
                      <a:prstDash val="solid"/>
                      <a:round/>
                      <a:headEnd type="none" w="med" len="med"/>
                      <a:tailEnd type="none" w="med" len="med"/>
                    </a:lnL>
                    <a:lnR w="9525" cap="flat" cmpd="sng" algn="ctr">
                      <a:solidFill>
                        <a:srgbClr val="302407"/>
                      </a:solidFill>
                      <a:prstDash val="solid"/>
                      <a:round/>
                      <a:headEnd type="none" w="med" len="med"/>
                      <a:tailEnd type="none" w="med" len="med"/>
                    </a:lnR>
                    <a:lnT w="9525" cap="flat" cmpd="sng" algn="ctr">
                      <a:solidFill>
                        <a:srgbClr val="3024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endParaRPr lang="pa-Deva-IN" sz="1200" dirty="0">
                        <a:solidFill>
                          <a:srgbClr val="000000"/>
                        </a:solidFill>
                        <a:effectLst/>
                        <a:latin typeface="times new roman" panose="02020603050405020304" pitchFamily="18" charset="0"/>
                      </a:endParaRPr>
                    </a:p>
                  </a:txBody>
                  <a:tcPr marL="114300" marR="114300" marT="114300" marB="114300">
                    <a:lnL w="9525" cap="flat" cmpd="sng" algn="ctr">
                      <a:solidFill>
                        <a:srgbClr val="302407"/>
                      </a:solidFill>
                      <a:prstDash val="solid"/>
                      <a:round/>
                      <a:headEnd type="none" w="med" len="med"/>
                      <a:tailEnd type="none" w="med" len="med"/>
                    </a:lnL>
                    <a:lnR w="9525" cap="flat" cmpd="sng" algn="ctr">
                      <a:solidFill>
                        <a:srgbClr val="302407"/>
                      </a:solidFill>
                      <a:prstDash val="solid"/>
                      <a:round/>
                      <a:headEnd type="none" w="med" len="med"/>
                      <a:tailEnd type="none" w="med" len="med"/>
                    </a:lnR>
                    <a:lnT w="9525" cap="flat" cmpd="sng" algn="ctr">
                      <a:solidFill>
                        <a:srgbClr val="3024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dirty="0">
                          <a:solidFill>
                            <a:srgbClr val="000000"/>
                          </a:solidFill>
                          <a:effectLst/>
                          <a:latin typeface="times new roman" panose="02020603050405020304" pitchFamily="18" charset="0"/>
                        </a:rPr>
                        <a:t>Weighing factor</a:t>
                      </a:r>
                    </a:p>
                  </a:txBody>
                  <a:tcPr marL="114300" marR="114300" marT="114300" marB="114300">
                    <a:lnL w="9525" cap="flat" cmpd="sng" algn="ctr">
                      <a:solidFill>
                        <a:srgbClr val="302407"/>
                      </a:solidFill>
                      <a:prstDash val="solid"/>
                      <a:round/>
                      <a:headEnd type="none" w="med" len="med"/>
                      <a:tailEnd type="none" w="med" len="med"/>
                    </a:lnL>
                    <a:lnR w="9525" cap="flat" cmpd="sng" algn="ctr">
                      <a:solidFill>
                        <a:srgbClr val="302407"/>
                      </a:solidFill>
                      <a:prstDash val="solid"/>
                      <a:round/>
                      <a:headEnd type="none" w="med" len="med"/>
                      <a:tailEnd type="none" w="med" len="med"/>
                    </a:lnR>
                    <a:lnT w="9525" cap="flat" cmpd="sng" algn="ctr">
                      <a:solidFill>
                        <a:srgbClr val="3024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79840490"/>
                  </a:ext>
                </a:extLst>
              </a:tr>
              <a:tr h="835221">
                <a:tc>
                  <a:txBody>
                    <a:bodyPr/>
                    <a:lstStyle/>
                    <a:p>
                      <a:pPr algn="just" fontAlgn="t"/>
                      <a:r>
                        <a:rPr lang="en-US" sz="1200">
                          <a:solidFill>
                            <a:srgbClr val="333333"/>
                          </a:solidFill>
                          <a:effectLst/>
                          <a:latin typeface="inter-regular"/>
                        </a:rPr>
                        <a:t>1. Number of external inputs (EI)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24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4 = 96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0639864"/>
                  </a:ext>
                </a:extLst>
              </a:tr>
              <a:tr h="963765">
                <a:tc>
                  <a:txBody>
                    <a:bodyPr/>
                    <a:lstStyle/>
                    <a:p>
                      <a:pPr algn="just" fontAlgn="t"/>
                      <a:r>
                        <a:rPr lang="en-US" sz="1200" dirty="0">
                          <a:solidFill>
                            <a:srgbClr val="333333"/>
                          </a:solidFill>
                          <a:effectLst/>
                          <a:latin typeface="inter-regular"/>
                        </a:rPr>
                        <a:t>2. Number of external outputs (EO)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4 = 184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1238001"/>
                  </a:ext>
                </a:extLst>
              </a:tr>
              <a:tr h="1053105">
                <a:tc>
                  <a:txBody>
                    <a:bodyPr/>
                    <a:lstStyle/>
                    <a:p>
                      <a:pPr algn="just" fontAlgn="t"/>
                      <a:r>
                        <a:rPr lang="en-US" sz="1200">
                          <a:solidFill>
                            <a:srgbClr val="333333"/>
                          </a:solidFill>
                          <a:effectLst/>
                          <a:latin typeface="inter-regular"/>
                        </a:rPr>
                        <a:t>3. Number of external inquiries (EQ)</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6 = 48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99367756"/>
                  </a:ext>
                </a:extLst>
              </a:tr>
              <a:tr h="835221">
                <a:tc>
                  <a:txBody>
                    <a:bodyPr/>
                    <a:lstStyle/>
                    <a:p>
                      <a:pPr algn="just" fontAlgn="t"/>
                      <a:r>
                        <a:rPr lang="en-US" sz="1200">
                          <a:solidFill>
                            <a:srgbClr val="333333"/>
                          </a:solidFill>
                          <a:effectLst/>
                          <a:latin typeface="inter-regular"/>
                        </a:rPr>
                        <a:t>4. Number of internal files (ILF)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pa-Deva-IN" sz="1200">
                          <a:solidFill>
                            <a:srgbClr val="333333"/>
                          </a:solidFill>
                          <a:effectLst/>
                          <a:latin typeface="inter-regular"/>
                        </a:rPr>
                        <a:t>10 = 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6721849"/>
                  </a:ext>
                </a:extLst>
              </a:tr>
              <a:tr h="1362564">
                <a:tc>
                  <a:txBody>
                    <a:bodyPr/>
                    <a:lstStyle/>
                    <a:p>
                      <a:pPr algn="just" fontAlgn="t"/>
                      <a:r>
                        <a:rPr lang="en-US" sz="1200">
                          <a:solidFill>
                            <a:srgbClr val="333333"/>
                          </a:solidFill>
                          <a:effectLst/>
                          <a:latin typeface="inter-regular"/>
                        </a:rPr>
                        <a:t>5. Number of external interfaces (EIF) Count-total →</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pa-Deva-IN" sz="1200" dirty="0">
                          <a:solidFill>
                            <a:srgbClr val="333333"/>
                          </a:solidFill>
                          <a:effectLst/>
                          <a:latin typeface="inter-regular"/>
                        </a:rPr>
                        <a:t>5 = 10</a:t>
                      </a:r>
                      <a:br>
                        <a:rPr lang="pa-Deva-IN" sz="1200" dirty="0">
                          <a:solidFill>
                            <a:srgbClr val="333333"/>
                          </a:solidFill>
                          <a:effectLst/>
                          <a:latin typeface="inter-regular"/>
                        </a:rPr>
                      </a:br>
                      <a:r>
                        <a:rPr lang="pa-Deva-IN" sz="1200" dirty="0">
                          <a:solidFill>
                            <a:srgbClr val="333333"/>
                          </a:solidFill>
                          <a:effectLst/>
                          <a:latin typeface="inter-regular"/>
                        </a:rPr>
                        <a:t>378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9741539"/>
                  </a:ext>
                </a:extLst>
              </a:tr>
            </a:tbl>
          </a:graphicData>
        </a:graphic>
      </p:graphicFrame>
      <p:sp>
        <p:nvSpPr>
          <p:cNvPr id="5" name="Rectangle 1"/>
          <p:cNvSpPr>
            <a:spLocks noChangeArrowheads="1"/>
          </p:cNvSpPr>
          <p:nvPr/>
        </p:nvSpPr>
        <p:spPr bwMode="auto">
          <a:xfrm>
            <a:off x="280417" y="13393"/>
            <a:ext cx="4831910"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33333"/>
                </a:solidFill>
                <a:effectLst/>
                <a:latin typeface="inter-bold"/>
              </a:rPr>
              <a:t>Solution: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So sum of all f</a:t>
            </a:r>
            <a:r>
              <a:rPr kumimoji="0" lang="en-US" altLang="en-US" sz="1200" b="0" i="0" u="none" strike="noStrike" cap="none" normalizeH="0" baseline="-30000" dirty="0" smtClean="0">
                <a:ln>
                  <a:noFill/>
                </a:ln>
                <a:solidFill>
                  <a:srgbClr val="333333"/>
                </a:solidFill>
                <a:effectLst/>
                <a:latin typeface="inter-regular"/>
              </a:rPr>
              <a:t>i</a:t>
            </a:r>
            <a:r>
              <a:rPr kumimoji="0" lang="en-US" altLang="en-US" sz="1200" b="0" i="0" u="none" strike="noStrike" cap="none" normalizeH="0" baseline="0" dirty="0" smtClean="0">
                <a:ln>
                  <a:noFill/>
                </a:ln>
                <a:solidFill>
                  <a:srgbClr val="333333"/>
                </a:solidFill>
                <a:effectLst/>
                <a:latin typeface="inter-regular"/>
              </a:rPr>
              <a:t> (</a:t>
            </a:r>
            <a:r>
              <a:rPr kumimoji="0" lang="en-US" altLang="en-US" sz="1200" b="0" i="0" u="none" strike="noStrike" cap="none" normalizeH="0" baseline="0" dirty="0" err="1" smtClean="0">
                <a:ln>
                  <a:noFill/>
                </a:ln>
                <a:solidFill>
                  <a:srgbClr val="333333"/>
                </a:solidFill>
                <a:effectLst/>
                <a:latin typeface="inter-regular"/>
              </a:rPr>
              <a:t>i</a:t>
            </a:r>
            <a:r>
              <a:rPr kumimoji="0" lang="en-US" altLang="en-US" sz="1200" b="0" i="0" u="none" strike="noStrike" cap="none" normalizeH="0" baseline="0" dirty="0" smtClean="0">
                <a:ln>
                  <a:noFill/>
                </a:ln>
                <a:solidFill>
                  <a:srgbClr val="333333"/>
                </a:solidFill>
                <a:effectLst/>
                <a:latin typeface="inter-regular"/>
              </a:rPr>
              <a:t> ← 1 to 14) = 4 + 1 + 0 + 3 + 5 + 4 + 4 + 3 + 3 + 2 + 2 + 4 + 5 = 43</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                FP = Count-total * [0.65 + 0.01 *∑(f</a:t>
            </a:r>
            <a:r>
              <a:rPr kumimoji="0" lang="en-US" altLang="en-US" sz="1200" b="0" i="0" u="none" strike="noStrike" cap="none" normalizeH="0" baseline="-30000" dirty="0" smtClean="0">
                <a:ln>
                  <a:noFill/>
                </a:ln>
                <a:solidFill>
                  <a:srgbClr val="333333"/>
                </a:solidFill>
                <a:effectLst/>
                <a:latin typeface="inter-regular"/>
              </a:rPr>
              <a:t>i</a:t>
            </a:r>
            <a:r>
              <a:rPr kumimoji="0" lang="en-US" altLang="en-US" sz="1200" b="0" i="0" u="none" strike="noStrike" cap="none" normalizeH="0" baseline="0" dirty="0" smtClean="0">
                <a:ln>
                  <a:noFill/>
                </a:ln>
                <a:solidFill>
                  <a:srgbClr val="333333"/>
                </a:solidFill>
                <a:effectLst/>
                <a:latin typeface="inter-regular"/>
              </a:rPr>
              <a:t>)]</a:t>
            </a:r>
            <a:br>
              <a:rPr kumimoji="0" lang="en-US" altLang="en-US" sz="1200" b="0" i="0" u="none" strike="noStrike" cap="none" normalizeH="0" baseline="0" dirty="0" smtClean="0">
                <a:ln>
                  <a:noFill/>
                </a:ln>
                <a:solidFill>
                  <a:srgbClr val="333333"/>
                </a:solidFill>
                <a:effectLst/>
                <a:latin typeface="inter-regular"/>
              </a:rPr>
            </a:br>
            <a:r>
              <a:rPr kumimoji="0" lang="en-US" altLang="en-US" sz="1200" b="0" i="0" u="none" strike="noStrike" cap="none" normalizeH="0" baseline="0" dirty="0" smtClean="0">
                <a:ln>
                  <a:noFill/>
                </a:ln>
                <a:solidFill>
                  <a:srgbClr val="333333"/>
                </a:solidFill>
                <a:effectLst/>
                <a:latin typeface="inter-regular"/>
              </a:rPr>
              <a:t>                = 378 * [0.65 + 0.01 * 43]</a:t>
            </a:r>
            <a:br>
              <a:rPr kumimoji="0" lang="en-US" altLang="en-US" sz="1200" b="0" i="0" u="none" strike="noStrike" cap="none" normalizeH="0" baseline="0" dirty="0" smtClean="0">
                <a:ln>
                  <a:noFill/>
                </a:ln>
                <a:solidFill>
                  <a:srgbClr val="333333"/>
                </a:solidFill>
                <a:effectLst/>
                <a:latin typeface="inter-regular"/>
              </a:rPr>
            </a:br>
            <a:r>
              <a:rPr kumimoji="0" lang="en-US" altLang="en-US" sz="1200" b="0" i="0" u="none" strike="noStrike" cap="none" normalizeH="0" baseline="0" dirty="0" smtClean="0">
                <a:ln>
                  <a:noFill/>
                </a:ln>
                <a:solidFill>
                  <a:srgbClr val="333333"/>
                </a:solidFill>
                <a:effectLst/>
                <a:latin typeface="inter-regular"/>
              </a:rPr>
              <a:t>                = 378 * [0.65 + 0.43]</a:t>
            </a:r>
            <a:br>
              <a:rPr kumimoji="0" lang="en-US" altLang="en-US" sz="1200" b="0" i="0" u="none" strike="noStrike" cap="none" normalizeH="0" baseline="0" dirty="0" smtClean="0">
                <a:ln>
                  <a:noFill/>
                </a:ln>
                <a:solidFill>
                  <a:srgbClr val="333333"/>
                </a:solidFill>
                <a:effectLst/>
                <a:latin typeface="inter-regular"/>
              </a:rPr>
            </a:br>
            <a:r>
              <a:rPr kumimoji="0" lang="en-US" altLang="en-US" sz="1200" b="0" i="0" u="none" strike="noStrike" cap="none" normalizeH="0" baseline="0" dirty="0" smtClean="0">
                <a:ln>
                  <a:noFill/>
                </a:ln>
                <a:solidFill>
                  <a:srgbClr val="333333"/>
                </a:solidFill>
                <a:effectLst/>
                <a:latin typeface="inter-regular"/>
              </a:rPr>
              <a:t>                = 378 * 1.08 = 408</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Total pages of documentation = technical document + user document</a:t>
            </a:r>
            <a:br>
              <a:rPr kumimoji="0" lang="en-US" altLang="en-US" sz="1200" b="0" i="0" u="none" strike="noStrike" cap="none" normalizeH="0" baseline="0" dirty="0" smtClean="0">
                <a:ln>
                  <a:noFill/>
                </a:ln>
                <a:solidFill>
                  <a:srgbClr val="333333"/>
                </a:solidFill>
                <a:effectLst/>
                <a:latin typeface="inter-regular"/>
              </a:rPr>
            </a:br>
            <a:r>
              <a:rPr kumimoji="0" lang="en-US" altLang="en-US" sz="1200" b="0" i="0" u="none" strike="noStrike" cap="none" normalizeH="0" baseline="0" dirty="0" smtClean="0">
                <a:ln>
                  <a:noFill/>
                </a:ln>
                <a:solidFill>
                  <a:srgbClr val="333333"/>
                </a:solidFill>
                <a:effectLst/>
                <a:latin typeface="inter-regular"/>
              </a:rPr>
              <a:t>                = 265 + 122 = 387pages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rPr>
              <a:t>Documentation = Pages of documentation/FP</a:t>
            </a:r>
            <a:br>
              <a:rPr kumimoji="0" lang="en-US" altLang="en-US" sz="1200" b="0" i="0" u="none" strike="noStrike" cap="none" normalizeH="0" baseline="0" dirty="0" smtClean="0">
                <a:ln>
                  <a:noFill/>
                </a:ln>
                <a:solidFill>
                  <a:srgbClr val="333333"/>
                </a:solidFill>
                <a:effectLst/>
                <a:latin typeface="inter-regular"/>
              </a:rPr>
            </a:br>
            <a:r>
              <a:rPr kumimoji="0" lang="en-US" altLang="en-US" sz="1200" b="0" i="0" u="none" strike="noStrike" cap="none" normalizeH="0" baseline="0" dirty="0" smtClean="0">
                <a:ln>
                  <a:noFill/>
                </a:ln>
                <a:solidFill>
                  <a:srgbClr val="333333"/>
                </a:solidFill>
                <a:effectLst/>
                <a:latin typeface="inter-regular"/>
              </a:rPr>
              <a:t>                = 387/408 = 0.94</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39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Functional Point (FP)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17" y="2572815"/>
            <a:ext cx="25050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unctional Point (FP)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7" y="3079967"/>
            <a:ext cx="3457575"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83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The overriding goal of software engineering is to produce a high-quality system, application, or product.</a:t>
            </a:r>
            <a:endParaRPr/>
          </a:p>
          <a:p>
            <a:pPr marL="365760" lvl="0" indent="-256032" algn="l" rtl="0">
              <a:spcBef>
                <a:spcPts val="400"/>
              </a:spcBef>
              <a:spcAft>
                <a:spcPts val="0"/>
              </a:spcAft>
              <a:buSzPts val="1836"/>
              <a:buChar char="🞂"/>
            </a:pPr>
            <a:r>
              <a:rPr lang="en-IN"/>
              <a:t>In addition to other activities , a good software engineer (and good software engineering managers) must measure if high quality is to be realized.</a:t>
            </a:r>
            <a:endParaRPr/>
          </a:p>
        </p:txBody>
      </p:sp>
      <p:sp>
        <p:nvSpPr>
          <p:cNvPr id="274" name="Google Shape;274;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METRICS FOR SOFTWARE QUALITY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The quality of a system, application, or product is only as good as the requirements that describe the problem, the design that models the solution, the code that leads to an executable program, and the tests that exercise the software to uncover errors.</a:t>
            </a:r>
            <a:endParaRPr/>
          </a:p>
          <a:p>
            <a:pPr marL="365760" lvl="0" indent="-256032" algn="l" rtl="0">
              <a:spcBef>
                <a:spcPts val="400"/>
              </a:spcBef>
              <a:spcAft>
                <a:spcPts val="0"/>
              </a:spcAft>
              <a:buSzPts val="1836"/>
              <a:buChar char="🞂"/>
            </a:pPr>
            <a:r>
              <a:rPr lang="en-IN"/>
              <a:t>A good software engineer uses measurement to assess the quality of the analysis and design models, the source code, and the test cases that have been created as the software is engineered.</a:t>
            </a:r>
            <a:endParaRPr/>
          </a:p>
        </p:txBody>
      </p:sp>
      <p:sp>
        <p:nvSpPr>
          <p:cNvPr id="280" name="Google Shape;280;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The project manager must also evaluate quality as the project progresses.</a:t>
            </a:r>
            <a:endParaRPr/>
          </a:p>
          <a:p>
            <a:pPr marL="365760" lvl="0" indent="-256032" algn="l" rtl="0">
              <a:spcBef>
                <a:spcPts val="400"/>
              </a:spcBef>
              <a:spcAft>
                <a:spcPts val="0"/>
              </a:spcAft>
              <a:buSzPts val="1836"/>
              <a:buChar char="🞂"/>
            </a:pPr>
            <a:r>
              <a:rPr lang="en-IN"/>
              <a:t>Although many quality measures can be collected, the primary thrust at the project level is to measure errors and defects. Metrics derived from these measures provide an indication of the effectiveness of individual and group software quality assurance and control activities.</a:t>
            </a:r>
            <a:endParaRPr/>
          </a:p>
        </p:txBody>
      </p:sp>
      <p:sp>
        <p:nvSpPr>
          <p:cNvPr id="286" name="Google Shape;286;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Over 25 years ago, McCall and Cavano defined a set of quality factors that were a first step toward the development of metrics for software quality. </a:t>
            </a:r>
            <a:endParaRPr/>
          </a:p>
          <a:p>
            <a:pPr marL="365760" lvl="0" indent="-256032" algn="l" rtl="0">
              <a:spcBef>
                <a:spcPts val="400"/>
              </a:spcBef>
              <a:spcAft>
                <a:spcPts val="0"/>
              </a:spcAft>
              <a:buSzPts val="1836"/>
              <a:buChar char="🞂"/>
            </a:pPr>
            <a:r>
              <a:rPr lang="en-IN"/>
              <a:t>These factors assess software from three distinct points of view: </a:t>
            </a:r>
            <a:endParaRPr/>
          </a:p>
          <a:p>
            <a:pPr marL="365760" lvl="0" indent="-256032" algn="l" rtl="0">
              <a:spcBef>
                <a:spcPts val="400"/>
              </a:spcBef>
              <a:spcAft>
                <a:spcPts val="0"/>
              </a:spcAft>
              <a:buSzPts val="1836"/>
              <a:buChar char="🞂"/>
            </a:pPr>
            <a:r>
              <a:rPr lang="en-IN"/>
              <a:t>(1) product operation (using it)</a:t>
            </a:r>
            <a:endParaRPr/>
          </a:p>
          <a:p>
            <a:pPr marL="365760" lvl="0" indent="-256032" algn="l" rtl="0">
              <a:spcBef>
                <a:spcPts val="400"/>
              </a:spcBef>
              <a:spcAft>
                <a:spcPts val="0"/>
              </a:spcAft>
              <a:buSzPts val="1836"/>
              <a:buChar char="🞂"/>
            </a:pPr>
            <a:r>
              <a:rPr lang="en-IN"/>
              <a:t> (2) product revision (changing it)</a:t>
            </a:r>
            <a:endParaRPr/>
          </a:p>
          <a:p>
            <a:pPr marL="365760" lvl="0" indent="-256032" algn="l" rtl="0">
              <a:spcBef>
                <a:spcPts val="400"/>
              </a:spcBef>
              <a:spcAft>
                <a:spcPts val="0"/>
              </a:spcAft>
              <a:buSzPts val="1836"/>
              <a:buChar char="🞂"/>
            </a:pPr>
            <a:r>
              <a:rPr lang="en-IN"/>
              <a:t> (3) product transition (modifying it to work</a:t>
            </a:r>
            <a:endParaRPr/>
          </a:p>
          <a:p>
            <a:pPr marL="365760" lvl="0" indent="-256032" algn="l" rtl="0">
              <a:spcBef>
                <a:spcPts val="400"/>
              </a:spcBef>
              <a:spcAft>
                <a:spcPts val="0"/>
              </a:spcAft>
              <a:buSzPts val="1836"/>
              <a:buChar char="🞂"/>
            </a:pPr>
            <a:r>
              <a:rPr lang="en-IN"/>
              <a:t>in a different environment; i.e., "porting" it).</a:t>
            </a:r>
            <a:endParaRPr/>
          </a:p>
        </p:txBody>
      </p:sp>
      <p:sp>
        <p:nvSpPr>
          <p:cNvPr id="292" name="Google Shape;29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An Overview of Factors That Affect Quality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First, the framework provides a mechanism for the project manager to identify what qualities are important.</a:t>
            </a:r>
            <a:endParaRPr/>
          </a:p>
          <a:p>
            <a:pPr marL="365760" lvl="0" indent="-256032" algn="l" rtl="0">
              <a:spcBef>
                <a:spcPts val="400"/>
              </a:spcBef>
              <a:spcAft>
                <a:spcPts val="0"/>
              </a:spcAft>
              <a:buSzPts val="1836"/>
              <a:buChar char="🞂"/>
            </a:pPr>
            <a:r>
              <a:rPr lang="en-IN"/>
              <a:t>Secondly, the framework provides a means for quantitatively assessing how well the development is progressing relative to the quality goals established.</a:t>
            </a:r>
            <a:endParaRPr/>
          </a:p>
        </p:txBody>
      </p:sp>
      <p:sp>
        <p:nvSpPr>
          <p:cNvPr id="298" name="Google Shape;29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Thirdly, the framework provides for more interaction of QA personnel throughout the development effort.</a:t>
            </a:r>
            <a:endParaRPr/>
          </a:p>
          <a:p>
            <a:pPr marL="365760" lvl="0" indent="-256032" algn="l" rtl="0">
              <a:spcBef>
                <a:spcPts val="400"/>
              </a:spcBef>
              <a:spcAft>
                <a:spcPts val="0"/>
              </a:spcAft>
              <a:buSzPts val="1836"/>
              <a:buChar char="🞂"/>
            </a:pPr>
            <a:r>
              <a:rPr lang="en-IN"/>
              <a:t>Lastly, quality assurance personal can use indications of poor quality to help identify better standards to be enforced in the future.</a:t>
            </a:r>
            <a:endParaRPr/>
          </a:p>
          <a:p>
            <a:pPr marL="365760" lvl="0" indent="-139446" algn="l" rtl="0">
              <a:spcBef>
                <a:spcPts val="400"/>
              </a:spcBef>
              <a:spcAft>
                <a:spcPts val="0"/>
              </a:spcAft>
              <a:buSzPts val="1836"/>
              <a:buNone/>
            </a:pPr>
            <a:endParaRPr/>
          </a:p>
        </p:txBody>
      </p:sp>
      <p:sp>
        <p:nvSpPr>
          <p:cNvPr id="304" name="Google Shape;30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Correctness</a:t>
            </a:r>
            <a:endParaRPr/>
          </a:p>
          <a:p>
            <a:pPr marL="365760" lvl="0" indent="-256032" algn="l" rtl="0">
              <a:spcBef>
                <a:spcPts val="400"/>
              </a:spcBef>
              <a:spcAft>
                <a:spcPts val="0"/>
              </a:spcAft>
              <a:buSzPts val="1836"/>
              <a:buChar char="🞂"/>
            </a:pPr>
            <a:r>
              <a:rPr lang="en-IN"/>
              <a:t>Maintainability</a:t>
            </a:r>
            <a:endParaRPr/>
          </a:p>
          <a:p>
            <a:pPr marL="365760" lvl="0" indent="-256032" algn="l" rtl="0">
              <a:spcBef>
                <a:spcPts val="400"/>
              </a:spcBef>
              <a:spcAft>
                <a:spcPts val="0"/>
              </a:spcAft>
              <a:buSzPts val="1836"/>
              <a:buChar char="🞂"/>
            </a:pPr>
            <a:r>
              <a:rPr lang="en-IN"/>
              <a:t>Integrity</a:t>
            </a:r>
            <a:endParaRPr/>
          </a:p>
          <a:p>
            <a:pPr marL="365760" lvl="0" indent="-256032" algn="l" rtl="0">
              <a:spcBef>
                <a:spcPts val="400"/>
              </a:spcBef>
              <a:spcAft>
                <a:spcPts val="0"/>
              </a:spcAft>
              <a:buSzPts val="1836"/>
              <a:buChar char="🞂"/>
            </a:pPr>
            <a:r>
              <a:rPr lang="en-IN"/>
              <a:t>Usability</a:t>
            </a:r>
            <a:endParaRPr/>
          </a:p>
        </p:txBody>
      </p:sp>
      <p:sp>
        <p:nvSpPr>
          <p:cNvPr id="310" name="Google Shape;31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Measuring Quality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Correctness is the degree to which the software performs its required function. The most common measure for correctness is defects per KLOC.</a:t>
            </a:r>
            <a:endParaRPr/>
          </a:p>
          <a:p>
            <a:pPr marL="365760" lvl="0" indent="-256032" algn="l" rtl="0">
              <a:spcBef>
                <a:spcPts val="400"/>
              </a:spcBef>
              <a:spcAft>
                <a:spcPts val="0"/>
              </a:spcAft>
              <a:buSzPts val="1836"/>
              <a:buChar char="🞂"/>
            </a:pPr>
            <a:r>
              <a:rPr lang="en-IN"/>
              <a:t>For quality assessment purposes, defects are counted over a standard period of time, typically one year.</a:t>
            </a:r>
            <a:endParaRPr/>
          </a:p>
        </p:txBody>
      </p:sp>
      <p:sp>
        <p:nvSpPr>
          <p:cNvPr id="316" name="Google Shape;31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Correctness</a:t>
            </a:r>
            <a:br>
              <a:rPr lang="en-I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An </a:t>
            </a:r>
            <a:r>
              <a:rPr lang="en-IN" i="1"/>
              <a:t>indicator is a metric or combination of metrics that provide insight </a:t>
            </a:r>
            <a:r>
              <a:rPr lang="en-IN"/>
              <a:t>into the software process, a software project, or the product itself.</a:t>
            </a:r>
            <a:endParaRPr/>
          </a:p>
          <a:p>
            <a:pPr marL="365760" lvl="0" indent="-139446" algn="l" rtl="0">
              <a:spcBef>
                <a:spcPts val="400"/>
              </a:spcBef>
              <a:spcAft>
                <a:spcPts val="0"/>
              </a:spcAft>
              <a:buSzPts val="1836"/>
              <a:buNone/>
            </a:pPr>
            <a:endParaRPr/>
          </a:p>
          <a:p>
            <a:pPr marL="365760" lvl="0" indent="-256032" algn="l" rtl="0">
              <a:spcBef>
                <a:spcPts val="400"/>
              </a:spcBef>
              <a:spcAft>
                <a:spcPts val="0"/>
              </a:spcAft>
              <a:buSzPts val="1836"/>
              <a:buChar char="🞂"/>
            </a:pPr>
            <a:r>
              <a:rPr lang="en-IN"/>
              <a:t>An indicator provides insight that enables the project manager or software engineers to adjust the process, the project, or the process to make things better.</a:t>
            </a:r>
            <a:endParaRPr/>
          </a:p>
        </p:txBody>
      </p:sp>
      <p:sp>
        <p:nvSpPr>
          <p:cNvPr id="120" name="Google Shape;1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Indicators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Maintainability is the ease with which a program can be corrected if an error is encountered, adapted if its environment changes, or enhanced if the customer desires a change in requirements.</a:t>
            </a:r>
            <a:endParaRPr/>
          </a:p>
          <a:p>
            <a:pPr marL="365760" lvl="0" indent="-256032" algn="l" rtl="0">
              <a:spcBef>
                <a:spcPts val="400"/>
              </a:spcBef>
              <a:spcAft>
                <a:spcPts val="0"/>
              </a:spcAft>
              <a:buSzPts val="1836"/>
              <a:buChar char="🞂"/>
            </a:pPr>
            <a:r>
              <a:rPr lang="en-IN"/>
              <a:t>There is no way to measure maintainability directly; therefore, we must use indirect measures.</a:t>
            </a:r>
            <a:endParaRPr/>
          </a:p>
        </p:txBody>
      </p:sp>
      <p:sp>
        <p:nvSpPr>
          <p:cNvPr id="322" name="Google Shape;322;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Maintainability.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A simple time-oriented metric is </a:t>
            </a:r>
            <a:r>
              <a:rPr lang="en-IN" i="1"/>
              <a:t>mean-time-to change </a:t>
            </a:r>
            <a:r>
              <a:rPr lang="en-IN"/>
              <a:t>(MTTC), the time it takes to analyze the change request, design an appropriate modification, implement the change, test it, and distribute the change to all users. </a:t>
            </a:r>
            <a:endParaRPr/>
          </a:p>
          <a:p>
            <a:pPr marL="365760" lvl="0" indent="-256032" algn="l" rtl="0">
              <a:spcBef>
                <a:spcPts val="400"/>
              </a:spcBef>
              <a:spcAft>
                <a:spcPts val="0"/>
              </a:spcAft>
              <a:buSzPts val="1836"/>
              <a:buChar char="🞂"/>
            </a:pPr>
            <a:r>
              <a:rPr lang="en-IN"/>
              <a:t>On average, programs that are maintainable will have a lower MTTC (for equivalent types of changes) than programs that are not maintainable.</a:t>
            </a:r>
            <a:endParaRPr/>
          </a:p>
        </p:txBody>
      </p:sp>
      <p:sp>
        <p:nvSpPr>
          <p:cNvPr id="328" name="Google Shape;328;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This attribute measures a system's ability to withstand attacks (both accidental and intentional) to its security. Attacks can be made on all three components of software: programs, data, and documents</a:t>
            </a:r>
            <a:endParaRPr/>
          </a:p>
        </p:txBody>
      </p:sp>
      <p:sp>
        <p:nvSpPr>
          <p:cNvPr id="334" name="Google Shape;334;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Integrity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To measure integrity, two additional attributes must be defined: threat and security. </a:t>
            </a:r>
            <a:endParaRPr/>
          </a:p>
          <a:p>
            <a:pPr marL="365760" lvl="0" indent="-256032" algn="l" rtl="0">
              <a:spcBef>
                <a:spcPts val="400"/>
              </a:spcBef>
              <a:spcAft>
                <a:spcPts val="0"/>
              </a:spcAft>
              <a:buSzPts val="1836"/>
              <a:buChar char="🞂"/>
            </a:pPr>
            <a:r>
              <a:rPr lang="en-IN" i="1"/>
              <a:t>Threat is the probability </a:t>
            </a:r>
            <a:r>
              <a:rPr lang="en-IN"/>
              <a:t>that an attack of a specific type will occur within a given time. </a:t>
            </a:r>
            <a:endParaRPr/>
          </a:p>
        </p:txBody>
      </p:sp>
      <p:sp>
        <p:nvSpPr>
          <p:cNvPr id="340" name="Google Shape;340;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i="1"/>
              <a:t>Security is the probability </a:t>
            </a:r>
            <a:r>
              <a:rPr lang="en-IN"/>
              <a:t>that the attack of a specific type will be repelled. </a:t>
            </a:r>
            <a:endParaRPr/>
          </a:p>
          <a:p>
            <a:pPr marL="365760" lvl="0" indent="-256032" algn="l" rtl="0">
              <a:spcBef>
                <a:spcPts val="400"/>
              </a:spcBef>
              <a:spcAft>
                <a:spcPts val="0"/>
              </a:spcAft>
              <a:buSzPts val="1836"/>
              <a:buChar char="🞂"/>
            </a:pPr>
            <a:r>
              <a:rPr lang="en-IN"/>
              <a:t>The integrity of a system can then be defined as  </a:t>
            </a:r>
            <a:endParaRPr/>
          </a:p>
          <a:p>
            <a:pPr marL="365760" lvl="0" indent="-256032" algn="l" rtl="0">
              <a:spcBef>
                <a:spcPts val="400"/>
              </a:spcBef>
              <a:spcAft>
                <a:spcPts val="0"/>
              </a:spcAft>
              <a:buSzPts val="1836"/>
              <a:buNone/>
            </a:pPr>
            <a:r>
              <a:rPr lang="en-IN"/>
              <a:t>integrity = summation [(1 – threat)  (1 – security)]</a:t>
            </a:r>
            <a:endParaRPr/>
          </a:p>
          <a:p>
            <a:pPr marL="365760" lvl="0" indent="-139446" algn="l" rtl="0">
              <a:spcBef>
                <a:spcPts val="400"/>
              </a:spcBef>
              <a:spcAft>
                <a:spcPts val="0"/>
              </a:spcAft>
              <a:buSzPts val="1836"/>
              <a:buNone/>
            </a:pPr>
            <a:endParaRPr/>
          </a:p>
        </p:txBody>
      </p:sp>
      <p:sp>
        <p:nvSpPr>
          <p:cNvPr id="346" name="Google Shape;34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If a program is not user-friendly, it is often doomed to failure,</a:t>
            </a:r>
            <a:endParaRPr/>
          </a:p>
          <a:p>
            <a:pPr marL="365760" lvl="0" indent="-256032" algn="l" rtl="0">
              <a:spcBef>
                <a:spcPts val="400"/>
              </a:spcBef>
              <a:spcAft>
                <a:spcPts val="0"/>
              </a:spcAft>
              <a:buSzPts val="1836"/>
              <a:buChar char="🞂"/>
            </a:pPr>
            <a:r>
              <a:rPr lang="en-IN"/>
              <a:t>Usability is an attempt to quantify user-friendliness and can be measured in terms of four characteristics:</a:t>
            </a:r>
            <a:endParaRPr/>
          </a:p>
        </p:txBody>
      </p:sp>
      <p:sp>
        <p:nvSpPr>
          <p:cNvPr id="352" name="Google Shape;352;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Usability.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None/>
            </a:pPr>
            <a:r>
              <a:rPr lang="en-IN"/>
              <a:t>(1) the physical and or intellectual skill required to learn the system, </a:t>
            </a:r>
            <a:endParaRPr/>
          </a:p>
          <a:p>
            <a:pPr marL="365760" lvl="0" indent="-256032" algn="l" rtl="0">
              <a:spcBef>
                <a:spcPts val="400"/>
              </a:spcBef>
              <a:spcAft>
                <a:spcPts val="0"/>
              </a:spcAft>
              <a:buSzPts val="1836"/>
              <a:buNone/>
            </a:pPr>
            <a:r>
              <a:rPr lang="en-IN"/>
              <a:t>(2) the time required to become moderately efficient in the use of the system, </a:t>
            </a:r>
            <a:endParaRPr/>
          </a:p>
          <a:p>
            <a:pPr marL="365760" lvl="0" indent="-256032" algn="l" rtl="0">
              <a:spcBef>
                <a:spcPts val="400"/>
              </a:spcBef>
              <a:spcAft>
                <a:spcPts val="0"/>
              </a:spcAft>
              <a:buSzPts val="1836"/>
              <a:buNone/>
            </a:pPr>
            <a:r>
              <a:rPr lang="en-IN"/>
              <a:t>(3) the net increase in productivity (over the approach that the system replaces) measured when the system is used by someone who is moderately efficient, and </a:t>
            </a:r>
            <a:endParaRPr/>
          </a:p>
        </p:txBody>
      </p:sp>
      <p:sp>
        <p:nvSpPr>
          <p:cNvPr id="358" name="Google Shape;358;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(4) a subjective assessment (sometimes obtained through a questionnaire) of users attitudes toward the system</a:t>
            </a:r>
            <a:endParaRPr/>
          </a:p>
          <a:p>
            <a:pPr marL="365760" lvl="0" indent="-139446" algn="l" rtl="0">
              <a:spcBef>
                <a:spcPts val="400"/>
              </a:spcBef>
              <a:spcAft>
                <a:spcPts val="0"/>
              </a:spcAft>
              <a:buSzPts val="1836"/>
              <a:buNone/>
            </a:pPr>
            <a:endParaRPr/>
          </a:p>
        </p:txBody>
      </p:sp>
      <p:sp>
        <p:nvSpPr>
          <p:cNvPr id="364" name="Google Shape;364;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If we do not measure, there no real way of determining whether we are improving.</a:t>
            </a:r>
            <a:endParaRPr/>
          </a:p>
          <a:p>
            <a:pPr marL="365760" lvl="0" indent="-256032" algn="l" rtl="0">
              <a:spcBef>
                <a:spcPts val="400"/>
              </a:spcBef>
              <a:spcAft>
                <a:spcPts val="0"/>
              </a:spcAft>
              <a:buSzPts val="1836"/>
              <a:buChar char="🞂"/>
            </a:pPr>
            <a:r>
              <a:rPr lang="en-IN"/>
              <a:t>By requesting and evaluating productivity and quality measures, senior management can establish meaningful goals for improvement of the software engineering</a:t>
            </a:r>
            <a:endParaRPr/>
          </a:p>
        </p:txBody>
      </p:sp>
      <p:sp>
        <p:nvSpPr>
          <p:cNvPr id="370" name="Google Shape;370;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INTEGRATING METRICS WITHIN THE SOFTWARE PROCESS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By establishing a metrics baseline, benefits can be obtained at the process, project, and product (technical) levels.</a:t>
            </a:r>
            <a:endParaRPr/>
          </a:p>
        </p:txBody>
      </p:sp>
      <p:sp>
        <p:nvSpPr>
          <p:cNvPr id="376" name="Google Shape;376;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Establishing a Baseline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836"/>
              <a:buChar char="🞂"/>
            </a:pPr>
            <a:r>
              <a:rPr lang="en-IN" i="1"/>
              <a:t>Process indicators enable a software engineering organization to gain insight </a:t>
            </a:r>
            <a:r>
              <a:rPr lang="en-IN"/>
              <a:t>into the efficacy of an existing process (i.e., the paradigm, software engineering tasks, work products, and milestones). </a:t>
            </a:r>
            <a:endParaRPr/>
          </a:p>
          <a:p>
            <a:pPr marL="365760" lvl="0" indent="-256032" algn="l" rtl="0">
              <a:spcBef>
                <a:spcPts val="400"/>
              </a:spcBef>
              <a:spcAft>
                <a:spcPts val="0"/>
              </a:spcAft>
              <a:buSzPts val="1836"/>
              <a:buChar char="🞂"/>
            </a:pPr>
            <a:r>
              <a:rPr lang="en-IN"/>
              <a:t>They enable managers and practitioners to assess what works and what doesn’t. </a:t>
            </a:r>
            <a:endParaRPr/>
          </a:p>
          <a:p>
            <a:pPr marL="365760" lvl="0" indent="-256032" algn="l" rtl="0">
              <a:spcBef>
                <a:spcPts val="400"/>
              </a:spcBef>
              <a:spcAft>
                <a:spcPts val="0"/>
              </a:spcAft>
              <a:buSzPts val="1836"/>
              <a:buChar char="🞂"/>
            </a:pPr>
            <a:r>
              <a:rPr lang="en-IN"/>
              <a:t>Process metrics are collected across all projects and over long periods of time. Their intent is to provide indicators that lead to long-term software process improvement.</a:t>
            </a:r>
            <a:endParaRPr/>
          </a:p>
        </p:txBody>
      </p:sp>
      <p:sp>
        <p:nvSpPr>
          <p:cNvPr id="126" name="Google Shape;12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i="1"/>
              <a:t>Process indicators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To be an effective aid in process improvement and/or cost and effort estimation, baseline data must have the following attributes: </a:t>
            </a:r>
            <a:endParaRPr/>
          </a:p>
          <a:p>
            <a:pPr marL="365760" lvl="0" indent="-256032" algn="l" rtl="0">
              <a:spcBef>
                <a:spcPts val="400"/>
              </a:spcBef>
              <a:spcAft>
                <a:spcPts val="0"/>
              </a:spcAft>
              <a:buSzPts val="1836"/>
              <a:buChar char="🞂"/>
            </a:pPr>
            <a:r>
              <a:rPr lang="en-IN"/>
              <a:t>(1) data must be reasonably accurate—“</a:t>
            </a:r>
            <a:endParaRPr/>
          </a:p>
          <a:p>
            <a:pPr marL="365760" lvl="0" indent="-256032" algn="l" rtl="0">
              <a:spcBef>
                <a:spcPts val="400"/>
              </a:spcBef>
              <a:spcAft>
                <a:spcPts val="0"/>
              </a:spcAft>
              <a:buSzPts val="1836"/>
              <a:buChar char="🞂"/>
            </a:pPr>
            <a:r>
              <a:rPr lang="en-IN"/>
              <a:t> (2) data should be collected for as many projects as possible; </a:t>
            </a:r>
            <a:endParaRPr/>
          </a:p>
          <a:p>
            <a:pPr marL="365760" lvl="0" indent="-256032" algn="l" rtl="0">
              <a:spcBef>
                <a:spcPts val="400"/>
              </a:spcBef>
              <a:spcAft>
                <a:spcPts val="0"/>
              </a:spcAft>
              <a:buSzPts val="1836"/>
              <a:buChar char="🞂"/>
            </a:pPr>
            <a:r>
              <a:rPr lang="en-IN"/>
              <a:t>(3) measures must be consistent</a:t>
            </a:r>
            <a:endParaRPr/>
          </a:p>
        </p:txBody>
      </p:sp>
      <p:sp>
        <p:nvSpPr>
          <p:cNvPr id="382" name="Google Shape;382;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Ideally, data needed to establish a baseline has been collected in an ongoing manner.</a:t>
            </a:r>
            <a:endParaRPr/>
          </a:p>
          <a:p>
            <a:pPr marL="365760" lvl="0" indent="-256032" algn="l" rtl="0">
              <a:spcBef>
                <a:spcPts val="400"/>
              </a:spcBef>
              <a:spcAft>
                <a:spcPts val="0"/>
              </a:spcAft>
              <a:buSzPts val="1836"/>
              <a:buChar char="🞂"/>
            </a:pPr>
            <a:r>
              <a:rPr lang="en-IN"/>
              <a:t>data collection requires a historical investigation of past projects to reconstruct required data.</a:t>
            </a:r>
            <a:endParaRPr/>
          </a:p>
          <a:p>
            <a:pPr marL="365760" lvl="0" indent="-139446" algn="l" rtl="0">
              <a:spcBef>
                <a:spcPts val="400"/>
              </a:spcBef>
              <a:spcAft>
                <a:spcPts val="0"/>
              </a:spcAft>
              <a:buSzPts val="1836"/>
              <a:buNone/>
            </a:pPr>
            <a:endParaRPr/>
          </a:p>
        </p:txBody>
      </p:sp>
      <p:sp>
        <p:nvSpPr>
          <p:cNvPr id="388" name="Google Shape;388;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Metrics Collection, Computation, and Evaluation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Once measures have been collected metrics computation is possible. </a:t>
            </a:r>
            <a:endParaRPr/>
          </a:p>
          <a:p>
            <a:pPr marL="365760" lvl="0" indent="-256032" algn="l" rtl="0">
              <a:spcBef>
                <a:spcPts val="400"/>
              </a:spcBef>
              <a:spcAft>
                <a:spcPts val="0"/>
              </a:spcAft>
              <a:buSzPts val="1836"/>
              <a:buChar char="🞂"/>
            </a:pPr>
            <a:r>
              <a:rPr lang="en-IN"/>
              <a:t>Depending on the breadth of measures collected, metrics can span a broad range of LOC or FP metrics as well as other quality- and project-oriented metrics. </a:t>
            </a:r>
            <a:endParaRPr/>
          </a:p>
          <a:p>
            <a:pPr marL="365760" lvl="0" indent="-256032" algn="l" rtl="0">
              <a:spcBef>
                <a:spcPts val="400"/>
              </a:spcBef>
              <a:spcAft>
                <a:spcPts val="0"/>
              </a:spcAft>
              <a:buSzPts val="1836"/>
              <a:buChar char="🞂"/>
            </a:pPr>
            <a:r>
              <a:rPr lang="en-IN"/>
              <a:t>Finally, metrics must be evaluated and applied during estimation, technical work, project control, and process improvement. </a:t>
            </a:r>
            <a:endParaRPr/>
          </a:p>
          <a:p>
            <a:pPr marL="365760" lvl="0" indent="-139446" algn="l" rtl="0">
              <a:spcBef>
                <a:spcPts val="400"/>
              </a:spcBef>
              <a:spcAft>
                <a:spcPts val="0"/>
              </a:spcAft>
              <a:buSzPts val="1836"/>
              <a:buNone/>
            </a:pPr>
            <a:endParaRPr/>
          </a:p>
        </p:txBody>
      </p:sp>
      <p:sp>
        <p:nvSpPr>
          <p:cNvPr id="394" name="Google Shape;394;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a:t>The Process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Metrics evaluation focuses on the underlying reasons for the results obtained and produces a set of indicators that guide the project or process.</a:t>
            </a:r>
            <a:endParaRPr/>
          </a:p>
          <a:p>
            <a:pPr marL="365760" lvl="0" indent="-139446" algn="l" rtl="0">
              <a:spcBef>
                <a:spcPts val="400"/>
              </a:spcBef>
              <a:spcAft>
                <a:spcPts val="0"/>
              </a:spcAft>
              <a:buSzPts val="1836"/>
              <a:buNone/>
            </a:pPr>
            <a:endParaRPr/>
          </a:p>
        </p:txBody>
      </p:sp>
      <p:sp>
        <p:nvSpPr>
          <p:cNvPr id="400" name="Google Shape;400;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i="1"/>
              <a:t>Project indicators enable a software project manager to </a:t>
            </a:r>
            <a:endParaRPr/>
          </a:p>
          <a:p>
            <a:pPr marL="365760" lvl="0" indent="-256032" algn="l" rtl="0">
              <a:spcBef>
                <a:spcPts val="400"/>
              </a:spcBef>
              <a:spcAft>
                <a:spcPts val="0"/>
              </a:spcAft>
              <a:buSzPts val="1836"/>
              <a:buChar char="🞂"/>
            </a:pPr>
            <a:r>
              <a:rPr lang="en-IN" i="1"/>
              <a:t>(1) assess the status of an </a:t>
            </a:r>
            <a:r>
              <a:rPr lang="en-IN"/>
              <a:t>ongoing project</a:t>
            </a:r>
            <a:endParaRPr/>
          </a:p>
          <a:p>
            <a:pPr marL="365760" lvl="0" indent="-256032" algn="l" rtl="0">
              <a:spcBef>
                <a:spcPts val="400"/>
              </a:spcBef>
              <a:spcAft>
                <a:spcPts val="0"/>
              </a:spcAft>
              <a:buSzPts val="1836"/>
              <a:buChar char="🞂"/>
            </a:pPr>
            <a:r>
              <a:rPr lang="en-IN"/>
              <a:t> (2) track potential risks, </a:t>
            </a:r>
            <a:endParaRPr/>
          </a:p>
          <a:p>
            <a:pPr marL="365760" lvl="0" indent="-256032" algn="l" rtl="0">
              <a:spcBef>
                <a:spcPts val="400"/>
              </a:spcBef>
              <a:spcAft>
                <a:spcPts val="0"/>
              </a:spcAft>
              <a:buSzPts val="1836"/>
              <a:buChar char="🞂"/>
            </a:pPr>
            <a:r>
              <a:rPr lang="en-IN"/>
              <a:t>(3) uncover problem areas before they go “critical,” </a:t>
            </a:r>
            <a:endParaRPr/>
          </a:p>
          <a:p>
            <a:pPr marL="365760" lvl="0" indent="-256032" algn="l" rtl="0">
              <a:spcBef>
                <a:spcPts val="400"/>
              </a:spcBef>
              <a:spcAft>
                <a:spcPts val="0"/>
              </a:spcAft>
              <a:buSzPts val="1836"/>
              <a:buChar char="🞂"/>
            </a:pPr>
            <a:r>
              <a:rPr lang="en-IN"/>
              <a:t>(4) adjust work flow or tasks, </a:t>
            </a:r>
            <a:r>
              <a:rPr lang="en-IN" sz="2800"/>
              <a:t>and</a:t>
            </a:r>
            <a:r>
              <a:rPr lang="en-IN"/>
              <a:t> </a:t>
            </a:r>
            <a:endParaRPr/>
          </a:p>
          <a:p>
            <a:pPr marL="365760" lvl="0" indent="-256032" algn="l" rtl="0">
              <a:spcBef>
                <a:spcPts val="400"/>
              </a:spcBef>
              <a:spcAft>
                <a:spcPts val="0"/>
              </a:spcAft>
              <a:buSzPts val="1836"/>
              <a:buChar char="🞂"/>
            </a:pPr>
            <a:r>
              <a:rPr lang="en-IN"/>
              <a:t>(5) evaluate the project team’s ability to control quality of software work products.</a:t>
            </a:r>
            <a:endParaRPr/>
          </a:p>
        </p:txBody>
      </p:sp>
      <p:sp>
        <p:nvSpPr>
          <p:cNvPr id="132" name="Google Shape;13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IN" i="1"/>
              <a:t>Project indicators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Process is only one of a number of “controllable factors” in improving software quality and organizational performance</a:t>
            </a:r>
            <a:endParaRPr/>
          </a:p>
          <a:p>
            <a:pPr marL="365760" lvl="0" indent="-256032" algn="l" rtl="0">
              <a:spcBef>
                <a:spcPts val="400"/>
              </a:spcBef>
              <a:spcAft>
                <a:spcPts val="0"/>
              </a:spcAft>
              <a:buSzPts val="1836"/>
              <a:buChar char="🞂"/>
            </a:pPr>
            <a:r>
              <a:rPr lang="en-IN"/>
              <a:t>process sits at the centre of a triangle connecting three factors that have a profound influence on software quality and organizational performance.</a:t>
            </a:r>
            <a:endParaRPr/>
          </a:p>
          <a:p>
            <a:pPr marL="365760" lvl="0" indent="-139446" algn="l" rtl="0">
              <a:spcBef>
                <a:spcPts val="400"/>
              </a:spcBef>
              <a:spcAft>
                <a:spcPts val="0"/>
              </a:spcAft>
              <a:buSzPts val="1836"/>
              <a:buNone/>
            </a:pPr>
            <a:endParaRPr/>
          </a:p>
        </p:txBody>
      </p:sp>
      <p:sp>
        <p:nvSpPr>
          <p:cNvPr id="138" name="Google Shape;13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Process Metrics and Software Process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The skill and motivation of people.</a:t>
            </a:r>
            <a:endParaRPr/>
          </a:p>
          <a:p>
            <a:pPr marL="365760" lvl="0" indent="-256032" algn="l" rtl="0">
              <a:spcBef>
                <a:spcPts val="400"/>
              </a:spcBef>
              <a:spcAft>
                <a:spcPts val="0"/>
              </a:spcAft>
              <a:buSzPts val="1836"/>
              <a:buChar char="🞂"/>
            </a:pPr>
            <a:r>
              <a:rPr lang="en-IN"/>
              <a:t>The complexity of the product can have a substantial impact on quality and team performance.</a:t>
            </a:r>
            <a:endParaRPr/>
          </a:p>
          <a:p>
            <a:pPr marL="365760" lvl="0" indent="-256032" algn="l" rtl="0">
              <a:spcBef>
                <a:spcPts val="400"/>
              </a:spcBef>
              <a:spcAft>
                <a:spcPts val="0"/>
              </a:spcAft>
              <a:buSzPts val="1836"/>
              <a:buChar char="🞂"/>
            </a:pPr>
            <a:r>
              <a:rPr lang="en-IN"/>
              <a:t>The technology (i.e. the software engineering methods) that populate the process also has an impact.</a:t>
            </a:r>
            <a:endParaRPr/>
          </a:p>
        </p:txBody>
      </p:sp>
      <p:sp>
        <p:nvSpPr>
          <p:cNvPr id="144" name="Google Shape;14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IN"/>
              <a:t>Other factors: </a:t>
            </a:r>
            <a:br>
              <a:rPr lang="en-IN"/>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IN"/>
              <a:t>Process triangle exists within a circle of environmental conditions that include the development environment (e.g., CASE tools), business conditions (e.g., deadlines, business rules), and customer characteristics (e.g., ease of communication).</a:t>
            </a:r>
            <a:endParaRPr/>
          </a:p>
        </p:txBody>
      </p:sp>
      <p:sp>
        <p:nvSpPr>
          <p:cNvPr id="150" name="Google Shape;1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2241</Words>
  <Application>Microsoft Office PowerPoint</Application>
  <PresentationFormat>On-screen Show (4:3)</PresentationFormat>
  <Paragraphs>189</Paragraphs>
  <Slides>53</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inter-bold</vt:lpstr>
      <vt:lpstr>inter-regular</vt:lpstr>
      <vt:lpstr>Lucida Sans</vt:lpstr>
      <vt:lpstr>Noto Sans Symbols</vt:lpstr>
      <vt:lpstr>Times New Roman</vt:lpstr>
      <vt:lpstr>Verdana</vt:lpstr>
      <vt:lpstr>Concourse</vt:lpstr>
      <vt:lpstr>Software Metrics </vt:lpstr>
      <vt:lpstr>PowerPoint Presentation</vt:lpstr>
      <vt:lpstr>MEASURES, METRICS, AND INDICATORS</vt:lpstr>
      <vt:lpstr>Indicators</vt:lpstr>
      <vt:lpstr>Process indicators</vt:lpstr>
      <vt:lpstr>Project indicators </vt:lpstr>
      <vt:lpstr>Process Metrics and Software Process Improvement</vt:lpstr>
      <vt:lpstr>Other factors:  </vt:lpstr>
      <vt:lpstr>PowerPoint Presentation</vt:lpstr>
      <vt:lpstr>PowerPoint Presentation</vt:lpstr>
      <vt:lpstr>Indirect measures</vt:lpstr>
      <vt:lpstr>Direct measures</vt:lpstr>
      <vt:lpstr>Size-Oriented Metrics</vt:lpstr>
      <vt:lpstr>PowerPoint Presentation</vt:lpstr>
      <vt:lpstr>Function-Oriented Metrics</vt:lpstr>
      <vt:lpstr>Function points</vt:lpstr>
      <vt:lpstr>PowerPoint Presentation</vt:lpstr>
      <vt:lpstr>Number of user outputs</vt:lpstr>
      <vt:lpstr>Number of user inquiries.</vt:lpstr>
      <vt:lpstr>Number of files.</vt:lpstr>
      <vt:lpstr>Number of external interfaces.</vt:lpstr>
      <vt:lpstr>PowerPoint Presentation</vt:lpstr>
      <vt:lpstr>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METRICS FOR SOFTWARE QUALITY</vt:lpstr>
      <vt:lpstr>PowerPoint Presentation</vt:lpstr>
      <vt:lpstr>PowerPoint Presentation</vt:lpstr>
      <vt:lpstr>An Overview of Factors That Affect Quality</vt:lpstr>
      <vt:lpstr>PowerPoint Presentation</vt:lpstr>
      <vt:lpstr>PowerPoint Presentation</vt:lpstr>
      <vt:lpstr>Measuring Quality</vt:lpstr>
      <vt:lpstr>Correctness </vt:lpstr>
      <vt:lpstr>Maintainability.</vt:lpstr>
      <vt:lpstr>PowerPoint Presentation</vt:lpstr>
      <vt:lpstr>Integrity</vt:lpstr>
      <vt:lpstr>PowerPoint Presentation</vt:lpstr>
      <vt:lpstr>PowerPoint Presentation</vt:lpstr>
      <vt:lpstr>Usability.</vt:lpstr>
      <vt:lpstr>PowerPoint Presentation</vt:lpstr>
      <vt:lpstr>PowerPoint Presentation</vt:lpstr>
      <vt:lpstr>INTEGRATING METRICS WITHIN THE SOFTWARE PROCESS</vt:lpstr>
      <vt:lpstr>Establishing a Baseline</vt:lpstr>
      <vt:lpstr>PowerPoint Presentation</vt:lpstr>
      <vt:lpstr>Metrics Collection, Computation, and Evaluation</vt:lpstr>
      <vt:lpstr>The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Metrics </dc:title>
  <cp:lastModifiedBy>parveen salan</cp:lastModifiedBy>
  <cp:revision>1</cp:revision>
  <dcterms:modified xsi:type="dcterms:W3CDTF">2022-12-01T08:04:56Z</dcterms:modified>
</cp:coreProperties>
</file>