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7" r:id="rId30"/>
    <p:sldId id="288" r:id="rId31"/>
    <p:sldId id="289" r:id="rId32"/>
    <p:sldId id="283" r:id="rId33"/>
    <p:sldId id="284" r:id="rId34"/>
    <p:sldId id="285"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0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7:notes"/>
          <p:cNvSpPr>
            <a:spLocks noGrp="1" noRot="1" noChangeAspect="1"/>
          </p:cNvSpPr>
          <p:nvPr>
            <p:ph type="sldImg" idx="2"/>
          </p:nvPr>
        </p:nvSpPr>
        <p:spPr>
          <a:xfrm>
            <a:off x="1150937"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2" name="Google Shape;232;p27:notes"/>
          <p:cNvSpPr txBox="1"/>
          <p:nvPr/>
        </p:nvSpPr>
        <p:spPr>
          <a:xfrm>
            <a:off x="503237" y="4316412"/>
            <a:ext cx="5854700" cy="40592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3" name="Google Shape;2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2" name="Google Shape;292;p28:notes"/>
          <p:cNvSpPr txBox="1"/>
          <p:nvPr/>
        </p:nvSpPr>
        <p:spPr>
          <a:xfrm>
            <a:off x="503237" y="4316412"/>
            <a:ext cx="5854700" cy="40592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a:spLocks noGrp="1"/>
          </p:cNvSpPr>
          <p:nvPr>
            <p:ph type="pic" idx="2"/>
          </p:nvPr>
        </p:nvSpPr>
        <p:spPr>
          <a:xfrm>
            <a:off x="1792288" y="612775"/>
            <a:ext cx="5486400" cy="4114800"/>
          </a:xfrm>
          <a:prstGeom prst="rect">
            <a:avLst/>
          </a:prstGeom>
          <a:noFill/>
          <a:ln>
            <a:noFill/>
          </a:ln>
        </p:spPr>
      </p:sp>
      <p:sp>
        <p:nvSpPr>
          <p:cNvPr id="47" name="Google Shape;47;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Software Maintenance</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539750" y="549275"/>
            <a:ext cx="8229600" cy="57134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should be addressed as part of the requirements model (or specification) and considered as the design evolves and construction commences.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software should contain facilities to assist support personnel when a defect is encountered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Support personnel should have access to a database that contains records of all defects that have already been encountered—their characteristics, cause, and cure.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This will enable support personnel to examine “similar” defects and may provide a means for more rapid diagnosis and correction.</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Although defects encountered in an application are a critical support issue, supportability also demands that resources be provided to support day-to-day end-user issues.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job of end-user support personnel is to answer user queries about the installation, operation, and use of the application.</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REENGINEERING</a:t>
            </a:r>
            <a:endParaRPr/>
          </a:p>
        </p:txBody>
      </p:sp>
      <p:pic>
        <p:nvPicPr>
          <p:cNvPr id="147" name="Google Shape;147;p23"/>
          <p:cNvPicPr preferRelativeResize="0">
            <a:picLocks noGrp="1"/>
          </p:cNvPicPr>
          <p:nvPr>
            <p:ph type="body" idx="1"/>
          </p:nvPr>
        </p:nvPicPr>
        <p:blipFill rotWithShape="1">
          <a:blip r:embed="rId3">
            <a:alphaModFix/>
          </a:blip>
          <a:srcRect/>
          <a:stretch/>
        </p:blipFill>
        <p:spPr>
          <a:xfrm>
            <a:off x="755650" y="1844675"/>
            <a:ext cx="7704137" cy="4103687"/>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500"/>
              <a:buFont typeface="Calibri"/>
              <a:buNone/>
            </a:pPr>
            <a:r>
              <a:rPr lang="en-US" sz="2500" b="0" i="0" u="none">
                <a:solidFill>
                  <a:schemeClr val="dk1"/>
                </a:solidFill>
                <a:latin typeface="Calibri"/>
                <a:ea typeface="Calibri"/>
                <a:cs typeface="Calibri"/>
                <a:sym typeface="Calibri"/>
              </a:rPr>
              <a:t>BUSINESS PROCESS REENGINEERING</a:t>
            </a:r>
            <a:endParaRPr/>
          </a:p>
        </p:txBody>
      </p:sp>
      <p:sp>
        <p:nvSpPr>
          <p:cNvPr id="153" name="Google Shape;153;p24"/>
          <p:cNvSpPr txBox="1">
            <a:spLocks noGrp="1"/>
          </p:cNvSpPr>
          <p:nvPr>
            <p:ph type="body" idx="1"/>
          </p:nvPr>
        </p:nvSpPr>
        <p:spPr>
          <a:xfrm>
            <a:off x="457200" y="1268412"/>
            <a:ext cx="8229600" cy="54340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Business process reengineering </a:t>
            </a:r>
            <a:r>
              <a:rPr lang="en-US" sz="2000" b="0" i="0" u="none">
                <a:solidFill>
                  <a:schemeClr val="dk1"/>
                </a:solidFill>
                <a:latin typeface="Calibri"/>
                <a:ea typeface="Calibri"/>
                <a:cs typeface="Calibri"/>
                <a:sym typeface="Calibri"/>
              </a:rPr>
              <a:t>(BPR) extends far beyond the scope of information technologies and software engineering.</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Definition: “the search for, and the implementation of, radical change in business process to achieve breakthrough results.”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Business Processes: </a:t>
            </a:r>
            <a:r>
              <a:rPr lang="en-US" sz="2000" b="0" i="0" u="none">
                <a:solidFill>
                  <a:schemeClr val="dk1"/>
                </a:solidFill>
                <a:latin typeface="Calibri"/>
                <a:ea typeface="Calibri"/>
                <a:cs typeface="Calibri"/>
                <a:sym typeface="Calibri"/>
              </a:rPr>
              <a:t>A business process is “a set of logically related tasks performed to achieve a defined business outcome”.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Every business process has a defined customer—a person or group that receives the outcome (e.g., an idea, a report, a design, a service, a product).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395287" y="692150"/>
            <a:ext cx="8229600" cy="49688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In addition, business processes cross organizational boundaries. They require that different organizational groups participate in the “logically related tasks” that define the process.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Every system is actually a hierarchy of subsystems. A business is no exception.</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The overall business is segmented in the following manner: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The business -&gt; business systems -&gt; business processes -&gt; business subprocesses.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Each business system (also called business function) is composed of one or more business processes, and each business process is defined by a set of subprocesses.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a:solidFill>
                  <a:schemeClr val="dk1"/>
                </a:solidFill>
                <a:latin typeface="Calibri"/>
                <a:ea typeface="Calibri"/>
                <a:cs typeface="Calibri"/>
                <a:sym typeface="Calibri"/>
              </a:rPr>
              <a:t>BPR can be applied at any level of the hierarchy, but as the scope of BPR broadens the risks associated with BPR grow dramatically.</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57200" y="274637"/>
            <a:ext cx="8229600" cy="4905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A BPR Model</a:t>
            </a:r>
            <a:endParaRPr/>
          </a:p>
        </p:txBody>
      </p:sp>
      <p:sp>
        <p:nvSpPr>
          <p:cNvPr id="164" name="Google Shape;164;p26"/>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Like most engineering activities, business process reengineering is iterative.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Business goals and the processes that achieve them must be adapted to a changing business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For this reason, there is no start and end to BPR—it is an evolutionary process. </a:t>
            </a: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The model defines following six activities: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Business definition. </a:t>
            </a:r>
            <a:r>
              <a:rPr lang="en-US" sz="2000" b="0" i="0" u="none">
                <a:solidFill>
                  <a:schemeClr val="dk1"/>
                </a:solidFill>
                <a:latin typeface="Calibri"/>
                <a:ea typeface="Calibri"/>
                <a:cs typeface="Calibri"/>
                <a:sym typeface="Calibri"/>
              </a:rPr>
              <a:t>Business goals are identified within the context of four key drivers: </a:t>
            </a:r>
            <a:endParaRPr sz="2000" b="0" i="0" u="none">
              <a:solidFill>
                <a:schemeClr val="dk1"/>
              </a:solidFill>
              <a:latin typeface="Calibri"/>
              <a:ea typeface="Calibri"/>
              <a:cs typeface="Calibri"/>
              <a:sym typeface="Calibri"/>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cost reduction, </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time reduction, </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quality improvement</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personnel development and empowerment. </a:t>
            </a: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Goals may be defined at the business level or for a specific component of the business.</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body" idx="1"/>
          </p:nvPr>
        </p:nvSpPr>
        <p:spPr>
          <a:xfrm>
            <a:off x="457200" y="549275"/>
            <a:ext cx="8229600" cy="55768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Process identification</a:t>
            </a:r>
            <a:r>
              <a:rPr lang="en-US" sz="2000" b="0" i="0" u="none">
                <a:solidFill>
                  <a:schemeClr val="dk1"/>
                </a:solidFill>
                <a:latin typeface="Calibri"/>
                <a:ea typeface="Calibri"/>
                <a:cs typeface="Calibri"/>
                <a:sym typeface="Calibri"/>
              </a:rPr>
              <a:t>. Processes that are critical to achieving the goals defined in the business definition are identified.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They may then be ranked by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importance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by need for change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or in any other way that is appropriate for the reengineering activity.</a:t>
            </a:r>
            <a:endParaRPr/>
          </a:p>
          <a:p>
            <a:pPr marL="742950" marR="0" lvl="1" indent="-15875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48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Process evaluation</a:t>
            </a:r>
            <a:r>
              <a:rPr lang="en-US" sz="2400" b="1" i="0" u="none">
                <a:solidFill>
                  <a:schemeClr val="dk1"/>
                </a:solidFill>
                <a:latin typeface="Calibri"/>
                <a:ea typeface="Calibri"/>
                <a:cs typeface="Calibri"/>
                <a:sym typeface="Calibri"/>
              </a:rPr>
              <a:t>. </a:t>
            </a:r>
            <a:r>
              <a:rPr lang="en-US" sz="2000" b="0" i="0" u="none">
                <a:solidFill>
                  <a:schemeClr val="dk1"/>
                </a:solidFill>
                <a:latin typeface="Calibri"/>
                <a:ea typeface="Calibri"/>
                <a:cs typeface="Calibri"/>
                <a:sym typeface="Calibri"/>
              </a:rPr>
              <a:t>The existing process is thoroughly analyzed and measured. Process tasks are identified; the costs and time consumed by process tasks are noted; and quality/performance problems are isolated.</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body" idx="1"/>
          </p:nvPr>
        </p:nvSpPr>
        <p:spPr>
          <a:xfrm>
            <a:off x="457200" y="274637"/>
            <a:ext cx="8229600" cy="5851525"/>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Process specification and design. </a:t>
            </a:r>
            <a:r>
              <a:rPr lang="en-US" sz="2000" b="0" i="0" u="none">
                <a:solidFill>
                  <a:schemeClr val="dk1"/>
                </a:solidFill>
                <a:latin typeface="Calibri"/>
                <a:ea typeface="Calibri"/>
                <a:cs typeface="Calibri"/>
                <a:sym typeface="Calibri"/>
              </a:rPr>
              <a:t>Based on information obtained during the first three BPR activities, use cases are prepared for each process that is to be redesigned. Within the context of BPR, use cases identify a scenario that delivers some outcome to a customer. With the use case as the specification of the process, a new set of tasks are designed for the process.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Prototyping. </a:t>
            </a:r>
            <a:r>
              <a:rPr lang="en-US" sz="2000" b="0" i="0" u="none">
                <a:solidFill>
                  <a:schemeClr val="dk1"/>
                </a:solidFill>
                <a:latin typeface="Calibri"/>
                <a:ea typeface="Calibri"/>
                <a:cs typeface="Calibri"/>
                <a:sym typeface="Calibri"/>
              </a:rPr>
              <a:t>A redesigned business process must be prototyped before it is fully integrated into the business. This activity “tests” the process so that refinements can be made.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Refinement and instantiation. </a:t>
            </a:r>
            <a:r>
              <a:rPr lang="en-US" sz="2000" b="0" i="0" u="none">
                <a:solidFill>
                  <a:schemeClr val="dk1"/>
                </a:solidFill>
                <a:latin typeface="Calibri"/>
                <a:ea typeface="Calibri"/>
                <a:cs typeface="Calibri"/>
                <a:sym typeface="Calibri"/>
              </a:rPr>
              <a:t>Based on feedback from the prototype, the business process is refined and then instantiated within a business system.</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9"/>
          <p:cNvPicPr preferRelativeResize="0">
            <a:picLocks noGrp="1"/>
          </p:cNvPicPr>
          <p:nvPr>
            <p:ph type="body" idx="1"/>
          </p:nvPr>
        </p:nvPicPr>
        <p:blipFill rotWithShape="1">
          <a:blip r:embed="rId3">
            <a:alphaModFix/>
          </a:blip>
          <a:srcRect/>
          <a:stretch/>
        </p:blipFill>
        <p:spPr>
          <a:xfrm>
            <a:off x="755650" y="476250"/>
            <a:ext cx="7931150" cy="5678487"/>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SOFTWARE REENGINEERING</a:t>
            </a:r>
            <a:endParaRPr/>
          </a:p>
        </p:txBody>
      </p:sp>
      <p:sp>
        <p:nvSpPr>
          <p:cNvPr id="185" name="Google Shape;185;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The scenario is all too common: </a:t>
            </a:r>
            <a:endParaRPr sz="2000" b="1" i="0" u="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An application has served the business needs of a company for 10 or 15 years. During that time it has been corrected, adapted, and enhanced many times. People approached this work with the best intentions, but good software engineering practices were always shunted to the side (due to the press of other matters). Now the application is unstable. It still works, but every time a change is attempted, unexpected and serious side effects occur. Yet the application must continue to evolve. What to do?</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Unmaintainable software is not a new problem. In fact, the broadening emphasis on software reengineering has been spawned by software maintenance problems that have been building for more than four decades.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457200" y="274637"/>
            <a:ext cx="8229600" cy="4905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A Software Reengineering Process Model</a:t>
            </a:r>
            <a:endParaRPr/>
          </a:p>
        </p:txBody>
      </p:sp>
      <p:sp>
        <p:nvSpPr>
          <p:cNvPr id="191" name="Google Shape;191;p31"/>
          <p:cNvSpPr txBox="1">
            <a:spLocks noGrp="1"/>
          </p:cNvSpPr>
          <p:nvPr>
            <p:ph type="body" idx="1"/>
          </p:nvPr>
        </p:nvSpPr>
        <p:spPr>
          <a:xfrm>
            <a:off x="457200" y="11969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Reengineering takes time, it costs significant amounts of money, and it absorbs resources that might be otherwise occupied on immediate concerns. </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For all of these reasons, reengineering is not accomplished in a few months or even a few years.</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Reengineering of information systems is an activity that will absorb information technology resources for many years. That’s why every organization needs a pragmatic strategy for software reengineering.</a:t>
            </a:r>
            <a:endParaRPr/>
          </a:p>
          <a:p>
            <a:pPr marL="342900" marR="0" lvl="0" indent="-222250" algn="l" rtl="0">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Questions </a:t>
            </a:r>
            <a:endParaRPr/>
          </a:p>
        </p:txBody>
      </p:sp>
      <p:sp>
        <p:nvSpPr>
          <p:cNvPr id="94" name="Google Shape;94;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What is maintenance?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When is it required?</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Why it is required?</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197" name="Google Shape;197;p32"/>
          <p:cNvSpPr txBox="1">
            <a:spLocks noGrp="1"/>
          </p:cNvSpPr>
          <p:nvPr>
            <p:ph type="body" idx="1"/>
          </p:nvPr>
        </p:nvSpPr>
        <p:spPr>
          <a:xfrm>
            <a:off x="417512" y="1557337"/>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200"/>
              <a:buFont typeface="Arial"/>
              <a:buNone/>
            </a:pPr>
            <a:r>
              <a:rPr lang="en-US" sz="3200" b="1" i="0" u="none">
                <a:solidFill>
                  <a:schemeClr val="dk1"/>
                </a:solidFill>
                <a:latin typeface="Calibri"/>
                <a:ea typeface="Calibri"/>
                <a:cs typeface="Calibri"/>
                <a:sym typeface="Calibri"/>
              </a:rPr>
              <a:t>Principles:</a:t>
            </a:r>
            <a:endParaRPr/>
          </a:p>
          <a:p>
            <a:pPr marL="0" marR="0" lvl="0" indent="-120650" algn="just" rtl="0">
              <a:lnSpc>
                <a:spcPct val="100000"/>
              </a:lnSpc>
              <a:spcBef>
                <a:spcPts val="380"/>
              </a:spcBef>
              <a:spcAft>
                <a:spcPts val="0"/>
              </a:spcAft>
              <a:buClr>
                <a:schemeClr val="dk1"/>
              </a:buClr>
              <a:buSzPts val="1900"/>
              <a:buFont typeface="Calibri"/>
              <a:buAutoNum type="arabicPeriod"/>
            </a:pPr>
            <a:r>
              <a:rPr lang="en-US" sz="1900" b="0" i="0" u="none">
                <a:solidFill>
                  <a:schemeClr val="dk1"/>
                </a:solidFill>
                <a:latin typeface="Calibri"/>
                <a:ea typeface="Calibri"/>
                <a:cs typeface="Calibri"/>
                <a:sym typeface="Calibri"/>
              </a:rPr>
              <a:t>Before you can start rebuilding, it would seem reasonable to inspect the existing software.</a:t>
            </a:r>
            <a:endParaRPr/>
          </a:p>
          <a:p>
            <a:pPr marL="0" marR="0" lvl="0" indent="-120650" algn="just" rtl="0">
              <a:lnSpc>
                <a:spcPct val="100000"/>
              </a:lnSpc>
              <a:spcBef>
                <a:spcPts val="380"/>
              </a:spcBef>
              <a:spcAft>
                <a:spcPts val="0"/>
              </a:spcAft>
              <a:buClr>
                <a:schemeClr val="dk1"/>
              </a:buClr>
              <a:buSzPts val="1900"/>
              <a:buFont typeface="Calibri"/>
              <a:buAutoNum type="arabicPeriod"/>
            </a:pPr>
            <a:r>
              <a:rPr lang="en-US" sz="1900" b="0" i="0" u="none">
                <a:solidFill>
                  <a:schemeClr val="dk1"/>
                </a:solidFill>
                <a:latin typeface="Calibri"/>
                <a:ea typeface="Calibri"/>
                <a:cs typeface="Calibri"/>
                <a:sym typeface="Calibri"/>
              </a:rPr>
              <a:t>Before you tear down and rebuild the entire new software, be sure that the structure of existing is weak.</a:t>
            </a:r>
            <a:endParaRPr/>
          </a:p>
          <a:p>
            <a:pPr marL="0" marR="0" lvl="0" indent="-120650" algn="just" rtl="0">
              <a:lnSpc>
                <a:spcPct val="100000"/>
              </a:lnSpc>
              <a:spcBef>
                <a:spcPts val="380"/>
              </a:spcBef>
              <a:spcAft>
                <a:spcPts val="0"/>
              </a:spcAft>
              <a:buClr>
                <a:schemeClr val="dk1"/>
              </a:buClr>
              <a:buSzPts val="1900"/>
              <a:buFont typeface="Calibri"/>
              <a:buAutoNum type="arabicPeriod"/>
            </a:pPr>
            <a:r>
              <a:rPr lang="en-US" sz="1900" b="0" i="0" u="none">
                <a:solidFill>
                  <a:schemeClr val="dk1"/>
                </a:solidFill>
                <a:latin typeface="Calibri"/>
                <a:ea typeface="Calibri"/>
                <a:cs typeface="Calibri"/>
                <a:sym typeface="Calibri"/>
              </a:rPr>
              <a:t>Before you start rebuilding be sure you understand how the original was built.</a:t>
            </a:r>
            <a:endParaRPr/>
          </a:p>
          <a:p>
            <a:pPr marL="0" marR="0" lvl="0" indent="-120650" algn="just" rtl="0">
              <a:lnSpc>
                <a:spcPct val="100000"/>
              </a:lnSpc>
              <a:spcBef>
                <a:spcPts val="380"/>
              </a:spcBef>
              <a:spcAft>
                <a:spcPts val="0"/>
              </a:spcAft>
              <a:buClr>
                <a:schemeClr val="dk1"/>
              </a:buClr>
              <a:buSzPts val="1900"/>
              <a:buFont typeface="Calibri"/>
              <a:buAutoNum type="arabicPeriod"/>
            </a:pPr>
            <a:r>
              <a:rPr lang="en-US" sz="1900" b="0" i="0" u="none">
                <a:solidFill>
                  <a:schemeClr val="dk1"/>
                </a:solidFill>
                <a:latin typeface="Calibri"/>
                <a:ea typeface="Calibri"/>
                <a:cs typeface="Calibri"/>
                <a:sym typeface="Calibri"/>
              </a:rPr>
              <a:t>If you begin to rebuild, use only the most modern, long-lasting techniques.</a:t>
            </a:r>
            <a:endParaRPr/>
          </a:p>
          <a:p>
            <a:pPr marL="0" marR="0" lvl="0" indent="-120650" algn="just" rtl="0">
              <a:lnSpc>
                <a:spcPct val="100000"/>
              </a:lnSpc>
              <a:spcBef>
                <a:spcPts val="380"/>
              </a:spcBef>
              <a:spcAft>
                <a:spcPts val="0"/>
              </a:spcAft>
              <a:buClr>
                <a:schemeClr val="dk1"/>
              </a:buClr>
              <a:buSzPts val="1900"/>
              <a:buFont typeface="Calibri"/>
              <a:buAutoNum type="arabicPeriod"/>
            </a:pPr>
            <a:r>
              <a:rPr lang="en-US" sz="1900" b="0" i="0" u="none">
                <a:solidFill>
                  <a:schemeClr val="dk1"/>
                </a:solidFill>
                <a:latin typeface="Calibri"/>
                <a:ea typeface="Calibri"/>
                <a:cs typeface="Calibri"/>
                <a:sym typeface="Calibri"/>
              </a:rPr>
              <a:t>If you decide to rebuild, be disciplined about it. Use practices that will result in high quality—today and in the future</a:t>
            </a:r>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body" idx="1"/>
          </p:nvPr>
        </p:nvSpPr>
        <p:spPr>
          <a:xfrm>
            <a:off x="474662" y="276225"/>
            <a:ext cx="8229600" cy="6176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To implement these principles, you can use a software reengineering process model that defines six activities, shown in following Figure.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some cases, these activities occur in a linear sequence, but this is not always the case.</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3" name="Google Shape;203;p33"/>
          <p:cNvPicPr preferRelativeResize="0"/>
          <p:nvPr/>
        </p:nvPicPr>
        <p:blipFill rotWithShape="1">
          <a:blip r:embed="rId3">
            <a:alphaModFix/>
          </a:blip>
          <a:srcRect/>
          <a:stretch/>
        </p:blipFill>
        <p:spPr>
          <a:xfrm>
            <a:off x="457200" y="1700212"/>
            <a:ext cx="8686800" cy="5095875"/>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457200" y="274637"/>
            <a:ext cx="82296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Software Reengineering Activities</a:t>
            </a:r>
            <a:endParaRPr/>
          </a:p>
        </p:txBody>
      </p:sp>
      <p:sp>
        <p:nvSpPr>
          <p:cNvPr id="209" name="Google Shape;209;p34"/>
          <p:cNvSpPr txBox="1">
            <a:spLocks noGrp="1"/>
          </p:cNvSpPr>
          <p:nvPr>
            <p:ph type="body" idx="1"/>
          </p:nvPr>
        </p:nvSpPr>
        <p:spPr>
          <a:xfrm>
            <a:off x="457200" y="908050"/>
            <a:ext cx="8229600" cy="52181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reengineering paradigm shown in following figure  is a cyclical model. </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This means that each of the activities presented as a part of the paradigm may be revisited.</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For any particular cycle, the process can terminate after any one of these activities.</a:t>
            </a:r>
            <a:endParaRPr/>
          </a:p>
          <a:p>
            <a:pPr marL="342900" marR="0" lvl="0" indent="-342900" algn="just" rtl="0">
              <a:lnSpc>
                <a:spcPct val="100000"/>
              </a:lnSpc>
              <a:spcBef>
                <a:spcPts val="380"/>
              </a:spcBef>
              <a:spcAft>
                <a:spcPts val="0"/>
              </a:spcAft>
              <a:buClr>
                <a:schemeClr val="dk1"/>
              </a:buClr>
              <a:buSzPts val="1900"/>
              <a:buFont typeface="Arial"/>
              <a:buNone/>
            </a:pPr>
            <a:r>
              <a:rPr lang="en-US" sz="1900" b="1" i="0" u="none">
                <a:solidFill>
                  <a:schemeClr val="dk1"/>
                </a:solidFill>
                <a:latin typeface="Calibri"/>
                <a:ea typeface="Calibri"/>
                <a:cs typeface="Calibri"/>
                <a:sym typeface="Calibri"/>
              </a:rPr>
              <a:t>1. Inventory analysis: </a:t>
            </a:r>
            <a:r>
              <a:rPr lang="en-US" sz="1900" b="0" i="0" u="none">
                <a:solidFill>
                  <a:schemeClr val="dk1"/>
                </a:solidFill>
                <a:latin typeface="Calibri"/>
                <a:ea typeface="Calibri"/>
                <a:cs typeface="Calibri"/>
                <a:sym typeface="Calibri"/>
              </a:rPr>
              <a:t>Every software organization should have an inventory of all applications. </a:t>
            </a:r>
            <a:endParaRPr sz="1900" b="0" i="0" u="none">
              <a:solidFill>
                <a:schemeClr val="dk1"/>
              </a:solidFill>
              <a:latin typeface="Calibri"/>
              <a:ea typeface="Calibri"/>
              <a:cs typeface="Calibri"/>
              <a:sym typeface="Calibri"/>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inventory can be nothing more than a spreadsheet model containing information that provides a detailed description (e.g., size, age, business criticality) of every active application. </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By sorting this information according to business criticality, longevity, current maintainability and supportability, and other locally important criteria, candidates for reengineering appear. </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Resources can then be allocated to candidate applications for reengineering work.</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Inventory should be revisited on a regular cycle.</a:t>
            </a:r>
            <a:endParaRPr/>
          </a:p>
          <a:p>
            <a:pPr marL="342900" marR="0" lvl="0" indent="-34290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status of applications (e.g., business criticality) can change as a function of time, and as a result, priorities for reengineering will shift.</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body" idx="1"/>
          </p:nvPr>
        </p:nvSpPr>
        <p:spPr>
          <a:xfrm>
            <a:off x="457200" y="274637"/>
            <a:ext cx="8229600" cy="58515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100"/>
              <a:buFont typeface="Arial"/>
              <a:buNone/>
            </a:pPr>
            <a:r>
              <a:rPr lang="en-US" sz="2100" b="0" i="0" u="none" dirty="0">
                <a:solidFill>
                  <a:schemeClr val="dk1"/>
                </a:solidFill>
                <a:latin typeface="Calibri"/>
                <a:ea typeface="Calibri"/>
                <a:cs typeface="Calibri"/>
                <a:sym typeface="Calibri"/>
              </a:rPr>
              <a:t>2. </a:t>
            </a:r>
            <a:r>
              <a:rPr lang="en-US" sz="2100" b="1" i="0" u="none" dirty="0">
                <a:solidFill>
                  <a:schemeClr val="dk1"/>
                </a:solidFill>
                <a:latin typeface="Calibri"/>
                <a:ea typeface="Calibri"/>
                <a:cs typeface="Calibri"/>
                <a:sym typeface="Calibri"/>
              </a:rPr>
              <a:t>Document restructuring. </a:t>
            </a:r>
            <a:r>
              <a:rPr lang="en-US" sz="2100" b="0" i="0" u="none" dirty="0">
                <a:solidFill>
                  <a:schemeClr val="dk1"/>
                </a:solidFill>
                <a:latin typeface="Calibri"/>
                <a:ea typeface="Calibri"/>
                <a:cs typeface="Calibri"/>
                <a:sym typeface="Calibri"/>
              </a:rPr>
              <a:t>Weak documentation is the trademark of many legacy systems. But what can you do about it? What are your options?</a:t>
            </a:r>
            <a:endParaRPr dirty="0"/>
          </a:p>
          <a:p>
            <a:pPr marL="0" marR="0" lvl="0" indent="0" algn="just" rtl="0">
              <a:lnSpc>
                <a:spcPct val="100000"/>
              </a:lnSpc>
              <a:spcBef>
                <a:spcPts val="420"/>
              </a:spcBef>
              <a:spcAft>
                <a:spcPts val="0"/>
              </a:spcAft>
              <a:buClr>
                <a:schemeClr val="dk1"/>
              </a:buClr>
              <a:buSzPts val="2100"/>
              <a:buFont typeface="Arial"/>
              <a:buNone/>
            </a:pPr>
            <a:r>
              <a:rPr lang="en-US" sz="2100" b="1" i="0" u="none" dirty="0">
                <a:solidFill>
                  <a:schemeClr val="dk1"/>
                </a:solidFill>
                <a:latin typeface="Calibri"/>
                <a:ea typeface="Calibri"/>
                <a:cs typeface="Calibri"/>
                <a:sym typeface="Calibri"/>
              </a:rPr>
              <a:t>a) </a:t>
            </a:r>
            <a:r>
              <a:rPr lang="en-US" sz="2100" b="0" i="0" u="none" dirty="0">
                <a:solidFill>
                  <a:schemeClr val="dk1"/>
                </a:solidFill>
                <a:latin typeface="Calibri"/>
                <a:ea typeface="Calibri"/>
                <a:cs typeface="Calibri"/>
                <a:sym typeface="Calibri"/>
              </a:rPr>
              <a:t>If the system works, you may choose to live with what you have. In some cases, this is the correct approach. It is not possible to re-create documentation for hundreds of computer programs. If a program is relatively static, is coming to the end of its useful life, and is unlikely to undergo significant change, let it be!</a:t>
            </a:r>
            <a:endParaRPr dirty="0"/>
          </a:p>
          <a:p>
            <a:pPr marL="0" marR="0" lvl="0" indent="0" algn="just" rtl="0">
              <a:lnSpc>
                <a:spcPct val="100000"/>
              </a:lnSpc>
              <a:spcBef>
                <a:spcPts val="420"/>
              </a:spcBef>
              <a:spcAft>
                <a:spcPts val="0"/>
              </a:spcAft>
              <a:buClr>
                <a:schemeClr val="dk1"/>
              </a:buClr>
              <a:buSzPts val="2100"/>
              <a:buFont typeface="Arial"/>
              <a:buNone/>
            </a:pPr>
            <a:r>
              <a:rPr lang="en-US" sz="2100" b="1" i="0" u="none" dirty="0">
                <a:solidFill>
                  <a:schemeClr val="dk1"/>
                </a:solidFill>
                <a:latin typeface="Calibri"/>
                <a:ea typeface="Calibri"/>
                <a:cs typeface="Calibri"/>
                <a:sym typeface="Calibri"/>
              </a:rPr>
              <a:t>b). </a:t>
            </a:r>
            <a:r>
              <a:rPr lang="en-US" sz="2100" b="0" i="1" u="none" dirty="0">
                <a:solidFill>
                  <a:schemeClr val="dk1"/>
                </a:solidFill>
                <a:latin typeface="Calibri"/>
                <a:ea typeface="Calibri"/>
                <a:cs typeface="Calibri"/>
                <a:sym typeface="Calibri"/>
              </a:rPr>
              <a:t>Documentation must be updated, but your organization has limited resources. </a:t>
            </a:r>
            <a:r>
              <a:rPr lang="en-US" sz="2100" b="0" i="0" u="none" dirty="0">
                <a:solidFill>
                  <a:schemeClr val="dk1"/>
                </a:solidFill>
                <a:latin typeface="Calibri"/>
                <a:ea typeface="Calibri"/>
                <a:cs typeface="Calibri"/>
                <a:sym typeface="Calibri"/>
              </a:rPr>
              <a:t>You’ll use a “document when touched” approach. It may not be necessary to fully </a:t>
            </a:r>
            <a:r>
              <a:rPr lang="en-US" sz="2100" b="0" i="0" u="none" dirty="0" err="1">
                <a:solidFill>
                  <a:schemeClr val="dk1"/>
                </a:solidFill>
                <a:latin typeface="Calibri"/>
                <a:ea typeface="Calibri"/>
                <a:cs typeface="Calibri"/>
                <a:sym typeface="Calibri"/>
              </a:rPr>
              <a:t>redocument</a:t>
            </a:r>
            <a:r>
              <a:rPr lang="en-US" sz="2100" b="0" i="0" u="none" dirty="0">
                <a:solidFill>
                  <a:schemeClr val="dk1"/>
                </a:solidFill>
                <a:latin typeface="Calibri"/>
                <a:ea typeface="Calibri"/>
                <a:cs typeface="Calibri"/>
                <a:sym typeface="Calibri"/>
              </a:rPr>
              <a:t> an application. Rather, those portions of the system that are currently undergoing change are fully documented. Over time, a collection of useful and relevant documentation will evolve.</a:t>
            </a:r>
            <a:endParaRPr dirty="0"/>
          </a:p>
          <a:p>
            <a:pPr marL="0" marR="0" lvl="0" indent="0" algn="just" rtl="0">
              <a:lnSpc>
                <a:spcPct val="100000"/>
              </a:lnSpc>
              <a:spcBef>
                <a:spcPts val="420"/>
              </a:spcBef>
              <a:spcAft>
                <a:spcPts val="0"/>
              </a:spcAft>
              <a:buClr>
                <a:schemeClr val="dk1"/>
              </a:buClr>
              <a:buSzPts val="2100"/>
              <a:buFont typeface="Arial"/>
              <a:buNone/>
            </a:pPr>
            <a:r>
              <a:rPr lang="en-US" sz="2100" b="1" i="0" u="none" dirty="0">
                <a:solidFill>
                  <a:schemeClr val="dk1"/>
                </a:solidFill>
                <a:latin typeface="Calibri"/>
                <a:ea typeface="Calibri"/>
                <a:cs typeface="Calibri"/>
                <a:sym typeface="Calibri"/>
              </a:rPr>
              <a:t>c) </a:t>
            </a:r>
            <a:r>
              <a:rPr lang="en-US" sz="2100" b="0" i="1" u="none" dirty="0">
                <a:solidFill>
                  <a:schemeClr val="dk1"/>
                </a:solidFill>
                <a:latin typeface="Calibri"/>
                <a:ea typeface="Calibri"/>
                <a:cs typeface="Calibri"/>
                <a:sym typeface="Calibri"/>
              </a:rPr>
              <a:t>The system is business critical and must be fully </a:t>
            </a:r>
            <a:r>
              <a:rPr lang="en-US" sz="2100" b="0" i="1" u="none" dirty="0" err="1">
                <a:solidFill>
                  <a:schemeClr val="dk1"/>
                </a:solidFill>
                <a:latin typeface="Calibri"/>
                <a:ea typeface="Calibri"/>
                <a:cs typeface="Calibri"/>
                <a:sym typeface="Calibri"/>
              </a:rPr>
              <a:t>redocumented</a:t>
            </a:r>
            <a:r>
              <a:rPr lang="en-US" sz="2100" b="0" i="1" u="none" dirty="0">
                <a:solidFill>
                  <a:schemeClr val="dk1"/>
                </a:solidFill>
                <a:latin typeface="Calibri"/>
                <a:ea typeface="Calibri"/>
                <a:cs typeface="Calibri"/>
                <a:sym typeface="Calibri"/>
              </a:rPr>
              <a:t>. </a:t>
            </a:r>
            <a:r>
              <a:rPr lang="en-US" sz="2100" b="0" i="0" u="none" dirty="0">
                <a:solidFill>
                  <a:schemeClr val="dk1"/>
                </a:solidFill>
                <a:latin typeface="Calibri"/>
                <a:ea typeface="Calibri"/>
                <a:cs typeface="Calibri"/>
                <a:sym typeface="Calibri"/>
              </a:rPr>
              <a:t>Even in this case, an intelligent approach is to </a:t>
            </a:r>
            <a:r>
              <a:rPr lang="en-US" sz="2100" b="0" i="0" u="none" dirty="0" smtClean="0">
                <a:solidFill>
                  <a:schemeClr val="dk1"/>
                </a:solidFill>
                <a:latin typeface="Calibri"/>
                <a:ea typeface="Calibri"/>
                <a:cs typeface="Calibri"/>
                <a:sym typeface="Calibri"/>
              </a:rPr>
              <a:t>prepare </a:t>
            </a:r>
            <a:r>
              <a:rPr lang="en-US" sz="2100" b="0" i="0" u="none" dirty="0">
                <a:solidFill>
                  <a:schemeClr val="dk1"/>
                </a:solidFill>
                <a:latin typeface="Calibri"/>
                <a:ea typeface="Calibri"/>
                <a:cs typeface="Calibri"/>
                <a:sym typeface="Calibri"/>
              </a:rPr>
              <a:t>documentation to an essential minimum. </a:t>
            </a:r>
            <a:endParaRPr dirty="0"/>
          </a:p>
          <a:p>
            <a:pPr marL="0" marR="0" lvl="0" indent="0" algn="just" rtl="0">
              <a:lnSpc>
                <a:spcPct val="100000"/>
              </a:lnSpc>
              <a:spcBef>
                <a:spcPts val="420"/>
              </a:spcBef>
              <a:spcAft>
                <a:spcPts val="0"/>
              </a:spcAft>
              <a:buClr>
                <a:schemeClr val="dk1"/>
              </a:buClr>
              <a:buSzPts val="2100"/>
              <a:buFont typeface="Arial"/>
              <a:buNone/>
            </a:pPr>
            <a:r>
              <a:rPr lang="en-US" sz="2100" b="0" i="0" u="none" dirty="0">
                <a:solidFill>
                  <a:schemeClr val="dk1"/>
                </a:solidFill>
                <a:latin typeface="Calibri"/>
                <a:ea typeface="Calibri"/>
                <a:cs typeface="Calibri"/>
                <a:sym typeface="Calibri"/>
              </a:rPr>
              <a:t>Each of these options is viable. Your software organization must choose the one that is most appropriate for each case.</a:t>
            </a:r>
            <a:endParaRPr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body" idx="1"/>
          </p:nvPr>
        </p:nvSpPr>
        <p:spPr>
          <a:xfrm>
            <a:off x="457200" y="115887"/>
            <a:ext cx="8229600" cy="601027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900"/>
              <a:buFont typeface="Arial"/>
              <a:buNone/>
            </a:pPr>
            <a:r>
              <a:rPr lang="en-US" sz="1900" b="1" i="0" u="none">
                <a:solidFill>
                  <a:schemeClr val="dk1"/>
                </a:solidFill>
                <a:latin typeface="Calibri"/>
                <a:ea typeface="Calibri"/>
                <a:cs typeface="Calibri"/>
                <a:sym typeface="Calibri"/>
              </a:rPr>
              <a:t>3. Reverse engineering. </a:t>
            </a:r>
            <a:r>
              <a:rPr lang="en-US" sz="1900" b="0" i="0" u="none">
                <a:solidFill>
                  <a:schemeClr val="dk1"/>
                </a:solidFill>
                <a:latin typeface="Calibri"/>
                <a:ea typeface="Calibri"/>
                <a:cs typeface="Calibri"/>
                <a:sym typeface="Calibri"/>
              </a:rPr>
              <a:t>The term </a:t>
            </a:r>
            <a:r>
              <a:rPr lang="en-US" sz="1900" b="0" i="1" u="none">
                <a:solidFill>
                  <a:schemeClr val="dk1"/>
                </a:solidFill>
                <a:latin typeface="Calibri"/>
                <a:ea typeface="Calibri"/>
                <a:cs typeface="Calibri"/>
                <a:sym typeface="Calibri"/>
              </a:rPr>
              <a:t>reverse engineering </a:t>
            </a:r>
            <a:r>
              <a:rPr lang="en-US" sz="1900" b="0" i="0" u="none">
                <a:solidFill>
                  <a:schemeClr val="dk1"/>
                </a:solidFill>
                <a:latin typeface="Calibri"/>
                <a:ea typeface="Calibri"/>
                <a:cs typeface="Calibri"/>
                <a:sym typeface="Calibri"/>
              </a:rPr>
              <a:t>has its origins in the hardware world.</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Successful reverse engineering derives one or more design and manufacturing specifications for a product by examining actual specimens of the product</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Reverse engineering for software is the process of analyzing a program in an effort to create a representation of the program at a higher level of abstraction than source code. </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Reverse engineering is a process of </a:t>
            </a:r>
            <a:r>
              <a:rPr lang="en-US" sz="1900" b="0" i="1" u="none">
                <a:solidFill>
                  <a:schemeClr val="dk1"/>
                </a:solidFill>
                <a:latin typeface="Calibri"/>
                <a:ea typeface="Calibri"/>
                <a:cs typeface="Calibri"/>
                <a:sym typeface="Calibri"/>
              </a:rPr>
              <a:t>design recovery</a:t>
            </a:r>
            <a:r>
              <a:rPr lang="en-US" sz="1900" b="0" i="0" u="none">
                <a:solidFill>
                  <a:schemeClr val="dk1"/>
                </a:solidFill>
                <a:latin typeface="Calibri"/>
                <a:ea typeface="Calibri"/>
                <a:cs typeface="Calibri"/>
                <a:sym typeface="Calibri"/>
              </a:rPr>
              <a:t>. </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Reverse engineering tools extract data, architectural, and procedural design information from an existing program.</a:t>
            </a:r>
            <a:endParaRPr/>
          </a:p>
          <a:p>
            <a:pPr marL="0" marR="0" lvl="0" indent="0" algn="just" rtl="0">
              <a:lnSpc>
                <a:spcPct val="100000"/>
              </a:lnSpc>
              <a:spcBef>
                <a:spcPts val="380"/>
              </a:spcBef>
              <a:spcAft>
                <a:spcPts val="0"/>
              </a:spcAft>
              <a:buClr>
                <a:schemeClr val="dk1"/>
              </a:buClr>
              <a:buSzPts val="1900"/>
              <a:buFont typeface="Arial"/>
              <a:buNone/>
            </a:pPr>
            <a:r>
              <a:rPr lang="en-US" sz="1900" b="1" i="0" u="none">
                <a:solidFill>
                  <a:schemeClr val="dk1"/>
                </a:solidFill>
                <a:latin typeface="Calibri"/>
                <a:ea typeface="Calibri"/>
                <a:cs typeface="Calibri"/>
                <a:sym typeface="Calibri"/>
              </a:rPr>
              <a:t>4. Code restructuring.</a:t>
            </a:r>
            <a:r>
              <a:rPr lang="en-US" sz="1900" b="0" i="0" u="none">
                <a:solidFill>
                  <a:schemeClr val="dk1"/>
                </a:solidFill>
                <a:latin typeface="Calibri"/>
                <a:ea typeface="Calibri"/>
                <a:cs typeface="Calibri"/>
                <a:sym typeface="Calibri"/>
              </a:rPr>
              <a:t> Some legacy systems have a relatively solid program architecture, but individual modules were coded in a way that makes them difficult to understand, test, and maintain. </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In such cases, the code within the suspect modules can be restructured.</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To accomplish this activity, the source code is analyzed using a restructuring tool. </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Violations of structured programming constructs are noted and code is then restructured (this can be done automatically) or even rewritten in a more modern programming language. </a:t>
            </a:r>
            <a:endParaRPr/>
          </a:p>
          <a:p>
            <a:pPr marL="0" marR="0" lvl="0" indent="-120650" algn="just" rtl="0">
              <a:lnSpc>
                <a:spcPct val="10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resultant restructured code is reviewed and tested to ensure that no anomalies have been introduced. Internal code documentation is updated.</a:t>
            </a:r>
            <a:endParaRPr sz="1900" b="1" i="0" u="none">
              <a:solidFill>
                <a:schemeClr val="dk1"/>
              </a:solidFill>
              <a:latin typeface="Calibri"/>
              <a:ea typeface="Calibri"/>
              <a:cs typeface="Calibri"/>
              <a:sym typeface="Calibri"/>
            </a:endParaRPr>
          </a:p>
          <a:p>
            <a:pPr marL="342900" marR="0" lvl="0" indent="-222250" algn="l" rtl="0">
              <a:spcBef>
                <a:spcPts val="380"/>
              </a:spcBef>
              <a:spcAft>
                <a:spcPts val="0"/>
              </a:spcAft>
              <a:buClr>
                <a:schemeClr val="dk1"/>
              </a:buClr>
              <a:buSzPts val="1900"/>
              <a:buFont typeface="Arial"/>
              <a:buNone/>
            </a:pPr>
            <a:endParaRPr sz="1900" b="1"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Calibri"/>
                <a:ea typeface="Calibri"/>
                <a:cs typeface="Calibri"/>
                <a:sym typeface="Calibri"/>
              </a:rPr>
              <a:t>5. Data restructuring:</a:t>
            </a:r>
            <a:r>
              <a:rPr lang="en-US" sz="2000" b="0" i="0" u="none">
                <a:solidFill>
                  <a:schemeClr val="dk1"/>
                </a:solidFill>
                <a:latin typeface="Calibri"/>
                <a:ea typeface="Calibri"/>
                <a:cs typeface="Calibri"/>
                <a:sym typeface="Calibri"/>
              </a:rPr>
              <a:t> A program with weak data architecture will be difficult to adapt and enhance.</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Unlike code restructuring, which occurs at a relatively low level of abstraction, data restructuring is a full-scale reengineering activity. </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most cases, data restructuring begins with a reverse engineering activity. </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Current data architecture is dissected, and necessary data models are defined.</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Data objects and attributes are identified, and existing data structures are reviewed for quality.</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When data structure is weak (e.g., flat files are currently implemented, when a relational approach would greatly simplify processing), the data are reengineered.</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Because data architecture has a strong influence on program architecture and the algorithms that populate it, changes to the data will invariably result in either architectural or code-level changes.</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body" idx="1"/>
          </p:nvPr>
        </p:nvSpPr>
        <p:spPr>
          <a:xfrm>
            <a:off x="457200" y="549275"/>
            <a:ext cx="8229600" cy="557688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Calibri"/>
                <a:ea typeface="Calibri"/>
                <a:cs typeface="Calibri"/>
                <a:sym typeface="Calibri"/>
              </a:rPr>
              <a:t>6. Forward engineering: </a:t>
            </a:r>
            <a:r>
              <a:rPr lang="en-US" sz="2000" b="0" i="0" u="none">
                <a:solidFill>
                  <a:schemeClr val="dk1"/>
                </a:solidFill>
                <a:latin typeface="Calibri"/>
                <a:ea typeface="Calibri"/>
                <a:cs typeface="Calibri"/>
                <a:sym typeface="Calibri"/>
              </a:rPr>
              <a:t>In an ideal world, applications would be rebuilt using an automated “reengineering engine.” </a:t>
            </a:r>
            <a:endParaRPr sz="2000" b="0" i="0" u="none">
              <a:solidFill>
                <a:schemeClr val="dk1"/>
              </a:solidFill>
              <a:latin typeface="Calibri"/>
              <a:ea typeface="Calibri"/>
              <a:cs typeface="Calibri"/>
              <a:sym typeface="Calibri"/>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old program would be fed into the engine, analyzed, restructured, and then regenerated in a form that exhibited the best aspects of software quality.</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the short term, it is unlikely that such an “engine” will appear, but vendors have introduced tools that provide a limited subset of these capabilities that addresses specific application domains (e.g., applications that are implemented using a specific database system). </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More important, these reengineering tools are becoming increasingly more sophisticated.</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Forward engineering not only recovers design information from existing software but uses this information to alter or reconstitute the existing system in an effort to improve its overall quality. In most cases, reengineered software re-implements the function of the existing system and also adds new functions and/or improves overall performance.</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27</a:t>
            </a:fld>
            <a:endParaRPr/>
          </a:p>
        </p:txBody>
      </p:sp>
      <p:sp>
        <p:nvSpPr>
          <p:cNvPr id="236" name="Google Shape;236;p39"/>
          <p:cNvSpPr txBox="1">
            <a:spLocks noGrp="1"/>
          </p:cNvSpPr>
          <p:nvPr>
            <p:ph type="title"/>
          </p:nvPr>
        </p:nvSpPr>
        <p:spPr>
          <a:xfrm>
            <a:off x="0" y="22225"/>
            <a:ext cx="9144000" cy="1141412"/>
          </a:xfrm>
          <a:prstGeom prst="rect">
            <a:avLst/>
          </a:prstGeom>
          <a:noFill/>
          <a:ln>
            <a:noFill/>
          </a:ln>
        </p:spPr>
        <p:txBody>
          <a:bodyPr spcFirstLastPara="1" wrap="square" lIns="18000" tIns="46800" rIns="18000" bIns="468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SOFTWARE REENGINEERING</a:t>
            </a:r>
            <a:endParaRPr/>
          </a:p>
        </p:txBody>
      </p:sp>
      <p:sp>
        <p:nvSpPr>
          <p:cNvPr id="237" name="Google Shape;237;p39"/>
          <p:cNvSpPr/>
          <p:nvPr/>
        </p:nvSpPr>
        <p:spPr>
          <a:xfrm>
            <a:off x="2667000" y="1676400"/>
            <a:ext cx="2817812" cy="3794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Change Requirements</a:t>
            </a:r>
            <a:endParaRPr/>
          </a:p>
        </p:txBody>
      </p:sp>
      <p:sp>
        <p:nvSpPr>
          <p:cNvPr id="238" name="Google Shape;238;p39"/>
          <p:cNvSpPr/>
          <p:nvPr/>
        </p:nvSpPr>
        <p:spPr>
          <a:xfrm>
            <a:off x="990600" y="2362200"/>
            <a:ext cx="2970212" cy="5318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Requirements Specification</a:t>
            </a:r>
            <a:endParaRPr/>
          </a:p>
        </p:txBody>
      </p:sp>
      <p:sp>
        <p:nvSpPr>
          <p:cNvPr id="239" name="Google Shape;239;p39"/>
          <p:cNvSpPr/>
          <p:nvPr/>
        </p:nvSpPr>
        <p:spPr>
          <a:xfrm>
            <a:off x="4343400" y="2362200"/>
            <a:ext cx="3503612" cy="5318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New Requirements Specification</a:t>
            </a:r>
            <a:endParaRPr/>
          </a:p>
        </p:txBody>
      </p:sp>
      <p:sp>
        <p:nvSpPr>
          <p:cNvPr id="240" name="Google Shape;240;p39"/>
          <p:cNvSpPr/>
          <p:nvPr/>
        </p:nvSpPr>
        <p:spPr>
          <a:xfrm>
            <a:off x="990600" y="3352800"/>
            <a:ext cx="2970212" cy="3794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Design</a:t>
            </a:r>
            <a:endParaRPr/>
          </a:p>
        </p:txBody>
      </p:sp>
      <p:sp>
        <p:nvSpPr>
          <p:cNvPr id="241" name="Google Shape;241;p39"/>
          <p:cNvSpPr/>
          <p:nvPr/>
        </p:nvSpPr>
        <p:spPr>
          <a:xfrm>
            <a:off x="990600" y="4191000"/>
            <a:ext cx="2970212" cy="3794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Code</a:t>
            </a:r>
            <a:endParaRPr/>
          </a:p>
        </p:txBody>
      </p:sp>
      <p:sp>
        <p:nvSpPr>
          <p:cNvPr id="242" name="Google Shape;242;p39"/>
          <p:cNvSpPr/>
          <p:nvPr/>
        </p:nvSpPr>
        <p:spPr>
          <a:xfrm>
            <a:off x="4495800" y="3352800"/>
            <a:ext cx="2970212" cy="3794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Design</a:t>
            </a:r>
            <a:endParaRPr/>
          </a:p>
        </p:txBody>
      </p:sp>
      <p:sp>
        <p:nvSpPr>
          <p:cNvPr id="243" name="Google Shape;243;p39"/>
          <p:cNvSpPr/>
          <p:nvPr/>
        </p:nvSpPr>
        <p:spPr>
          <a:xfrm>
            <a:off x="4495800" y="4191000"/>
            <a:ext cx="2970212" cy="379412"/>
          </a:xfrm>
          <a:prstGeom prst="roundRect">
            <a:avLst>
              <a:gd name="adj" fmla="val 90"/>
            </a:avLst>
          </a:prstGeom>
          <a:solidFill>
            <a:srgbClr val="008000"/>
          </a:solidFill>
          <a:ln w="38150" cap="flat" cmpd="sng">
            <a:solidFill>
              <a:srgbClr val="FFFFFF"/>
            </a:solidFill>
            <a:prstDash val="solid"/>
            <a:miter lim="800000"/>
            <a:headEnd type="none" w="sm" len="sm"/>
            <a:tailEnd type="none" w="sm" len="sm"/>
          </a:ln>
        </p:spPr>
        <p:txBody>
          <a:bodyPr spcFirstLastPara="1" wrap="square" lIns="18000" tIns="46800" rIns="18000" bIns="46800" anchor="ctr" anchorCtr="1">
            <a:noAutofit/>
          </a:bodyPr>
          <a:lstStyle/>
          <a:p>
            <a:pPr marL="0" marR="0" lvl="0" indent="0" algn="ctr" rtl="0">
              <a:lnSpc>
                <a:spcPct val="85000"/>
              </a:lnSpc>
              <a:spcBef>
                <a:spcPts val="0"/>
              </a:spcBef>
              <a:spcAft>
                <a:spcPts val="0"/>
              </a:spcAft>
              <a:buClr>
                <a:srgbClr val="FFFF00"/>
              </a:buClr>
              <a:buSzPts val="2000"/>
              <a:buFont typeface="Times"/>
              <a:buNone/>
            </a:pPr>
            <a:r>
              <a:rPr lang="en-US" sz="2000" b="1" i="0" u="none" strike="noStrike" cap="none">
                <a:solidFill>
                  <a:srgbClr val="FFFF00"/>
                </a:solidFill>
                <a:latin typeface="Times"/>
                <a:ea typeface="Times"/>
                <a:cs typeface="Times"/>
                <a:sym typeface="Times"/>
              </a:rPr>
              <a:t>Code</a:t>
            </a:r>
            <a:endParaRPr/>
          </a:p>
        </p:txBody>
      </p:sp>
      <p:cxnSp>
        <p:nvCxnSpPr>
          <p:cNvPr id="244" name="Google Shape;244;p39"/>
          <p:cNvCxnSpPr/>
          <p:nvPr/>
        </p:nvCxnSpPr>
        <p:spPr>
          <a:xfrm>
            <a:off x="4419600" y="2057400"/>
            <a:ext cx="1600200" cy="457200"/>
          </a:xfrm>
          <a:prstGeom prst="straightConnector1">
            <a:avLst/>
          </a:prstGeom>
          <a:noFill/>
          <a:ln w="38150" cap="flat" cmpd="sng">
            <a:solidFill>
              <a:schemeClr val="dk1"/>
            </a:solidFill>
            <a:prstDash val="solid"/>
            <a:miter lim="800000"/>
            <a:headEnd type="none" w="med" len="med"/>
            <a:tailEnd type="triangle" w="lg" len="lg"/>
          </a:ln>
        </p:spPr>
      </p:cxnSp>
      <p:cxnSp>
        <p:nvCxnSpPr>
          <p:cNvPr id="245" name="Google Shape;245;p39"/>
          <p:cNvCxnSpPr/>
          <p:nvPr/>
        </p:nvCxnSpPr>
        <p:spPr>
          <a:xfrm>
            <a:off x="2362200" y="2895600"/>
            <a:ext cx="0" cy="457200"/>
          </a:xfrm>
          <a:prstGeom prst="straightConnector1">
            <a:avLst/>
          </a:prstGeom>
          <a:noFill/>
          <a:ln w="38150" cap="flat" cmpd="sng">
            <a:solidFill>
              <a:schemeClr val="dk1"/>
            </a:solidFill>
            <a:prstDash val="solid"/>
            <a:miter lim="800000"/>
            <a:headEnd type="triangle" w="lg" len="lg"/>
            <a:tailEnd type="none" w="med" len="med"/>
          </a:ln>
        </p:spPr>
      </p:cxnSp>
      <p:cxnSp>
        <p:nvCxnSpPr>
          <p:cNvPr id="246" name="Google Shape;246;p39"/>
          <p:cNvCxnSpPr/>
          <p:nvPr/>
        </p:nvCxnSpPr>
        <p:spPr>
          <a:xfrm>
            <a:off x="5943600" y="2895600"/>
            <a:ext cx="0" cy="457200"/>
          </a:xfrm>
          <a:prstGeom prst="straightConnector1">
            <a:avLst/>
          </a:prstGeom>
          <a:noFill/>
          <a:ln w="38150" cap="flat" cmpd="sng">
            <a:solidFill>
              <a:schemeClr val="dk1"/>
            </a:solidFill>
            <a:prstDash val="solid"/>
            <a:miter lim="800000"/>
            <a:headEnd type="none" w="med" len="med"/>
            <a:tailEnd type="triangle" w="lg" len="lg"/>
          </a:ln>
        </p:spPr>
      </p:cxnSp>
      <p:cxnSp>
        <p:nvCxnSpPr>
          <p:cNvPr id="247" name="Google Shape;247;p39"/>
          <p:cNvCxnSpPr/>
          <p:nvPr/>
        </p:nvCxnSpPr>
        <p:spPr>
          <a:xfrm>
            <a:off x="2362200" y="3733800"/>
            <a:ext cx="0" cy="457200"/>
          </a:xfrm>
          <a:prstGeom prst="straightConnector1">
            <a:avLst/>
          </a:prstGeom>
          <a:noFill/>
          <a:ln w="38150" cap="flat" cmpd="sng">
            <a:solidFill>
              <a:schemeClr val="dk1"/>
            </a:solidFill>
            <a:prstDash val="solid"/>
            <a:miter lim="800000"/>
            <a:headEnd type="triangle" w="lg" len="lg"/>
            <a:tailEnd type="none" w="med" len="med"/>
          </a:ln>
        </p:spPr>
      </p:cxnSp>
      <p:cxnSp>
        <p:nvCxnSpPr>
          <p:cNvPr id="248" name="Google Shape;248;p39"/>
          <p:cNvCxnSpPr/>
          <p:nvPr/>
        </p:nvCxnSpPr>
        <p:spPr>
          <a:xfrm>
            <a:off x="5943600" y="3733800"/>
            <a:ext cx="0" cy="457200"/>
          </a:xfrm>
          <a:prstGeom prst="straightConnector1">
            <a:avLst/>
          </a:prstGeom>
          <a:noFill/>
          <a:ln w="38150" cap="flat" cmpd="sng">
            <a:solidFill>
              <a:schemeClr val="dk1"/>
            </a:solidFill>
            <a:prstDash val="solid"/>
            <a:miter lim="800000"/>
            <a:headEnd type="none" w="med" len="med"/>
            <a:tailEnd type="triangle" w="lg" len="lg"/>
          </a:ln>
        </p:spPr>
      </p:cxnSp>
      <p:cxnSp>
        <p:nvCxnSpPr>
          <p:cNvPr id="249" name="Google Shape;249;p39"/>
          <p:cNvCxnSpPr/>
          <p:nvPr/>
        </p:nvCxnSpPr>
        <p:spPr>
          <a:xfrm>
            <a:off x="3962400" y="2743200"/>
            <a:ext cx="381000" cy="0"/>
          </a:xfrm>
          <a:prstGeom prst="straightConnector1">
            <a:avLst/>
          </a:prstGeom>
          <a:noFill/>
          <a:ln w="38150" cap="flat" cmpd="sng">
            <a:solidFill>
              <a:schemeClr val="dk1"/>
            </a:solidFill>
            <a:prstDash val="solid"/>
            <a:miter lim="800000"/>
            <a:headEnd type="none" w="med" len="med"/>
            <a:tailEnd type="triangle" w="lg" len="lg"/>
          </a:ln>
        </p:spPr>
      </p:cxnSp>
      <p:sp>
        <p:nvSpPr>
          <p:cNvPr id="250" name="Google Shape;250;p39"/>
          <p:cNvSpPr/>
          <p:nvPr/>
        </p:nvSpPr>
        <p:spPr>
          <a:xfrm>
            <a:off x="762000" y="2286000"/>
            <a:ext cx="3275012" cy="3046412"/>
          </a:xfrm>
          <a:prstGeom prst="roundRect">
            <a:avLst>
              <a:gd name="adj" fmla="val 11"/>
            </a:avLst>
          </a:prstGeom>
          <a:noFill/>
          <a:ln w="284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251" name="Google Shape;251;p39"/>
          <p:cNvGrpSpPr/>
          <p:nvPr/>
        </p:nvGrpSpPr>
        <p:grpSpPr>
          <a:xfrm>
            <a:off x="1295400" y="4876800"/>
            <a:ext cx="2190750" cy="322262"/>
            <a:chOff x="816" y="3072"/>
            <a:chExt cx="1380" cy="203"/>
          </a:xfrm>
        </p:grpSpPr>
        <p:sp>
          <p:nvSpPr>
            <p:cNvPr id="252" name="Google Shape;252;p39"/>
            <p:cNvSpPr/>
            <p:nvPr/>
          </p:nvSpPr>
          <p:spPr>
            <a:xfrm>
              <a:off x="816" y="3072"/>
              <a:ext cx="103" cy="157"/>
            </a:xfrm>
            <a:custGeom>
              <a:avLst/>
              <a:gdLst/>
              <a:ahLst/>
              <a:cxnLst/>
              <a:rect l="l" t="t" r="r" b="b"/>
              <a:pathLst>
                <a:path w="458" h="698" extrusionOk="0">
                  <a:moveTo>
                    <a:pt x="123" y="48"/>
                  </a:moveTo>
                  <a:lnTo>
                    <a:pt x="272" y="48"/>
                  </a:lnTo>
                  <a:lnTo>
                    <a:pt x="272" y="84"/>
                  </a:lnTo>
                  <a:lnTo>
                    <a:pt x="277" y="89"/>
                  </a:lnTo>
                  <a:lnTo>
                    <a:pt x="303" y="89"/>
                  </a:lnTo>
                  <a:lnTo>
                    <a:pt x="303" y="166"/>
                  </a:lnTo>
                  <a:lnTo>
                    <a:pt x="308" y="171"/>
                  </a:lnTo>
                  <a:lnTo>
                    <a:pt x="329" y="171"/>
                  </a:lnTo>
                  <a:lnTo>
                    <a:pt x="329" y="209"/>
                  </a:lnTo>
                  <a:lnTo>
                    <a:pt x="308" y="209"/>
                  </a:lnTo>
                  <a:lnTo>
                    <a:pt x="303" y="214"/>
                  </a:lnTo>
                  <a:lnTo>
                    <a:pt x="303" y="284"/>
                  </a:lnTo>
                  <a:lnTo>
                    <a:pt x="277" y="284"/>
                  </a:lnTo>
                  <a:lnTo>
                    <a:pt x="272" y="291"/>
                  </a:lnTo>
                  <a:lnTo>
                    <a:pt x="272" y="325"/>
                  </a:lnTo>
                  <a:lnTo>
                    <a:pt x="123" y="325"/>
                  </a:lnTo>
                  <a:lnTo>
                    <a:pt x="123" y="48"/>
                  </a:lnTo>
                  <a:close/>
                  <a:moveTo>
                    <a:pt x="4" y="0"/>
                  </a:moveTo>
                  <a:lnTo>
                    <a:pt x="303" y="0"/>
                  </a:lnTo>
                  <a:lnTo>
                    <a:pt x="308" y="7"/>
                  </a:lnTo>
                  <a:lnTo>
                    <a:pt x="308" y="41"/>
                  </a:lnTo>
                  <a:lnTo>
                    <a:pt x="360" y="41"/>
                  </a:lnTo>
                  <a:lnTo>
                    <a:pt x="365" y="48"/>
                  </a:lnTo>
                  <a:lnTo>
                    <a:pt x="365" y="125"/>
                  </a:lnTo>
                  <a:lnTo>
                    <a:pt x="391" y="125"/>
                  </a:lnTo>
                  <a:lnTo>
                    <a:pt x="395" y="130"/>
                  </a:lnTo>
                  <a:lnTo>
                    <a:pt x="395" y="243"/>
                  </a:lnTo>
                  <a:lnTo>
                    <a:pt x="391" y="248"/>
                  </a:lnTo>
                  <a:lnTo>
                    <a:pt x="365" y="248"/>
                  </a:lnTo>
                  <a:lnTo>
                    <a:pt x="365" y="325"/>
                  </a:lnTo>
                  <a:lnTo>
                    <a:pt x="360" y="332"/>
                  </a:lnTo>
                  <a:lnTo>
                    <a:pt x="308" y="332"/>
                  </a:lnTo>
                  <a:lnTo>
                    <a:pt x="308" y="367"/>
                  </a:lnTo>
                  <a:lnTo>
                    <a:pt x="303" y="373"/>
                  </a:lnTo>
                  <a:lnTo>
                    <a:pt x="277" y="373"/>
                  </a:lnTo>
                  <a:lnTo>
                    <a:pt x="277" y="408"/>
                  </a:lnTo>
                  <a:lnTo>
                    <a:pt x="303" y="408"/>
                  </a:lnTo>
                  <a:lnTo>
                    <a:pt x="308" y="414"/>
                  </a:lnTo>
                  <a:lnTo>
                    <a:pt x="308" y="491"/>
                  </a:lnTo>
                  <a:lnTo>
                    <a:pt x="329" y="491"/>
                  </a:lnTo>
                  <a:lnTo>
                    <a:pt x="334" y="496"/>
                  </a:lnTo>
                  <a:lnTo>
                    <a:pt x="334" y="532"/>
                  </a:lnTo>
                  <a:lnTo>
                    <a:pt x="360" y="532"/>
                  </a:lnTo>
                  <a:lnTo>
                    <a:pt x="365" y="539"/>
                  </a:lnTo>
                  <a:lnTo>
                    <a:pt x="365" y="569"/>
                  </a:lnTo>
                  <a:lnTo>
                    <a:pt x="391" y="569"/>
                  </a:lnTo>
                  <a:lnTo>
                    <a:pt x="395" y="574"/>
                  </a:lnTo>
                  <a:lnTo>
                    <a:pt x="395" y="608"/>
                  </a:lnTo>
                  <a:lnTo>
                    <a:pt x="422" y="608"/>
                  </a:lnTo>
                  <a:lnTo>
                    <a:pt x="426" y="615"/>
                  </a:lnTo>
                  <a:lnTo>
                    <a:pt x="426" y="651"/>
                  </a:lnTo>
                  <a:lnTo>
                    <a:pt x="452" y="651"/>
                  </a:lnTo>
                  <a:lnTo>
                    <a:pt x="457" y="656"/>
                  </a:lnTo>
                  <a:lnTo>
                    <a:pt x="457" y="692"/>
                  </a:lnTo>
                  <a:lnTo>
                    <a:pt x="452" y="697"/>
                  </a:lnTo>
                  <a:lnTo>
                    <a:pt x="334" y="697"/>
                  </a:lnTo>
                  <a:lnTo>
                    <a:pt x="329" y="692"/>
                  </a:lnTo>
                  <a:lnTo>
                    <a:pt x="329" y="615"/>
                  </a:lnTo>
                  <a:lnTo>
                    <a:pt x="308" y="615"/>
                  </a:lnTo>
                  <a:lnTo>
                    <a:pt x="303" y="608"/>
                  </a:lnTo>
                  <a:lnTo>
                    <a:pt x="303" y="574"/>
                  </a:lnTo>
                  <a:lnTo>
                    <a:pt x="277" y="574"/>
                  </a:lnTo>
                  <a:lnTo>
                    <a:pt x="272" y="569"/>
                  </a:lnTo>
                  <a:lnTo>
                    <a:pt x="272" y="496"/>
                  </a:lnTo>
                  <a:lnTo>
                    <a:pt x="246" y="496"/>
                  </a:lnTo>
                  <a:lnTo>
                    <a:pt x="242" y="491"/>
                  </a:lnTo>
                  <a:lnTo>
                    <a:pt x="242" y="455"/>
                  </a:lnTo>
                  <a:lnTo>
                    <a:pt x="215" y="455"/>
                  </a:lnTo>
                  <a:lnTo>
                    <a:pt x="211" y="450"/>
                  </a:lnTo>
                  <a:lnTo>
                    <a:pt x="211" y="414"/>
                  </a:lnTo>
                  <a:lnTo>
                    <a:pt x="185" y="414"/>
                  </a:lnTo>
                  <a:lnTo>
                    <a:pt x="180" y="408"/>
                  </a:lnTo>
                  <a:lnTo>
                    <a:pt x="180" y="373"/>
                  </a:lnTo>
                  <a:lnTo>
                    <a:pt x="123" y="373"/>
                  </a:lnTo>
                  <a:lnTo>
                    <a:pt x="123" y="651"/>
                  </a:lnTo>
                  <a:lnTo>
                    <a:pt x="180" y="651"/>
                  </a:lnTo>
                  <a:lnTo>
                    <a:pt x="185" y="656"/>
                  </a:lnTo>
                  <a:lnTo>
                    <a:pt x="185" y="692"/>
                  </a:lnTo>
                  <a:lnTo>
                    <a:pt x="180" y="697"/>
                  </a:lnTo>
                  <a:lnTo>
                    <a:pt x="4" y="697"/>
                  </a:lnTo>
                  <a:lnTo>
                    <a:pt x="0" y="692"/>
                  </a:lnTo>
                  <a:lnTo>
                    <a:pt x="0" y="656"/>
                  </a:lnTo>
                  <a:lnTo>
                    <a:pt x="4" y="651"/>
                  </a:lnTo>
                  <a:lnTo>
                    <a:pt x="62" y="651"/>
                  </a:lnTo>
                  <a:lnTo>
                    <a:pt x="62" y="48"/>
                  </a:lnTo>
                  <a:lnTo>
                    <a:pt x="4" y="48"/>
                  </a:lnTo>
                  <a:lnTo>
                    <a:pt x="0" y="41"/>
                  </a:lnTo>
                  <a:lnTo>
                    <a:pt x="0" y="7"/>
                  </a:lnTo>
                  <a:lnTo>
                    <a:pt x="4"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3" name="Google Shape;253;p39"/>
            <p:cNvSpPr/>
            <p:nvPr/>
          </p:nvSpPr>
          <p:spPr>
            <a:xfrm>
              <a:off x="927" y="3119"/>
              <a:ext cx="60" cy="110"/>
            </a:xfrm>
            <a:custGeom>
              <a:avLst/>
              <a:gdLst/>
              <a:ahLst/>
              <a:cxnLst/>
              <a:rect l="l" t="t" r="r" b="b"/>
              <a:pathLst>
                <a:path w="268" h="489" extrusionOk="0">
                  <a:moveTo>
                    <a:pt x="89" y="39"/>
                  </a:moveTo>
                  <a:lnTo>
                    <a:pt x="174" y="39"/>
                  </a:lnTo>
                  <a:lnTo>
                    <a:pt x="174" y="75"/>
                  </a:lnTo>
                  <a:lnTo>
                    <a:pt x="178" y="82"/>
                  </a:lnTo>
                  <a:lnTo>
                    <a:pt x="203" y="82"/>
                  </a:lnTo>
                  <a:lnTo>
                    <a:pt x="203" y="158"/>
                  </a:lnTo>
                  <a:lnTo>
                    <a:pt x="64" y="158"/>
                  </a:lnTo>
                  <a:lnTo>
                    <a:pt x="64" y="82"/>
                  </a:lnTo>
                  <a:lnTo>
                    <a:pt x="85" y="82"/>
                  </a:lnTo>
                  <a:lnTo>
                    <a:pt x="89" y="75"/>
                  </a:lnTo>
                  <a:lnTo>
                    <a:pt x="89" y="39"/>
                  </a:lnTo>
                  <a:close/>
                  <a:moveTo>
                    <a:pt x="89" y="0"/>
                  </a:moveTo>
                  <a:lnTo>
                    <a:pt x="203" y="0"/>
                  </a:lnTo>
                  <a:lnTo>
                    <a:pt x="208" y="5"/>
                  </a:lnTo>
                  <a:lnTo>
                    <a:pt x="208" y="34"/>
                  </a:lnTo>
                  <a:lnTo>
                    <a:pt x="233" y="34"/>
                  </a:lnTo>
                  <a:lnTo>
                    <a:pt x="237" y="39"/>
                  </a:lnTo>
                  <a:lnTo>
                    <a:pt x="237" y="75"/>
                  </a:lnTo>
                  <a:lnTo>
                    <a:pt x="263" y="75"/>
                  </a:lnTo>
                  <a:lnTo>
                    <a:pt x="267" y="82"/>
                  </a:lnTo>
                  <a:lnTo>
                    <a:pt x="267" y="199"/>
                  </a:lnTo>
                  <a:lnTo>
                    <a:pt x="263" y="205"/>
                  </a:lnTo>
                  <a:lnTo>
                    <a:pt x="64" y="205"/>
                  </a:lnTo>
                  <a:lnTo>
                    <a:pt x="64" y="323"/>
                  </a:lnTo>
                  <a:lnTo>
                    <a:pt x="85" y="323"/>
                  </a:lnTo>
                  <a:lnTo>
                    <a:pt x="89" y="330"/>
                  </a:lnTo>
                  <a:lnTo>
                    <a:pt x="89" y="360"/>
                  </a:lnTo>
                  <a:lnTo>
                    <a:pt x="114" y="360"/>
                  </a:lnTo>
                  <a:lnTo>
                    <a:pt x="119" y="365"/>
                  </a:lnTo>
                  <a:lnTo>
                    <a:pt x="119" y="399"/>
                  </a:lnTo>
                  <a:lnTo>
                    <a:pt x="233" y="399"/>
                  </a:lnTo>
                  <a:lnTo>
                    <a:pt x="233" y="365"/>
                  </a:lnTo>
                  <a:lnTo>
                    <a:pt x="237" y="360"/>
                  </a:lnTo>
                  <a:lnTo>
                    <a:pt x="263" y="360"/>
                  </a:lnTo>
                  <a:lnTo>
                    <a:pt x="267" y="365"/>
                  </a:lnTo>
                  <a:lnTo>
                    <a:pt x="267" y="399"/>
                  </a:lnTo>
                  <a:lnTo>
                    <a:pt x="263" y="406"/>
                  </a:lnTo>
                  <a:lnTo>
                    <a:pt x="237" y="406"/>
                  </a:lnTo>
                  <a:lnTo>
                    <a:pt x="237" y="442"/>
                  </a:lnTo>
                  <a:lnTo>
                    <a:pt x="233" y="447"/>
                  </a:lnTo>
                  <a:lnTo>
                    <a:pt x="208" y="447"/>
                  </a:lnTo>
                  <a:lnTo>
                    <a:pt x="208" y="483"/>
                  </a:lnTo>
                  <a:lnTo>
                    <a:pt x="203" y="488"/>
                  </a:lnTo>
                  <a:lnTo>
                    <a:pt x="89" y="488"/>
                  </a:lnTo>
                  <a:lnTo>
                    <a:pt x="85" y="483"/>
                  </a:lnTo>
                  <a:lnTo>
                    <a:pt x="85" y="447"/>
                  </a:lnTo>
                  <a:lnTo>
                    <a:pt x="34" y="447"/>
                  </a:lnTo>
                  <a:lnTo>
                    <a:pt x="30" y="442"/>
                  </a:lnTo>
                  <a:lnTo>
                    <a:pt x="30" y="365"/>
                  </a:lnTo>
                  <a:lnTo>
                    <a:pt x="4" y="365"/>
                  </a:lnTo>
                  <a:lnTo>
                    <a:pt x="0" y="360"/>
                  </a:lnTo>
                  <a:lnTo>
                    <a:pt x="0" y="123"/>
                  </a:lnTo>
                  <a:lnTo>
                    <a:pt x="4" y="116"/>
                  </a:lnTo>
                  <a:lnTo>
                    <a:pt x="30" y="116"/>
                  </a:lnTo>
                  <a:lnTo>
                    <a:pt x="30" y="39"/>
                  </a:lnTo>
                  <a:lnTo>
                    <a:pt x="34" y="34"/>
                  </a:lnTo>
                  <a:lnTo>
                    <a:pt x="85" y="34"/>
                  </a:lnTo>
                  <a:lnTo>
                    <a:pt x="85" y="5"/>
                  </a:lnTo>
                  <a:lnTo>
                    <a:pt x="89"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4" name="Google Shape;254;p39"/>
            <p:cNvSpPr/>
            <p:nvPr/>
          </p:nvSpPr>
          <p:spPr>
            <a:xfrm>
              <a:off x="994" y="3119"/>
              <a:ext cx="73" cy="110"/>
            </a:xfrm>
            <a:custGeom>
              <a:avLst/>
              <a:gdLst/>
              <a:ahLst/>
              <a:cxnLst/>
              <a:rect l="l" t="t" r="r" b="b"/>
              <a:pathLst>
                <a:path w="328" h="489" extrusionOk="0">
                  <a:moveTo>
                    <a:pt x="5" y="0"/>
                  </a:moveTo>
                  <a:lnTo>
                    <a:pt x="116" y="0"/>
                  </a:lnTo>
                  <a:lnTo>
                    <a:pt x="120" y="5"/>
                  </a:lnTo>
                  <a:lnTo>
                    <a:pt x="120" y="34"/>
                  </a:lnTo>
                  <a:lnTo>
                    <a:pt x="116" y="39"/>
                  </a:lnTo>
                  <a:lnTo>
                    <a:pt x="94" y="39"/>
                  </a:lnTo>
                  <a:lnTo>
                    <a:pt x="94" y="116"/>
                  </a:lnTo>
                  <a:lnTo>
                    <a:pt x="116" y="116"/>
                  </a:lnTo>
                  <a:lnTo>
                    <a:pt x="120" y="123"/>
                  </a:lnTo>
                  <a:lnTo>
                    <a:pt x="120" y="241"/>
                  </a:lnTo>
                  <a:lnTo>
                    <a:pt x="145" y="241"/>
                  </a:lnTo>
                  <a:lnTo>
                    <a:pt x="150" y="246"/>
                  </a:lnTo>
                  <a:lnTo>
                    <a:pt x="150" y="360"/>
                  </a:lnTo>
                  <a:lnTo>
                    <a:pt x="175" y="360"/>
                  </a:lnTo>
                  <a:lnTo>
                    <a:pt x="175" y="330"/>
                  </a:lnTo>
                  <a:lnTo>
                    <a:pt x="179" y="323"/>
                  </a:lnTo>
                  <a:lnTo>
                    <a:pt x="204" y="323"/>
                  </a:lnTo>
                  <a:lnTo>
                    <a:pt x="204" y="205"/>
                  </a:lnTo>
                  <a:lnTo>
                    <a:pt x="208" y="199"/>
                  </a:lnTo>
                  <a:lnTo>
                    <a:pt x="233" y="199"/>
                  </a:lnTo>
                  <a:lnTo>
                    <a:pt x="233" y="39"/>
                  </a:lnTo>
                  <a:lnTo>
                    <a:pt x="208" y="39"/>
                  </a:lnTo>
                  <a:lnTo>
                    <a:pt x="204" y="34"/>
                  </a:lnTo>
                  <a:lnTo>
                    <a:pt x="204" y="5"/>
                  </a:lnTo>
                  <a:lnTo>
                    <a:pt x="208" y="0"/>
                  </a:lnTo>
                  <a:lnTo>
                    <a:pt x="322" y="0"/>
                  </a:lnTo>
                  <a:lnTo>
                    <a:pt x="327" y="5"/>
                  </a:lnTo>
                  <a:lnTo>
                    <a:pt x="327" y="34"/>
                  </a:lnTo>
                  <a:lnTo>
                    <a:pt x="322" y="39"/>
                  </a:lnTo>
                  <a:lnTo>
                    <a:pt x="297" y="39"/>
                  </a:lnTo>
                  <a:lnTo>
                    <a:pt x="297" y="75"/>
                  </a:lnTo>
                  <a:lnTo>
                    <a:pt x="293" y="82"/>
                  </a:lnTo>
                  <a:lnTo>
                    <a:pt x="267" y="82"/>
                  </a:lnTo>
                  <a:lnTo>
                    <a:pt x="267" y="199"/>
                  </a:lnTo>
                  <a:lnTo>
                    <a:pt x="263" y="205"/>
                  </a:lnTo>
                  <a:lnTo>
                    <a:pt x="238" y="205"/>
                  </a:lnTo>
                  <a:lnTo>
                    <a:pt x="238" y="323"/>
                  </a:lnTo>
                  <a:lnTo>
                    <a:pt x="233" y="330"/>
                  </a:lnTo>
                  <a:lnTo>
                    <a:pt x="208" y="330"/>
                  </a:lnTo>
                  <a:lnTo>
                    <a:pt x="208" y="442"/>
                  </a:lnTo>
                  <a:lnTo>
                    <a:pt x="204" y="447"/>
                  </a:lnTo>
                  <a:lnTo>
                    <a:pt x="179" y="447"/>
                  </a:lnTo>
                  <a:lnTo>
                    <a:pt x="179" y="483"/>
                  </a:lnTo>
                  <a:lnTo>
                    <a:pt x="175" y="488"/>
                  </a:lnTo>
                  <a:lnTo>
                    <a:pt x="150" y="488"/>
                  </a:lnTo>
                  <a:lnTo>
                    <a:pt x="145" y="483"/>
                  </a:lnTo>
                  <a:lnTo>
                    <a:pt x="145" y="447"/>
                  </a:lnTo>
                  <a:lnTo>
                    <a:pt x="120" y="447"/>
                  </a:lnTo>
                  <a:lnTo>
                    <a:pt x="116" y="442"/>
                  </a:lnTo>
                  <a:lnTo>
                    <a:pt x="116" y="365"/>
                  </a:lnTo>
                  <a:lnTo>
                    <a:pt x="94" y="365"/>
                  </a:lnTo>
                  <a:lnTo>
                    <a:pt x="89" y="360"/>
                  </a:lnTo>
                  <a:lnTo>
                    <a:pt x="89" y="246"/>
                  </a:lnTo>
                  <a:lnTo>
                    <a:pt x="64" y="246"/>
                  </a:lnTo>
                  <a:lnTo>
                    <a:pt x="60" y="241"/>
                  </a:lnTo>
                  <a:lnTo>
                    <a:pt x="60" y="123"/>
                  </a:lnTo>
                  <a:lnTo>
                    <a:pt x="34" y="123"/>
                  </a:lnTo>
                  <a:lnTo>
                    <a:pt x="30" y="116"/>
                  </a:lnTo>
                  <a:lnTo>
                    <a:pt x="30" y="39"/>
                  </a:lnTo>
                  <a:lnTo>
                    <a:pt x="5" y="39"/>
                  </a:lnTo>
                  <a:lnTo>
                    <a:pt x="0" y="34"/>
                  </a:lnTo>
                  <a:lnTo>
                    <a:pt x="0" y="5"/>
                  </a:lnTo>
                  <a:lnTo>
                    <a:pt x="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5" name="Google Shape;255;p39"/>
            <p:cNvSpPr/>
            <p:nvPr/>
          </p:nvSpPr>
          <p:spPr>
            <a:xfrm>
              <a:off x="1084" y="3119"/>
              <a:ext cx="60" cy="110"/>
            </a:xfrm>
            <a:custGeom>
              <a:avLst/>
              <a:gdLst/>
              <a:ahLst/>
              <a:cxnLst/>
              <a:rect l="l" t="t" r="r" b="b"/>
              <a:pathLst>
                <a:path w="268" h="489" extrusionOk="0">
                  <a:moveTo>
                    <a:pt x="90" y="39"/>
                  </a:moveTo>
                  <a:lnTo>
                    <a:pt x="173" y="39"/>
                  </a:lnTo>
                  <a:lnTo>
                    <a:pt x="173" y="75"/>
                  </a:lnTo>
                  <a:lnTo>
                    <a:pt x="178" y="82"/>
                  </a:lnTo>
                  <a:lnTo>
                    <a:pt x="203" y="82"/>
                  </a:lnTo>
                  <a:lnTo>
                    <a:pt x="203" y="158"/>
                  </a:lnTo>
                  <a:lnTo>
                    <a:pt x="64" y="158"/>
                  </a:lnTo>
                  <a:lnTo>
                    <a:pt x="64" y="82"/>
                  </a:lnTo>
                  <a:lnTo>
                    <a:pt x="86" y="82"/>
                  </a:lnTo>
                  <a:lnTo>
                    <a:pt x="90" y="75"/>
                  </a:lnTo>
                  <a:lnTo>
                    <a:pt x="90" y="39"/>
                  </a:lnTo>
                  <a:close/>
                  <a:moveTo>
                    <a:pt x="90" y="0"/>
                  </a:moveTo>
                  <a:lnTo>
                    <a:pt x="203" y="0"/>
                  </a:lnTo>
                  <a:lnTo>
                    <a:pt x="208" y="5"/>
                  </a:lnTo>
                  <a:lnTo>
                    <a:pt x="208" y="34"/>
                  </a:lnTo>
                  <a:lnTo>
                    <a:pt x="233" y="34"/>
                  </a:lnTo>
                  <a:lnTo>
                    <a:pt x="237" y="39"/>
                  </a:lnTo>
                  <a:lnTo>
                    <a:pt x="237" y="75"/>
                  </a:lnTo>
                  <a:lnTo>
                    <a:pt x="262" y="75"/>
                  </a:lnTo>
                  <a:lnTo>
                    <a:pt x="267" y="82"/>
                  </a:lnTo>
                  <a:lnTo>
                    <a:pt x="267" y="199"/>
                  </a:lnTo>
                  <a:lnTo>
                    <a:pt x="262" y="205"/>
                  </a:lnTo>
                  <a:lnTo>
                    <a:pt x="64" y="205"/>
                  </a:lnTo>
                  <a:lnTo>
                    <a:pt x="64" y="323"/>
                  </a:lnTo>
                  <a:lnTo>
                    <a:pt x="86" y="323"/>
                  </a:lnTo>
                  <a:lnTo>
                    <a:pt x="90" y="330"/>
                  </a:lnTo>
                  <a:lnTo>
                    <a:pt x="90" y="360"/>
                  </a:lnTo>
                  <a:lnTo>
                    <a:pt x="115" y="360"/>
                  </a:lnTo>
                  <a:lnTo>
                    <a:pt x="119" y="365"/>
                  </a:lnTo>
                  <a:lnTo>
                    <a:pt x="119" y="399"/>
                  </a:lnTo>
                  <a:lnTo>
                    <a:pt x="233" y="399"/>
                  </a:lnTo>
                  <a:lnTo>
                    <a:pt x="233" y="365"/>
                  </a:lnTo>
                  <a:lnTo>
                    <a:pt x="237" y="360"/>
                  </a:lnTo>
                  <a:lnTo>
                    <a:pt x="262" y="360"/>
                  </a:lnTo>
                  <a:lnTo>
                    <a:pt x="267" y="365"/>
                  </a:lnTo>
                  <a:lnTo>
                    <a:pt x="267" y="399"/>
                  </a:lnTo>
                  <a:lnTo>
                    <a:pt x="262" y="406"/>
                  </a:lnTo>
                  <a:lnTo>
                    <a:pt x="237" y="406"/>
                  </a:lnTo>
                  <a:lnTo>
                    <a:pt x="237" y="442"/>
                  </a:lnTo>
                  <a:lnTo>
                    <a:pt x="233" y="447"/>
                  </a:lnTo>
                  <a:lnTo>
                    <a:pt x="208" y="447"/>
                  </a:lnTo>
                  <a:lnTo>
                    <a:pt x="208" y="483"/>
                  </a:lnTo>
                  <a:lnTo>
                    <a:pt x="203" y="488"/>
                  </a:lnTo>
                  <a:lnTo>
                    <a:pt x="90" y="488"/>
                  </a:lnTo>
                  <a:lnTo>
                    <a:pt x="86" y="483"/>
                  </a:lnTo>
                  <a:lnTo>
                    <a:pt x="86" y="447"/>
                  </a:lnTo>
                  <a:lnTo>
                    <a:pt x="34" y="447"/>
                  </a:lnTo>
                  <a:lnTo>
                    <a:pt x="30" y="442"/>
                  </a:lnTo>
                  <a:lnTo>
                    <a:pt x="30" y="365"/>
                  </a:lnTo>
                  <a:lnTo>
                    <a:pt x="4" y="365"/>
                  </a:lnTo>
                  <a:lnTo>
                    <a:pt x="0" y="360"/>
                  </a:lnTo>
                  <a:lnTo>
                    <a:pt x="0" y="123"/>
                  </a:lnTo>
                  <a:lnTo>
                    <a:pt x="4" y="116"/>
                  </a:lnTo>
                  <a:lnTo>
                    <a:pt x="30" y="116"/>
                  </a:lnTo>
                  <a:lnTo>
                    <a:pt x="30" y="39"/>
                  </a:lnTo>
                  <a:lnTo>
                    <a:pt x="34" y="34"/>
                  </a:lnTo>
                  <a:lnTo>
                    <a:pt x="86" y="34"/>
                  </a:lnTo>
                  <a:lnTo>
                    <a:pt x="86" y="5"/>
                  </a:lnTo>
                  <a:lnTo>
                    <a:pt x="90"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6" name="Google Shape;256;p39"/>
            <p:cNvSpPr/>
            <p:nvPr/>
          </p:nvSpPr>
          <p:spPr>
            <a:xfrm>
              <a:off x="1158" y="3119"/>
              <a:ext cx="46" cy="110"/>
            </a:xfrm>
            <a:custGeom>
              <a:avLst/>
              <a:gdLst/>
              <a:ahLst/>
              <a:cxnLst/>
              <a:rect l="l" t="t" r="r" b="b"/>
              <a:pathLst>
                <a:path w="206" h="489" extrusionOk="0">
                  <a:moveTo>
                    <a:pt x="4" y="0"/>
                  </a:moveTo>
                  <a:lnTo>
                    <a:pt x="83" y="0"/>
                  </a:lnTo>
                  <a:lnTo>
                    <a:pt x="88" y="5"/>
                  </a:lnTo>
                  <a:lnTo>
                    <a:pt x="88" y="75"/>
                  </a:lnTo>
                  <a:lnTo>
                    <a:pt x="113" y="75"/>
                  </a:lnTo>
                  <a:lnTo>
                    <a:pt x="113" y="39"/>
                  </a:lnTo>
                  <a:lnTo>
                    <a:pt x="117" y="34"/>
                  </a:lnTo>
                  <a:lnTo>
                    <a:pt x="142" y="34"/>
                  </a:lnTo>
                  <a:lnTo>
                    <a:pt x="142" y="5"/>
                  </a:lnTo>
                  <a:lnTo>
                    <a:pt x="146" y="0"/>
                  </a:lnTo>
                  <a:lnTo>
                    <a:pt x="201" y="0"/>
                  </a:lnTo>
                  <a:lnTo>
                    <a:pt x="205" y="5"/>
                  </a:lnTo>
                  <a:lnTo>
                    <a:pt x="205" y="116"/>
                  </a:lnTo>
                  <a:lnTo>
                    <a:pt x="201" y="123"/>
                  </a:lnTo>
                  <a:lnTo>
                    <a:pt x="146" y="123"/>
                  </a:lnTo>
                  <a:lnTo>
                    <a:pt x="142" y="116"/>
                  </a:lnTo>
                  <a:lnTo>
                    <a:pt x="142" y="82"/>
                  </a:lnTo>
                  <a:lnTo>
                    <a:pt x="117" y="82"/>
                  </a:lnTo>
                  <a:lnTo>
                    <a:pt x="117" y="116"/>
                  </a:lnTo>
                  <a:lnTo>
                    <a:pt x="113" y="123"/>
                  </a:lnTo>
                  <a:lnTo>
                    <a:pt x="88" y="123"/>
                  </a:lnTo>
                  <a:lnTo>
                    <a:pt x="88" y="442"/>
                  </a:lnTo>
                  <a:lnTo>
                    <a:pt x="113" y="442"/>
                  </a:lnTo>
                  <a:lnTo>
                    <a:pt x="117" y="447"/>
                  </a:lnTo>
                  <a:lnTo>
                    <a:pt x="117" y="483"/>
                  </a:lnTo>
                  <a:lnTo>
                    <a:pt x="113" y="488"/>
                  </a:lnTo>
                  <a:lnTo>
                    <a:pt x="4" y="488"/>
                  </a:lnTo>
                  <a:lnTo>
                    <a:pt x="0" y="483"/>
                  </a:lnTo>
                  <a:lnTo>
                    <a:pt x="0" y="447"/>
                  </a:lnTo>
                  <a:lnTo>
                    <a:pt x="4" y="442"/>
                  </a:lnTo>
                  <a:lnTo>
                    <a:pt x="30" y="442"/>
                  </a:lnTo>
                  <a:lnTo>
                    <a:pt x="30"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7" name="Google Shape;257;p39"/>
            <p:cNvSpPr/>
            <p:nvPr/>
          </p:nvSpPr>
          <p:spPr>
            <a:xfrm>
              <a:off x="1213" y="3119"/>
              <a:ext cx="54" cy="110"/>
            </a:xfrm>
            <a:custGeom>
              <a:avLst/>
              <a:gdLst/>
              <a:ahLst/>
              <a:cxnLst/>
              <a:rect l="l" t="t" r="r" b="b"/>
              <a:pathLst>
                <a:path w="243" h="489" extrusionOk="0">
                  <a:moveTo>
                    <a:pt x="65" y="0"/>
                  </a:moveTo>
                  <a:lnTo>
                    <a:pt x="207" y="0"/>
                  </a:lnTo>
                  <a:lnTo>
                    <a:pt x="212" y="5"/>
                  </a:lnTo>
                  <a:lnTo>
                    <a:pt x="212" y="116"/>
                  </a:lnTo>
                  <a:lnTo>
                    <a:pt x="207" y="123"/>
                  </a:lnTo>
                  <a:lnTo>
                    <a:pt x="181" y="123"/>
                  </a:lnTo>
                  <a:lnTo>
                    <a:pt x="177" y="116"/>
                  </a:lnTo>
                  <a:lnTo>
                    <a:pt x="177" y="82"/>
                  </a:lnTo>
                  <a:lnTo>
                    <a:pt x="151" y="82"/>
                  </a:lnTo>
                  <a:lnTo>
                    <a:pt x="147" y="75"/>
                  </a:lnTo>
                  <a:lnTo>
                    <a:pt x="147" y="39"/>
                  </a:lnTo>
                  <a:lnTo>
                    <a:pt x="91" y="39"/>
                  </a:lnTo>
                  <a:lnTo>
                    <a:pt x="91" y="75"/>
                  </a:lnTo>
                  <a:lnTo>
                    <a:pt x="87" y="82"/>
                  </a:lnTo>
                  <a:lnTo>
                    <a:pt x="65" y="82"/>
                  </a:lnTo>
                  <a:lnTo>
                    <a:pt x="65" y="116"/>
                  </a:lnTo>
                  <a:lnTo>
                    <a:pt x="87" y="116"/>
                  </a:lnTo>
                  <a:lnTo>
                    <a:pt x="91" y="123"/>
                  </a:lnTo>
                  <a:lnTo>
                    <a:pt x="91" y="158"/>
                  </a:lnTo>
                  <a:lnTo>
                    <a:pt x="116" y="158"/>
                  </a:lnTo>
                  <a:lnTo>
                    <a:pt x="122" y="164"/>
                  </a:lnTo>
                  <a:lnTo>
                    <a:pt x="122" y="199"/>
                  </a:lnTo>
                  <a:lnTo>
                    <a:pt x="177" y="199"/>
                  </a:lnTo>
                  <a:lnTo>
                    <a:pt x="181" y="205"/>
                  </a:lnTo>
                  <a:lnTo>
                    <a:pt x="181" y="241"/>
                  </a:lnTo>
                  <a:lnTo>
                    <a:pt x="207" y="241"/>
                  </a:lnTo>
                  <a:lnTo>
                    <a:pt x="212" y="246"/>
                  </a:lnTo>
                  <a:lnTo>
                    <a:pt x="212" y="282"/>
                  </a:lnTo>
                  <a:lnTo>
                    <a:pt x="238" y="282"/>
                  </a:lnTo>
                  <a:lnTo>
                    <a:pt x="242" y="287"/>
                  </a:lnTo>
                  <a:lnTo>
                    <a:pt x="242" y="399"/>
                  </a:lnTo>
                  <a:lnTo>
                    <a:pt x="238" y="406"/>
                  </a:lnTo>
                  <a:lnTo>
                    <a:pt x="212" y="406"/>
                  </a:lnTo>
                  <a:lnTo>
                    <a:pt x="212" y="442"/>
                  </a:lnTo>
                  <a:lnTo>
                    <a:pt x="207" y="447"/>
                  </a:lnTo>
                  <a:lnTo>
                    <a:pt x="151" y="447"/>
                  </a:lnTo>
                  <a:lnTo>
                    <a:pt x="151" y="483"/>
                  </a:lnTo>
                  <a:lnTo>
                    <a:pt x="147" y="488"/>
                  </a:lnTo>
                  <a:lnTo>
                    <a:pt x="4" y="488"/>
                  </a:lnTo>
                  <a:lnTo>
                    <a:pt x="0" y="483"/>
                  </a:lnTo>
                  <a:lnTo>
                    <a:pt x="0" y="365"/>
                  </a:lnTo>
                  <a:lnTo>
                    <a:pt x="4" y="360"/>
                  </a:lnTo>
                  <a:lnTo>
                    <a:pt x="31" y="360"/>
                  </a:lnTo>
                  <a:lnTo>
                    <a:pt x="35" y="365"/>
                  </a:lnTo>
                  <a:lnTo>
                    <a:pt x="35" y="399"/>
                  </a:lnTo>
                  <a:lnTo>
                    <a:pt x="60" y="399"/>
                  </a:lnTo>
                  <a:lnTo>
                    <a:pt x="65" y="406"/>
                  </a:lnTo>
                  <a:lnTo>
                    <a:pt x="65" y="442"/>
                  </a:lnTo>
                  <a:lnTo>
                    <a:pt x="147" y="442"/>
                  </a:lnTo>
                  <a:lnTo>
                    <a:pt x="147" y="406"/>
                  </a:lnTo>
                  <a:lnTo>
                    <a:pt x="151" y="399"/>
                  </a:lnTo>
                  <a:lnTo>
                    <a:pt x="177" y="399"/>
                  </a:lnTo>
                  <a:lnTo>
                    <a:pt x="177" y="330"/>
                  </a:lnTo>
                  <a:lnTo>
                    <a:pt x="151" y="330"/>
                  </a:lnTo>
                  <a:lnTo>
                    <a:pt x="147" y="323"/>
                  </a:lnTo>
                  <a:lnTo>
                    <a:pt x="147" y="287"/>
                  </a:lnTo>
                  <a:lnTo>
                    <a:pt x="91" y="287"/>
                  </a:lnTo>
                  <a:lnTo>
                    <a:pt x="87" y="282"/>
                  </a:lnTo>
                  <a:lnTo>
                    <a:pt x="87" y="246"/>
                  </a:lnTo>
                  <a:lnTo>
                    <a:pt x="35" y="246"/>
                  </a:lnTo>
                  <a:lnTo>
                    <a:pt x="31" y="241"/>
                  </a:lnTo>
                  <a:lnTo>
                    <a:pt x="31" y="164"/>
                  </a:lnTo>
                  <a:lnTo>
                    <a:pt x="4" y="164"/>
                  </a:lnTo>
                  <a:lnTo>
                    <a:pt x="0" y="158"/>
                  </a:lnTo>
                  <a:lnTo>
                    <a:pt x="0" y="82"/>
                  </a:lnTo>
                  <a:lnTo>
                    <a:pt x="4" y="75"/>
                  </a:lnTo>
                  <a:lnTo>
                    <a:pt x="31" y="75"/>
                  </a:lnTo>
                  <a:lnTo>
                    <a:pt x="31" y="39"/>
                  </a:lnTo>
                  <a:lnTo>
                    <a:pt x="35" y="34"/>
                  </a:lnTo>
                  <a:lnTo>
                    <a:pt x="60" y="34"/>
                  </a:lnTo>
                  <a:lnTo>
                    <a:pt x="60" y="5"/>
                  </a:lnTo>
                  <a:lnTo>
                    <a:pt x="6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8" name="Google Shape;258;p39"/>
            <p:cNvSpPr/>
            <p:nvPr/>
          </p:nvSpPr>
          <p:spPr>
            <a:xfrm>
              <a:off x="1278" y="3119"/>
              <a:ext cx="60" cy="110"/>
            </a:xfrm>
            <a:custGeom>
              <a:avLst/>
              <a:gdLst/>
              <a:ahLst/>
              <a:cxnLst/>
              <a:rect l="l" t="t" r="r" b="b"/>
              <a:pathLst>
                <a:path w="268" h="489" extrusionOk="0">
                  <a:moveTo>
                    <a:pt x="90" y="39"/>
                  </a:moveTo>
                  <a:lnTo>
                    <a:pt x="175" y="39"/>
                  </a:lnTo>
                  <a:lnTo>
                    <a:pt x="175" y="75"/>
                  </a:lnTo>
                  <a:lnTo>
                    <a:pt x="179" y="82"/>
                  </a:lnTo>
                  <a:lnTo>
                    <a:pt x="205" y="82"/>
                  </a:lnTo>
                  <a:lnTo>
                    <a:pt x="205" y="158"/>
                  </a:lnTo>
                  <a:lnTo>
                    <a:pt x="64" y="158"/>
                  </a:lnTo>
                  <a:lnTo>
                    <a:pt x="64" y="82"/>
                  </a:lnTo>
                  <a:lnTo>
                    <a:pt x="86" y="82"/>
                  </a:lnTo>
                  <a:lnTo>
                    <a:pt x="90" y="75"/>
                  </a:lnTo>
                  <a:lnTo>
                    <a:pt x="90" y="39"/>
                  </a:lnTo>
                  <a:close/>
                  <a:moveTo>
                    <a:pt x="90" y="0"/>
                  </a:moveTo>
                  <a:lnTo>
                    <a:pt x="205" y="0"/>
                  </a:lnTo>
                  <a:lnTo>
                    <a:pt x="209" y="5"/>
                  </a:lnTo>
                  <a:lnTo>
                    <a:pt x="209" y="34"/>
                  </a:lnTo>
                  <a:lnTo>
                    <a:pt x="234" y="34"/>
                  </a:lnTo>
                  <a:lnTo>
                    <a:pt x="239" y="39"/>
                  </a:lnTo>
                  <a:lnTo>
                    <a:pt x="239" y="75"/>
                  </a:lnTo>
                  <a:lnTo>
                    <a:pt x="264" y="75"/>
                  </a:lnTo>
                  <a:lnTo>
                    <a:pt x="267" y="82"/>
                  </a:lnTo>
                  <a:lnTo>
                    <a:pt x="267" y="199"/>
                  </a:lnTo>
                  <a:lnTo>
                    <a:pt x="264" y="205"/>
                  </a:lnTo>
                  <a:lnTo>
                    <a:pt x="64" y="205"/>
                  </a:lnTo>
                  <a:lnTo>
                    <a:pt x="64" y="323"/>
                  </a:lnTo>
                  <a:lnTo>
                    <a:pt x="86" y="323"/>
                  </a:lnTo>
                  <a:lnTo>
                    <a:pt x="90" y="330"/>
                  </a:lnTo>
                  <a:lnTo>
                    <a:pt x="90" y="360"/>
                  </a:lnTo>
                  <a:lnTo>
                    <a:pt x="116" y="360"/>
                  </a:lnTo>
                  <a:lnTo>
                    <a:pt x="120" y="365"/>
                  </a:lnTo>
                  <a:lnTo>
                    <a:pt x="120" y="399"/>
                  </a:lnTo>
                  <a:lnTo>
                    <a:pt x="234" y="399"/>
                  </a:lnTo>
                  <a:lnTo>
                    <a:pt x="234" y="365"/>
                  </a:lnTo>
                  <a:lnTo>
                    <a:pt x="239" y="360"/>
                  </a:lnTo>
                  <a:lnTo>
                    <a:pt x="264" y="360"/>
                  </a:lnTo>
                  <a:lnTo>
                    <a:pt x="267" y="365"/>
                  </a:lnTo>
                  <a:lnTo>
                    <a:pt x="267" y="399"/>
                  </a:lnTo>
                  <a:lnTo>
                    <a:pt x="264" y="406"/>
                  </a:lnTo>
                  <a:lnTo>
                    <a:pt x="239" y="406"/>
                  </a:lnTo>
                  <a:lnTo>
                    <a:pt x="239" y="442"/>
                  </a:lnTo>
                  <a:lnTo>
                    <a:pt x="234" y="447"/>
                  </a:lnTo>
                  <a:lnTo>
                    <a:pt x="209" y="447"/>
                  </a:lnTo>
                  <a:lnTo>
                    <a:pt x="209" y="483"/>
                  </a:lnTo>
                  <a:lnTo>
                    <a:pt x="205" y="488"/>
                  </a:lnTo>
                  <a:lnTo>
                    <a:pt x="90" y="488"/>
                  </a:lnTo>
                  <a:lnTo>
                    <a:pt x="86" y="483"/>
                  </a:lnTo>
                  <a:lnTo>
                    <a:pt x="86" y="447"/>
                  </a:lnTo>
                  <a:lnTo>
                    <a:pt x="34" y="447"/>
                  </a:lnTo>
                  <a:lnTo>
                    <a:pt x="30" y="442"/>
                  </a:lnTo>
                  <a:lnTo>
                    <a:pt x="30" y="365"/>
                  </a:lnTo>
                  <a:lnTo>
                    <a:pt x="5" y="365"/>
                  </a:lnTo>
                  <a:lnTo>
                    <a:pt x="0" y="360"/>
                  </a:lnTo>
                  <a:lnTo>
                    <a:pt x="0" y="123"/>
                  </a:lnTo>
                  <a:lnTo>
                    <a:pt x="5" y="116"/>
                  </a:lnTo>
                  <a:lnTo>
                    <a:pt x="30" y="116"/>
                  </a:lnTo>
                  <a:lnTo>
                    <a:pt x="30" y="39"/>
                  </a:lnTo>
                  <a:lnTo>
                    <a:pt x="34" y="34"/>
                  </a:lnTo>
                  <a:lnTo>
                    <a:pt x="86" y="34"/>
                  </a:lnTo>
                  <a:lnTo>
                    <a:pt x="86" y="5"/>
                  </a:lnTo>
                  <a:lnTo>
                    <a:pt x="90"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9" name="Google Shape;259;p39"/>
            <p:cNvSpPr/>
            <p:nvPr/>
          </p:nvSpPr>
          <p:spPr>
            <a:xfrm>
              <a:off x="1393" y="3072"/>
              <a:ext cx="86" cy="157"/>
            </a:xfrm>
            <a:custGeom>
              <a:avLst/>
              <a:gdLst/>
              <a:ahLst/>
              <a:cxnLst/>
              <a:rect l="l" t="t" r="r" b="b"/>
              <a:pathLst>
                <a:path w="383" h="698" extrusionOk="0">
                  <a:moveTo>
                    <a:pt x="4" y="0"/>
                  </a:moveTo>
                  <a:lnTo>
                    <a:pt x="347" y="0"/>
                  </a:lnTo>
                  <a:lnTo>
                    <a:pt x="351" y="7"/>
                  </a:lnTo>
                  <a:lnTo>
                    <a:pt x="351" y="166"/>
                  </a:lnTo>
                  <a:lnTo>
                    <a:pt x="347" y="171"/>
                  </a:lnTo>
                  <a:lnTo>
                    <a:pt x="322" y="171"/>
                  </a:lnTo>
                  <a:lnTo>
                    <a:pt x="318" y="166"/>
                  </a:lnTo>
                  <a:lnTo>
                    <a:pt x="318" y="89"/>
                  </a:lnTo>
                  <a:lnTo>
                    <a:pt x="297" y="89"/>
                  </a:lnTo>
                  <a:lnTo>
                    <a:pt x="293" y="84"/>
                  </a:lnTo>
                  <a:lnTo>
                    <a:pt x="293" y="48"/>
                  </a:lnTo>
                  <a:lnTo>
                    <a:pt x="118" y="48"/>
                  </a:lnTo>
                  <a:lnTo>
                    <a:pt x="118" y="325"/>
                  </a:lnTo>
                  <a:lnTo>
                    <a:pt x="263" y="325"/>
                  </a:lnTo>
                  <a:lnTo>
                    <a:pt x="263" y="248"/>
                  </a:lnTo>
                  <a:lnTo>
                    <a:pt x="268" y="243"/>
                  </a:lnTo>
                  <a:lnTo>
                    <a:pt x="293" y="243"/>
                  </a:lnTo>
                  <a:lnTo>
                    <a:pt x="297" y="248"/>
                  </a:lnTo>
                  <a:lnTo>
                    <a:pt x="297" y="450"/>
                  </a:lnTo>
                  <a:lnTo>
                    <a:pt x="293" y="455"/>
                  </a:lnTo>
                  <a:lnTo>
                    <a:pt x="268" y="455"/>
                  </a:lnTo>
                  <a:lnTo>
                    <a:pt x="263" y="450"/>
                  </a:lnTo>
                  <a:lnTo>
                    <a:pt x="263" y="373"/>
                  </a:lnTo>
                  <a:lnTo>
                    <a:pt x="118" y="373"/>
                  </a:lnTo>
                  <a:lnTo>
                    <a:pt x="118" y="651"/>
                  </a:lnTo>
                  <a:lnTo>
                    <a:pt x="318" y="651"/>
                  </a:lnTo>
                  <a:lnTo>
                    <a:pt x="318" y="615"/>
                  </a:lnTo>
                  <a:lnTo>
                    <a:pt x="322" y="608"/>
                  </a:lnTo>
                  <a:lnTo>
                    <a:pt x="347" y="608"/>
                  </a:lnTo>
                  <a:lnTo>
                    <a:pt x="347" y="539"/>
                  </a:lnTo>
                  <a:lnTo>
                    <a:pt x="351" y="532"/>
                  </a:lnTo>
                  <a:lnTo>
                    <a:pt x="378" y="532"/>
                  </a:lnTo>
                  <a:lnTo>
                    <a:pt x="382" y="539"/>
                  </a:lnTo>
                  <a:lnTo>
                    <a:pt x="382" y="692"/>
                  </a:lnTo>
                  <a:lnTo>
                    <a:pt x="378" y="697"/>
                  </a:lnTo>
                  <a:lnTo>
                    <a:pt x="4" y="697"/>
                  </a:lnTo>
                  <a:lnTo>
                    <a:pt x="0" y="692"/>
                  </a:lnTo>
                  <a:lnTo>
                    <a:pt x="0" y="656"/>
                  </a:lnTo>
                  <a:lnTo>
                    <a:pt x="4" y="651"/>
                  </a:lnTo>
                  <a:lnTo>
                    <a:pt x="59" y="651"/>
                  </a:lnTo>
                  <a:lnTo>
                    <a:pt x="59" y="48"/>
                  </a:lnTo>
                  <a:lnTo>
                    <a:pt x="4" y="48"/>
                  </a:lnTo>
                  <a:lnTo>
                    <a:pt x="0" y="41"/>
                  </a:lnTo>
                  <a:lnTo>
                    <a:pt x="0" y="7"/>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0" name="Google Shape;260;p39"/>
            <p:cNvSpPr/>
            <p:nvPr/>
          </p:nvSpPr>
          <p:spPr>
            <a:xfrm>
              <a:off x="1495" y="3119"/>
              <a:ext cx="75" cy="110"/>
            </a:xfrm>
            <a:custGeom>
              <a:avLst/>
              <a:gdLst/>
              <a:ahLst/>
              <a:cxnLst/>
              <a:rect l="l" t="t" r="r" b="b"/>
              <a:pathLst>
                <a:path w="335" h="489" extrusionOk="0">
                  <a:moveTo>
                    <a:pt x="5" y="0"/>
                  </a:moveTo>
                  <a:lnTo>
                    <a:pt x="88" y="0"/>
                  </a:lnTo>
                  <a:lnTo>
                    <a:pt x="92" y="5"/>
                  </a:lnTo>
                  <a:lnTo>
                    <a:pt x="92" y="75"/>
                  </a:lnTo>
                  <a:lnTo>
                    <a:pt x="119" y="75"/>
                  </a:lnTo>
                  <a:lnTo>
                    <a:pt x="119" y="39"/>
                  </a:lnTo>
                  <a:lnTo>
                    <a:pt x="123" y="34"/>
                  </a:lnTo>
                  <a:lnTo>
                    <a:pt x="149" y="34"/>
                  </a:lnTo>
                  <a:lnTo>
                    <a:pt x="149" y="5"/>
                  </a:lnTo>
                  <a:lnTo>
                    <a:pt x="154" y="0"/>
                  </a:lnTo>
                  <a:lnTo>
                    <a:pt x="242" y="0"/>
                  </a:lnTo>
                  <a:lnTo>
                    <a:pt x="246" y="5"/>
                  </a:lnTo>
                  <a:lnTo>
                    <a:pt x="246" y="34"/>
                  </a:lnTo>
                  <a:lnTo>
                    <a:pt x="273" y="34"/>
                  </a:lnTo>
                  <a:lnTo>
                    <a:pt x="277" y="39"/>
                  </a:lnTo>
                  <a:lnTo>
                    <a:pt x="277" y="75"/>
                  </a:lnTo>
                  <a:lnTo>
                    <a:pt x="303" y="75"/>
                  </a:lnTo>
                  <a:lnTo>
                    <a:pt x="308" y="82"/>
                  </a:lnTo>
                  <a:lnTo>
                    <a:pt x="308" y="442"/>
                  </a:lnTo>
                  <a:lnTo>
                    <a:pt x="330" y="442"/>
                  </a:lnTo>
                  <a:lnTo>
                    <a:pt x="334" y="447"/>
                  </a:lnTo>
                  <a:lnTo>
                    <a:pt x="334" y="483"/>
                  </a:lnTo>
                  <a:lnTo>
                    <a:pt x="330" y="488"/>
                  </a:lnTo>
                  <a:lnTo>
                    <a:pt x="215" y="488"/>
                  </a:lnTo>
                  <a:lnTo>
                    <a:pt x="211" y="483"/>
                  </a:lnTo>
                  <a:lnTo>
                    <a:pt x="211" y="447"/>
                  </a:lnTo>
                  <a:lnTo>
                    <a:pt x="215" y="442"/>
                  </a:lnTo>
                  <a:lnTo>
                    <a:pt x="242" y="442"/>
                  </a:lnTo>
                  <a:lnTo>
                    <a:pt x="242" y="123"/>
                  </a:lnTo>
                  <a:lnTo>
                    <a:pt x="215" y="123"/>
                  </a:lnTo>
                  <a:lnTo>
                    <a:pt x="211" y="116"/>
                  </a:lnTo>
                  <a:lnTo>
                    <a:pt x="211" y="82"/>
                  </a:lnTo>
                  <a:lnTo>
                    <a:pt x="123" y="82"/>
                  </a:lnTo>
                  <a:lnTo>
                    <a:pt x="123" y="116"/>
                  </a:lnTo>
                  <a:lnTo>
                    <a:pt x="119" y="123"/>
                  </a:lnTo>
                  <a:lnTo>
                    <a:pt x="92" y="123"/>
                  </a:lnTo>
                  <a:lnTo>
                    <a:pt x="92" y="442"/>
                  </a:lnTo>
                  <a:lnTo>
                    <a:pt x="119" y="442"/>
                  </a:lnTo>
                  <a:lnTo>
                    <a:pt x="123" y="447"/>
                  </a:lnTo>
                  <a:lnTo>
                    <a:pt x="123" y="483"/>
                  </a:lnTo>
                  <a:lnTo>
                    <a:pt x="119" y="488"/>
                  </a:lnTo>
                  <a:lnTo>
                    <a:pt x="5" y="488"/>
                  </a:lnTo>
                  <a:lnTo>
                    <a:pt x="0" y="483"/>
                  </a:lnTo>
                  <a:lnTo>
                    <a:pt x="0" y="447"/>
                  </a:lnTo>
                  <a:lnTo>
                    <a:pt x="5" y="442"/>
                  </a:lnTo>
                  <a:lnTo>
                    <a:pt x="31" y="442"/>
                  </a:lnTo>
                  <a:lnTo>
                    <a:pt x="31" y="39"/>
                  </a:lnTo>
                  <a:lnTo>
                    <a:pt x="5" y="39"/>
                  </a:lnTo>
                  <a:lnTo>
                    <a:pt x="0" y="34"/>
                  </a:lnTo>
                  <a:lnTo>
                    <a:pt x="0" y="5"/>
                  </a:lnTo>
                  <a:lnTo>
                    <a:pt x="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1" name="Google Shape;261;p39"/>
            <p:cNvSpPr/>
            <p:nvPr/>
          </p:nvSpPr>
          <p:spPr>
            <a:xfrm>
              <a:off x="1579" y="3119"/>
              <a:ext cx="72" cy="156"/>
            </a:xfrm>
            <a:custGeom>
              <a:avLst/>
              <a:gdLst/>
              <a:ahLst/>
              <a:cxnLst/>
              <a:rect l="l" t="t" r="r" b="b"/>
              <a:pathLst>
                <a:path w="321" h="691" extrusionOk="0">
                  <a:moveTo>
                    <a:pt x="119" y="39"/>
                  </a:moveTo>
                  <a:lnTo>
                    <a:pt x="172" y="39"/>
                  </a:lnTo>
                  <a:lnTo>
                    <a:pt x="172" y="75"/>
                  </a:lnTo>
                  <a:lnTo>
                    <a:pt x="177" y="82"/>
                  </a:lnTo>
                  <a:lnTo>
                    <a:pt x="202" y="82"/>
                  </a:lnTo>
                  <a:lnTo>
                    <a:pt x="202" y="241"/>
                  </a:lnTo>
                  <a:lnTo>
                    <a:pt x="177" y="241"/>
                  </a:lnTo>
                  <a:lnTo>
                    <a:pt x="172" y="246"/>
                  </a:lnTo>
                  <a:lnTo>
                    <a:pt x="172" y="282"/>
                  </a:lnTo>
                  <a:lnTo>
                    <a:pt x="119" y="282"/>
                  </a:lnTo>
                  <a:lnTo>
                    <a:pt x="119" y="246"/>
                  </a:lnTo>
                  <a:lnTo>
                    <a:pt x="114" y="241"/>
                  </a:lnTo>
                  <a:lnTo>
                    <a:pt x="89" y="241"/>
                  </a:lnTo>
                  <a:lnTo>
                    <a:pt x="89" y="82"/>
                  </a:lnTo>
                  <a:lnTo>
                    <a:pt x="114" y="82"/>
                  </a:lnTo>
                  <a:lnTo>
                    <a:pt x="119" y="75"/>
                  </a:lnTo>
                  <a:lnTo>
                    <a:pt x="119" y="39"/>
                  </a:lnTo>
                  <a:close/>
                  <a:moveTo>
                    <a:pt x="89" y="488"/>
                  </a:moveTo>
                  <a:lnTo>
                    <a:pt x="260" y="488"/>
                  </a:lnTo>
                  <a:lnTo>
                    <a:pt x="260" y="524"/>
                  </a:lnTo>
                  <a:lnTo>
                    <a:pt x="265" y="531"/>
                  </a:lnTo>
                  <a:lnTo>
                    <a:pt x="290" y="531"/>
                  </a:lnTo>
                  <a:lnTo>
                    <a:pt x="290" y="565"/>
                  </a:lnTo>
                  <a:lnTo>
                    <a:pt x="265" y="565"/>
                  </a:lnTo>
                  <a:lnTo>
                    <a:pt x="260" y="570"/>
                  </a:lnTo>
                  <a:lnTo>
                    <a:pt x="260" y="608"/>
                  </a:lnTo>
                  <a:lnTo>
                    <a:pt x="206" y="608"/>
                  </a:lnTo>
                  <a:lnTo>
                    <a:pt x="202" y="613"/>
                  </a:lnTo>
                  <a:lnTo>
                    <a:pt x="202" y="644"/>
                  </a:lnTo>
                  <a:lnTo>
                    <a:pt x="119" y="644"/>
                  </a:lnTo>
                  <a:lnTo>
                    <a:pt x="119" y="613"/>
                  </a:lnTo>
                  <a:lnTo>
                    <a:pt x="114" y="608"/>
                  </a:lnTo>
                  <a:lnTo>
                    <a:pt x="64" y="608"/>
                  </a:lnTo>
                  <a:lnTo>
                    <a:pt x="64" y="531"/>
                  </a:lnTo>
                  <a:lnTo>
                    <a:pt x="85" y="531"/>
                  </a:lnTo>
                  <a:lnTo>
                    <a:pt x="89" y="524"/>
                  </a:lnTo>
                  <a:lnTo>
                    <a:pt x="89" y="488"/>
                  </a:lnTo>
                  <a:close/>
                  <a:moveTo>
                    <a:pt x="89" y="0"/>
                  </a:moveTo>
                  <a:lnTo>
                    <a:pt x="290" y="0"/>
                  </a:lnTo>
                  <a:lnTo>
                    <a:pt x="294" y="5"/>
                  </a:lnTo>
                  <a:lnTo>
                    <a:pt x="294" y="34"/>
                  </a:lnTo>
                  <a:lnTo>
                    <a:pt x="290" y="39"/>
                  </a:lnTo>
                  <a:lnTo>
                    <a:pt x="235" y="39"/>
                  </a:lnTo>
                  <a:lnTo>
                    <a:pt x="235" y="75"/>
                  </a:lnTo>
                  <a:lnTo>
                    <a:pt x="260" y="75"/>
                  </a:lnTo>
                  <a:lnTo>
                    <a:pt x="265" y="82"/>
                  </a:lnTo>
                  <a:lnTo>
                    <a:pt x="265" y="241"/>
                  </a:lnTo>
                  <a:lnTo>
                    <a:pt x="260" y="246"/>
                  </a:lnTo>
                  <a:lnTo>
                    <a:pt x="235" y="246"/>
                  </a:lnTo>
                  <a:lnTo>
                    <a:pt x="235" y="282"/>
                  </a:lnTo>
                  <a:lnTo>
                    <a:pt x="232" y="287"/>
                  </a:lnTo>
                  <a:lnTo>
                    <a:pt x="206" y="287"/>
                  </a:lnTo>
                  <a:lnTo>
                    <a:pt x="206" y="323"/>
                  </a:lnTo>
                  <a:lnTo>
                    <a:pt x="202" y="330"/>
                  </a:lnTo>
                  <a:lnTo>
                    <a:pt x="119" y="330"/>
                  </a:lnTo>
                  <a:lnTo>
                    <a:pt x="119" y="360"/>
                  </a:lnTo>
                  <a:lnTo>
                    <a:pt x="114" y="365"/>
                  </a:lnTo>
                  <a:lnTo>
                    <a:pt x="89" y="365"/>
                  </a:lnTo>
                  <a:lnTo>
                    <a:pt x="89" y="399"/>
                  </a:lnTo>
                  <a:lnTo>
                    <a:pt x="232" y="399"/>
                  </a:lnTo>
                  <a:lnTo>
                    <a:pt x="235" y="406"/>
                  </a:lnTo>
                  <a:lnTo>
                    <a:pt x="235" y="442"/>
                  </a:lnTo>
                  <a:lnTo>
                    <a:pt x="290" y="442"/>
                  </a:lnTo>
                  <a:lnTo>
                    <a:pt x="294" y="447"/>
                  </a:lnTo>
                  <a:lnTo>
                    <a:pt x="294" y="483"/>
                  </a:lnTo>
                  <a:lnTo>
                    <a:pt x="315" y="483"/>
                  </a:lnTo>
                  <a:lnTo>
                    <a:pt x="320" y="488"/>
                  </a:lnTo>
                  <a:lnTo>
                    <a:pt x="320" y="608"/>
                  </a:lnTo>
                  <a:lnTo>
                    <a:pt x="315" y="613"/>
                  </a:lnTo>
                  <a:lnTo>
                    <a:pt x="294" y="613"/>
                  </a:lnTo>
                  <a:lnTo>
                    <a:pt x="294" y="644"/>
                  </a:lnTo>
                  <a:lnTo>
                    <a:pt x="290" y="649"/>
                  </a:lnTo>
                  <a:lnTo>
                    <a:pt x="235" y="649"/>
                  </a:lnTo>
                  <a:lnTo>
                    <a:pt x="235" y="683"/>
                  </a:lnTo>
                  <a:lnTo>
                    <a:pt x="232" y="690"/>
                  </a:lnTo>
                  <a:lnTo>
                    <a:pt x="64" y="690"/>
                  </a:lnTo>
                  <a:lnTo>
                    <a:pt x="59" y="683"/>
                  </a:lnTo>
                  <a:lnTo>
                    <a:pt x="59" y="649"/>
                  </a:lnTo>
                  <a:lnTo>
                    <a:pt x="4" y="649"/>
                  </a:lnTo>
                  <a:lnTo>
                    <a:pt x="0" y="644"/>
                  </a:lnTo>
                  <a:lnTo>
                    <a:pt x="0" y="531"/>
                  </a:lnTo>
                  <a:lnTo>
                    <a:pt x="4" y="524"/>
                  </a:lnTo>
                  <a:lnTo>
                    <a:pt x="30" y="524"/>
                  </a:lnTo>
                  <a:lnTo>
                    <a:pt x="30" y="488"/>
                  </a:lnTo>
                  <a:lnTo>
                    <a:pt x="34" y="483"/>
                  </a:lnTo>
                  <a:lnTo>
                    <a:pt x="59" y="483"/>
                  </a:lnTo>
                  <a:lnTo>
                    <a:pt x="59" y="447"/>
                  </a:lnTo>
                  <a:lnTo>
                    <a:pt x="34" y="447"/>
                  </a:lnTo>
                  <a:lnTo>
                    <a:pt x="30" y="442"/>
                  </a:lnTo>
                  <a:lnTo>
                    <a:pt x="30" y="365"/>
                  </a:lnTo>
                  <a:lnTo>
                    <a:pt x="34" y="360"/>
                  </a:lnTo>
                  <a:lnTo>
                    <a:pt x="59" y="360"/>
                  </a:lnTo>
                  <a:lnTo>
                    <a:pt x="59" y="246"/>
                  </a:lnTo>
                  <a:lnTo>
                    <a:pt x="34" y="246"/>
                  </a:lnTo>
                  <a:lnTo>
                    <a:pt x="30" y="241"/>
                  </a:lnTo>
                  <a:lnTo>
                    <a:pt x="30" y="82"/>
                  </a:lnTo>
                  <a:lnTo>
                    <a:pt x="34" y="75"/>
                  </a:lnTo>
                  <a:lnTo>
                    <a:pt x="59" y="75"/>
                  </a:lnTo>
                  <a:lnTo>
                    <a:pt x="59" y="39"/>
                  </a:lnTo>
                  <a:lnTo>
                    <a:pt x="64" y="34"/>
                  </a:lnTo>
                  <a:lnTo>
                    <a:pt x="85" y="34"/>
                  </a:lnTo>
                  <a:lnTo>
                    <a:pt x="85" y="5"/>
                  </a:lnTo>
                  <a:lnTo>
                    <a:pt x="89"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2" name="Google Shape;262;p39"/>
            <p:cNvSpPr/>
            <p:nvPr/>
          </p:nvSpPr>
          <p:spPr>
            <a:xfrm>
              <a:off x="1662" y="3072"/>
              <a:ext cx="28" cy="157"/>
            </a:xfrm>
            <a:custGeom>
              <a:avLst/>
              <a:gdLst/>
              <a:ahLst/>
              <a:cxnLst/>
              <a:rect l="l" t="t" r="r" b="b"/>
              <a:pathLst>
                <a:path w="127" h="698" extrusionOk="0">
                  <a:moveTo>
                    <a:pt x="4" y="209"/>
                  </a:moveTo>
                  <a:lnTo>
                    <a:pt x="90" y="209"/>
                  </a:lnTo>
                  <a:lnTo>
                    <a:pt x="95" y="214"/>
                  </a:lnTo>
                  <a:lnTo>
                    <a:pt x="95" y="651"/>
                  </a:lnTo>
                  <a:lnTo>
                    <a:pt x="121" y="651"/>
                  </a:lnTo>
                  <a:lnTo>
                    <a:pt x="126" y="656"/>
                  </a:lnTo>
                  <a:lnTo>
                    <a:pt x="126" y="692"/>
                  </a:lnTo>
                  <a:lnTo>
                    <a:pt x="121" y="697"/>
                  </a:lnTo>
                  <a:lnTo>
                    <a:pt x="4" y="697"/>
                  </a:lnTo>
                  <a:lnTo>
                    <a:pt x="0" y="692"/>
                  </a:lnTo>
                  <a:lnTo>
                    <a:pt x="0" y="656"/>
                  </a:lnTo>
                  <a:lnTo>
                    <a:pt x="4" y="651"/>
                  </a:lnTo>
                  <a:lnTo>
                    <a:pt x="32" y="651"/>
                  </a:lnTo>
                  <a:lnTo>
                    <a:pt x="32" y="248"/>
                  </a:lnTo>
                  <a:lnTo>
                    <a:pt x="4" y="248"/>
                  </a:lnTo>
                  <a:lnTo>
                    <a:pt x="0" y="243"/>
                  </a:lnTo>
                  <a:lnTo>
                    <a:pt x="0" y="214"/>
                  </a:lnTo>
                  <a:lnTo>
                    <a:pt x="4" y="209"/>
                  </a:lnTo>
                  <a:close/>
                  <a:moveTo>
                    <a:pt x="36" y="0"/>
                  </a:moveTo>
                  <a:lnTo>
                    <a:pt x="90" y="0"/>
                  </a:lnTo>
                  <a:lnTo>
                    <a:pt x="95" y="7"/>
                  </a:lnTo>
                  <a:lnTo>
                    <a:pt x="95" y="84"/>
                  </a:lnTo>
                  <a:lnTo>
                    <a:pt x="90" y="89"/>
                  </a:lnTo>
                  <a:lnTo>
                    <a:pt x="36" y="89"/>
                  </a:lnTo>
                  <a:lnTo>
                    <a:pt x="32" y="84"/>
                  </a:lnTo>
                  <a:lnTo>
                    <a:pt x="32" y="7"/>
                  </a:lnTo>
                  <a:lnTo>
                    <a:pt x="36"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3" name="Google Shape;263;p39"/>
            <p:cNvSpPr/>
            <p:nvPr/>
          </p:nvSpPr>
          <p:spPr>
            <a:xfrm>
              <a:off x="1709" y="3119"/>
              <a:ext cx="75" cy="110"/>
            </a:xfrm>
            <a:custGeom>
              <a:avLst/>
              <a:gdLst/>
              <a:ahLst/>
              <a:cxnLst/>
              <a:rect l="l" t="t" r="r" b="b"/>
              <a:pathLst>
                <a:path w="335" h="489" extrusionOk="0">
                  <a:moveTo>
                    <a:pt x="5" y="0"/>
                  </a:moveTo>
                  <a:lnTo>
                    <a:pt x="88" y="0"/>
                  </a:lnTo>
                  <a:lnTo>
                    <a:pt x="93" y="5"/>
                  </a:lnTo>
                  <a:lnTo>
                    <a:pt x="93" y="75"/>
                  </a:lnTo>
                  <a:lnTo>
                    <a:pt x="119" y="75"/>
                  </a:lnTo>
                  <a:lnTo>
                    <a:pt x="119" y="39"/>
                  </a:lnTo>
                  <a:lnTo>
                    <a:pt x="123" y="34"/>
                  </a:lnTo>
                  <a:lnTo>
                    <a:pt x="150" y="34"/>
                  </a:lnTo>
                  <a:lnTo>
                    <a:pt x="150" y="5"/>
                  </a:lnTo>
                  <a:lnTo>
                    <a:pt x="154" y="0"/>
                  </a:lnTo>
                  <a:lnTo>
                    <a:pt x="242" y="0"/>
                  </a:lnTo>
                  <a:lnTo>
                    <a:pt x="246" y="5"/>
                  </a:lnTo>
                  <a:lnTo>
                    <a:pt x="246" y="34"/>
                  </a:lnTo>
                  <a:lnTo>
                    <a:pt x="274" y="34"/>
                  </a:lnTo>
                  <a:lnTo>
                    <a:pt x="278" y="39"/>
                  </a:lnTo>
                  <a:lnTo>
                    <a:pt x="278" y="75"/>
                  </a:lnTo>
                  <a:lnTo>
                    <a:pt x="304" y="75"/>
                  </a:lnTo>
                  <a:lnTo>
                    <a:pt x="308" y="82"/>
                  </a:lnTo>
                  <a:lnTo>
                    <a:pt x="308" y="442"/>
                  </a:lnTo>
                  <a:lnTo>
                    <a:pt x="330" y="442"/>
                  </a:lnTo>
                  <a:lnTo>
                    <a:pt x="334" y="447"/>
                  </a:lnTo>
                  <a:lnTo>
                    <a:pt x="334" y="483"/>
                  </a:lnTo>
                  <a:lnTo>
                    <a:pt x="330" y="488"/>
                  </a:lnTo>
                  <a:lnTo>
                    <a:pt x="216" y="488"/>
                  </a:lnTo>
                  <a:lnTo>
                    <a:pt x="211" y="483"/>
                  </a:lnTo>
                  <a:lnTo>
                    <a:pt x="211" y="447"/>
                  </a:lnTo>
                  <a:lnTo>
                    <a:pt x="216" y="442"/>
                  </a:lnTo>
                  <a:lnTo>
                    <a:pt x="242" y="442"/>
                  </a:lnTo>
                  <a:lnTo>
                    <a:pt x="242" y="123"/>
                  </a:lnTo>
                  <a:lnTo>
                    <a:pt x="216" y="123"/>
                  </a:lnTo>
                  <a:lnTo>
                    <a:pt x="211" y="116"/>
                  </a:lnTo>
                  <a:lnTo>
                    <a:pt x="211" y="82"/>
                  </a:lnTo>
                  <a:lnTo>
                    <a:pt x="123" y="82"/>
                  </a:lnTo>
                  <a:lnTo>
                    <a:pt x="123" y="116"/>
                  </a:lnTo>
                  <a:lnTo>
                    <a:pt x="119" y="123"/>
                  </a:lnTo>
                  <a:lnTo>
                    <a:pt x="93" y="123"/>
                  </a:lnTo>
                  <a:lnTo>
                    <a:pt x="93" y="442"/>
                  </a:lnTo>
                  <a:lnTo>
                    <a:pt x="119" y="442"/>
                  </a:lnTo>
                  <a:lnTo>
                    <a:pt x="123" y="447"/>
                  </a:lnTo>
                  <a:lnTo>
                    <a:pt x="123" y="483"/>
                  </a:lnTo>
                  <a:lnTo>
                    <a:pt x="119" y="488"/>
                  </a:lnTo>
                  <a:lnTo>
                    <a:pt x="5" y="488"/>
                  </a:lnTo>
                  <a:lnTo>
                    <a:pt x="0" y="483"/>
                  </a:lnTo>
                  <a:lnTo>
                    <a:pt x="0" y="447"/>
                  </a:lnTo>
                  <a:lnTo>
                    <a:pt x="5" y="442"/>
                  </a:lnTo>
                  <a:lnTo>
                    <a:pt x="32" y="442"/>
                  </a:lnTo>
                  <a:lnTo>
                    <a:pt x="32" y="39"/>
                  </a:lnTo>
                  <a:lnTo>
                    <a:pt x="5" y="39"/>
                  </a:lnTo>
                  <a:lnTo>
                    <a:pt x="0" y="34"/>
                  </a:lnTo>
                  <a:lnTo>
                    <a:pt x="0" y="5"/>
                  </a:lnTo>
                  <a:lnTo>
                    <a:pt x="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4" name="Google Shape;264;p39"/>
            <p:cNvSpPr/>
            <p:nvPr/>
          </p:nvSpPr>
          <p:spPr>
            <a:xfrm>
              <a:off x="1792" y="3119"/>
              <a:ext cx="60" cy="110"/>
            </a:xfrm>
            <a:custGeom>
              <a:avLst/>
              <a:gdLst/>
              <a:ahLst/>
              <a:cxnLst/>
              <a:rect l="l" t="t" r="r" b="b"/>
              <a:pathLst>
                <a:path w="268" h="489" extrusionOk="0">
                  <a:moveTo>
                    <a:pt x="90" y="39"/>
                  </a:moveTo>
                  <a:lnTo>
                    <a:pt x="174" y="39"/>
                  </a:lnTo>
                  <a:lnTo>
                    <a:pt x="174" y="75"/>
                  </a:lnTo>
                  <a:lnTo>
                    <a:pt x="178" y="82"/>
                  </a:lnTo>
                  <a:lnTo>
                    <a:pt x="203" y="82"/>
                  </a:lnTo>
                  <a:lnTo>
                    <a:pt x="203" y="158"/>
                  </a:lnTo>
                  <a:lnTo>
                    <a:pt x="64" y="158"/>
                  </a:lnTo>
                  <a:lnTo>
                    <a:pt x="64" y="82"/>
                  </a:lnTo>
                  <a:lnTo>
                    <a:pt x="86" y="82"/>
                  </a:lnTo>
                  <a:lnTo>
                    <a:pt x="90" y="75"/>
                  </a:lnTo>
                  <a:lnTo>
                    <a:pt x="90" y="39"/>
                  </a:lnTo>
                  <a:close/>
                  <a:moveTo>
                    <a:pt x="90" y="0"/>
                  </a:moveTo>
                  <a:lnTo>
                    <a:pt x="203" y="0"/>
                  </a:lnTo>
                  <a:lnTo>
                    <a:pt x="208" y="5"/>
                  </a:lnTo>
                  <a:lnTo>
                    <a:pt x="208" y="34"/>
                  </a:lnTo>
                  <a:lnTo>
                    <a:pt x="233" y="34"/>
                  </a:lnTo>
                  <a:lnTo>
                    <a:pt x="238" y="39"/>
                  </a:lnTo>
                  <a:lnTo>
                    <a:pt x="238" y="75"/>
                  </a:lnTo>
                  <a:lnTo>
                    <a:pt x="263" y="75"/>
                  </a:lnTo>
                  <a:lnTo>
                    <a:pt x="267" y="82"/>
                  </a:lnTo>
                  <a:lnTo>
                    <a:pt x="267" y="199"/>
                  </a:lnTo>
                  <a:lnTo>
                    <a:pt x="263" y="205"/>
                  </a:lnTo>
                  <a:lnTo>
                    <a:pt x="64" y="205"/>
                  </a:lnTo>
                  <a:lnTo>
                    <a:pt x="64" y="323"/>
                  </a:lnTo>
                  <a:lnTo>
                    <a:pt x="86" y="323"/>
                  </a:lnTo>
                  <a:lnTo>
                    <a:pt x="90" y="330"/>
                  </a:lnTo>
                  <a:lnTo>
                    <a:pt x="90" y="360"/>
                  </a:lnTo>
                  <a:lnTo>
                    <a:pt x="116" y="360"/>
                  </a:lnTo>
                  <a:lnTo>
                    <a:pt x="120" y="365"/>
                  </a:lnTo>
                  <a:lnTo>
                    <a:pt x="120" y="399"/>
                  </a:lnTo>
                  <a:lnTo>
                    <a:pt x="233" y="399"/>
                  </a:lnTo>
                  <a:lnTo>
                    <a:pt x="233" y="365"/>
                  </a:lnTo>
                  <a:lnTo>
                    <a:pt x="238" y="360"/>
                  </a:lnTo>
                  <a:lnTo>
                    <a:pt x="263" y="360"/>
                  </a:lnTo>
                  <a:lnTo>
                    <a:pt x="267" y="365"/>
                  </a:lnTo>
                  <a:lnTo>
                    <a:pt x="267" y="399"/>
                  </a:lnTo>
                  <a:lnTo>
                    <a:pt x="263" y="406"/>
                  </a:lnTo>
                  <a:lnTo>
                    <a:pt x="238" y="406"/>
                  </a:lnTo>
                  <a:lnTo>
                    <a:pt x="238" y="442"/>
                  </a:lnTo>
                  <a:lnTo>
                    <a:pt x="233" y="447"/>
                  </a:lnTo>
                  <a:lnTo>
                    <a:pt x="208" y="447"/>
                  </a:lnTo>
                  <a:lnTo>
                    <a:pt x="208" y="483"/>
                  </a:lnTo>
                  <a:lnTo>
                    <a:pt x="203" y="488"/>
                  </a:lnTo>
                  <a:lnTo>
                    <a:pt x="90" y="488"/>
                  </a:lnTo>
                  <a:lnTo>
                    <a:pt x="86" y="483"/>
                  </a:lnTo>
                  <a:lnTo>
                    <a:pt x="86" y="447"/>
                  </a:lnTo>
                  <a:lnTo>
                    <a:pt x="34" y="447"/>
                  </a:lnTo>
                  <a:lnTo>
                    <a:pt x="30" y="442"/>
                  </a:lnTo>
                  <a:lnTo>
                    <a:pt x="30" y="365"/>
                  </a:lnTo>
                  <a:lnTo>
                    <a:pt x="5" y="365"/>
                  </a:lnTo>
                  <a:lnTo>
                    <a:pt x="0" y="360"/>
                  </a:lnTo>
                  <a:lnTo>
                    <a:pt x="0" y="123"/>
                  </a:lnTo>
                  <a:lnTo>
                    <a:pt x="5" y="116"/>
                  </a:lnTo>
                  <a:lnTo>
                    <a:pt x="30" y="116"/>
                  </a:lnTo>
                  <a:lnTo>
                    <a:pt x="30" y="39"/>
                  </a:lnTo>
                  <a:lnTo>
                    <a:pt x="34" y="34"/>
                  </a:lnTo>
                  <a:lnTo>
                    <a:pt x="86" y="34"/>
                  </a:lnTo>
                  <a:lnTo>
                    <a:pt x="86" y="5"/>
                  </a:lnTo>
                  <a:lnTo>
                    <a:pt x="90"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5" name="Google Shape;265;p39"/>
            <p:cNvSpPr/>
            <p:nvPr/>
          </p:nvSpPr>
          <p:spPr>
            <a:xfrm>
              <a:off x="1866" y="3119"/>
              <a:ext cx="60" cy="110"/>
            </a:xfrm>
            <a:custGeom>
              <a:avLst/>
              <a:gdLst/>
              <a:ahLst/>
              <a:cxnLst/>
              <a:rect l="l" t="t" r="r" b="b"/>
              <a:pathLst>
                <a:path w="268" h="489" extrusionOk="0">
                  <a:moveTo>
                    <a:pt x="90" y="39"/>
                  </a:moveTo>
                  <a:lnTo>
                    <a:pt x="175" y="39"/>
                  </a:lnTo>
                  <a:lnTo>
                    <a:pt x="175" y="75"/>
                  </a:lnTo>
                  <a:lnTo>
                    <a:pt x="179" y="82"/>
                  </a:lnTo>
                  <a:lnTo>
                    <a:pt x="205" y="82"/>
                  </a:lnTo>
                  <a:lnTo>
                    <a:pt x="205" y="158"/>
                  </a:lnTo>
                  <a:lnTo>
                    <a:pt x="64" y="158"/>
                  </a:lnTo>
                  <a:lnTo>
                    <a:pt x="64" y="82"/>
                  </a:lnTo>
                  <a:lnTo>
                    <a:pt x="86" y="82"/>
                  </a:lnTo>
                  <a:lnTo>
                    <a:pt x="90" y="75"/>
                  </a:lnTo>
                  <a:lnTo>
                    <a:pt x="90" y="39"/>
                  </a:lnTo>
                  <a:close/>
                  <a:moveTo>
                    <a:pt x="90" y="0"/>
                  </a:moveTo>
                  <a:lnTo>
                    <a:pt x="205" y="0"/>
                  </a:lnTo>
                  <a:lnTo>
                    <a:pt x="209" y="5"/>
                  </a:lnTo>
                  <a:lnTo>
                    <a:pt x="209" y="34"/>
                  </a:lnTo>
                  <a:lnTo>
                    <a:pt x="234" y="34"/>
                  </a:lnTo>
                  <a:lnTo>
                    <a:pt x="239" y="39"/>
                  </a:lnTo>
                  <a:lnTo>
                    <a:pt x="239" y="75"/>
                  </a:lnTo>
                  <a:lnTo>
                    <a:pt x="263" y="75"/>
                  </a:lnTo>
                  <a:lnTo>
                    <a:pt x="267" y="82"/>
                  </a:lnTo>
                  <a:lnTo>
                    <a:pt x="267" y="199"/>
                  </a:lnTo>
                  <a:lnTo>
                    <a:pt x="263" y="205"/>
                  </a:lnTo>
                  <a:lnTo>
                    <a:pt x="64" y="205"/>
                  </a:lnTo>
                  <a:lnTo>
                    <a:pt x="64" y="323"/>
                  </a:lnTo>
                  <a:lnTo>
                    <a:pt x="86" y="323"/>
                  </a:lnTo>
                  <a:lnTo>
                    <a:pt x="90" y="330"/>
                  </a:lnTo>
                  <a:lnTo>
                    <a:pt x="90" y="360"/>
                  </a:lnTo>
                  <a:lnTo>
                    <a:pt x="116" y="360"/>
                  </a:lnTo>
                  <a:lnTo>
                    <a:pt x="120" y="365"/>
                  </a:lnTo>
                  <a:lnTo>
                    <a:pt x="120" y="399"/>
                  </a:lnTo>
                  <a:lnTo>
                    <a:pt x="234" y="399"/>
                  </a:lnTo>
                  <a:lnTo>
                    <a:pt x="234" y="365"/>
                  </a:lnTo>
                  <a:lnTo>
                    <a:pt x="239" y="360"/>
                  </a:lnTo>
                  <a:lnTo>
                    <a:pt x="263" y="360"/>
                  </a:lnTo>
                  <a:lnTo>
                    <a:pt x="267" y="365"/>
                  </a:lnTo>
                  <a:lnTo>
                    <a:pt x="267" y="399"/>
                  </a:lnTo>
                  <a:lnTo>
                    <a:pt x="263" y="406"/>
                  </a:lnTo>
                  <a:lnTo>
                    <a:pt x="239" y="406"/>
                  </a:lnTo>
                  <a:lnTo>
                    <a:pt x="239" y="442"/>
                  </a:lnTo>
                  <a:lnTo>
                    <a:pt x="234" y="447"/>
                  </a:lnTo>
                  <a:lnTo>
                    <a:pt x="209" y="447"/>
                  </a:lnTo>
                  <a:lnTo>
                    <a:pt x="209" y="483"/>
                  </a:lnTo>
                  <a:lnTo>
                    <a:pt x="205" y="488"/>
                  </a:lnTo>
                  <a:lnTo>
                    <a:pt x="90" y="488"/>
                  </a:lnTo>
                  <a:lnTo>
                    <a:pt x="86" y="483"/>
                  </a:lnTo>
                  <a:lnTo>
                    <a:pt x="86" y="447"/>
                  </a:lnTo>
                  <a:lnTo>
                    <a:pt x="34" y="447"/>
                  </a:lnTo>
                  <a:lnTo>
                    <a:pt x="30" y="442"/>
                  </a:lnTo>
                  <a:lnTo>
                    <a:pt x="30" y="365"/>
                  </a:lnTo>
                  <a:lnTo>
                    <a:pt x="5" y="365"/>
                  </a:lnTo>
                  <a:lnTo>
                    <a:pt x="0" y="360"/>
                  </a:lnTo>
                  <a:lnTo>
                    <a:pt x="0" y="123"/>
                  </a:lnTo>
                  <a:lnTo>
                    <a:pt x="5" y="116"/>
                  </a:lnTo>
                  <a:lnTo>
                    <a:pt x="30" y="116"/>
                  </a:lnTo>
                  <a:lnTo>
                    <a:pt x="30" y="39"/>
                  </a:lnTo>
                  <a:lnTo>
                    <a:pt x="34" y="34"/>
                  </a:lnTo>
                  <a:lnTo>
                    <a:pt x="86" y="34"/>
                  </a:lnTo>
                  <a:lnTo>
                    <a:pt x="86" y="5"/>
                  </a:lnTo>
                  <a:lnTo>
                    <a:pt x="90"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6" name="Google Shape;266;p39"/>
            <p:cNvSpPr/>
            <p:nvPr/>
          </p:nvSpPr>
          <p:spPr>
            <a:xfrm>
              <a:off x="1939" y="3119"/>
              <a:ext cx="46" cy="110"/>
            </a:xfrm>
            <a:custGeom>
              <a:avLst/>
              <a:gdLst/>
              <a:ahLst/>
              <a:cxnLst/>
              <a:rect l="l" t="t" r="r" b="b"/>
              <a:pathLst>
                <a:path w="207" h="489" extrusionOk="0">
                  <a:moveTo>
                    <a:pt x="5" y="0"/>
                  </a:moveTo>
                  <a:lnTo>
                    <a:pt x="84" y="0"/>
                  </a:lnTo>
                  <a:lnTo>
                    <a:pt x="88" y="5"/>
                  </a:lnTo>
                  <a:lnTo>
                    <a:pt x="88" y="75"/>
                  </a:lnTo>
                  <a:lnTo>
                    <a:pt x="113" y="75"/>
                  </a:lnTo>
                  <a:lnTo>
                    <a:pt x="113" y="39"/>
                  </a:lnTo>
                  <a:lnTo>
                    <a:pt x="118" y="34"/>
                  </a:lnTo>
                  <a:lnTo>
                    <a:pt x="142" y="34"/>
                  </a:lnTo>
                  <a:lnTo>
                    <a:pt x="142" y="5"/>
                  </a:lnTo>
                  <a:lnTo>
                    <a:pt x="146" y="0"/>
                  </a:lnTo>
                  <a:lnTo>
                    <a:pt x="201" y="0"/>
                  </a:lnTo>
                  <a:lnTo>
                    <a:pt x="206" y="5"/>
                  </a:lnTo>
                  <a:lnTo>
                    <a:pt x="206" y="116"/>
                  </a:lnTo>
                  <a:lnTo>
                    <a:pt x="201" y="123"/>
                  </a:lnTo>
                  <a:lnTo>
                    <a:pt x="146" y="123"/>
                  </a:lnTo>
                  <a:lnTo>
                    <a:pt x="142" y="116"/>
                  </a:lnTo>
                  <a:lnTo>
                    <a:pt x="142" y="82"/>
                  </a:lnTo>
                  <a:lnTo>
                    <a:pt x="118" y="82"/>
                  </a:lnTo>
                  <a:lnTo>
                    <a:pt x="118" y="116"/>
                  </a:lnTo>
                  <a:lnTo>
                    <a:pt x="113" y="123"/>
                  </a:lnTo>
                  <a:lnTo>
                    <a:pt x="88" y="123"/>
                  </a:lnTo>
                  <a:lnTo>
                    <a:pt x="88" y="442"/>
                  </a:lnTo>
                  <a:lnTo>
                    <a:pt x="113" y="442"/>
                  </a:lnTo>
                  <a:lnTo>
                    <a:pt x="118" y="447"/>
                  </a:lnTo>
                  <a:lnTo>
                    <a:pt x="118" y="483"/>
                  </a:lnTo>
                  <a:lnTo>
                    <a:pt x="113" y="488"/>
                  </a:lnTo>
                  <a:lnTo>
                    <a:pt x="5" y="488"/>
                  </a:lnTo>
                  <a:lnTo>
                    <a:pt x="0" y="483"/>
                  </a:lnTo>
                  <a:lnTo>
                    <a:pt x="0" y="447"/>
                  </a:lnTo>
                  <a:lnTo>
                    <a:pt x="5" y="442"/>
                  </a:lnTo>
                  <a:lnTo>
                    <a:pt x="30" y="442"/>
                  </a:lnTo>
                  <a:lnTo>
                    <a:pt x="30" y="39"/>
                  </a:lnTo>
                  <a:lnTo>
                    <a:pt x="5" y="39"/>
                  </a:lnTo>
                  <a:lnTo>
                    <a:pt x="0" y="34"/>
                  </a:lnTo>
                  <a:lnTo>
                    <a:pt x="0" y="5"/>
                  </a:lnTo>
                  <a:lnTo>
                    <a:pt x="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7" name="Google Shape;267;p39"/>
            <p:cNvSpPr/>
            <p:nvPr/>
          </p:nvSpPr>
          <p:spPr>
            <a:xfrm>
              <a:off x="1994" y="3072"/>
              <a:ext cx="28" cy="157"/>
            </a:xfrm>
            <a:custGeom>
              <a:avLst/>
              <a:gdLst/>
              <a:ahLst/>
              <a:cxnLst/>
              <a:rect l="l" t="t" r="r" b="b"/>
              <a:pathLst>
                <a:path w="127" h="698" extrusionOk="0">
                  <a:moveTo>
                    <a:pt x="4" y="209"/>
                  </a:moveTo>
                  <a:lnTo>
                    <a:pt x="90" y="209"/>
                  </a:lnTo>
                  <a:lnTo>
                    <a:pt x="95" y="214"/>
                  </a:lnTo>
                  <a:lnTo>
                    <a:pt x="95" y="651"/>
                  </a:lnTo>
                  <a:lnTo>
                    <a:pt x="121" y="651"/>
                  </a:lnTo>
                  <a:lnTo>
                    <a:pt x="126" y="656"/>
                  </a:lnTo>
                  <a:lnTo>
                    <a:pt x="126" y="692"/>
                  </a:lnTo>
                  <a:lnTo>
                    <a:pt x="121" y="697"/>
                  </a:lnTo>
                  <a:lnTo>
                    <a:pt x="4" y="697"/>
                  </a:lnTo>
                  <a:lnTo>
                    <a:pt x="0" y="692"/>
                  </a:lnTo>
                  <a:lnTo>
                    <a:pt x="0" y="656"/>
                  </a:lnTo>
                  <a:lnTo>
                    <a:pt x="4" y="651"/>
                  </a:lnTo>
                  <a:lnTo>
                    <a:pt x="32" y="651"/>
                  </a:lnTo>
                  <a:lnTo>
                    <a:pt x="32" y="248"/>
                  </a:lnTo>
                  <a:lnTo>
                    <a:pt x="4" y="248"/>
                  </a:lnTo>
                  <a:lnTo>
                    <a:pt x="0" y="243"/>
                  </a:lnTo>
                  <a:lnTo>
                    <a:pt x="0" y="214"/>
                  </a:lnTo>
                  <a:lnTo>
                    <a:pt x="4" y="209"/>
                  </a:lnTo>
                  <a:close/>
                  <a:moveTo>
                    <a:pt x="36" y="0"/>
                  </a:moveTo>
                  <a:lnTo>
                    <a:pt x="90" y="0"/>
                  </a:lnTo>
                  <a:lnTo>
                    <a:pt x="95" y="7"/>
                  </a:lnTo>
                  <a:lnTo>
                    <a:pt x="95" y="84"/>
                  </a:lnTo>
                  <a:lnTo>
                    <a:pt x="90" y="89"/>
                  </a:lnTo>
                  <a:lnTo>
                    <a:pt x="36" y="89"/>
                  </a:lnTo>
                  <a:lnTo>
                    <a:pt x="32" y="84"/>
                  </a:lnTo>
                  <a:lnTo>
                    <a:pt x="32" y="7"/>
                  </a:lnTo>
                  <a:lnTo>
                    <a:pt x="36"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8" name="Google Shape;268;p39"/>
            <p:cNvSpPr/>
            <p:nvPr/>
          </p:nvSpPr>
          <p:spPr>
            <a:xfrm>
              <a:off x="2041" y="3119"/>
              <a:ext cx="75" cy="110"/>
            </a:xfrm>
            <a:custGeom>
              <a:avLst/>
              <a:gdLst/>
              <a:ahLst/>
              <a:cxnLst/>
              <a:rect l="l" t="t" r="r" b="b"/>
              <a:pathLst>
                <a:path w="334" h="489" extrusionOk="0">
                  <a:moveTo>
                    <a:pt x="4" y="0"/>
                  </a:moveTo>
                  <a:lnTo>
                    <a:pt x="87" y="0"/>
                  </a:lnTo>
                  <a:lnTo>
                    <a:pt x="92" y="5"/>
                  </a:lnTo>
                  <a:lnTo>
                    <a:pt x="92" y="75"/>
                  </a:lnTo>
                  <a:lnTo>
                    <a:pt x="118" y="75"/>
                  </a:lnTo>
                  <a:lnTo>
                    <a:pt x="118" y="39"/>
                  </a:lnTo>
                  <a:lnTo>
                    <a:pt x="123" y="34"/>
                  </a:lnTo>
                  <a:lnTo>
                    <a:pt x="149" y="34"/>
                  </a:lnTo>
                  <a:lnTo>
                    <a:pt x="149" y="5"/>
                  </a:lnTo>
                  <a:lnTo>
                    <a:pt x="153" y="0"/>
                  </a:lnTo>
                  <a:lnTo>
                    <a:pt x="241" y="0"/>
                  </a:lnTo>
                  <a:lnTo>
                    <a:pt x="246" y="5"/>
                  </a:lnTo>
                  <a:lnTo>
                    <a:pt x="246" y="34"/>
                  </a:lnTo>
                  <a:lnTo>
                    <a:pt x="273" y="34"/>
                  </a:lnTo>
                  <a:lnTo>
                    <a:pt x="277" y="39"/>
                  </a:lnTo>
                  <a:lnTo>
                    <a:pt x="277" y="75"/>
                  </a:lnTo>
                  <a:lnTo>
                    <a:pt x="303" y="75"/>
                  </a:lnTo>
                  <a:lnTo>
                    <a:pt x="307" y="82"/>
                  </a:lnTo>
                  <a:lnTo>
                    <a:pt x="307" y="442"/>
                  </a:lnTo>
                  <a:lnTo>
                    <a:pt x="329" y="442"/>
                  </a:lnTo>
                  <a:lnTo>
                    <a:pt x="333" y="447"/>
                  </a:lnTo>
                  <a:lnTo>
                    <a:pt x="333" y="483"/>
                  </a:lnTo>
                  <a:lnTo>
                    <a:pt x="329" y="488"/>
                  </a:lnTo>
                  <a:lnTo>
                    <a:pt x="215" y="488"/>
                  </a:lnTo>
                  <a:lnTo>
                    <a:pt x="210" y="483"/>
                  </a:lnTo>
                  <a:lnTo>
                    <a:pt x="210" y="447"/>
                  </a:lnTo>
                  <a:lnTo>
                    <a:pt x="215" y="442"/>
                  </a:lnTo>
                  <a:lnTo>
                    <a:pt x="241" y="442"/>
                  </a:lnTo>
                  <a:lnTo>
                    <a:pt x="241" y="123"/>
                  </a:lnTo>
                  <a:lnTo>
                    <a:pt x="215" y="123"/>
                  </a:lnTo>
                  <a:lnTo>
                    <a:pt x="210" y="116"/>
                  </a:lnTo>
                  <a:lnTo>
                    <a:pt x="210" y="82"/>
                  </a:lnTo>
                  <a:lnTo>
                    <a:pt x="123" y="82"/>
                  </a:lnTo>
                  <a:lnTo>
                    <a:pt x="123" y="116"/>
                  </a:lnTo>
                  <a:lnTo>
                    <a:pt x="118" y="123"/>
                  </a:lnTo>
                  <a:lnTo>
                    <a:pt x="92" y="123"/>
                  </a:lnTo>
                  <a:lnTo>
                    <a:pt x="92" y="442"/>
                  </a:lnTo>
                  <a:lnTo>
                    <a:pt x="118" y="442"/>
                  </a:lnTo>
                  <a:lnTo>
                    <a:pt x="123" y="447"/>
                  </a:lnTo>
                  <a:lnTo>
                    <a:pt x="123" y="483"/>
                  </a:lnTo>
                  <a:lnTo>
                    <a:pt x="118" y="488"/>
                  </a:lnTo>
                  <a:lnTo>
                    <a:pt x="4" y="488"/>
                  </a:lnTo>
                  <a:lnTo>
                    <a:pt x="0" y="483"/>
                  </a:lnTo>
                  <a:lnTo>
                    <a:pt x="0" y="447"/>
                  </a:lnTo>
                  <a:lnTo>
                    <a:pt x="4" y="442"/>
                  </a:lnTo>
                  <a:lnTo>
                    <a:pt x="30" y="442"/>
                  </a:lnTo>
                  <a:lnTo>
                    <a:pt x="30"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9" name="Google Shape;269;p39"/>
            <p:cNvSpPr/>
            <p:nvPr/>
          </p:nvSpPr>
          <p:spPr>
            <a:xfrm>
              <a:off x="2124" y="3119"/>
              <a:ext cx="72" cy="156"/>
            </a:xfrm>
            <a:custGeom>
              <a:avLst/>
              <a:gdLst/>
              <a:ahLst/>
              <a:cxnLst/>
              <a:rect l="l" t="t" r="r" b="b"/>
              <a:pathLst>
                <a:path w="321" h="691" extrusionOk="0">
                  <a:moveTo>
                    <a:pt x="119" y="39"/>
                  </a:moveTo>
                  <a:lnTo>
                    <a:pt x="174" y="39"/>
                  </a:lnTo>
                  <a:lnTo>
                    <a:pt x="174" y="75"/>
                  </a:lnTo>
                  <a:lnTo>
                    <a:pt x="177" y="82"/>
                  </a:lnTo>
                  <a:lnTo>
                    <a:pt x="202" y="82"/>
                  </a:lnTo>
                  <a:lnTo>
                    <a:pt x="202" y="241"/>
                  </a:lnTo>
                  <a:lnTo>
                    <a:pt x="177" y="241"/>
                  </a:lnTo>
                  <a:lnTo>
                    <a:pt x="174" y="246"/>
                  </a:lnTo>
                  <a:lnTo>
                    <a:pt x="174" y="282"/>
                  </a:lnTo>
                  <a:lnTo>
                    <a:pt x="119" y="282"/>
                  </a:lnTo>
                  <a:lnTo>
                    <a:pt x="119" y="246"/>
                  </a:lnTo>
                  <a:lnTo>
                    <a:pt x="115" y="241"/>
                  </a:lnTo>
                  <a:lnTo>
                    <a:pt x="89" y="241"/>
                  </a:lnTo>
                  <a:lnTo>
                    <a:pt x="89" y="82"/>
                  </a:lnTo>
                  <a:lnTo>
                    <a:pt x="115" y="82"/>
                  </a:lnTo>
                  <a:lnTo>
                    <a:pt x="119" y="75"/>
                  </a:lnTo>
                  <a:lnTo>
                    <a:pt x="119" y="39"/>
                  </a:lnTo>
                  <a:close/>
                  <a:moveTo>
                    <a:pt x="89" y="488"/>
                  </a:moveTo>
                  <a:lnTo>
                    <a:pt x="262" y="488"/>
                  </a:lnTo>
                  <a:lnTo>
                    <a:pt x="262" y="524"/>
                  </a:lnTo>
                  <a:lnTo>
                    <a:pt x="266" y="531"/>
                  </a:lnTo>
                  <a:lnTo>
                    <a:pt x="290" y="531"/>
                  </a:lnTo>
                  <a:lnTo>
                    <a:pt x="290" y="565"/>
                  </a:lnTo>
                  <a:lnTo>
                    <a:pt x="266" y="565"/>
                  </a:lnTo>
                  <a:lnTo>
                    <a:pt x="262" y="570"/>
                  </a:lnTo>
                  <a:lnTo>
                    <a:pt x="262" y="608"/>
                  </a:lnTo>
                  <a:lnTo>
                    <a:pt x="207" y="608"/>
                  </a:lnTo>
                  <a:lnTo>
                    <a:pt x="202" y="613"/>
                  </a:lnTo>
                  <a:lnTo>
                    <a:pt x="202" y="644"/>
                  </a:lnTo>
                  <a:lnTo>
                    <a:pt x="119" y="644"/>
                  </a:lnTo>
                  <a:lnTo>
                    <a:pt x="119" y="613"/>
                  </a:lnTo>
                  <a:lnTo>
                    <a:pt x="115" y="608"/>
                  </a:lnTo>
                  <a:lnTo>
                    <a:pt x="64" y="608"/>
                  </a:lnTo>
                  <a:lnTo>
                    <a:pt x="64" y="531"/>
                  </a:lnTo>
                  <a:lnTo>
                    <a:pt x="85" y="531"/>
                  </a:lnTo>
                  <a:lnTo>
                    <a:pt x="89" y="524"/>
                  </a:lnTo>
                  <a:lnTo>
                    <a:pt x="89" y="488"/>
                  </a:lnTo>
                  <a:close/>
                  <a:moveTo>
                    <a:pt x="89" y="0"/>
                  </a:moveTo>
                  <a:lnTo>
                    <a:pt x="290" y="0"/>
                  </a:lnTo>
                  <a:lnTo>
                    <a:pt x="295" y="5"/>
                  </a:lnTo>
                  <a:lnTo>
                    <a:pt x="295" y="34"/>
                  </a:lnTo>
                  <a:lnTo>
                    <a:pt x="290" y="39"/>
                  </a:lnTo>
                  <a:lnTo>
                    <a:pt x="237" y="39"/>
                  </a:lnTo>
                  <a:lnTo>
                    <a:pt x="237" y="75"/>
                  </a:lnTo>
                  <a:lnTo>
                    <a:pt x="262" y="75"/>
                  </a:lnTo>
                  <a:lnTo>
                    <a:pt x="266" y="82"/>
                  </a:lnTo>
                  <a:lnTo>
                    <a:pt x="266" y="241"/>
                  </a:lnTo>
                  <a:lnTo>
                    <a:pt x="262" y="246"/>
                  </a:lnTo>
                  <a:lnTo>
                    <a:pt x="237" y="246"/>
                  </a:lnTo>
                  <a:lnTo>
                    <a:pt x="237" y="282"/>
                  </a:lnTo>
                  <a:lnTo>
                    <a:pt x="232" y="287"/>
                  </a:lnTo>
                  <a:lnTo>
                    <a:pt x="207" y="287"/>
                  </a:lnTo>
                  <a:lnTo>
                    <a:pt x="207" y="323"/>
                  </a:lnTo>
                  <a:lnTo>
                    <a:pt x="202" y="330"/>
                  </a:lnTo>
                  <a:lnTo>
                    <a:pt x="119" y="330"/>
                  </a:lnTo>
                  <a:lnTo>
                    <a:pt x="119" y="360"/>
                  </a:lnTo>
                  <a:lnTo>
                    <a:pt x="115" y="365"/>
                  </a:lnTo>
                  <a:lnTo>
                    <a:pt x="89" y="365"/>
                  </a:lnTo>
                  <a:lnTo>
                    <a:pt x="89" y="399"/>
                  </a:lnTo>
                  <a:lnTo>
                    <a:pt x="232" y="399"/>
                  </a:lnTo>
                  <a:lnTo>
                    <a:pt x="237" y="406"/>
                  </a:lnTo>
                  <a:lnTo>
                    <a:pt x="237" y="442"/>
                  </a:lnTo>
                  <a:lnTo>
                    <a:pt x="290" y="442"/>
                  </a:lnTo>
                  <a:lnTo>
                    <a:pt x="295" y="447"/>
                  </a:lnTo>
                  <a:lnTo>
                    <a:pt x="295" y="483"/>
                  </a:lnTo>
                  <a:lnTo>
                    <a:pt x="316" y="483"/>
                  </a:lnTo>
                  <a:lnTo>
                    <a:pt x="320" y="488"/>
                  </a:lnTo>
                  <a:lnTo>
                    <a:pt x="320" y="608"/>
                  </a:lnTo>
                  <a:lnTo>
                    <a:pt x="316" y="613"/>
                  </a:lnTo>
                  <a:lnTo>
                    <a:pt x="295" y="613"/>
                  </a:lnTo>
                  <a:lnTo>
                    <a:pt x="295" y="644"/>
                  </a:lnTo>
                  <a:lnTo>
                    <a:pt x="290" y="649"/>
                  </a:lnTo>
                  <a:lnTo>
                    <a:pt x="237" y="649"/>
                  </a:lnTo>
                  <a:lnTo>
                    <a:pt x="237" y="683"/>
                  </a:lnTo>
                  <a:lnTo>
                    <a:pt x="232" y="690"/>
                  </a:lnTo>
                  <a:lnTo>
                    <a:pt x="64" y="690"/>
                  </a:lnTo>
                  <a:lnTo>
                    <a:pt x="60" y="683"/>
                  </a:lnTo>
                  <a:lnTo>
                    <a:pt x="60" y="649"/>
                  </a:lnTo>
                  <a:lnTo>
                    <a:pt x="5" y="649"/>
                  </a:lnTo>
                  <a:lnTo>
                    <a:pt x="0" y="644"/>
                  </a:lnTo>
                  <a:lnTo>
                    <a:pt x="0" y="531"/>
                  </a:lnTo>
                  <a:lnTo>
                    <a:pt x="5" y="524"/>
                  </a:lnTo>
                  <a:lnTo>
                    <a:pt x="30" y="524"/>
                  </a:lnTo>
                  <a:lnTo>
                    <a:pt x="30" y="488"/>
                  </a:lnTo>
                  <a:lnTo>
                    <a:pt x="34" y="483"/>
                  </a:lnTo>
                  <a:lnTo>
                    <a:pt x="60" y="483"/>
                  </a:lnTo>
                  <a:lnTo>
                    <a:pt x="60" y="447"/>
                  </a:lnTo>
                  <a:lnTo>
                    <a:pt x="34" y="447"/>
                  </a:lnTo>
                  <a:lnTo>
                    <a:pt x="30" y="442"/>
                  </a:lnTo>
                  <a:lnTo>
                    <a:pt x="30" y="365"/>
                  </a:lnTo>
                  <a:lnTo>
                    <a:pt x="34" y="360"/>
                  </a:lnTo>
                  <a:lnTo>
                    <a:pt x="60" y="360"/>
                  </a:lnTo>
                  <a:lnTo>
                    <a:pt x="60" y="246"/>
                  </a:lnTo>
                  <a:lnTo>
                    <a:pt x="34" y="246"/>
                  </a:lnTo>
                  <a:lnTo>
                    <a:pt x="30" y="241"/>
                  </a:lnTo>
                  <a:lnTo>
                    <a:pt x="30" y="82"/>
                  </a:lnTo>
                  <a:lnTo>
                    <a:pt x="34" y="75"/>
                  </a:lnTo>
                  <a:lnTo>
                    <a:pt x="60" y="75"/>
                  </a:lnTo>
                  <a:lnTo>
                    <a:pt x="60" y="39"/>
                  </a:lnTo>
                  <a:lnTo>
                    <a:pt x="64" y="34"/>
                  </a:lnTo>
                  <a:lnTo>
                    <a:pt x="85" y="34"/>
                  </a:lnTo>
                  <a:lnTo>
                    <a:pt x="85" y="5"/>
                  </a:lnTo>
                  <a:lnTo>
                    <a:pt x="89"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70" name="Google Shape;270;p39"/>
          <p:cNvGrpSpPr/>
          <p:nvPr/>
        </p:nvGrpSpPr>
        <p:grpSpPr>
          <a:xfrm>
            <a:off x="4894262" y="4876800"/>
            <a:ext cx="2190750" cy="322262"/>
            <a:chOff x="3083" y="3072"/>
            <a:chExt cx="1380" cy="203"/>
          </a:xfrm>
        </p:grpSpPr>
        <p:sp>
          <p:nvSpPr>
            <p:cNvPr id="271" name="Google Shape;271;p39"/>
            <p:cNvSpPr/>
            <p:nvPr/>
          </p:nvSpPr>
          <p:spPr>
            <a:xfrm>
              <a:off x="3083" y="3072"/>
              <a:ext cx="79" cy="157"/>
            </a:xfrm>
            <a:custGeom>
              <a:avLst/>
              <a:gdLst/>
              <a:ahLst/>
              <a:cxnLst/>
              <a:rect l="l" t="t" r="r" b="b"/>
              <a:pathLst>
                <a:path w="352" h="698" extrusionOk="0">
                  <a:moveTo>
                    <a:pt x="4" y="0"/>
                  </a:moveTo>
                  <a:lnTo>
                    <a:pt x="347" y="0"/>
                  </a:lnTo>
                  <a:lnTo>
                    <a:pt x="351" y="7"/>
                  </a:lnTo>
                  <a:lnTo>
                    <a:pt x="351" y="166"/>
                  </a:lnTo>
                  <a:lnTo>
                    <a:pt x="347" y="171"/>
                  </a:lnTo>
                  <a:lnTo>
                    <a:pt x="322" y="171"/>
                  </a:lnTo>
                  <a:lnTo>
                    <a:pt x="317" y="166"/>
                  </a:lnTo>
                  <a:lnTo>
                    <a:pt x="317" y="89"/>
                  </a:lnTo>
                  <a:lnTo>
                    <a:pt x="295" y="89"/>
                  </a:lnTo>
                  <a:lnTo>
                    <a:pt x="292" y="84"/>
                  </a:lnTo>
                  <a:lnTo>
                    <a:pt x="292" y="48"/>
                  </a:lnTo>
                  <a:lnTo>
                    <a:pt x="119" y="48"/>
                  </a:lnTo>
                  <a:lnTo>
                    <a:pt x="119" y="325"/>
                  </a:lnTo>
                  <a:lnTo>
                    <a:pt x="292" y="325"/>
                  </a:lnTo>
                  <a:lnTo>
                    <a:pt x="292" y="248"/>
                  </a:lnTo>
                  <a:lnTo>
                    <a:pt x="295" y="243"/>
                  </a:lnTo>
                  <a:lnTo>
                    <a:pt x="317" y="243"/>
                  </a:lnTo>
                  <a:lnTo>
                    <a:pt x="322" y="248"/>
                  </a:lnTo>
                  <a:lnTo>
                    <a:pt x="322" y="450"/>
                  </a:lnTo>
                  <a:lnTo>
                    <a:pt x="317" y="455"/>
                  </a:lnTo>
                  <a:lnTo>
                    <a:pt x="295" y="455"/>
                  </a:lnTo>
                  <a:lnTo>
                    <a:pt x="292" y="450"/>
                  </a:lnTo>
                  <a:lnTo>
                    <a:pt x="292" y="373"/>
                  </a:lnTo>
                  <a:lnTo>
                    <a:pt x="119" y="373"/>
                  </a:lnTo>
                  <a:lnTo>
                    <a:pt x="119" y="651"/>
                  </a:lnTo>
                  <a:lnTo>
                    <a:pt x="173" y="651"/>
                  </a:lnTo>
                  <a:lnTo>
                    <a:pt x="178" y="656"/>
                  </a:lnTo>
                  <a:lnTo>
                    <a:pt x="178" y="692"/>
                  </a:lnTo>
                  <a:lnTo>
                    <a:pt x="173" y="697"/>
                  </a:lnTo>
                  <a:lnTo>
                    <a:pt x="4" y="697"/>
                  </a:lnTo>
                  <a:lnTo>
                    <a:pt x="0" y="692"/>
                  </a:lnTo>
                  <a:lnTo>
                    <a:pt x="0" y="656"/>
                  </a:lnTo>
                  <a:lnTo>
                    <a:pt x="4" y="651"/>
                  </a:lnTo>
                  <a:lnTo>
                    <a:pt x="59" y="651"/>
                  </a:lnTo>
                  <a:lnTo>
                    <a:pt x="59" y="48"/>
                  </a:lnTo>
                  <a:lnTo>
                    <a:pt x="4" y="48"/>
                  </a:lnTo>
                  <a:lnTo>
                    <a:pt x="0" y="41"/>
                  </a:lnTo>
                  <a:lnTo>
                    <a:pt x="0" y="7"/>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2" name="Google Shape;272;p39"/>
            <p:cNvSpPr/>
            <p:nvPr/>
          </p:nvSpPr>
          <p:spPr>
            <a:xfrm>
              <a:off x="3174" y="3119"/>
              <a:ext cx="65" cy="110"/>
            </a:xfrm>
            <a:custGeom>
              <a:avLst/>
              <a:gdLst/>
              <a:ahLst/>
              <a:cxnLst/>
              <a:rect l="l" t="t" r="r" b="b"/>
              <a:pathLst>
                <a:path w="290" h="489" extrusionOk="0">
                  <a:moveTo>
                    <a:pt x="116" y="39"/>
                  </a:moveTo>
                  <a:lnTo>
                    <a:pt x="170" y="39"/>
                  </a:lnTo>
                  <a:lnTo>
                    <a:pt x="170" y="75"/>
                  </a:lnTo>
                  <a:lnTo>
                    <a:pt x="173" y="82"/>
                  </a:lnTo>
                  <a:lnTo>
                    <a:pt x="198" y="82"/>
                  </a:lnTo>
                  <a:lnTo>
                    <a:pt x="198" y="116"/>
                  </a:lnTo>
                  <a:lnTo>
                    <a:pt x="202" y="123"/>
                  </a:lnTo>
                  <a:lnTo>
                    <a:pt x="227" y="123"/>
                  </a:lnTo>
                  <a:lnTo>
                    <a:pt x="227" y="360"/>
                  </a:lnTo>
                  <a:lnTo>
                    <a:pt x="202" y="360"/>
                  </a:lnTo>
                  <a:lnTo>
                    <a:pt x="198" y="365"/>
                  </a:lnTo>
                  <a:lnTo>
                    <a:pt x="198" y="399"/>
                  </a:lnTo>
                  <a:lnTo>
                    <a:pt x="173" y="399"/>
                  </a:lnTo>
                  <a:lnTo>
                    <a:pt x="170" y="406"/>
                  </a:lnTo>
                  <a:lnTo>
                    <a:pt x="170" y="442"/>
                  </a:lnTo>
                  <a:lnTo>
                    <a:pt x="116" y="442"/>
                  </a:lnTo>
                  <a:lnTo>
                    <a:pt x="116" y="406"/>
                  </a:lnTo>
                  <a:lnTo>
                    <a:pt x="112" y="399"/>
                  </a:lnTo>
                  <a:lnTo>
                    <a:pt x="87" y="399"/>
                  </a:lnTo>
                  <a:lnTo>
                    <a:pt x="87" y="365"/>
                  </a:lnTo>
                  <a:lnTo>
                    <a:pt x="83" y="360"/>
                  </a:lnTo>
                  <a:lnTo>
                    <a:pt x="63" y="360"/>
                  </a:lnTo>
                  <a:lnTo>
                    <a:pt x="63" y="123"/>
                  </a:lnTo>
                  <a:lnTo>
                    <a:pt x="83" y="123"/>
                  </a:lnTo>
                  <a:lnTo>
                    <a:pt x="87" y="116"/>
                  </a:lnTo>
                  <a:lnTo>
                    <a:pt x="87" y="82"/>
                  </a:lnTo>
                  <a:lnTo>
                    <a:pt x="112" y="82"/>
                  </a:lnTo>
                  <a:lnTo>
                    <a:pt x="116" y="75"/>
                  </a:lnTo>
                  <a:lnTo>
                    <a:pt x="116" y="39"/>
                  </a:lnTo>
                  <a:close/>
                  <a:moveTo>
                    <a:pt x="87" y="0"/>
                  </a:moveTo>
                  <a:lnTo>
                    <a:pt x="198" y="0"/>
                  </a:lnTo>
                  <a:lnTo>
                    <a:pt x="202" y="5"/>
                  </a:lnTo>
                  <a:lnTo>
                    <a:pt x="202" y="34"/>
                  </a:lnTo>
                  <a:lnTo>
                    <a:pt x="256" y="34"/>
                  </a:lnTo>
                  <a:lnTo>
                    <a:pt x="260" y="39"/>
                  </a:lnTo>
                  <a:lnTo>
                    <a:pt x="260" y="116"/>
                  </a:lnTo>
                  <a:lnTo>
                    <a:pt x="284" y="116"/>
                  </a:lnTo>
                  <a:lnTo>
                    <a:pt x="289" y="123"/>
                  </a:lnTo>
                  <a:lnTo>
                    <a:pt x="289" y="360"/>
                  </a:lnTo>
                  <a:lnTo>
                    <a:pt x="284" y="365"/>
                  </a:lnTo>
                  <a:lnTo>
                    <a:pt x="260" y="365"/>
                  </a:lnTo>
                  <a:lnTo>
                    <a:pt x="260" y="442"/>
                  </a:lnTo>
                  <a:lnTo>
                    <a:pt x="256" y="447"/>
                  </a:lnTo>
                  <a:lnTo>
                    <a:pt x="202" y="447"/>
                  </a:lnTo>
                  <a:lnTo>
                    <a:pt x="202" y="483"/>
                  </a:lnTo>
                  <a:lnTo>
                    <a:pt x="198" y="488"/>
                  </a:lnTo>
                  <a:lnTo>
                    <a:pt x="87" y="488"/>
                  </a:lnTo>
                  <a:lnTo>
                    <a:pt x="83" y="483"/>
                  </a:lnTo>
                  <a:lnTo>
                    <a:pt x="83" y="447"/>
                  </a:lnTo>
                  <a:lnTo>
                    <a:pt x="34" y="447"/>
                  </a:lnTo>
                  <a:lnTo>
                    <a:pt x="30" y="442"/>
                  </a:lnTo>
                  <a:lnTo>
                    <a:pt x="30" y="365"/>
                  </a:lnTo>
                  <a:lnTo>
                    <a:pt x="4" y="365"/>
                  </a:lnTo>
                  <a:lnTo>
                    <a:pt x="0" y="360"/>
                  </a:lnTo>
                  <a:lnTo>
                    <a:pt x="0" y="123"/>
                  </a:lnTo>
                  <a:lnTo>
                    <a:pt x="4" y="116"/>
                  </a:lnTo>
                  <a:lnTo>
                    <a:pt x="30" y="116"/>
                  </a:lnTo>
                  <a:lnTo>
                    <a:pt x="30" y="39"/>
                  </a:lnTo>
                  <a:lnTo>
                    <a:pt x="34" y="34"/>
                  </a:lnTo>
                  <a:lnTo>
                    <a:pt x="83" y="34"/>
                  </a:lnTo>
                  <a:lnTo>
                    <a:pt x="83" y="5"/>
                  </a:lnTo>
                  <a:lnTo>
                    <a:pt x="87"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3" name="Google Shape;273;p39"/>
            <p:cNvSpPr/>
            <p:nvPr/>
          </p:nvSpPr>
          <p:spPr>
            <a:xfrm>
              <a:off x="3256" y="3119"/>
              <a:ext cx="45" cy="110"/>
            </a:xfrm>
            <a:custGeom>
              <a:avLst/>
              <a:gdLst/>
              <a:ahLst/>
              <a:cxnLst/>
              <a:rect l="l" t="t" r="r" b="b"/>
              <a:pathLst>
                <a:path w="203" h="489" extrusionOk="0">
                  <a:moveTo>
                    <a:pt x="4" y="0"/>
                  </a:moveTo>
                  <a:lnTo>
                    <a:pt x="82" y="0"/>
                  </a:lnTo>
                  <a:lnTo>
                    <a:pt x="87" y="5"/>
                  </a:lnTo>
                  <a:lnTo>
                    <a:pt x="87" y="75"/>
                  </a:lnTo>
                  <a:lnTo>
                    <a:pt x="111" y="75"/>
                  </a:lnTo>
                  <a:lnTo>
                    <a:pt x="111" y="39"/>
                  </a:lnTo>
                  <a:lnTo>
                    <a:pt x="115" y="34"/>
                  </a:lnTo>
                  <a:lnTo>
                    <a:pt x="139" y="34"/>
                  </a:lnTo>
                  <a:lnTo>
                    <a:pt x="139" y="5"/>
                  </a:lnTo>
                  <a:lnTo>
                    <a:pt x="144" y="0"/>
                  </a:lnTo>
                  <a:lnTo>
                    <a:pt x="198" y="0"/>
                  </a:lnTo>
                  <a:lnTo>
                    <a:pt x="202" y="5"/>
                  </a:lnTo>
                  <a:lnTo>
                    <a:pt x="202" y="116"/>
                  </a:lnTo>
                  <a:lnTo>
                    <a:pt x="198" y="123"/>
                  </a:lnTo>
                  <a:lnTo>
                    <a:pt x="144" y="123"/>
                  </a:lnTo>
                  <a:lnTo>
                    <a:pt x="139" y="116"/>
                  </a:lnTo>
                  <a:lnTo>
                    <a:pt x="139" y="82"/>
                  </a:lnTo>
                  <a:lnTo>
                    <a:pt x="115" y="82"/>
                  </a:lnTo>
                  <a:lnTo>
                    <a:pt x="115" y="116"/>
                  </a:lnTo>
                  <a:lnTo>
                    <a:pt x="111" y="123"/>
                  </a:lnTo>
                  <a:lnTo>
                    <a:pt x="87" y="123"/>
                  </a:lnTo>
                  <a:lnTo>
                    <a:pt x="87" y="442"/>
                  </a:lnTo>
                  <a:lnTo>
                    <a:pt x="111" y="442"/>
                  </a:lnTo>
                  <a:lnTo>
                    <a:pt x="115" y="447"/>
                  </a:lnTo>
                  <a:lnTo>
                    <a:pt x="115" y="483"/>
                  </a:lnTo>
                  <a:lnTo>
                    <a:pt x="111" y="488"/>
                  </a:lnTo>
                  <a:lnTo>
                    <a:pt x="4" y="488"/>
                  </a:lnTo>
                  <a:lnTo>
                    <a:pt x="0" y="483"/>
                  </a:lnTo>
                  <a:lnTo>
                    <a:pt x="0" y="447"/>
                  </a:lnTo>
                  <a:lnTo>
                    <a:pt x="4" y="442"/>
                  </a:lnTo>
                  <a:lnTo>
                    <a:pt x="30" y="442"/>
                  </a:lnTo>
                  <a:lnTo>
                    <a:pt x="30"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4" name="Google Shape;274;p39"/>
            <p:cNvSpPr/>
            <p:nvPr/>
          </p:nvSpPr>
          <p:spPr>
            <a:xfrm>
              <a:off x="3304" y="3119"/>
              <a:ext cx="113" cy="110"/>
            </a:xfrm>
            <a:custGeom>
              <a:avLst/>
              <a:gdLst/>
              <a:ahLst/>
              <a:cxnLst/>
              <a:rect l="l" t="t" r="r" b="b"/>
              <a:pathLst>
                <a:path w="501" h="489" extrusionOk="0">
                  <a:moveTo>
                    <a:pt x="4" y="0"/>
                  </a:moveTo>
                  <a:lnTo>
                    <a:pt x="114" y="0"/>
                  </a:lnTo>
                  <a:lnTo>
                    <a:pt x="118" y="5"/>
                  </a:lnTo>
                  <a:lnTo>
                    <a:pt x="118" y="34"/>
                  </a:lnTo>
                  <a:lnTo>
                    <a:pt x="114" y="39"/>
                  </a:lnTo>
                  <a:lnTo>
                    <a:pt x="94" y="39"/>
                  </a:lnTo>
                  <a:lnTo>
                    <a:pt x="94" y="116"/>
                  </a:lnTo>
                  <a:lnTo>
                    <a:pt x="114" y="116"/>
                  </a:lnTo>
                  <a:lnTo>
                    <a:pt x="118" y="123"/>
                  </a:lnTo>
                  <a:lnTo>
                    <a:pt x="118" y="241"/>
                  </a:lnTo>
                  <a:lnTo>
                    <a:pt x="144" y="241"/>
                  </a:lnTo>
                  <a:lnTo>
                    <a:pt x="148" y="246"/>
                  </a:lnTo>
                  <a:lnTo>
                    <a:pt x="148" y="360"/>
                  </a:lnTo>
                  <a:lnTo>
                    <a:pt x="174" y="360"/>
                  </a:lnTo>
                  <a:lnTo>
                    <a:pt x="174" y="287"/>
                  </a:lnTo>
                  <a:lnTo>
                    <a:pt x="178" y="282"/>
                  </a:lnTo>
                  <a:lnTo>
                    <a:pt x="204" y="282"/>
                  </a:lnTo>
                  <a:lnTo>
                    <a:pt x="204" y="205"/>
                  </a:lnTo>
                  <a:lnTo>
                    <a:pt x="208" y="199"/>
                  </a:lnTo>
                  <a:lnTo>
                    <a:pt x="234" y="199"/>
                  </a:lnTo>
                  <a:lnTo>
                    <a:pt x="234" y="39"/>
                  </a:lnTo>
                  <a:lnTo>
                    <a:pt x="208" y="39"/>
                  </a:lnTo>
                  <a:lnTo>
                    <a:pt x="204" y="34"/>
                  </a:lnTo>
                  <a:lnTo>
                    <a:pt x="204" y="5"/>
                  </a:lnTo>
                  <a:lnTo>
                    <a:pt x="208" y="0"/>
                  </a:lnTo>
                  <a:lnTo>
                    <a:pt x="323" y="0"/>
                  </a:lnTo>
                  <a:lnTo>
                    <a:pt x="326" y="5"/>
                  </a:lnTo>
                  <a:lnTo>
                    <a:pt x="326" y="34"/>
                  </a:lnTo>
                  <a:lnTo>
                    <a:pt x="323" y="39"/>
                  </a:lnTo>
                  <a:lnTo>
                    <a:pt x="296" y="39"/>
                  </a:lnTo>
                  <a:lnTo>
                    <a:pt x="296" y="199"/>
                  </a:lnTo>
                  <a:lnTo>
                    <a:pt x="323" y="199"/>
                  </a:lnTo>
                  <a:lnTo>
                    <a:pt x="326" y="205"/>
                  </a:lnTo>
                  <a:lnTo>
                    <a:pt x="326" y="360"/>
                  </a:lnTo>
                  <a:lnTo>
                    <a:pt x="348" y="360"/>
                  </a:lnTo>
                  <a:lnTo>
                    <a:pt x="348" y="330"/>
                  </a:lnTo>
                  <a:lnTo>
                    <a:pt x="352" y="323"/>
                  </a:lnTo>
                  <a:lnTo>
                    <a:pt x="377" y="323"/>
                  </a:lnTo>
                  <a:lnTo>
                    <a:pt x="377" y="205"/>
                  </a:lnTo>
                  <a:lnTo>
                    <a:pt x="382" y="199"/>
                  </a:lnTo>
                  <a:lnTo>
                    <a:pt x="407" y="199"/>
                  </a:lnTo>
                  <a:lnTo>
                    <a:pt x="407" y="39"/>
                  </a:lnTo>
                  <a:lnTo>
                    <a:pt x="382" y="39"/>
                  </a:lnTo>
                  <a:lnTo>
                    <a:pt x="377" y="34"/>
                  </a:lnTo>
                  <a:lnTo>
                    <a:pt x="377" y="5"/>
                  </a:lnTo>
                  <a:lnTo>
                    <a:pt x="382" y="0"/>
                  </a:lnTo>
                  <a:lnTo>
                    <a:pt x="496" y="0"/>
                  </a:lnTo>
                  <a:lnTo>
                    <a:pt x="500" y="5"/>
                  </a:lnTo>
                  <a:lnTo>
                    <a:pt x="500" y="34"/>
                  </a:lnTo>
                  <a:lnTo>
                    <a:pt x="496" y="39"/>
                  </a:lnTo>
                  <a:lnTo>
                    <a:pt x="471" y="39"/>
                  </a:lnTo>
                  <a:lnTo>
                    <a:pt x="471" y="75"/>
                  </a:lnTo>
                  <a:lnTo>
                    <a:pt x="466" y="82"/>
                  </a:lnTo>
                  <a:lnTo>
                    <a:pt x="440" y="82"/>
                  </a:lnTo>
                  <a:lnTo>
                    <a:pt x="440" y="199"/>
                  </a:lnTo>
                  <a:lnTo>
                    <a:pt x="437" y="205"/>
                  </a:lnTo>
                  <a:lnTo>
                    <a:pt x="411" y="205"/>
                  </a:lnTo>
                  <a:lnTo>
                    <a:pt x="411" y="323"/>
                  </a:lnTo>
                  <a:lnTo>
                    <a:pt x="407" y="330"/>
                  </a:lnTo>
                  <a:lnTo>
                    <a:pt x="382" y="330"/>
                  </a:lnTo>
                  <a:lnTo>
                    <a:pt x="382" y="442"/>
                  </a:lnTo>
                  <a:lnTo>
                    <a:pt x="377" y="447"/>
                  </a:lnTo>
                  <a:lnTo>
                    <a:pt x="352" y="447"/>
                  </a:lnTo>
                  <a:lnTo>
                    <a:pt x="352" y="483"/>
                  </a:lnTo>
                  <a:lnTo>
                    <a:pt x="348" y="488"/>
                  </a:lnTo>
                  <a:lnTo>
                    <a:pt x="326" y="488"/>
                  </a:lnTo>
                  <a:lnTo>
                    <a:pt x="323" y="483"/>
                  </a:lnTo>
                  <a:lnTo>
                    <a:pt x="323" y="447"/>
                  </a:lnTo>
                  <a:lnTo>
                    <a:pt x="296" y="447"/>
                  </a:lnTo>
                  <a:lnTo>
                    <a:pt x="292" y="442"/>
                  </a:lnTo>
                  <a:lnTo>
                    <a:pt x="292" y="330"/>
                  </a:lnTo>
                  <a:lnTo>
                    <a:pt x="267" y="330"/>
                  </a:lnTo>
                  <a:lnTo>
                    <a:pt x="262" y="323"/>
                  </a:lnTo>
                  <a:lnTo>
                    <a:pt x="262" y="205"/>
                  </a:lnTo>
                  <a:lnTo>
                    <a:pt x="238" y="205"/>
                  </a:lnTo>
                  <a:lnTo>
                    <a:pt x="238" y="282"/>
                  </a:lnTo>
                  <a:lnTo>
                    <a:pt x="234" y="287"/>
                  </a:lnTo>
                  <a:lnTo>
                    <a:pt x="208" y="287"/>
                  </a:lnTo>
                  <a:lnTo>
                    <a:pt x="208" y="442"/>
                  </a:lnTo>
                  <a:lnTo>
                    <a:pt x="204" y="447"/>
                  </a:lnTo>
                  <a:lnTo>
                    <a:pt x="178" y="447"/>
                  </a:lnTo>
                  <a:lnTo>
                    <a:pt x="178" y="483"/>
                  </a:lnTo>
                  <a:lnTo>
                    <a:pt x="174" y="488"/>
                  </a:lnTo>
                  <a:lnTo>
                    <a:pt x="148" y="488"/>
                  </a:lnTo>
                  <a:lnTo>
                    <a:pt x="144" y="483"/>
                  </a:lnTo>
                  <a:lnTo>
                    <a:pt x="144" y="447"/>
                  </a:lnTo>
                  <a:lnTo>
                    <a:pt x="118" y="447"/>
                  </a:lnTo>
                  <a:lnTo>
                    <a:pt x="114" y="442"/>
                  </a:lnTo>
                  <a:lnTo>
                    <a:pt x="114" y="365"/>
                  </a:lnTo>
                  <a:lnTo>
                    <a:pt x="94" y="365"/>
                  </a:lnTo>
                  <a:lnTo>
                    <a:pt x="89" y="360"/>
                  </a:lnTo>
                  <a:lnTo>
                    <a:pt x="89" y="246"/>
                  </a:lnTo>
                  <a:lnTo>
                    <a:pt x="63" y="246"/>
                  </a:lnTo>
                  <a:lnTo>
                    <a:pt x="60" y="241"/>
                  </a:lnTo>
                  <a:lnTo>
                    <a:pt x="60" y="123"/>
                  </a:lnTo>
                  <a:lnTo>
                    <a:pt x="34" y="123"/>
                  </a:lnTo>
                  <a:lnTo>
                    <a:pt x="29" y="116"/>
                  </a:lnTo>
                  <a:lnTo>
                    <a:pt x="29"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5" name="Google Shape;275;p39"/>
            <p:cNvSpPr/>
            <p:nvPr/>
          </p:nvSpPr>
          <p:spPr>
            <a:xfrm>
              <a:off x="3428" y="3119"/>
              <a:ext cx="58" cy="110"/>
            </a:xfrm>
            <a:custGeom>
              <a:avLst/>
              <a:gdLst/>
              <a:ahLst/>
              <a:cxnLst/>
              <a:rect l="l" t="t" r="r" b="b"/>
              <a:pathLst>
                <a:path w="262" h="489" extrusionOk="0">
                  <a:moveTo>
                    <a:pt x="146" y="205"/>
                  </a:moveTo>
                  <a:lnTo>
                    <a:pt x="170" y="205"/>
                  </a:lnTo>
                  <a:lnTo>
                    <a:pt x="170" y="360"/>
                  </a:lnTo>
                  <a:lnTo>
                    <a:pt x="146" y="360"/>
                  </a:lnTo>
                  <a:lnTo>
                    <a:pt x="141" y="365"/>
                  </a:lnTo>
                  <a:lnTo>
                    <a:pt x="141" y="399"/>
                  </a:lnTo>
                  <a:lnTo>
                    <a:pt x="62" y="399"/>
                  </a:lnTo>
                  <a:lnTo>
                    <a:pt x="62" y="287"/>
                  </a:lnTo>
                  <a:lnTo>
                    <a:pt x="83" y="287"/>
                  </a:lnTo>
                  <a:lnTo>
                    <a:pt x="87" y="282"/>
                  </a:lnTo>
                  <a:lnTo>
                    <a:pt x="87" y="246"/>
                  </a:lnTo>
                  <a:lnTo>
                    <a:pt x="141" y="246"/>
                  </a:lnTo>
                  <a:lnTo>
                    <a:pt x="146" y="241"/>
                  </a:lnTo>
                  <a:lnTo>
                    <a:pt x="146" y="205"/>
                  </a:lnTo>
                  <a:close/>
                  <a:moveTo>
                    <a:pt x="62" y="0"/>
                  </a:moveTo>
                  <a:lnTo>
                    <a:pt x="199" y="0"/>
                  </a:lnTo>
                  <a:lnTo>
                    <a:pt x="204" y="5"/>
                  </a:lnTo>
                  <a:lnTo>
                    <a:pt x="204" y="34"/>
                  </a:lnTo>
                  <a:lnTo>
                    <a:pt x="228" y="34"/>
                  </a:lnTo>
                  <a:lnTo>
                    <a:pt x="232" y="39"/>
                  </a:lnTo>
                  <a:lnTo>
                    <a:pt x="232" y="442"/>
                  </a:lnTo>
                  <a:lnTo>
                    <a:pt x="256" y="442"/>
                  </a:lnTo>
                  <a:lnTo>
                    <a:pt x="261" y="447"/>
                  </a:lnTo>
                  <a:lnTo>
                    <a:pt x="261" y="483"/>
                  </a:lnTo>
                  <a:lnTo>
                    <a:pt x="256" y="488"/>
                  </a:lnTo>
                  <a:lnTo>
                    <a:pt x="204" y="488"/>
                  </a:lnTo>
                  <a:lnTo>
                    <a:pt x="199" y="483"/>
                  </a:lnTo>
                  <a:lnTo>
                    <a:pt x="199" y="447"/>
                  </a:lnTo>
                  <a:lnTo>
                    <a:pt x="174" y="447"/>
                  </a:lnTo>
                  <a:lnTo>
                    <a:pt x="170" y="442"/>
                  </a:lnTo>
                  <a:lnTo>
                    <a:pt x="170" y="406"/>
                  </a:lnTo>
                  <a:lnTo>
                    <a:pt x="146" y="406"/>
                  </a:lnTo>
                  <a:lnTo>
                    <a:pt x="146" y="442"/>
                  </a:lnTo>
                  <a:lnTo>
                    <a:pt x="141" y="447"/>
                  </a:lnTo>
                  <a:lnTo>
                    <a:pt x="116" y="447"/>
                  </a:lnTo>
                  <a:lnTo>
                    <a:pt x="116" y="483"/>
                  </a:lnTo>
                  <a:lnTo>
                    <a:pt x="113" y="488"/>
                  </a:lnTo>
                  <a:lnTo>
                    <a:pt x="33" y="488"/>
                  </a:lnTo>
                  <a:lnTo>
                    <a:pt x="29" y="483"/>
                  </a:lnTo>
                  <a:lnTo>
                    <a:pt x="29" y="447"/>
                  </a:lnTo>
                  <a:lnTo>
                    <a:pt x="4" y="447"/>
                  </a:lnTo>
                  <a:lnTo>
                    <a:pt x="0" y="442"/>
                  </a:lnTo>
                  <a:lnTo>
                    <a:pt x="0" y="287"/>
                  </a:lnTo>
                  <a:lnTo>
                    <a:pt x="4" y="282"/>
                  </a:lnTo>
                  <a:lnTo>
                    <a:pt x="29" y="282"/>
                  </a:lnTo>
                  <a:lnTo>
                    <a:pt x="29" y="246"/>
                  </a:lnTo>
                  <a:lnTo>
                    <a:pt x="33" y="241"/>
                  </a:lnTo>
                  <a:lnTo>
                    <a:pt x="58" y="241"/>
                  </a:lnTo>
                  <a:lnTo>
                    <a:pt x="58" y="205"/>
                  </a:lnTo>
                  <a:lnTo>
                    <a:pt x="62" y="199"/>
                  </a:lnTo>
                  <a:lnTo>
                    <a:pt x="113" y="199"/>
                  </a:lnTo>
                  <a:lnTo>
                    <a:pt x="113" y="164"/>
                  </a:lnTo>
                  <a:lnTo>
                    <a:pt x="116" y="158"/>
                  </a:lnTo>
                  <a:lnTo>
                    <a:pt x="170" y="158"/>
                  </a:lnTo>
                  <a:lnTo>
                    <a:pt x="170" y="82"/>
                  </a:lnTo>
                  <a:lnTo>
                    <a:pt x="146" y="82"/>
                  </a:lnTo>
                  <a:lnTo>
                    <a:pt x="141" y="75"/>
                  </a:lnTo>
                  <a:lnTo>
                    <a:pt x="141" y="39"/>
                  </a:lnTo>
                  <a:lnTo>
                    <a:pt x="87" y="39"/>
                  </a:lnTo>
                  <a:lnTo>
                    <a:pt x="87" y="116"/>
                  </a:lnTo>
                  <a:lnTo>
                    <a:pt x="83" y="123"/>
                  </a:lnTo>
                  <a:lnTo>
                    <a:pt x="33" y="123"/>
                  </a:lnTo>
                  <a:lnTo>
                    <a:pt x="29" y="116"/>
                  </a:lnTo>
                  <a:lnTo>
                    <a:pt x="29" y="39"/>
                  </a:lnTo>
                  <a:lnTo>
                    <a:pt x="33" y="34"/>
                  </a:lnTo>
                  <a:lnTo>
                    <a:pt x="58" y="34"/>
                  </a:lnTo>
                  <a:lnTo>
                    <a:pt x="58" y="5"/>
                  </a:lnTo>
                  <a:lnTo>
                    <a:pt x="62"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6" name="Google Shape;276;p39"/>
            <p:cNvSpPr/>
            <p:nvPr/>
          </p:nvSpPr>
          <p:spPr>
            <a:xfrm>
              <a:off x="3500" y="3119"/>
              <a:ext cx="45" cy="110"/>
            </a:xfrm>
            <a:custGeom>
              <a:avLst/>
              <a:gdLst/>
              <a:ahLst/>
              <a:cxnLst/>
              <a:rect l="l" t="t" r="r" b="b"/>
              <a:pathLst>
                <a:path w="202" h="489" extrusionOk="0">
                  <a:moveTo>
                    <a:pt x="3" y="0"/>
                  </a:moveTo>
                  <a:lnTo>
                    <a:pt x="81" y="0"/>
                  </a:lnTo>
                  <a:lnTo>
                    <a:pt x="86" y="5"/>
                  </a:lnTo>
                  <a:lnTo>
                    <a:pt x="86" y="75"/>
                  </a:lnTo>
                  <a:lnTo>
                    <a:pt x="110" y="75"/>
                  </a:lnTo>
                  <a:lnTo>
                    <a:pt x="110" y="39"/>
                  </a:lnTo>
                  <a:lnTo>
                    <a:pt x="114" y="34"/>
                  </a:lnTo>
                  <a:lnTo>
                    <a:pt x="138" y="34"/>
                  </a:lnTo>
                  <a:lnTo>
                    <a:pt x="138" y="5"/>
                  </a:lnTo>
                  <a:lnTo>
                    <a:pt x="143" y="0"/>
                  </a:lnTo>
                  <a:lnTo>
                    <a:pt x="196" y="0"/>
                  </a:lnTo>
                  <a:lnTo>
                    <a:pt x="201" y="5"/>
                  </a:lnTo>
                  <a:lnTo>
                    <a:pt x="201" y="116"/>
                  </a:lnTo>
                  <a:lnTo>
                    <a:pt x="196" y="123"/>
                  </a:lnTo>
                  <a:lnTo>
                    <a:pt x="143" y="123"/>
                  </a:lnTo>
                  <a:lnTo>
                    <a:pt x="138" y="116"/>
                  </a:lnTo>
                  <a:lnTo>
                    <a:pt x="138" y="82"/>
                  </a:lnTo>
                  <a:lnTo>
                    <a:pt x="114" y="82"/>
                  </a:lnTo>
                  <a:lnTo>
                    <a:pt x="114" y="116"/>
                  </a:lnTo>
                  <a:lnTo>
                    <a:pt x="110" y="123"/>
                  </a:lnTo>
                  <a:lnTo>
                    <a:pt x="86" y="123"/>
                  </a:lnTo>
                  <a:lnTo>
                    <a:pt x="86" y="442"/>
                  </a:lnTo>
                  <a:lnTo>
                    <a:pt x="110" y="442"/>
                  </a:lnTo>
                  <a:lnTo>
                    <a:pt x="114" y="447"/>
                  </a:lnTo>
                  <a:lnTo>
                    <a:pt x="114" y="483"/>
                  </a:lnTo>
                  <a:lnTo>
                    <a:pt x="110" y="488"/>
                  </a:lnTo>
                  <a:lnTo>
                    <a:pt x="3" y="488"/>
                  </a:lnTo>
                  <a:lnTo>
                    <a:pt x="0" y="483"/>
                  </a:lnTo>
                  <a:lnTo>
                    <a:pt x="0" y="447"/>
                  </a:lnTo>
                  <a:lnTo>
                    <a:pt x="3" y="442"/>
                  </a:lnTo>
                  <a:lnTo>
                    <a:pt x="29" y="442"/>
                  </a:lnTo>
                  <a:lnTo>
                    <a:pt x="29" y="39"/>
                  </a:lnTo>
                  <a:lnTo>
                    <a:pt x="3" y="39"/>
                  </a:lnTo>
                  <a:lnTo>
                    <a:pt x="0" y="34"/>
                  </a:lnTo>
                  <a:lnTo>
                    <a:pt x="0" y="5"/>
                  </a:lnTo>
                  <a:lnTo>
                    <a:pt x="3"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7" name="Google Shape;277;p39"/>
            <p:cNvSpPr/>
            <p:nvPr/>
          </p:nvSpPr>
          <p:spPr>
            <a:xfrm>
              <a:off x="3554" y="3072"/>
              <a:ext cx="65" cy="157"/>
            </a:xfrm>
            <a:custGeom>
              <a:avLst/>
              <a:gdLst/>
              <a:ahLst/>
              <a:cxnLst/>
              <a:rect l="l" t="t" r="r" b="b"/>
              <a:pathLst>
                <a:path w="290" h="698" extrusionOk="0">
                  <a:moveTo>
                    <a:pt x="116" y="248"/>
                  </a:moveTo>
                  <a:lnTo>
                    <a:pt x="169" y="248"/>
                  </a:lnTo>
                  <a:lnTo>
                    <a:pt x="169" y="284"/>
                  </a:lnTo>
                  <a:lnTo>
                    <a:pt x="174" y="291"/>
                  </a:lnTo>
                  <a:lnTo>
                    <a:pt x="198" y="291"/>
                  </a:lnTo>
                  <a:lnTo>
                    <a:pt x="198" y="608"/>
                  </a:lnTo>
                  <a:lnTo>
                    <a:pt x="174" y="608"/>
                  </a:lnTo>
                  <a:lnTo>
                    <a:pt x="169" y="615"/>
                  </a:lnTo>
                  <a:lnTo>
                    <a:pt x="169" y="651"/>
                  </a:lnTo>
                  <a:lnTo>
                    <a:pt x="116" y="651"/>
                  </a:lnTo>
                  <a:lnTo>
                    <a:pt x="116" y="615"/>
                  </a:lnTo>
                  <a:lnTo>
                    <a:pt x="112" y="608"/>
                  </a:lnTo>
                  <a:lnTo>
                    <a:pt x="87" y="608"/>
                  </a:lnTo>
                  <a:lnTo>
                    <a:pt x="87" y="574"/>
                  </a:lnTo>
                  <a:lnTo>
                    <a:pt x="82" y="569"/>
                  </a:lnTo>
                  <a:lnTo>
                    <a:pt x="63" y="569"/>
                  </a:lnTo>
                  <a:lnTo>
                    <a:pt x="63" y="332"/>
                  </a:lnTo>
                  <a:lnTo>
                    <a:pt x="82" y="332"/>
                  </a:lnTo>
                  <a:lnTo>
                    <a:pt x="87" y="325"/>
                  </a:lnTo>
                  <a:lnTo>
                    <a:pt x="87" y="291"/>
                  </a:lnTo>
                  <a:lnTo>
                    <a:pt x="112" y="291"/>
                  </a:lnTo>
                  <a:lnTo>
                    <a:pt x="116" y="284"/>
                  </a:lnTo>
                  <a:lnTo>
                    <a:pt x="116" y="248"/>
                  </a:lnTo>
                  <a:close/>
                  <a:moveTo>
                    <a:pt x="174" y="0"/>
                  </a:moveTo>
                  <a:lnTo>
                    <a:pt x="256" y="0"/>
                  </a:lnTo>
                  <a:lnTo>
                    <a:pt x="260" y="7"/>
                  </a:lnTo>
                  <a:lnTo>
                    <a:pt x="260" y="651"/>
                  </a:lnTo>
                  <a:lnTo>
                    <a:pt x="284" y="651"/>
                  </a:lnTo>
                  <a:lnTo>
                    <a:pt x="289" y="656"/>
                  </a:lnTo>
                  <a:lnTo>
                    <a:pt x="289" y="692"/>
                  </a:lnTo>
                  <a:lnTo>
                    <a:pt x="284" y="697"/>
                  </a:lnTo>
                  <a:lnTo>
                    <a:pt x="231" y="697"/>
                  </a:lnTo>
                  <a:lnTo>
                    <a:pt x="226" y="692"/>
                  </a:lnTo>
                  <a:lnTo>
                    <a:pt x="226" y="656"/>
                  </a:lnTo>
                  <a:lnTo>
                    <a:pt x="202" y="656"/>
                  </a:lnTo>
                  <a:lnTo>
                    <a:pt x="202" y="692"/>
                  </a:lnTo>
                  <a:lnTo>
                    <a:pt x="198" y="697"/>
                  </a:lnTo>
                  <a:lnTo>
                    <a:pt x="87" y="697"/>
                  </a:lnTo>
                  <a:lnTo>
                    <a:pt x="82" y="692"/>
                  </a:lnTo>
                  <a:lnTo>
                    <a:pt x="82" y="656"/>
                  </a:lnTo>
                  <a:lnTo>
                    <a:pt x="33" y="656"/>
                  </a:lnTo>
                  <a:lnTo>
                    <a:pt x="29" y="651"/>
                  </a:lnTo>
                  <a:lnTo>
                    <a:pt x="29" y="574"/>
                  </a:lnTo>
                  <a:lnTo>
                    <a:pt x="5" y="574"/>
                  </a:lnTo>
                  <a:lnTo>
                    <a:pt x="0" y="569"/>
                  </a:lnTo>
                  <a:lnTo>
                    <a:pt x="0" y="332"/>
                  </a:lnTo>
                  <a:lnTo>
                    <a:pt x="5" y="325"/>
                  </a:lnTo>
                  <a:lnTo>
                    <a:pt x="29" y="325"/>
                  </a:lnTo>
                  <a:lnTo>
                    <a:pt x="29" y="248"/>
                  </a:lnTo>
                  <a:lnTo>
                    <a:pt x="33" y="243"/>
                  </a:lnTo>
                  <a:lnTo>
                    <a:pt x="82" y="243"/>
                  </a:lnTo>
                  <a:lnTo>
                    <a:pt x="82" y="214"/>
                  </a:lnTo>
                  <a:lnTo>
                    <a:pt x="87" y="209"/>
                  </a:lnTo>
                  <a:lnTo>
                    <a:pt x="169" y="209"/>
                  </a:lnTo>
                  <a:lnTo>
                    <a:pt x="174" y="214"/>
                  </a:lnTo>
                  <a:lnTo>
                    <a:pt x="174" y="243"/>
                  </a:lnTo>
                  <a:lnTo>
                    <a:pt x="198" y="243"/>
                  </a:lnTo>
                  <a:lnTo>
                    <a:pt x="198" y="48"/>
                  </a:lnTo>
                  <a:lnTo>
                    <a:pt x="174" y="48"/>
                  </a:lnTo>
                  <a:lnTo>
                    <a:pt x="169" y="41"/>
                  </a:lnTo>
                  <a:lnTo>
                    <a:pt x="169" y="7"/>
                  </a:lnTo>
                  <a:lnTo>
                    <a:pt x="174"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8" name="Google Shape;278;p39"/>
            <p:cNvSpPr/>
            <p:nvPr/>
          </p:nvSpPr>
          <p:spPr>
            <a:xfrm>
              <a:off x="3676" y="3072"/>
              <a:ext cx="84" cy="157"/>
            </a:xfrm>
            <a:custGeom>
              <a:avLst/>
              <a:gdLst/>
              <a:ahLst/>
              <a:cxnLst/>
              <a:rect l="l" t="t" r="r" b="b"/>
              <a:pathLst>
                <a:path w="376" h="698" extrusionOk="0">
                  <a:moveTo>
                    <a:pt x="5" y="0"/>
                  </a:moveTo>
                  <a:lnTo>
                    <a:pt x="341" y="0"/>
                  </a:lnTo>
                  <a:lnTo>
                    <a:pt x="345" y="7"/>
                  </a:lnTo>
                  <a:lnTo>
                    <a:pt x="345" y="166"/>
                  </a:lnTo>
                  <a:lnTo>
                    <a:pt x="341" y="171"/>
                  </a:lnTo>
                  <a:lnTo>
                    <a:pt x="317" y="171"/>
                  </a:lnTo>
                  <a:lnTo>
                    <a:pt x="312" y="166"/>
                  </a:lnTo>
                  <a:lnTo>
                    <a:pt x="312" y="89"/>
                  </a:lnTo>
                  <a:lnTo>
                    <a:pt x="291" y="89"/>
                  </a:lnTo>
                  <a:lnTo>
                    <a:pt x="287" y="84"/>
                  </a:lnTo>
                  <a:lnTo>
                    <a:pt x="287" y="48"/>
                  </a:lnTo>
                  <a:lnTo>
                    <a:pt x="117" y="48"/>
                  </a:lnTo>
                  <a:lnTo>
                    <a:pt x="117" y="325"/>
                  </a:lnTo>
                  <a:lnTo>
                    <a:pt x="258" y="325"/>
                  </a:lnTo>
                  <a:lnTo>
                    <a:pt x="258" y="248"/>
                  </a:lnTo>
                  <a:lnTo>
                    <a:pt x="263" y="243"/>
                  </a:lnTo>
                  <a:lnTo>
                    <a:pt x="287" y="243"/>
                  </a:lnTo>
                  <a:lnTo>
                    <a:pt x="291" y="248"/>
                  </a:lnTo>
                  <a:lnTo>
                    <a:pt x="291" y="450"/>
                  </a:lnTo>
                  <a:lnTo>
                    <a:pt x="287" y="455"/>
                  </a:lnTo>
                  <a:lnTo>
                    <a:pt x="263" y="455"/>
                  </a:lnTo>
                  <a:lnTo>
                    <a:pt x="258" y="450"/>
                  </a:lnTo>
                  <a:lnTo>
                    <a:pt x="258" y="373"/>
                  </a:lnTo>
                  <a:lnTo>
                    <a:pt x="117" y="373"/>
                  </a:lnTo>
                  <a:lnTo>
                    <a:pt x="117" y="651"/>
                  </a:lnTo>
                  <a:lnTo>
                    <a:pt x="312" y="651"/>
                  </a:lnTo>
                  <a:lnTo>
                    <a:pt x="312" y="615"/>
                  </a:lnTo>
                  <a:lnTo>
                    <a:pt x="317" y="608"/>
                  </a:lnTo>
                  <a:lnTo>
                    <a:pt x="341" y="608"/>
                  </a:lnTo>
                  <a:lnTo>
                    <a:pt x="341" y="539"/>
                  </a:lnTo>
                  <a:lnTo>
                    <a:pt x="345" y="532"/>
                  </a:lnTo>
                  <a:lnTo>
                    <a:pt x="370" y="532"/>
                  </a:lnTo>
                  <a:lnTo>
                    <a:pt x="375" y="539"/>
                  </a:lnTo>
                  <a:lnTo>
                    <a:pt x="375" y="692"/>
                  </a:lnTo>
                  <a:lnTo>
                    <a:pt x="370" y="697"/>
                  </a:lnTo>
                  <a:lnTo>
                    <a:pt x="5" y="697"/>
                  </a:lnTo>
                  <a:lnTo>
                    <a:pt x="0" y="692"/>
                  </a:lnTo>
                  <a:lnTo>
                    <a:pt x="0" y="656"/>
                  </a:lnTo>
                  <a:lnTo>
                    <a:pt x="5" y="651"/>
                  </a:lnTo>
                  <a:lnTo>
                    <a:pt x="59" y="651"/>
                  </a:lnTo>
                  <a:lnTo>
                    <a:pt x="59" y="48"/>
                  </a:lnTo>
                  <a:lnTo>
                    <a:pt x="5" y="48"/>
                  </a:lnTo>
                  <a:lnTo>
                    <a:pt x="0" y="41"/>
                  </a:lnTo>
                  <a:lnTo>
                    <a:pt x="0" y="7"/>
                  </a:lnTo>
                  <a:lnTo>
                    <a:pt x="5"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9" name="Google Shape;279;p39"/>
            <p:cNvSpPr/>
            <p:nvPr/>
          </p:nvSpPr>
          <p:spPr>
            <a:xfrm>
              <a:off x="3777" y="3119"/>
              <a:ext cx="73" cy="110"/>
            </a:xfrm>
            <a:custGeom>
              <a:avLst/>
              <a:gdLst/>
              <a:ahLst/>
              <a:cxnLst/>
              <a:rect l="l" t="t" r="r" b="b"/>
              <a:pathLst>
                <a:path w="328" h="489" extrusionOk="0">
                  <a:moveTo>
                    <a:pt x="3" y="0"/>
                  </a:moveTo>
                  <a:lnTo>
                    <a:pt x="85" y="0"/>
                  </a:lnTo>
                  <a:lnTo>
                    <a:pt x="90" y="5"/>
                  </a:lnTo>
                  <a:lnTo>
                    <a:pt x="90" y="75"/>
                  </a:lnTo>
                  <a:lnTo>
                    <a:pt x="116" y="75"/>
                  </a:lnTo>
                  <a:lnTo>
                    <a:pt x="116" y="39"/>
                  </a:lnTo>
                  <a:lnTo>
                    <a:pt x="120" y="34"/>
                  </a:lnTo>
                  <a:lnTo>
                    <a:pt x="146" y="34"/>
                  </a:lnTo>
                  <a:lnTo>
                    <a:pt x="146" y="5"/>
                  </a:lnTo>
                  <a:lnTo>
                    <a:pt x="150" y="0"/>
                  </a:lnTo>
                  <a:lnTo>
                    <a:pt x="236" y="0"/>
                  </a:lnTo>
                  <a:lnTo>
                    <a:pt x="240" y="5"/>
                  </a:lnTo>
                  <a:lnTo>
                    <a:pt x="240" y="34"/>
                  </a:lnTo>
                  <a:lnTo>
                    <a:pt x="267" y="34"/>
                  </a:lnTo>
                  <a:lnTo>
                    <a:pt x="271" y="39"/>
                  </a:lnTo>
                  <a:lnTo>
                    <a:pt x="271" y="75"/>
                  </a:lnTo>
                  <a:lnTo>
                    <a:pt x="296" y="75"/>
                  </a:lnTo>
                  <a:lnTo>
                    <a:pt x="301" y="82"/>
                  </a:lnTo>
                  <a:lnTo>
                    <a:pt x="301" y="442"/>
                  </a:lnTo>
                  <a:lnTo>
                    <a:pt x="323" y="442"/>
                  </a:lnTo>
                  <a:lnTo>
                    <a:pt x="327" y="447"/>
                  </a:lnTo>
                  <a:lnTo>
                    <a:pt x="327" y="483"/>
                  </a:lnTo>
                  <a:lnTo>
                    <a:pt x="323" y="488"/>
                  </a:lnTo>
                  <a:lnTo>
                    <a:pt x="211" y="488"/>
                  </a:lnTo>
                  <a:lnTo>
                    <a:pt x="206" y="483"/>
                  </a:lnTo>
                  <a:lnTo>
                    <a:pt x="206" y="447"/>
                  </a:lnTo>
                  <a:lnTo>
                    <a:pt x="211" y="442"/>
                  </a:lnTo>
                  <a:lnTo>
                    <a:pt x="236" y="442"/>
                  </a:lnTo>
                  <a:lnTo>
                    <a:pt x="236" y="123"/>
                  </a:lnTo>
                  <a:lnTo>
                    <a:pt x="211" y="123"/>
                  </a:lnTo>
                  <a:lnTo>
                    <a:pt x="206" y="116"/>
                  </a:lnTo>
                  <a:lnTo>
                    <a:pt x="206" y="82"/>
                  </a:lnTo>
                  <a:lnTo>
                    <a:pt x="120" y="82"/>
                  </a:lnTo>
                  <a:lnTo>
                    <a:pt x="120" y="116"/>
                  </a:lnTo>
                  <a:lnTo>
                    <a:pt x="116" y="123"/>
                  </a:lnTo>
                  <a:lnTo>
                    <a:pt x="90" y="123"/>
                  </a:lnTo>
                  <a:lnTo>
                    <a:pt x="90" y="442"/>
                  </a:lnTo>
                  <a:lnTo>
                    <a:pt x="116" y="442"/>
                  </a:lnTo>
                  <a:lnTo>
                    <a:pt x="120" y="447"/>
                  </a:lnTo>
                  <a:lnTo>
                    <a:pt x="120" y="483"/>
                  </a:lnTo>
                  <a:lnTo>
                    <a:pt x="116" y="488"/>
                  </a:lnTo>
                  <a:lnTo>
                    <a:pt x="3" y="488"/>
                  </a:lnTo>
                  <a:lnTo>
                    <a:pt x="0" y="483"/>
                  </a:lnTo>
                  <a:lnTo>
                    <a:pt x="0" y="447"/>
                  </a:lnTo>
                  <a:lnTo>
                    <a:pt x="3" y="442"/>
                  </a:lnTo>
                  <a:lnTo>
                    <a:pt x="30" y="442"/>
                  </a:lnTo>
                  <a:lnTo>
                    <a:pt x="30" y="39"/>
                  </a:lnTo>
                  <a:lnTo>
                    <a:pt x="3" y="39"/>
                  </a:lnTo>
                  <a:lnTo>
                    <a:pt x="0" y="34"/>
                  </a:lnTo>
                  <a:lnTo>
                    <a:pt x="0" y="5"/>
                  </a:lnTo>
                  <a:lnTo>
                    <a:pt x="3"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0" name="Google Shape;280;p39"/>
            <p:cNvSpPr/>
            <p:nvPr/>
          </p:nvSpPr>
          <p:spPr>
            <a:xfrm>
              <a:off x="3858" y="3119"/>
              <a:ext cx="70" cy="156"/>
            </a:xfrm>
            <a:custGeom>
              <a:avLst/>
              <a:gdLst/>
              <a:ahLst/>
              <a:cxnLst/>
              <a:rect l="l" t="t" r="r" b="b"/>
              <a:pathLst>
                <a:path w="314" h="691" extrusionOk="0">
                  <a:moveTo>
                    <a:pt x="116" y="39"/>
                  </a:moveTo>
                  <a:lnTo>
                    <a:pt x="169" y="39"/>
                  </a:lnTo>
                  <a:lnTo>
                    <a:pt x="169" y="75"/>
                  </a:lnTo>
                  <a:lnTo>
                    <a:pt x="172" y="82"/>
                  </a:lnTo>
                  <a:lnTo>
                    <a:pt x="197" y="82"/>
                  </a:lnTo>
                  <a:lnTo>
                    <a:pt x="197" y="241"/>
                  </a:lnTo>
                  <a:lnTo>
                    <a:pt x="172" y="241"/>
                  </a:lnTo>
                  <a:lnTo>
                    <a:pt x="169" y="246"/>
                  </a:lnTo>
                  <a:lnTo>
                    <a:pt x="169" y="282"/>
                  </a:lnTo>
                  <a:lnTo>
                    <a:pt x="116" y="282"/>
                  </a:lnTo>
                  <a:lnTo>
                    <a:pt x="116" y="246"/>
                  </a:lnTo>
                  <a:lnTo>
                    <a:pt x="112" y="241"/>
                  </a:lnTo>
                  <a:lnTo>
                    <a:pt x="86" y="241"/>
                  </a:lnTo>
                  <a:lnTo>
                    <a:pt x="86" y="82"/>
                  </a:lnTo>
                  <a:lnTo>
                    <a:pt x="112" y="82"/>
                  </a:lnTo>
                  <a:lnTo>
                    <a:pt x="116" y="75"/>
                  </a:lnTo>
                  <a:lnTo>
                    <a:pt x="116" y="39"/>
                  </a:lnTo>
                  <a:close/>
                  <a:moveTo>
                    <a:pt x="86" y="488"/>
                  </a:moveTo>
                  <a:lnTo>
                    <a:pt x="256" y="488"/>
                  </a:lnTo>
                  <a:lnTo>
                    <a:pt x="256" y="524"/>
                  </a:lnTo>
                  <a:lnTo>
                    <a:pt x="260" y="531"/>
                  </a:lnTo>
                  <a:lnTo>
                    <a:pt x="284" y="531"/>
                  </a:lnTo>
                  <a:lnTo>
                    <a:pt x="284" y="565"/>
                  </a:lnTo>
                  <a:lnTo>
                    <a:pt x="260" y="565"/>
                  </a:lnTo>
                  <a:lnTo>
                    <a:pt x="256" y="570"/>
                  </a:lnTo>
                  <a:lnTo>
                    <a:pt x="256" y="608"/>
                  </a:lnTo>
                  <a:lnTo>
                    <a:pt x="202" y="608"/>
                  </a:lnTo>
                  <a:lnTo>
                    <a:pt x="197" y="613"/>
                  </a:lnTo>
                  <a:lnTo>
                    <a:pt x="197" y="644"/>
                  </a:lnTo>
                  <a:lnTo>
                    <a:pt x="116" y="644"/>
                  </a:lnTo>
                  <a:lnTo>
                    <a:pt x="116" y="613"/>
                  </a:lnTo>
                  <a:lnTo>
                    <a:pt x="112" y="608"/>
                  </a:lnTo>
                  <a:lnTo>
                    <a:pt x="62" y="608"/>
                  </a:lnTo>
                  <a:lnTo>
                    <a:pt x="62" y="531"/>
                  </a:lnTo>
                  <a:lnTo>
                    <a:pt x="82" y="531"/>
                  </a:lnTo>
                  <a:lnTo>
                    <a:pt x="86" y="524"/>
                  </a:lnTo>
                  <a:lnTo>
                    <a:pt x="86" y="488"/>
                  </a:lnTo>
                  <a:close/>
                  <a:moveTo>
                    <a:pt x="86" y="0"/>
                  </a:moveTo>
                  <a:lnTo>
                    <a:pt x="284" y="0"/>
                  </a:lnTo>
                  <a:lnTo>
                    <a:pt x="288" y="5"/>
                  </a:lnTo>
                  <a:lnTo>
                    <a:pt x="288" y="34"/>
                  </a:lnTo>
                  <a:lnTo>
                    <a:pt x="284" y="39"/>
                  </a:lnTo>
                  <a:lnTo>
                    <a:pt x="230" y="39"/>
                  </a:lnTo>
                  <a:lnTo>
                    <a:pt x="230" y="75"/>
                  </a:lnTo>
                  <a:lnTo>
                    <a:pt x="256" y="75"/>
                  </a:lnTo>
                  <a:lnTo>
                    <a:pt x="260" y="82"/>
                  </a:lnTo>
                  <a:lnTo>
                    <a:pt x="260" y="241"/>
                  </a:lnTo>
                  <a:lnTo>
                    <a:pt x="256" y="246"/>
                  </a:lnTo>
                  <a:lnTo>
                    <a:pt x="230" y="246"/>
                  </a:lnTo>
                  <a:lnTo>
                    <a:pt x="230" y="282"/>
                  </a:lnTo>
                  <a:lnTo>
                    <a:pt x="226" y="287"/>
                  </a:lnTo>
                  <a:lnTo>
                    <a:pt x="202" y="287"/>
                  </a:lnTo>
                  <a:lnTo>
                    <a:pt x="202" y="323"/>
                  </a:lnTo>
                  <a:lnTo>
                    <a:pt x="197" y="330"/>
                  </a:lnTo>
                  <a:lnTo>
                    <a:pt x="116" y="330"/>
                  </a:lnTo>
                  <a:lnTo>
                    <a:pt x="116" y="360"/>
                  </a:lnTo>
                  <a:lnTo>
                    <a:pt x="112" y="365"/>
                  </a:lnTo>
                  <a:lnTo>
                    <a:pt x="86" y="365"/>
                  </a:lnTo>
                  <a:lnTo>
                    <a:pt x="86" y="399"/>
                  </a:lnTo>
                  <a:lnTo>
                    <a:pt x="226" y="399"/>
                  </a:lnTo>
                  <a:lnTo>
                    <a:pt x="230" y="406"/>
                  </a:lnTo>
                  <a:lnTo>
                    <a:pt x="230" y="442"/>
                  </a:lnTo>
                  <a:lnTo>
                    <a:pt x="284" y="442"/>
                  </a:lnTo>
                  <a:lnTo>
                    <a:pt x="288" y="447"/>
                  </a:lnTo>
                  <a:lnTo>
                    <a:pt x="288" y="483"/>
                  </a:lnTo>
                  <a:lnTo>
                    <a:pt x="309" y="483"/>
                  </a:lnTo>
                  <a:lnTo>
                    <a:pt x="313" y="488"/>
                  </a:lnTo>
                  <a:lnTo>
                    <a:pt x="313" y="608"/>
                  </a:lnTo>
                  <a:lnTo>
                    <a:pt x="309" y="613"/>
                  </a:lnTo>
                  <a:lnTo>
                    <a:pt x="288" y="613"/>
                  </a:lnTo>
                  <a:lnTo>
                    <a:pt x="288" y="644"/>
                  </a:lnTo>
                  <a:lnTo>
                    <a:pt x="284" y="649"/>
                  </a:lnTo>
                  <a:lnTo>
                    <a:pt x="230" y="649"/>
                  </a:lnTo>
                  <a:lnTo>
                    <a:pt x="230" y="683"/>
                  </a:lnTo>
                  <a:lnTo>
                    <a:pt x="226" y="690"/>
                  </a:lnTo>
                  <a:lnTo>
                    <a:pt x="62" y="690"/>
                  </a:lnTo>
                  <a:lnTo>
                    <a:pt x="58" y="683"/>
                  </a:lnTo>
                  <a:lnTo>
                    <a:pt x="58" y="649"/>
                  </a:lnTo>
                  <a:lnTo>
                    <a:pt x="4" y="649"/>
                  </a:lnTo>
                  <a:lnTo>
                    <a:pt x="0" y="644"/>
                  </a:lnTo>
                  <a:lnTo>
                    <a:pt x="0" y="531"/>
                  </a:lnTo>
                  <a:lnTo>
                    <a:pt x="4" y="524"/>
                  </a:lnTo>
                  <a:lnTo>
                    <a:pt x="28" y="524"/>
                  </a:lnTo>
                  <a:lnTo>
                    <a:pt x="28" y="488"/>
                  </a:lnTo>
                  <a:lnTo>
                    <a:pt x="33" y="483"/>
                  </a:lnTo>
                  <a:lnTo>
                    <a:pt x="58" y="483"/>
                  </a:lnTo>
                  <a:lnTo>
                    <a:pt x="58" y="447"/>
                  </a:lnTo>
                  <a:lnTo>
                    <a:pt x="33" y="447"/>
                  </a:lnTo>
                  <a:lnTo>
                    <a:pt x="28" y="442"/>
                  </a:lnTo>
                  <a:lnTo>
                    <a:pt x="28" y="365"/>
                  </a:lnTo>
                  <a:lnTo>
                    <a:pt x="33" y="360"/>
                  </a:lnTo>
                  <a:lnTo>
                    <a:pt x="58" y="360"/>
                  </a:lnTo>
                  <a:lnTo>
                    <a:pt x="58" y="246"/>
                  </a:lnTo>
                  <a:lnTo>
                    <a:pt x="33" y="246"/>
                  </a:lnTo>
                  <a:lnTo>
                    <a:pt x="28" y="241"/>
                  </a:lnTo>
                  <a:lnTo>
                    <a:pt x="28" y="82"/>
                  </a:lnTo>
                  <a:lnTo>
                    <a:pt x="33" y="75"/>
                  </a:lnTo>
                  <a:lnTo>
                    <a:pt x="58" y="75"/>
                  </a:lnTo>
                  <a:lnTo>
                    <a:pt x="58" y="39"/>
                  </a:lnTo>
                  <a:lnTo>
                    <a:pt x="62" y="34"/>
                  </a:lnTo>
                  <a:lnTo>
                    <a:pt x="82" y="34"/>
                  </a:lnTo>
                  <a:lnTo>
                    <a:pt x="82" y="5"/>
                  </a:lnTo>
                  <a:lnTo>
                    <a:pt x="86"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1" name="Google Shape;281;p39"/>
            <p:cNvSpPr/>
            <p:nvPr/>
          </p:nvSpPr>
          <p:spPr>
            <a:xfrm>
              <a:off x="3940" y="3072"/>
              <a:ext cx="27" cy="157"/>
            </a:xfrm>
            <a:custGeom>
              <a:avLst/>
              <a:gdLst/>
              <a:ahLst/>
              <a:cxnLst/>
              <a:rect l="l" t="t" r="r" b="b"/>
              <a:pathLst>
                <a:path w="125" h="698" extrusionOk="0">
                  <a:moveTo>
                    <a:pt x="4" y="209"/>
                  </a:moveTo>
                  <a:lnTo>
                    <a:pt x="88" y="209"/>
                  </a:lnTo>
                  <a:lnTo>
                    <a:pt x="92" y="214"/>
                  </a:lnTo>
                  <a:lnTo>
                    <a:pt x="92" y="651"/>
                  </a:lnTo>
                  <a:lnTo>
                    <a:pt x="119" y="651"/>
                  </a:lnTo>
                  <a:lnTo>
                    <a:pt x="124" y="656"/>
                  </a:lnTo>
                  <a:lnTo>
                    <a:pt x="124" y="692"/>
                  </a:lnTo>
                  <a:lnTo>
                    <a:pt x="119" y="697"/>
                  </a:lnTo>
                  <a:lnTo>
                    <a:pt x="4" y="697"/>
                  </a:lnTo>
                  <a:lnTo>
                    <a:pt x="0" y="692"/>
                  </a:lnTo>
                  <a:lnTo>
                    <a:pt x="0" y="656"/>
                  </a:lnTo>
                  <a:lnTo>
                    <a:pt x="4" y="651"/>
                  </a:lnTo>
                  <a:lnTo>
                    <a:pt x="31" y="651"/>
                  </a:lnTo>
                  <a:lnTo>
                    <a:pt x="31" y="248"/>
                  </a:lnTo>
                  <a:lnTo>
                    <a:pt x="4" y="248"/>
                  </a:lnTo>
                  <a:lnTo>
                    <a:pt x="0" y="243"/>
                  </a:lnTo>
                  <a:lnTo>
                    <a:pt x="0" y="214"/>
                  </a:lnTo>
                  <a:lnTo>
                    <a:pt x="4" y="209"/>
                  </a:lnTo>
                  <a:close/>
                  <a:moveTo>
                    <a:pt x="35" y="0"/>
                  </a:moveTo>
                  <a:lnTo>
                    <a:pt x="88" y="0"/>
                  </a:lnTo>
                  <a:lnTo>
                    <a:pt x="92" y="7"/>
                  </a:lnTo>
                  <a:lnTo>
                    <a:pt x="92" y="84"/>
                  </a:lnTo>
                  <a:lnTo>
                    <a:pt x="88" y="89"/>
                  </a:lnTo>
                  <a:lnTo>
                    <a:pt x="35" y="89"/>
                  </a:lnTo>
                  <a:lnTo>
                    <a:pt x="31" y="84"/>
                  </a:lnTo>
                  <a:lnTo>
                    <a:pt x="31" y="7"/>
                  </a:lnTo>
                  <a:lnTo>
                    <a:pt x="35"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2" name="Google Shape;282;p39"/>
            <p:cNvSpPr/>
            <p:nvPr/>
          </p:nvSpPr>
          <p:spPr>
            <a:xfrm>
              <a:off x="3986" y="3119"/>
              <a:ext cx="73" cy="110"/>
            </a:xfrm>
            <a:custGeom>
              <a:avLst/>
              <a:gdLst/>
              <a:ahLst/>
              <a:cxnLst/>
              <a:rect l="l" t="t" r="r" b="b"/>
              <a:pathLst>
                <a:path w="328" h="489" extrusionOk="0">
                  <a:moveTo>
                    <a:pt x="3" y="0"/>
                  </a:moveTo>
                  <a:lnTo>
                    <a:pt x="86" y="0"/>
                  </a:lnTo>
                  <a:lnTo>
                    <a:pt x="90" y="5"/>
                  </a:lnTo>
                  <a:lnTo>
                    <a:pt x="90" y="75"/>
                  </a:lnTo>
                  <a:lnTo>
                    <a:pt x="116" y="75"/>
                  </a:lnTo>
                  <a:lnTo>
                    <a:pt x="116" y="39"/>
                  </a:lnTo>
                  <a:lnTo>
                    <a:pt x="121" y="34"/>
                  </a:lnTo>
                  <a:lnTo>
                    <a:pt x="146" y="34"/>
                  </a:lnTo>
                  <a:lnTo>
                    <a:pt x="146" y="5"/>
                  </a:lnTo>
                  <a:lnTo>
                    <a:pt x="150" y="0"/>
                  </a:lnTo>
                  <a:lnTo>
                    <a:pt x="236" y="0"/>
                  </a:lnTo>
                  <a:lnTo>
                    <a:pt x="240" y="5"/>
                  </a:lnTo>
                  <a:lnTo>
                    <a:pt x="240" y="34"/>
                  </a:lnTo>
                  <a:lnTo>
                    <a:pt x="267" y="34"/>
                  </a:lnTo>
                  <a:lnTo>
                    <a:pt x="271" y="39"/>
                  </a:lnTo>
                  <a:lnTo>
                    <a:pt x="271" y="75"/>
                  </a:lnTo>
                  <a:lnTo>
                    <a:pt x="296" y="75"/>
                  </a:lnTo>
                  <a:lnTo>
                    <a:pt x="301" y="82"/>
                  </a:lnTo>
                  <a:lnTo>
                    <a:pt x="301" y="442"/>
                  </a:lnTo>
                  <a:lnTo>
                    <a:pt x="323" y="442"/>
                  </a:lnTo>
                  <a:lnTo>
                    <a:pt x="327" y="447"/>
                  </a:lnTo>
                  <a:lnTo>
                    <a:pt x="327" y="483"/>
                  </a:lnTo>
                  <a:lnTo>
                    <a:pt x="323" y="488"/>
                  </a:lnTo>
                  <a:lnTo>
                    <a:pt x="211" y="488"/>
                  </a:lnTo>
                  <a:lnTo>
                    <a:pt x="206" y="483"/>
                  </a:lnTo>
                  <a:lnTo>
                    <a:pt x="206" y="447"/>
                  </a:lnTo>
                  <a:lnTo>
                    <a:pt x="211" y="442"/>
                  </a:lnTo>
                  <a:lnTo>
                    <a:pt x="236" y="442"/>
                  </a:lnTo>
                  <a:lnTo>
                    <a:pt x="236" y="123"/>
                  </a:lnTo>
                  <a:lnTo>
                    <a:pt x="211" y="123"/>
                  </a:lnTo>
                  <a:lnTo>
                    <a:pt x="206" y="116"/>
                  </a:lnTo>
                  <a:lnTo>
                    <a:pt x="206" y="82"/>
                  </a:lnTo>
                  <a:lnTo>
                    <a:pt x="121" y="82"/>
                  </a:lnTo>
                  <a:lnTo>
                    <a:pt x="121" y="116"/>
                  </a:lnTo>
                  <a:lnTo>
                    <a:pt x="116" y="123"/>
                  </a:lnTo>
                  <a:lnTo>
                    <a:pt x="90" y="123"/>
                  </a:lnTo>
                  <a:lnTo>
                    <a:pt x="90" y="442"/>
                  </a:lnTo>
                  <a:lnTo>
                    <a:pt x="116" y="442"/>
                  </a:lnTo>
                  <a:lnTo>
                    <a:pt x="121" y="447"/>
                  </a:lnTo>
                  <a:lnTo>
                    <a:pt x="121" y="483"/>
                  </a:lnTo>
                  <a:lnTo>
                    <a:pt x="116" y="488"/>
                  </a:lnTo>
                  <a:lnTo>
                    <a:pt x="3" y="488"/>
                  </a:lnTo>
                  <a:lnTo>
                    <a:pt x="0" y="483"/>
                  </a:lnTo>
                  <a:lnTo>
                    <a:pt x="0" y="447"/>
                  </a:lnTo>
                  <a:lnTo>
                    <a:pt x="3" y="442"/>
                  </a:lnTo>
                  <a:lnTo>
                    <a:pt x="31" y="442"/>
                  </a:lnTo>
                  <a:lnTo>
                    <a:pt x="31" y="39"/>
                  </a:lnTo>
                  <a:lnTo>
                    <a:pt x="3" y="39"/>
                  </a:lnTo>
                  <a:lnTo>
                    <a:pt x="0" y="34"/>
                  </a:lnTo>
                  <a:lnTo>
                    <a:pt x="0" y="5"/>
                  </a:lnTo>
                  <a:lnTo>
                    <a:pt x="3"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3" name="Google Shape;283;p39"/>
            <p:cNvSpPr/>
            <p:nvPr/>
          </p:nvSpPr>
          <p:spPr>
            <a:xfrm>
              <a:off x="4067" y="3119"/>
              <a:ext cx="58" cy="110"/>
            </a:xfrm>
            <a:custGeom>
              <a:avLst/>
              <a:gdLst/>
              <a:ahLst/>
              <a:cxnLst/>
              <a:rect l="l" t="t" r="r" b="b"/>
              <a:pathLst>
                <a:path w="262" h="489" extrusionOk="0">
                  <a:moveTo>
                    <a:pt x="88" y="39"/>
                  </a:moveTo>
                  <a:lnTo>
                    <a:pt x="170" y="39"/>
                  </a:lnTo>
                  <a:lnTo>
                    <a:pt x="170" y="75"/>
                  </a:lnTo>
                  <a:lnTo>
                    <a:pt x="175" y="82"/>
                  </a:lnTo>
                  <a:lnTo>
                    <a:pt x="200" y="82"/>
                  </a:lnTo>
                  <a:lnTo>
                    <a:pt x="200" y="158"/>
                  </a:lnTo>
                  <a:lnTo>
                    <a:pt x="63" y="158"/>
                  </a:lnTo>
                  <a:lnTo>
                    <a:pt x="63" y="82"/>
                  </a:lnTo>
                  <a:lnTo>
                    <a:pt x="83" y="82"/>
                  </a:lnTo>
                  <a:lnTo>
                    <a:pt x="88" y="75"/>
                  </a:lnTo>
                  <a:lnTo>
                    <a:pt x="88" y="39"/>
                  </a:lnTo>
                  <a:close/>
                  <a:moveTo>
                    <a:pt x="88" y="0"/>
                  </a:moveTo>
                  <a:lnTo>
                    <a:pt x="200" y="0"/>
                  </a:lnTo>
                  <a:lnTo>
                    <a:pt x="203" y="5"/>
                  </a:lnTo>
                  <a:lnTo>
                    <a:pt x="203" y="34"/>
                  </a:lnTo>
                  <a:lnTo>
                    <a:pt x="228" y="34"/>
                  </a:lnTo>
                  <a:lnTo>
                    <a:pt x="233" y="39"/>
                  </a:lnTo>
                  <a:lnTo>
                    <a:pt x="233" y="75"/>
                  </a:lnTo>
                  <a:lnTo>
                    <a:pt x="257" y="75"/>
                  </a:lnTo>
                  <a:lnTo>
                    <a:pt x="261" y="82"/>
                  </a:lnTo>
                  <a:lnTo>
                    <a:pt x="261" y="199"/>
                  </a:lnTo>
                  <a:lnTo>
                    <a:pt x="257" y="205"/>
                  </a:lnTo>
                  <a:lnTo>
                    <a:pt x="63" y="205"/>
                  </a:lnTo>
                  <a:lnTo>
                    <a:pt x="63" y="323"/>
                  </a:lnTo>
                  <a:lnTo>
                    <a:pt x="83" y="323"/>
                  </a:lnTo>
                  <a:lnTo>
                    <a:pt x="88" y="330"/>
                  </a:lnTo>
                  <a:lnTo>
                    <a:pt x="88" y="360"/>
                  </a:lnTo>
                  <a:lnTo>
                    <a:pt x="112" y="360"/>
                  </a:lnTo>
                  <a:lnTo>
                    <a:pt x="116" y="365"/>
                  </a:lnTo>
                  <a:lnTo>
                    <a:pt x="116" y="399"/>
                  </a:lnTo>
                  <a:lnTo>
                    <a:pt x="228" y="399"/>
                  </a:lnTo>
                  <a:lnTo>
                    <a:pt x="228" y="365"/>
                  </a:lnTo>
                  <a:lnTo>
                    <a:pt x="233" y="360"/>
                  </a:lnTo>
                  <a:lnTo>
                    <a:pt x="257" y="360"/>
                  </a:lnTo>
                  <a:lnTo>
                    <a:pt x="261" y="365"/>
                  </a:lnTo>
                  <a:lnTo>
                    <a:pt x="261" y="399"/>
                  </a:lnTo>
                  <a:lnTo>
                    <a:pt x="257" y="406"/>
                  </a:lnTo>
                  <a:lnTo>
                    <a:pt x="233" y="406"/>
                  </a:lnTo>
                  <a:lnTo>
                    <a:pt x="233" y="442"/>
                  </a:lnTo>
                  <a:lnTo>
                    <a:pt x="228" y="447"/>
                  </a:lnTo>
                  <a:lnTo>
                    <a:pt x="203" y="447"/>
                  </a:lnTo>
                  <a:lnTo>
                    <a:pt x="203" y="483"/>
                  </a:lnTo>
                  <a:lnTo>
                    <a:pt x="200" y="488"/>
                  </a:lnTo>
                  <a:lnTo>
                    <a:pt x="88" y="488"/>
                  </a:lnTo>
                  <a:lnTo>
                    <a:pt x="83" y="483"/>
                  </a:lnTo>
                  <a:lnTo>
                    <a:pt x="83" y="447"/>
                  </a:lnTo>
                  <a:lnTo>
                    <a:pt x="33" y="447"/>
                  </a:lnTo>
                  <a:lnTo>
                    <a:pt x="29" y="442"/>
                  </a:lnTo>
                  <a:lnTo>
                    <a:pt x="29" y="365"/>
                  </a:lnTo>
                  <a:lnTo>
                    <a:pt x="4" y="365"/>
                  </a:lnTo>
                  <a:lnTo>
                    <a:pt x="0" y="360"/>
                  </a:lnTo>
                  <a:lnTo>
                    <a:pt x="0" y="123"/>
                  </a:lnTo>
                  <a:lnTo>
                    <a:pt x="4" y="116"/>
                  </a:lnTo>
                  <a:lnTo>
                    <a:pt x="29" y="116"/>
                  </a:lnTo>
                  <a:lnTo>
                    <a:pt x="29" y="39"/>
                  </a:lnTo>
                  <a:lnTo>
                    <a:pt x="33" y="34"/>
                  </a:lnTo>
                  <a:lnTo>
                    <a:pt x="83" y="34"/>
                  </a:lnTo>
                  <a:lnTo>
                    <a:pt x="83" y="5"/>
                  </a:lnTo>
                  <a:lnTo>
                    <a:pt x="88"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4" name="Google Shape;284;p39"/>
            <p:cNvSpPr/>
            <p:nvPr/>
          </p:nvSpPr>
          <p:spPr>
            <a:xfrm>
              <a:off x="4139" y="3119"/>
              <a:ext cx="59" cy="110"/>
            </a:xfrm>
            <a:custGeom>
              <a:avLst/>
              <a:gdLst/>
              <a:ahLst/>
              <a:cxnLst/>
              <a:rect l="l" t="t" r="r" b="b"/>
              <a:pathLst>
                <a:path w="263" h="489" extrusionOk="0">
                  <a:moveTo>
                    <a:pt x="88" y="39"/>
                  </a:moveTo>
                  <a:lnTo>
                    <a:pt x="171" y="39"/>
                  </a:lnTo>
                  <a:lnTo>
                    <a:pt x="171" y="75"/>
                  </a:lnTo>
                  <a:lnTo>
                    <a:pt x="175" y="82"/>
                  </a:lnTo>
                  <a:lnTo>
                    <a:pt x="199" y="82"/>
                  </a:lnTo>
                  <a:lnTo>
                    <a:pt x="199" y="158"/>
                  </a:lnTo>
                  <a:lnTo>
                    <a:pt x="62" y="158"/>
                  </a:lnTo>
                  <a:lnTo>
                    <a:pt x="62" y="82"/>
                  </a:lnTo>
                  <a:lnTo>
                    <a:pt x="84" y="82"/>
                  </a:lnTo>
                  <a:lnTo>
                    <a:pt x="88" y="75"/>
                  </a:lnTo>
                  <a:lnTo>
                    <a:pt x="88" y="39"/>
                  </a:lnTo>
                  <a:close/>
                  <a:moveTo>
                    <a:pt x="88" y="0"/>
                  </a:moveTo>
                  <a:lnTo>
                    <a:pt x="199" y="0"/>
                  </a:lnTo>
                  <a:lnTo>
                    <a:pt x="203" y="5"/>
                  </a:lnTo>
                  <a:lnTo>
                    <a:pt x="203" y="34"/>
                  </a:lnTo>
                  <a:lnTo>
                    <a:pt x="229" y="34"/>
                  </a:lnTo>
                  <a:lnTo>
                    <a:pt x="232" y="39"/>
                  </a:lnTo>
                  <a:lnTo>
                    <a:pt x="232" y="75"/>
                  </a:lnTo>
                  <a:lnTo>
                    <a:pt x="257" y="75"/>
                  </a:lnTo>
                  <a:lnTo>
                    <a:pt x="262" y="82"/>
                  </a:lnTo>
                  <a:lnTo>
                    <a:pt x="262" y="199"/>
                  </a:lnTo>
                  <a:lnTo>
                    <a:pt x="257" y="205"/>
                  </a:lnTo>
                  <a:lnTo>
                    <a:pt x="62" y="205"/>
                  </a:lnTo>
                  <a:lnTo>
                    <a:pt x="62" y="323"/>
                  </a:lnTo>
                  <a:lnTo>
                    <a:pt x="84" y="323"/>
                  </a:lnTo>
                  <a:lnTo>
                    <a:pt x="88" y="330"/>
                  </a:lnTo>
                  <a:lnTo>
                    <a:pt x="88" y="360"/>
                  </a:lnTo>
                  <a:lnTo>
                    <a:pt x="112" y="360"/>
                  </a:lnTo>
                  <a:lnTo>
                    <a:pt x="117" y="365"/>
                  </a:lnTo>
                  <a:lnTo>
                    <a:pt x="117" y="399"/>
                  </a:lnTo>
                  <a:lnTo>
                    <a:pt x="229" y="399"/>
                  </a:lnTo>
                  <a:lnTo>
                    <a:pt x="229" y="365"/>
                  </a:lnTo>
                  <a:lnTo>
                    <a:pt x="232" y="360"/>
                  </a:lnTo>
                  <a:lnTo>
                    <a:pt x="257" y="360"/>
                  </a:lnTo>
                  <a:lnTo>
                    <a:pt x="262" y="365"/>
                  </a:lnTo>
                  <a:lnTo>
                    <a:pt x="262" y="399"/>
                  </a:lnTo>
                  <a:lnTo>
                    <a:pt x="257" y="406"/>
                  </a:lnTo>
                  <a:lnTo>
                    <a:pt x="232" y="406"/>
                  </a:lnTo>
                  <a:lnTo>
                    <a:pt x="232" y="442"/>
                  </a:lnTo>
                  <a:lnTo>
                    <a:pt x="229" y="447"/>
                  </a:lnTo>
                  <a:lnTo>
                    <a:pt x="203" y="447"/>
                  </a:lnTo>
                  <a:lnTo>
                    <a:pt x="203" y="483"/>
                  </a:lnTo>
                  <a:lnTo>
                    <a:pt x="199" y="488"/>
                  </a:lnTo>
                  <a:lnTo>
                    <a:pt x="88" y="488"/>
                  </a:lnTo>
                  <a:lnTo>
                    <a:pt x="84" y="483"/>
                  </a:lnTo>
                  <a:lnTo>
                    <a:pt x="84" y="447"/>
                  </a:lnTo>
                  <a:lnTo>
                    <a:pt x="33" y="447"/>
                  </a:lnTo>
                  <a:lnTo>
                    <a:pt x="29" y="442"/>
                  </a:lnTo>
                  <a:lnTo>
                    <a:pt x="29" y="365"/>
                  </a:lnTo>
                  <a:lnTo>
                    <a:pt x="5" y="365"/>
                  </a:lnTo>
                  <a:lnTo>
                    <a:pt x="0" y="360"/>
                  </a:lnTo>
                  <a:lnTo>
                    <a:pt x="0" y="123"/>
                  </a:lnTo>
                  <a:lnTo>
                    <a:pt x="5" y="116"/>
                  </a:lnTo>
                  <a:lnTo>
                    <a:pt x="29" y="116"/>
                  </a:lnTo>
                  <a:lnTo>
                    <a:pt x="29" y="39"/>
                  </a:lnTo>
                  <a:lnTo>
                    <a:pt x="33" y="34"/>
                  </a:lnTo>
                  <a:lnTo>
                    <a:pt x="84" y="34"/>
                  </a:lnTo>
                  <a:lnTo>
                    <a:pt x="84" y="5"/>
                  </a:lnTo>
                  <a:lnTo>
                    <a:pt x="88"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5" name="Google Shape;285;p39"/>
            <p:cNvSpPr/>
            <p:nvPr/>
          </p:nvSpPr>
          <p:spPr>
            <a:xfrm>
              <a:off x="4211" y="3119"/>
              <a:ext cx="45" cy="110"/>
            </a:xfrm>
            <a:custGeom>
              <a:avLst/>
              <a:gdLst/>
              <a:ahLst/>
              <a:cxnLst/>
              <a:rect l="l" t="t" r="r" b="b"/>
              <a:pathLst>
                <a:path w="202" h="489" extrusionOk="0">
                  <a:moveTo>
                    <a:pt x="4" y="0"/>
                  </a:moveTo>
                  <a:lnTo>
                    <a:pt x="81" y="0"/>
                  </a:lnTo>
                  <a:lnTo>
                    <a:pt x="85" y="5"/>
                  </a:lnTo>
                  <a:lnTo>
                    <a:pt x="85" y="75"/>
                  </a:lnTo>
                  <a:lnTo>
                    <a:pt x="111" y="75"/>
                  </a:lnTo>
                  <a:lnTo>
                    <a:pt x="111" y="39"/>
                  </a:lnTo>
                  <a:lnTo>
                    <a:pt x="115" y="34"/>
                  </a:lnTo>
                  <a:lnTo>
                    <a:pt x="138" y="34"/>
                  </a:lnTo>
                  <a:lnTo>
                    <a:pt x="138" y="5"/>
                  </a:lnTo>
                  <a:lnTo>
                    <a:pt x="142" y="0"/>
                  </a:lnTo>
                  <a:lnTo>
                    <a:pt x="196" y="0"/>
                  </a:lnTo>
                  <a:lnTo>
                    <a:pt x="201" y="5"/>
                  </a:lnTo>
                  <a:lnTo>
                    <a:pt x="201" y="116"/>
                  </a:lnTo>
                  <a:lnTo>
                    <a:pt x="196" y="123"/>
                  </a:lnTo>
                  <a:lnTo>
                    <a:pt x="142" y="123"/>
                  </a:lnTo>
                  <a:lnTo>
                    <a:pt x="138" y="116"/>
                  </a:lnTo>
                  <a:lnTo>
                    <a:pt x="138" y="82"/>
                  </a:lnTo>
                  <a:lnTo>
                    <a:pt x="115" y="82"/>
                  </a:lnTo>
                  <a:lnTo>
                    <a:pt x="115" y="116"/>
                  </a:lnTo>
                  <a:lnTo>
                    <a:pt x="111" y="123"/>
                  </a:lnTo>
                  <a:lnTo>
                    <a:pt x="85" y="123"/>
                  </a:lnTo>
                  <a:lnTo>
                    <a:pt x="85" y="442"/>
                  </a:lnTo>
                  <a:lnTo>
                    <a:pt x="111" y="442"/>
                  </a:lnTo>
                  <a:lnTo>
                    <a:pt x="115" y="447"/>
                  </a:lnTo>
                  <a:lnTo>
                    <a:pt x="115" y="483"/>
                  </a:lnTo>
                  <a:lnTo>
                    <a:pt x="111" y="488"/>
                  </a:lnTo>
                  <a:lnTo>
                    <a:pt x="4" y="488"/>
                  </a:lnTo>
                  <a:lnTo>
                    <a:pt x="0" y="483"/>
                  </a:lnTo>
                  <a:lnTo>
                    <a:pt x="0" y="447"/>
                  </a:lnTo>
                  <a:lnTo>
                    <a:pt x="4" y="442"/>
                  </a:lnTo>
                  <a:lnTo>
                    <a:pt x="28" y="442"/>
                  </a:lnTo>
                  <a:lnTo>
                    <a:pt x="28"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6" name="Google Shape;286;p39"/>
            <p:cNvSpPr/>
            <p:nvPr/>
          </p:nvSpPr>
          <p:spPr>
            <a:xfrm>
              <a:off x="4266" y="3072"/>
              <a:ext cx="27" cy="157"/>
            </a:xfrm>
            <a:custGeom>
              <a:avLst/>
              <a:gdLst/>
              <a:ahLst/>
              <a:cxnLst/>
              <a:rect l="l" t="t" r="r" b="b"/>
              <a:pathLst>
                <a:path w="125" h="698" extrusionOk="0">
                  <a:moveTo>
                    <a:pt x="4" y="209"/>
                  </a:moveTo>
                  <a:lnTo>
                    <a:pt x="88" y="209"/>
                  </a:lnTo>
                  <a:lnTo>
                    <a:pt x="92" y="214"/>
                  </a:lnTo>
                  <a:lnTo>
                    <a:pt x="92" y="651"/>
                  </a:lnTo>
                  <a:lnTo>
                    <a:pt x="119" y="651"/>
                  </a:lnTo>
                  <a:lnTo>
                    <a:pt x="124" y="656"/>
                  </a:lnTo>
                  <a:lnTo>
                    <a:pt x="124" y="692"/>
                  </a:lnTo>
                  <a:lnTo>
                    <a:pt x="119" y="697"/>
                  </a:lnTo>
                  <a:lnTo>
                    <a:pt x="4" y="697"/>
                  </a:lnTo>
                  <a:lnTo>
                    <a:pt x="0" y="692"/>
                  </a:lnTo>
                  <a:lnTo>
                    <a:pt x="0" y="656"/>
                  </a:lnTo>
                  <a:lnTo>
                    <a:pt x="4" y="651"/>
                  </a:lnTo>
                  <a:lnTo>
                    <a:pt x="31" y="651"/>
                  </a:lnTo>
                  <a:lnTo>
                    <a:pt x="31" y="248"/>
                  </a:lnTo>
                  <a:lnTo>
                    <a:pt x="4" y="248"/>
                  </a:lnTo>
                  <a:lnTo>
                    <a:pt x="0" y="243"/>
                  </a:lnTo>
                  <a:lnTo>
                    <a:pt x="0" y="214"/>
                  </a:lnTo>
                  <a:lnTo>
                    <a:pt x="4" y="209"/>
                  </a:lnTo>
                  <a:close/>
                  <a:moveTo>
                    <a:pt x="35" y="0"/>
                  </a:moveTo>
                  <a:lnTo>
                    <a:pt x="88" y="0"/>
                  </a:lnTo>
                  <a:lnTo>
                    <a:pt x="92" y="7"/>
                  </a:lnTo>
                  <a:lnTo>
                    <a:pt x="92" y="84"/>
                  </a:lnTo>
                  <a:lnTo>
                    <a:pt x="88" y="89"/>
                  </a:lnTo>
                  <a:lnTo>
                    <a:pt x="35" y="89"/>
                  </a:lnTo>
                  <a:lnTo>
                    <a:pt x="31" y="84"/>
                  </a:lnTo>
                  <a:lnTo>
                    <a:pt x="31" y="7"/>
                  </a:lnTo>
                  <a:lnTo>
                    <a:pt x="35"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7" name="Google Shape;287;p39"/>
            <p:cNvSpPr/>
            <p:nvPr/>
          </p:nvSpPr>
          <p:spPr>
            <a:xfrm>
              <a:off x="4311" y="3119"/>
              <a:ext cx="73" cy="110"/>
            </a:xfrm>
            <a:custGeom>
              <a:avLst/>
              <a:gdLst/>
              <a:ahLst/>
              <a:cxnLst/>
              <a:rect l="l" t="t" r="r" b="b"/>
              <a:pathLst>
                <a:path w="328" h="489" extrusionOk="0">
                  <a:moveTo>
                    <a:pt x="4" y="0"/>
                  </a:moveTo>
                  <a:lnTo>
                    <a:pt x="86" y="0"/>
                  </a:lnTo>
                  <a:lnTo>
                    <a:pt x="90" y="5"/>
                  </a:lnTo>
                  <a:lnTo>
                    <a:pt x="90" y="75"/>
                  </a:lnTo>
                  <a:lnTo>
                    <a:pt x="116" y="75"/>
                  </a:lnTo>
                  <a:lnTo>
                    <a:pt x="116" y="39"/>
                  </a:lnTo>
                  <a:lnTo>
                    <a:pt x="121" y="34"/>
                  </a:lnTo>
                  <a:lnTo>
                    <a:pt x="147" y="34"/>
                  </a:lnTo>
                  <a:lnTo>
                    <a:pt x="147" y="5"/>
                  </a:lnTo>
                  <a:lnTo>
                    <a:pt x="150" y="0"/>
                  </a:lnTo>
                  <a:lnTo>
                    <a:pt x="237" y="0"/>
                  </a:lnTo>
                  <a:lnTo>
                    <a:pt x="241" y="5"/>
                  </a:lnTo>
                  <a:lnTo>
                    <a:pt x="241" y="34"/>
                  </a:lnTo>
                  <a:lnTo>
                    <a:pt x="268" y="34"/>
                  </a:lnTo>
                  <a:lnTo>
                    <a:pt x="272" y="39"/>
                  </a:lnTo>
                  <a:lnTo>
                    <a:pt x="272" y="75"/>
                  </a:lnTo>
                  <a:lnTo>
                    <a:pt x="297" y="75"/>
                  </a:lnTo>
                  <a:lnTo>
                    <a:pt x="302" y="82"/>
                  </a:lnTo>
                  <a:lnTo>
                    <a:pt x="302" y="442"/>
                  </a:lnTo>
                  <a:lnTo>
                    <a:pt x="323" y="442"/>
                  </a:lnTo>
                  <a:lnTo>
                    <a:pt x="327" y="447"/>
                  </a:lnTo>
                  <a:lnTo>
                    <a:pt x="327" y="483"/>
                  </a:lnTo>
                  <a:lnTo>
                    <a:pt x="323" y="488"/>
                  </a:lnTo>
                  <a:lnTo>
                    <a:pt x="212" y="488"/>
                  </a:lnTo>
                  <a:lnTo>
                    <a:pt x="207" y="483"/>
                  </a:lnTo>
                  <a:lnTo>
                    <a:pt x="207" y="447"/>
                  </a:lnTo>
                  <a:lnTo>
                    <a:pt x="212" y="442"/>
                  </a:lnTo>
                  <a:lnTo>
                    <a:pt x="237" y="442"/>
                  </a:lnTo>
                  <a:lnTo>
                    <a:pt x="237" y="123"/>
                  </a:lnTo>
                  <a:lnTo>
                    <a:pt x="212" y="123"/>
                  </a:lnTo>
                  <a:lnTo>
                    <a:pt x="207" y="116"/>
                  </a:lnTo>
                  <a:lnTo>
                    <a:pt x="207" y="82"/>
                  </a:lnTo>
                  <a:lnTo>
                    <a:pt x="121" y="82"/>
                  </a:lnTo>
                  <a:lnTo>
                    <a:pt x="121" y="116"/>
                  </a:lnTo>
                  <a:lnTo>
                    <a:pt x="116" y="123"/>
                  </a:lnTo>
                  <a:lnTo>
                    <a:pt x="90" y="123"/>
                  </a:lnTo>
                  <a:lnTo>
                    <a:pt x="90" y="442"/>
                  </a:lnTo>
                  <a:lnTo>
                    <a:pt x="116" y="442"/>
                  </a:lnTo>
                  <a:lnTo>
                    <a:pt x="121" y="447"/>
                  </a:lnTo>
                  <a:lnTo>
                    <a:pt x="121" y="483"/>
                  </a:lnTo>
                  <a:lnTo>
                    <a:pt x="116" y="488"/>
                  </a:lnTo>
                  <a:lnTo>
                    <a:pt x="4" y="488"/>
                  </a:lnTo>
                  <a:lnTo>
                    <a:pt x="0" y="483"/>
                  </a:lnTo>
                  <a:lnTo>
                    <a:pt x="0" y="447"/>
                  </a:lnTo>
                  <a:lnTo>
                    <a:pt x="4" y="442"/>
                  </a:lnTo>
                  <a:lnTo>
                    <a:pt x="31" y="442"/>
                  </a:lnTo>
                  <a:lnTo>
                    <a:pt x="31" y="39"/>
                  </a:lnTo>
                  <a:lnTo>
                    <a:pt x="4" y="39"/>
                  </a:lnTo>
                  <a:lnTo>
                    <a:pt x="0" y="34"/>
                  </a:lnTo>
                  <a:lnTo>
                    <a:pt x="0" y="5"/>
                  </a:lnTo>
                  <a:lnTo>
                    <a:pt x="4" y="0"/>
                  </a:lnTo>
                </a:path>
              </a:pathLst>
            </a:custGeom>
            <a:solidFill>
              <a:srgbClr val="0000CC"/>
            </a:solidFill>
            <a:ln w="9525"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8" name="Google Shape;288;p39"/>
            <p:cNvSpPr/>
            <p:nvPr/>
          </p:nvSpPr>
          <p:spPr>
            <a:xfrm>
              <a:off x="4393" y="3119"/>
              <a:ext cx="70" cy="156"/>
            </a:xfrm>
            <a:custGeom>
              <a:avLst/>
              <a:gdLst/>
              <a:ahLst/>
              <a:cxnLst/>
              <a:rect l="l" t="t" r="r" b="b"/>
              <a:pathLst>
                <a:path w="315" h="691" extrusionOk="0">
                  <a:moveTo>
                    <a:pt x="116" y="39"/>
                  </a:moveTo>
                  <a:lnTo>
                    <a:pt x="170" y="39"/>
                  </a:lnTo>
                  <a:lnTo>
                    <a:pt x="170" y="75"/>
                  </a:lnTo>
                  <a:lnTo>
                    <a:pt x="173" y="82"/>
                  </a:lnTo>
                  <a:lnTo>
                    <a:pt x="198" y="82"/>
                  </a:lnTo>
                  <a:lnTo>
                    <a:pt x="198" y="241"/>
                  </a:lnTo>
                  <a:lnTo>
                    <a:pt x="173" y="241"/>
                  </a:lnTo>
                  <a:lnTo>
                    <a:pt x="170" y="246"/>
                  </a:lnTo>
                  <a:lnTo>
                    <a:pt x="170" y="282"/>
                  </a:lnTo>
                  <a:lnTo>
                    <a:pt x="116" y="282"/>
                  </a:lnTo>
                  <a:lnTo>
                    <a:pt x="116" y="246"/>
                  </a:lnTo>
                  <a:lnTo>
                    <a:pt x="112" y="241"/>
                  </a:lnTo>
                  <a:lnTo>
                    <a:pt x="87" y="241"/>
                  </a:lnTo>
                  <a:lnTo>
                    <a:pt x="87" y="82"/>
                  </a:lnTo>
                  <a:lnTo>
                    <a:pt x="112" y="82"/>
                  </a:lnTo>
                  <a:lnTo>
                    <a:pt x="116" y="75"/>
                  </a:lnTo>
                  <a:lnTo>
                    <a:pt x="116" y="39"/>
                  </a:lnTo>
                  <a:close/>
                  <a:moveTo>
                    <a:pt x="87" y="488"/>
                  </a:moveTo>
                  <a:lnTo>
                    <a:pt x="256" y="488"/>
                  </a:lnTo>
                  <a:lnTo>
                    <a:pt x="256" y="524"/>
                  </a:lnTo>
                  <a:lnTo>
                    <a:pt x="260" y="531"/>
                  </a:lnTo>
                  <a:lnTo>
                    <a:pt x="284" y="531"/>
                  </a:lnTo>
                  <a:lnTo>
                    <a:pt x="284" y="565"/>
                  </a:lnTo>
                  <a:lnTo>
                    <a:pt x="260" y="565"/>
                  </a:lnTo>
                  <a:lnTo>
                    <a:pt x="256" y="570"/>
                  </a:lnTo>
                  <a:lnTo>
                    <a:pt x="256" y="608"/>
                  </a:lnTo>
                  <a:lnTo>
                    <a:pt x="202" y="608"/>
                  </a:lnTo>
                  <a:lnTo>
                    <a:pt x="198" y="613"/>
                  </a:lnTo>
                  <a:lnTo>
                    <a:pt x="198" y="644"/>
                  </a:lnTo>
                  <a:lnTo>
                    <a:pt x="116" y="644"/>
                  </a:lnTo>
                  <a:lnTo>
                    <a:pt x="116" y="613"/>
                  </a:lnTo>
                  <a:lnTo>
                    <a:pt x="112" y="608"/>
                  </a:lnTo>
                  <a:lnTo>
                    <a:pt x="63" y="608"/>
                  </a:lnTo>
                  <a:lnTo>
                    <a:pt x="63" y="531"/>
                  </a:lnTo>
                  <a:lnTo>
                    <a:pt x="83" y="531"/>
                  </a:lnTo>
                  <a:lnTo>
                    <a:pt x="87" y="524"/>
                  </a:lnTo>
                  <a:lnTo>
                    <a:pt x="87" y="488"/>
                  </a:lnTo>
                  <a:close/>
                  <a:moveTo>
                    <a:pt x="87" y="0"/>
                  </a:moveTo>
                  <a:lnTo>
                    <a:pt x="284" y="0"/>
                  </a:lnTo>
                  <a:lnTo>
                    <a:pt x="289" y="5"/>
                  </a:lnTo>
                  <a:lnTo>
                    <a:pt x="289" y="34"/>
                  </a:lnTo>
                  <a:lnTo>
                    <a:pt x="284" y="39"/>
                  </a:lnTo>
                  <a:lnTo>
                    <a:pt x="232" y="39"/>
                  </a:lnTo>
                  <a:lnTo>
                    <a:pt x="232" y="75"/>
                  </a:lnTo>
                  <a:lnTo>
                    <a:pt x="256" y="75"/>
                  </a:lnTo>
                  <a:lnTo>
                    <a:pt x="260" y="82"/>
                  </a:lnTo>
                  <a:lnTo>
                    <a:pt x="260" y="241"/>
                  </a:lnTo>
                  <a:lnTo>
                    <a:pt x="256" y="246"/>
                  </a:lnTo>
                  <a:lnTo>
                    <a:pt x="232" y="246"/>
                  </a:lnTo>
                  <a:lnTo>
                    <a:pt x="232" y="282"/>
                  </a:lnTo>
                  <a:lnTo>
                    <a:pt x="227" y="287"/>
                  </a:lnTo>
                  <a:lnTo>
                    <a:pt x="202" y="287"/>
                  </a:lnTo>
                  <a:lnTo>
                    <a:pt x="202" y="323"/>
                  </a:lnTo>
                  <a:lnTo>
                    <a:pt x="198" y="330"/>
                  </a:lnTo>
                  <a:lnTo>
                    <a:pt x="116" y="330"/>
                  </a:lnTo>
                  <a:lnTo>
                    <a:pt x="116" y="360"/>
                  </a:lnTo>
                  <a:lnTo>
                    <a:pt x="112" y="365"/>
                  </a:lnTo>
                  <a:lnTo>
                    <a:pt x="87" y="365"/>
                  </a:lnTo>
                  <a:lnTo>
                    <a:pt x="87" y="399"/>
                  </a:lnTo>
                  <a:lnTo>
                    <a:pt x="227" y="399"/>
                  </a:lnTo>
                  <a:lnTo>
                    <a:pt x="232" y="406"/>
                  </a:lnTo>
                  <a:lnTo>
                    <a:pt x="232" y="442"/>
                  </a:lnTo>
                  <a:lnTo>
                    <a:pt x="284" y="442"/>
                  </a:lnTo>
                  <a:lnTo>
                    <a:pt x="289" y="447"/>
                  </a:lnTo>
                  <a:lnTo>
                    <a:pt x="289" y="483"/>
                  </a:lnTo>
                  <a:lnTo>
                    <a:pt x="310" y="483"/>
                  </a:lnTo>
                  <a:lnTo>
                    <a:pt x="314" y="488"/>
                  </a:lnTo>
                  <a:lnTo>
                    <a:pt x="314" y="608"/>
                  </a:lnTo>
                  <a:lnTo>
                    <a:pt x="310" y="613"/>
                  </a:lnTo>
                  <a:lnTo>
                    <a:pt x="289" y="613"/>
                  </a:lnTo>
                  <a:lnTo>
                    <a:pt x="289" y="644"/>
                  </a:lnTo>
                  <a:lnTo>
                    <a:pt x="284" y="649"/>
                  </a:lnTo>
                  <a:lnTo>
                    <a:pt x="232" y="649"/>
                  </a:lnTo>
                  <a:lnTo>
                    <a:pt x="232" y="683"/>
                  </a:lnTo>
                  <a:lnTo>
                    <a:pt x="227" y="690"/>
                  </a:lnTo>
                  <a:lnTo>
                    <a:pt x="63" y="690"/>
                  </a:lnTo>
                  <a:lnTo>
                    <a:pt x="58" y="683"/>
                  </a:lnTo>
                  <a:lnTo>
                    <a:pt x="58" y="649"/>
                  </a:lnTo>
                  <a:lnTo>
                    <a:pt x="4" y="649"/>
                  </a:lnTo>
                  <a:lnTo>
                    <a:pt x="0" y="644"/>
                  </a:lnTo>
                  <a:lnTo>
                    <a:pt x="0" y="531"/>
                  </a:lnTo>
                  <a:lnTo>
                    <a:pt x="4" y="524"/>
                  </a:lnTo>
                  <a:lnTo>
                    <a:pt x="30" y="524"/>
                  </a:lnTo>
                  <a:lnTo>
                    <a:pt x="30" y="488"/>
                  </a:lnTo>
                  <a:lnTo>
                    <a:pt x="34" y="483"/>
                  </a:lnTo>
                  <a:lnTo>
                    <a:pt x="58" y="483"/>
                  </a:lnTo>
                  <a:lnTo>
                    <a:pt x="58" y="447"/>
                  </a:lnTo>
                  <a:lnTo>
                    <a:pt x="34" y="447"/>
                  </a:lnTo>
                  <a:lnTo>
                    <a:pt x="30" y="442"/>
                  </a:lnTo>
                  <a:lnTo>
                    <a:pt x="30" y="365"/>
                  </a:lnTo>
                  <a:lnTo>
                    <a:pt x="34" y="360"/>
                  </a:lnTo>
                  <a:lnTo>
                    <a:pt x="58" y="360"/>
                  </a:lnTo>
                  <a:lnTo>
                    <a:pt x="58" y="246"/>
                  </a:lnTo>
                  <a:lnTo>
                    <a:pt x="34" y="246"/>
                  </a:lnTo>
                  <a:lnTo>
                    <a:pt x="30" y="241"/>
                  </a:lnTo>
                  <a:lnTo>
                    <a:pt x="30" y="82"/>
                  </a:lnTo>
                  <a:lnTo>
                    <a:pt x="34" y="75"/>
                  </a:lnTo>
                  <a:lnTo>
                    <a:pt x="58" y="75"/>
                  </a:lnTo>
                  <a:lnTo>
                    <a:pt x="58" y="39"/>
                  </a:lnTo>
                  <a:lnTo>
                    <a:pt x="63" y="34"/>
                  </a:lnTo>
                  <a:lnTo>
                    <a:pt x="83" y="34"/>
                  </a:lnTo>
                  <a:lnTo>
                    <a:pt x="83" y="5"/>
                  </a:lnTo>
                  <a:lnTo>
                    <a:pt x="87" y="0"/>
                  </a:lnTo>
                  <a:close/>
                </a:path>
              </a:pathLst>
            </a:custGeom>
            <a:solidFill>
              <a:srgbClr val="0000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89" name="Google Shape;289;p39"/>
          <p:cNvSpPr/>
          <p:nvPr/>
        </p:nvSpPr>
        <p:spPr>
          <a:xfrm>
            <a:off x="4267200" y="2286000"/>
            <a:ext cx="3656012" cy="3046412"/>
          </a:xfrm>
          <a:prstGeom prst="roundRect">
            <a:avLst>
              <a:gd name="adj" fmla="val 11"/>
            </a:avLst>
          </a:prstGeom>
          <a:noFill/>
          <a:ln w="284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Reverse Engineering</a:t>
            </a:r>
          </a:p>
        </p:txBody>
      </p:sp>
      <p:sp>
        <p:nvSpPr>
          <p:cNvPr id="3" name="Rectangle 2"/>
          <p:cNvSpPr/>
          <p:nvPr/>
        </p:nvSpPr>
        <p:spPr>
          <a:xfrm>
            <a:off x="595745" y="1659285"/>
            <a:ext cx="8091055" cy="4708981"/>
          </a:xfrm>
          <a:prstGeom prst="rect">
            <a:avLst/>
          </a:prstGeom>
        </p:spPr>
        <p:txBody>
          <a:bodyPr wrap="square">
            <a:spAutoFit/>
          </a:bodyPr>
          <a:lstStyle/>
          <a:p>
            <a:pPr fontAlgn="base"/>
            <a:r>
              <a:rPr lang="en-US" sz="2000" b="1" dirty="0">
                <a:solidFill>
                  <a:srgbClr val="273239"/>
                </a:solidFill>
                <a:latin typeface="urw-din"/>
              </a:rPr>
              <a:t>Software Reverse Engineering</a:t>
            </a:r>
            <a:r>
              <a:rPr lang="en-US" sz="2000" dirty="0">
                <a:solidFill>
                  <a:srgbClr val="273239"/>
                </a:solidFill>
                <a:latin typeface="urw-din"/>
              </a:rPr>
              <a:t> is a process of recovering the design, requirement specifications and functions of a product from an analysis of its code. It builds a program database and generates information from this. </a:t>
            </a:r>
          </a:p>
          <a:p>
            <a:pPr fontAlgn="base"/>
            <a:r>
              <a:rPr lang="en-US" sz="2000" dirty="0">
                <a:solidFill>
                  <a:srgbClr val="273239"/>
                </a:solidFill>
                <a:latin typeface="urw-din"/>
              </a:rPr>
              <a:t>The purpose of reverse engineering is to facilitate the maintenance work by improving the understandability of a system and to produce the necessary documents for a legacy system. </a:t>
            </a:r>
            <a:endParaRPr lang="en-US" sz="2000" dirty="0" smtClean="0">
              <a:solidFill>
                <a:srgbClr val="273239"/>
              </a:solidFill>
              <a:latin typeface="urw-din"/>
            </a:endParaRPr>
          </a:p>
          <a:p>
            <a:pPr fontAlgn="base"/>
            <a:endParaRPr lang="en-US" sz="2000" dirty="0">
              <a:solidFill>
                <a:srgbClr val="273239"/>
              </a:solidFill>
              <a:latin typeface="urw-din"/>
            </a:endParaRPr>
          </a:p>
          <a:p>
            <a:pPr fontAlgn="base"/>
            <a:r>
              <a:rPr lang="en-US" sz="2000" b="1" dirty="0">
                <a:solidFill>
                  <a:srgbClr val="273239"/>
                </a:solidFill>
                <a:latin typeface="urw-din"/>
              </a:rPr>
              <a:t>Reverse Engineering Goals:</a:t>
            </a:r>
            <a:r>
              <a:rPr lang="en-US" sz="2000" dirty="0">
                <a:solidFill>
                  <a:srgbClr val="273239"/>
                </a:solidFill>
                <a:latin typeface="urw-din"/>
              </a:rPr>
              <a:t> </a:t>
            </a:r>
            <a:br>
              <a:rPr lang="en-US" sz="2000" dirty="0">
                <a:solidFill>
                  <a:srgbClr val="273239"/>
                </a:solidFill>
                <a:latin typeface="urw-din"/>
              </a:rPr>
            </a:br>
            <a:r>
              <a:rPr lang="en-US" sz="2000" dirty="0">
                <a:solidFill>
                  <a:srgbClr val="273239"/>
                </a:solidFill>
                <a:latin typeface="urw-din"/>
              </a:rPr>
              <a:t> </a:t>
            </a:r>
          </a:p>
          <a:p>
            <a:pPr fontAlgn="base">
              <a:buFont typeface="Arial" panose="020B0604020202020204" pitchFamily="34" charset="0"/>
              <a:buChar char="•"/>
            </a:pPr>
            <a:r>
              <a:rPr lang="en-US" sz="2000" dirty="0">
                <a:solidFill>
                  <a:srgbClr val="273239"/>
                </a:solidFill>
                <a:latin typeface="urw-din"/>
              </a:rPr>
              <a:t>Cope with Complexity.</a:t>
            </a:r>
          </a:p>
          <a:p>
            <a:pPr fontAlgn="base">
              <a:buFont typeface="Arial" panose="020B0604020202020204" pitchFamily="34" charset="0"/>
              <a:buChar char="•"/>
            </a:pPr>
            <a:r>
              <a:rPr lang="en-US" sz="2000" dirty="0">
                <a:solidFill>
                  <a:srgbClr val="273239"/>
                </a:solidFill>
                <a:latin typeface="urw-din"/>
              </a:rPr>
              <a:t>Recover lost information.</a:t>
            </a:r>
          </a:p>
          <a:p>
            <a:pPr fontAlgn="base">
              <a:buFont typeface="Arial" panose="020B0604020202020204" pitchFamily="34" charset="0"/>
              <a:buChar char="•"/>
            </a:pPr>
            <a:r>
              <a:rPr lang="en-US" sz="2000" dirty="0">
                <a:solidFill>
                  <a:srgbClr val="273239"/>
                </a:solidFill>
                <a:latin typeface="urw-din"/>
              </a:rPr>
              <a:t>Detect side effects.</a:t>
            </a:r>
          </a:p>
          <a:p>
            <a:pPr fontAlgn="base">
              <a:buFont typeface="Arial" panose="020B0604020202020204" pitchFamily="34" charset="0"/>
              <a:buChar char="•"/>
            </a:pPr>
            <a:r>
              <a:rPr lang="en-US" sz="2000" dirty="0" smtClean="0">
                <a:solidFill>
                  <a:srgbClr val="273239"/>
                </a:solidFill>
                <a:latin typeface="urw-din"/>
              </a:rPr>
              <a:t>Synthesize </a:t>
            </a:r>
            <a:r>
              <a:rPr lang="en-US" sz="2000" dirty="0">
                <a:solidFill>
                  <a:srgbClr val="273239"/>
                </a:solidFill>
                <a:latin typeface="urw-din"/>
              </a:rPr>
              <a:t>higher abstraction.</a:t>
            </a:r>
          </a:p>
          <a:p>
            <a:pPr fontAlgn="base">
              <a:buFont typeface="Arial" panose="020B0604020202020204" pitchFamily="34" charset="0"/>
              <a:buChar char="•"/>
            </a:pPr>
            <a:r>
              <a:rPr lang="en-US" sz="2000" dirty="0">
                <a:solidFill>
                  <a:srgbClr val="273239"/>
                </a:solidFill>
                <a:latin typeface="urw-din"/>
              </a:rPr>
              <a:t>Facilitate Reuse.</a:t>
            </a:r>
          </a:p>
        </p:txBody>
      </p:sp>
    </p:spTree>
    <p:extLst>
      <p:ext uri="{BB962C8B-B14F-4D97-AF65-F5344CB8AC3E}">
        <p14:creationId xmlns:p14="http://schemas.microsoft.com/office/powerpoint/2010/main" val="3430514485"/>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926" y="486803"/>
            <a:ext cx="8354291" cy="6001643"/>
          </a:xfrm>
          <a:prstGeom prst="rect">
            <a:avLst/>
          </a:prstGeom>
        </p:spPr>
        <p:txBody>
          <a:bodyPr wrap="square">
            <a:spAutoFit/>
          </a:bodyPr>
          <a:lstStyle/>
          <a:p>
            <a:pPr fontAlgn="base"/>
            <a:r>
              <a:rPr lang="en-US" sz="2400" b="1" dirty="0">
                <a:solidFill>
                  <a:srgbClr val="273239"/>
                </a:solidFill>
                <a:latin typeface="urw-din"/>
              </a:rPr>
              <a:t>Steps of Software Reverse Engineering:</a:t>
            </a:r>
            <a:r>
              <a:rPr lang="en-US" sz="2400" dirty="0">
                <a:solidFill>
                  <a:srgbClr val="273239"/>
                </a:solidFill>
                <a:latin typeface="urw-din"/>
              </a:rPr>
              <a:t> </a:t>
            </a:r>
          </a:p>
          <a:p>
            <a:pPr fontAlgn="base"/>
            <a:r>
              <a:rPr lang="en-US" sz="2400" dirty="0">
                <a:solidFill>
                  <a:srgbClr val="273239"/>
                </a:solidFill>
                <a:latin typeface="urw-din"/>
              </a:rPr>
              <a:t> </a:t>
            </a:r>
          </a:p>
          <a:p>
            <a:pPr fontAlgn="base">
              <a:buFont typeface="+mj-lt"/>
              <a:buAutoNum type="arabicPeriod"/>
            </a:pPr>
            <a:r>
              <a:rPr lang="en-US" sz="2400" b="1" dirty="0">
                <a:solidFill>
                  <a:srgbClr val="273239"/>
                </a:solidFill>
                <a:latin typeface="urw-din"/>
              </a:rPr>
              <a:t>Collection Information:</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This step focuses on collecting all possible information (i.e., source design documents etc.) about the software.  </a:t>
            </a:r>
          </a:p>
          <a:p>
            <a:pPr fontAlgn="base">
              <a:buFont typeface="+mj-lt"/>
              <a:buAutoNum type="arabicPeriod"/>
            </a:pPr>
            <a:r>
              <a:rPr lang="en-US" sz="2400" b="1" dirty="0">
                <a:solidFill>
                  <a:srgbClr val="273239"/>
                </a:solidFill>
                <a:latin typeface="urw-din"/>
              </a:rPr>
              <a:t>Examining the information:</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The information collected in step-1 as studied so as to get familiar with the system.  </a:t>
            </a:r>
          </a:p>
          <a:p>
            <a:pPr fontAlgn="base">
              <a:buFont typeface="+mj-lt"/>
              <a:buAutoNum type="arabicPeriod"/>
            </a:pPr>
            <a:r>
              <a:rPr lang="en-US" sz="2400" b="1" dirty="0">
                <a:solidFill>
                  <a:srgbClr val="273239"/>
                </a:solidFill>
                <a:latin typeface="urw-din"/>
              </a:rPr>
              <a:t>Extracting the structure:</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This step concerns with identification of program structure in the form of structure chart where each node corresponds to some routine.  </a:t>
            </a:r>
          </a:p>
          <a:p>
            <a:pPr fontAlgn="base">
              <a:buFont typeface="+mj-lt"/>
              <a:buAutoNum type="arabicPeriod"/>
            </a:pPr>
            <a:r>
              <a:rPr lang="en-US" sz="2400" b="1" dirty="0">
                <a:solidFill>
                  <a:srgbClr val="273239"/>
                </a:solidFill>
                <a:latin typeface="urw-din"/>
              </a:rPr>
              <a:t>Recording the functionality:</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During this step processing details of each module of the structure, charts are recorded using structured language like decision table, etc.  </a:t>
            </a:r>
          </a:p>
        </p:txBody>
      </p:sp>
    </p:spTree>
    <p:extLst>
      <p:ext uri="{BB962C8B-B14F-4D97-AF65-F5344CB8AC3E}">
        <p14:creationId xmlns:p14="http://schemas.microsoft.com/office/powerpoint/2010/main" val="393789708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Answers</a:t>
            </a:r>
            <a:endParaRPr/>
          </a:p>
        </p:txBody>
      </p:sp>
      <p:sp>
        <p:nvSpPr>
          <p:cNvPr id="100" name="Google Shape;100;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Activities required or undertaken to conserve as nearly, and as long, as possible the original condition of an asset or resource while compensating for normal wear and tear</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life of your software does not end when it finally launches. In reality, its life has just begun</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To avoid any major breakdown</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
        <p:nvSpPr>
          <p:cNvPr id="101" name="Google Shape;101;p15"/>
          <p:cNvSpPr txBox="1"/>
          <p:nvPr/>
        </p:nvSpPr>
        <p:spPr>
          <a:xfrm>
            <a:off x="0" y="719137"/>
            <a:ext cx="187325" cy="276225"/>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a:t>
            </a:r>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6473" y="239893"/>
            <a:ext cx="7952508" cy="6370975"/>
          </a:xfrm>
          <a:prstGeom prst="rect">
            <a:avLst/>
          </a:prstGeom>
        </p:spPr>
        <p:txBody>
          <a:bodyPr wrap="square">
            <a:spAutoFit/>
          </a:bodyPr>
          <a:lstStyle/>
          <a:p>
            <a:pPr fontAlgn="base"/>
            <a:r>
              <a:rPr lang="en-US" sz="2400" b="1" dirty="0" smtClean="0">
                <a:solidFill>
                  <a:srgbClr val="273239"/>
                </a:solidFill>
                <a:latin typeface="urw-din"/>
              </a:rPr>
              <a:t>5. Recording </a:t>
            </a:r>
            <a:r>
              <a:rPr lang="en-US" sz="2400" b="1" dirty="0">
                <a:solidFill>
                  <a:srgbClr val="273239"/>
                </a:solidFill>
                <a:latin typeface="urw-din"/>
              </a:rPr>
              <a:t>data flow:</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From the information extracted in step-3 and step-4, set of data flow diagrams are derived to show the flow of data among the processes.  </a:t>
            </a:r>
            <a:endParaRPr lang="en-US" sz="2400" dirty="0" smtClean="0">
              <a:solidFill>
                <a:srgbClr val="273239"/>
              </a:solidFill>
              <a:latin typeface="urw-din"/>
            </a:endParaRPr>
          </a:p>
          <a:p>
            <a:pPr fontAlgn="base"/>
            <a:endParaRPr lang="en-US" sz="2400" dirty="0">
              <a:solidFill>
                <a:srgbClr val="273239"/>
              </a:solidFill>
              <a:latin typeface="urw-din"/>
            </a:endParaRPr>
          </a:p>
          <a:p>
            <a:pPr fontAlgn="base"/>
            <a:r>
              <a:rPr lang="en-US" sz="2400" b="1" dirty="0" smtClean="0">
                <a:solidFill>
                  <a:srgbClr val="273239"/>
                </a:solidFill>
                <a:latin typeface="urw-din"/>
              </a:rPr>
              <a:t>6. Recording </a:t>
            </a:r>
            <a:r>
              <a:rPr lang="en-US" sz="2400" b="1" dirty="0">
                <a:solidFill>
                  <a:srgbClr val="273239"/>
                </a:solidFill>
                <a:latin typeface="urw-din"/>
              </a:rPr>
              <a:t>control flow:</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High level control structure of the software is recorded. </a:t>
            </a:r>
            <a:endParaRPr lang="en-US" sz="2400" dirty="0" smtClean="0">
              <a:solidFill>
                <a:srgbClr val="273239"/>
              </a:solidFill>
              <a:latin typeface="urw-din"/>
            </a:endParaRPr>
          </a:p>
          <a:p>
            <a:pPr fontAlgn="base"/>
            <a:r>
              <a:rPr lang="en-US" sz="2400" dirty="0">
                <a:solidFill>
                  <a:srgbClr val="273239"/>
                </a:solidFill>
                <a:latin typeface="urw-din"/>
              </a:rPr>
              <a:t> </a:t>
            </a:r>
          </a:p>
          <a:p>
            <a:pPr fontAlgn="base"/>
            <a:r>
              <a:rPr lang="en-US" sz="2400" b="1" dirty="0" smtClean="0">
                <a:solidFill>
                  <a:srgbClr val="273239"/>
                </a:solidFill>
                <a:latin typeface="urw-din"/>
              </a:rPr>
              <a:t>7. Review </a:t>
            </a:r>
            <a:r>
              <a:rPr lang="en-US" sz="2400" b="1" dirty="0">
                <a:solidFill>
                  <a:srgbClr val="273239"/>
                </a:solidFill>
                <a:latin typeface="urw-din"/>
              </a:rPr>
              <a:t>extracted design:</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Design document extracted is reviewed several times to ensure consistency and correctness. It also ensures that the design represents the program.  </a:t>
            </a:r>
            <a:endParaRPr lang="en-US" sz="2400" dirty="0" smtClean="0">
              <a:solidFill>
                <a:srgbClr val="273239"/>
              </a:solidFill>
              <a:latin typeface="urw-din"/>
            </a:endParaRPr>
          </a:p>
          <a:p>
            <a:pPr fontAlgn="base"/>
            <a:endParaRPr lang="en-US" sz="2400" dirty="0">
              <a:solidFill>
                <a:srgbClr val="273239"/>
              </a:solidFill>
              <a:latin typeface="urw-din"/>
            </a:endParaRPr>
          </a:p>
          <a:p>
            <a:pPr fontAlgn="base"/>
            <a:r>
              <a:rPr lang="en-US" sz="2400" b="1" dirty="0" smtClean="0">
                <a:solidFill>
                  <a:srgbClr val="273239"/>
                </a:solidFill>
                <a:latin typeface="urw-din"/>
              </a:rPr>
              <a:t>8. Generate </a:t>
            </a:r>
            <a:r>
              <a:rPr lang="en-US" sz="2400" b="1" dirty="0">
                <a:solidFill>
                  <a:srgbClr val="273239"/>
                </a:solidFill>
                <a:latin typeface="urw-din"/>
              </a:rPr>
              <a:t>documentation:</a:t>
            </a:r>
            <a:r>
              <a:rPr lang="en-US" sz="2400" dirty="0">
                <a:solidFill>
                  <a:srgbClr val="273239"/>
                </a:solidFill>
                <a:latin typeface="urw-din"/>
              </a:rPr>
              <a:t> </a:t>
            </a:r>
            <a:br>
              <a:rPr lang="en-US" sz="2400" dirty="0">
                <a:solidFill>
                  <a:srgbClr val="273239"/>
                </a:solidFill>
                <a:latin typeface="urw-din"/>
              </a:rPr>
            </a:br>
            <a:r>
              <a:rPr lang="en-US" sz="2400" dirty="0">
                <a:solidFill>
                  <a:srgbClr val="273239"/>
                </a:solidFill>
                <a:latin typeface="urw-din"/>
              </a:rPr>
              <a:t>Finally, in this step, the complete documentation including SRS, design document, history, overview, etc. are recorded for future use. </a:t>
            </a:r>
            <a:endParaRPr lang="en-US" sz="2400" dirty="0">
              <a:solidFill>
                <a:srgbClr val="273239"/>
              </a:solidFill>
              <a:latin typeface="urw-din"/>
            </a:endParaRPr>
          </a:p>
        </p:txBody>
      </p:sp>
    </p:spTree>
    <p:extLst>
      <p:ext uri="{BB962C8B-B14F-4D97-AF65-F5344CB8AC3E}">
        <p14:creationId xmlns:p14="http://schemas.microsoft.com/office/powerpoint/2010/main" val="377809578"/>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4909" y="117693"/>
            <a:ext cx="7966364" cy="6740307"/>
          </a:xfrm>
          <a:prstGeom prst="rect">
            <a:avLst/>
          </a:prstGeom>
        </p:spPr>
        <p:txBody>
          <a:bodyPr wrap="square">
            <a:spAutoFit/>
          </a:bodyPr>
          <a:lstStyle/>
          <a:p>
            <a:pPr fontAlgn="base"/>
            <a:r>
              <a:rPr lang="en-US" sz="2400" b="1" dirty="0">
                <a:solidFill>
                  <a:srgbClr val="273239"/>
                </a:solidFill>
                <a:latin typeface="urw-din"/>
              </a:rPr>
              <a:t>Reverse Engineering Tools:</a:t>
            </a:r>
            <a:endParaRPr lang="en-US" sz="2400" dirty="0">
              <a:solidFill>
                <a:srgbClr val="273239"/>
              </a:solidFill>
              <a:latin typeface="urw-din"/>
            </a:endParaRPr>
          </a:p>
          <a:p>
            <a:pPr fontAlgn="base"/>
            <a:r>
              <a:rPr lang="en-US" sz="2400" dirty="0">
                <a:solidFill>
                  <a:srgbClr val="273239"/>
                </a:solidFill>
                <a:latin typeface="urw-din"/>
              </a:rPr>
              <a:t>Reverse engineering if done manually would consume lot of time and human </a:t>
            </a:r>
            <a:r>
              <a:rPr lang="en-US" sz="2400" dirty="0" err="1">
                <a:solidFill>
                  <a:srgbClr val="273239"/>
                </a:solidFill>
                <a:latin typeface="urw-din"/>
              </a:rPr>
              <a:t>labour</a:t>
            </a:r>
            <a:r>
              <a:rPr lang="en-US" sz="2400" dirty="0">
                <a:solidFill>
                  <a:srgbClr val="273239"/>
                </a:solidFill>
                <a:latin typeface="urw-din"/>
              </a:rPr>
              <a:t> and hence must be supported by automated tools. Some of tools are given below</a:t>
            </a:r>
            <a:r>
              <a:rPr lang="en-US" sz="2400" dirty="0" smtClean="0">
                <a:solidFill>
                  <a:srgbClr val="273239"/>
                </a:solidFill>
                <a:latin typeface="urw-din"/>
              </a:rPr>
              <a:t>:</a:t>
            </a:r>
          </a:p>
          <a:p>
            <a:pPr fontAlgn="base"/>
            <a:endParaRPr lang="en-US" sz="2400" dirty="0">
              <a:solidFill>
                <a:srgbClr val="273239"/>
              </a:solidFill>
              <a:latin typeface="urw-din"/>
            </a:endParaRPr>
          </a:p>
          <a:p>
            <a:pPr fontAlgn="base">
              <a:buFont typeface="Arial" panose="020B0604020202020204" pitchFamily="34" charset="0"/>
              <a:buChar char="•"/>
            </a:pPr>
            <a:r>
              <a:rPr lang="en-US" sz="2400" b="1" dirty="0">
                <a:solidFill>
                  <a:srgbClr val="273239"/>
                </a:solidFill>
                <a:latin typeface="urw-din"/>
              </a:rPr>
              <a:t>CIAO and CIA: </a:t>
            </a:r>
            <a:r>
              <a:rPr lang="en-US" sz="2400" dirty="0">
                <a:solidFill>
                  <a:srgbClr val="273239"/>
                </a:solidFill>
                <a:latin typeface="urw-din"/>
              </a:rPr>
              <a:t> A graphical navigator for software and web repositories along with a collection of Reverse Engineering tools</a:t>
            </a:r>
            <a:r>
              <a:rPr lang="en-US" sz="2400" dirty="0" smtClean="0">
                <a:solidFill>
                  <a:srgbClr val="273239"/>
                </a:solidFill>
                <a:latin typeface="urw-din"/>
              </a:rPr>
              <a:t>.</a:t>
            </a:r>
          </a:p>
          <a:p>
            <a:pPr fontAlgn="base">
              <a:buFont typeface="Arial" panose="020B0604020202020204" pitchFamily="34" charset="0"/>
              <a:buChar char="•"/>
            </a:pPr>
            <a:endParaRPr lang="en-US" sz="2400" dirty="0">
              <a:solidFill>
                <a:srgbClr val="273239"/>
              </a:solidFill>
              <a:latin typeface="urw-din"/>
            </a:endParaRPr>
          </a:p>
          <a:p>
            <a:pPr fontAlgn="base">
              <a:buFont typeface="Arial" panose="020B0604020202020204" pitchFamily="34" charset="0"/>
              <a:buChar char="•"/>
            </a:pPr>
            <a:r>
              <a:rPr lang="en-US" sz="2400" b="1" dirty="0" err="1">
                <a:solidFill>
                  <a:srgbClr val="273239"/>
                </a:solidFill>
                <a:latin typeface="urw-din"/>
              </a:rPr>
              <a:t>Rigi</a:t>
            </a:r>
            <a:r>
              <a:rPr lang="en-US" sz="2400" b="1" dirty="0">
                <a:solidFill>
                  <a:srgbClr val="273239"/>
                </a:solidFill>
                <a:latin typeface="urw-din"/>
              </a:rPr>
              <a:t>: </a:t>
            </a:r>
            <a:r>
              <a:rPr lang="en-US" sz="2400" dirty="0">
                <a:solidFill>
                  <a:srgbClr val="273239"/>
                </a:solidFill>
                <a:latin typeface="urw-din"/>
              </a:rPr>
              <a:t>A visual software understanding tool</a:t>
            </a:r>
            <a:r>
              <a:rPr lang="en-US" sz="2400" dirty="0" smtClean="0">
                <a:solidFill>
                  <a:srgbClr val="273239"/>
                </a:solidFill>
                <a:latin typeface="urw-din"/>
              </a:rPr>
              <a:t>.</a:t>
            </a:r>
          </a:p>
          <a:p>
            <a:pPr fontAlgn="base">
              <a:buFont typeface="Arial" panose="020B0604020202020204" pitchFamily="34" charset="0"/>
              <a:buChar char="•"/>
            </a:pPr>
            <a:endParaRPr lang="en-US" sz="2400" dirty="0">
              <a:solidFill>
                <a:srgbClr val="273239"/>
              </a:solidFill>
              <a:latin typeface="urw-din"/>
            </a:endParaRPr>
          </a:p>
          <a:p>
            <a:pPr fontAlgn="base">
              <a:buFont typeface="Arial" panose="020B0604020202020204" pitchFamily="34" charset="0"/>
              <a:buChar char="•"/>
            </a:pPr>
            <a:r>
              <a:rPr lang="en-US" sz="2400" b="1" dirty="0">
                <a:solidFill>
                  <a:srgbClr val="273239"/>
                </a:solidFill>
                <a:latin typeface="urw-din"/>
              </a:rPr>
              <a:t>Bunch: </a:t>
            </a:r>
            <a:r>
              <a:rPr lang="en-US" sz="2400" dirty="0">
                <a:solidFill>
                  <a:srgbClr val="273239"/>
                </a:solidFill>
                <a:latin typeface="urw-din"/>
              </a:rPr>
              <a:t>A software clustering/modularization tool</a:t>
            </a:r>
            <a:r>
              <a:rPr lang="en-US" sz="2400" dirty="0" smtClean="0">
                <a:solidFill>
                  <a:srgbClr val="273239"/>
                </a:solidFill>
                <a:latin typeface="urw-din"/>
              </a:rPr>
              <a:t>.</a:t>
            </a:r>
          </a:p>
          <a:p>
            <a:pPr fontAlgn="base">
              <a:buFont typeface="Arial" panose="020B0604020202020204" pitchFamily="34" charset="0"/>
              <a:buChar char="•"/>
            </a:pPr>
            <a:endParaRPr lang="en-US" sz="2400" dirty="0">
              <a:solidFill>
                <a:srgbClr val="273239"/>
              </a:solidFill>
              <a:latin typeface="urw-din"/>
            </a:endParaRPr>
          </a:p>
          <a:p>
            <a:pPr fontAlgn="base">
              <a:buFont typeface="Arial" panose="020B0604020202020204" pitchFamily="34" charset="0"/>
              <a:buChar char="•"/>
            </a:pPr>
            <a:r>
              <a:rPr lang="en-US" sz="2400" b="1" dirty="0">
                <a:solidFill>
                  <a:srgbClr val="273239"/>
                </a:solidFill>
                <a:latin typeface="urw-din"/>
              </a:rPr>
              <a:t>GEN++: </a:t>
            </a:r>
            <a:r>
              <a:rPr lang="en-US" sz="2400" dirty="0">
                <a:solidFill>
                  <a:srgbClr val="273239"/>
                </a:solidFill>
                <a:latin typeface="urw-din"/>
              </a:rPr>
              <a:t>An application generator to support development of analysis tools for the C++ language</a:t>
            </a:r>
            <a:r>
              <a:rPr lang="en-US" sz="2400" dirty="0" smtClean="0">
                <a:solidFill>
                  <a:srgbClr val="273239"/>
                </a:solidFill>
                <a:latin typeface="urw-din"/>
              </a:rPr>
              <a:t>.</a:t>
            </a:r>
          </a:p>
          <a:p>
            <a:pPr fontAlgn="base">
              <a:buFont typeface="Arial" panose="020B0604020202020204" pitchFamily="34" charset="0"/>
              <a:buChar char="•"/>
            </a:pPr>
            <a:endParaRPr lang="en-US" sz="2400" dirty="0">
              <a:solidFill>
                <a:srgbClr val="273239"/>
              </a:solidFill>
              <a:latin typeface="urw-din"/>
            </a:endParaRPr>
          </a:p>
          <a:p>
            <a:pPr fontAlgn="base">
              <a:buFont typeface="Arial" panose="020B0604020202020204" pitchFamily="34" charset="0"/>
              <a:buChar char="•"/>
            </a:pPr>
            <a:r>
              <a:rPr lang="en-US" sz="2400" b="1" dirty="0">
                <a:solidFill>
                  <a:srgbClr val="273239"/>
                </a:solidFill>
                <a:latin typeface="urw-din"/>
              </a:rPr>
              <a:t>PBS: </a:t>
            </a:r>
            <a:r>
              <a:rPr lang="en-US" sz="2400" dirty="0">
                <a:solidFill>
                  <a:srgbClr val="273239"/>
                </a:solidFill>
                <a:latin typeface="urw-din"/>
              </a:rPr>
              <a:t>Software Bookshelf tools for extracting and visualizing the architecture of programs.</a:t>
            </a:r>
          </a:p>
        </p:txBody>
      </p:sp>
    </p:spTree>
    <p:extLst>
      <p:ext uri="{BB962C8B-B14F-4D97-AF65-F5344CB8AC3E}">
        <p14:creationId xmlns:p14="http://schemas.microsoft.com/office/powerpoint/2010/main" val="845743782"/>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32</a:t>
            </a:fld>
            <a:endParaRPr/>
          </a:p>
        </p:txBody>
      </p:sp>
      <p:sp>
        <p:nvSpPr>
          <p:cNvPr id="296" name="Google Shape;296;p40"/>
          <p:cNvSpPr txBox="1">
            <a:spLocks noGrp="1"/>
          </p:cNvSpPr>
          <p:nvPr>
            <p:ph type="title"/>
          </p:nvPr>
        </p:nvSpPr>
        <p:spPr>
          <a:xfrm>
            <a:off x="0" y="255587"/>
            <a:ext cx="9144000" cy="609600"/>
          </a:xfrm>
          <a:prstGeom prst="rect">
            <a:avLst/>
          </a:prstGeom>
          <a:noFill/>
          <a:ln>
            <a:noFill/>
          </a:ln>
        </p:spPr>
        <p:txBody>
          <a:bodyPr spcFirstLastPara="1" wrap="square" lIns="18000" tIns="46800" rIns="18000" bIns="46800" anchor="ctr" anchorCtr="0">
            <a:noAutofit/>
          </a:bodyPr>
          <a:lstStyle/>
          <a:p>
            <a:pPr marL="0" lvl="0" indent="0" algn="ctr" rtl="0">
              <a:lnSpc>
                <a:spcPct val="63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SOFTWARE REENGINEERING</a:t>
            </a:r>
            <a:endParaRPr/>
          </a:p>
        </p:txBody>
      </p:sp>
      <p:sp>
        <p:nvSpPr>
          <p:cNvPr id="297" name="Google Shape;297;p40"/>
          <p:cNvSpPr txBox="1">
            <a:spLocks noGrp="1"/>
          </p:cNvSpPr>
          <p:nvPr>
            <p:ph type="body" idx="1"/>
          </p:nvPr>
        </p:nvSpPr>
        <p:spPr>
          <a:xfrm>
            <a:off x="0" y="1196975"/>
            <a:ext cx="9144000" cy="5429250"/>
          </a:xfrm>
          <a:prstGeom prst="rect">
            <a:avLst/>
          </a:prstGeom>
          <a:noFill/>
          <a:ln>
            <a:noFill/>
          </a:ln>
        </p:spPr>
        <p:txBody>
          <a:bodyPr spcFirstLastPara="1" wrap="square" lIns="18000" tIns="46800" rIns="18000" bIns="46800" anchor="t" anchorCtr="0">
            <a:noAutofit/>
          </a:bodyPr>
          <a:lstStyle/>
          <a:p>
            <a:pPr marL="342900" lvl="0" indent="-3429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Advantages of reengineering: </a:t>
            </a:r>
            <a:endParaRPr/>
          </a:p>
          <a:p>
            <a:pPr marL="742950" lvl="1" indent="-28575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Produces better design  than the original product. </a:t>
            </a:r>
            <a:endParaRPr/>
          </a:p>
          <a:p>
            <a:pPr marL="742950" lvl="1" indent="-285750" algn="l" rtl="0">
              <a:lnSpc>
                <a:spcPct val="100000"/>
              </a:lnSpc>
              <a:spcBef>
                <a:spcPts val="80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Produces required documents.</a:t>
            </a:r>
            <a:endParaRPr/>
          </a:p>
          <a:p>
            <a:pPr marL="742950" lvl="1" indent="-285750" algn="l" rtl="0">
              <a:lnSpc>
                <a:spcPct val="100000"/>
              </a:lnSpc>
              <a:spcBef>
                <a:spcPts val="80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Often results in higher efficiency. </a:t>
            </a:r>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457200" y="274637"/>
            <a:ext cx="8229600" cy="4905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libri"/>
              <a:buNone/>
            </a:pPr>
            <a:r>
              <a:rPr lang="en-US" sz="3000" b="0" i="0" u="none">
                <a:solidFill>
                  <a:schemeClr val="dk1"/>
                </a:solidFill>
                <a:latin typeface="Calibri"/>
                <a:ea typeface="Calibri"/>
                <a:cs typeface="Calibri"/>
                <a:sym typeface="Calibri"/>
              </a:rPr>
              <a:t>THE ECONOMICS OF REENGINEERING</a:t>
            </a:r>
            <a:endParaRPr/>
          </a:p>
        </p:txBody>
      </p:sp>
      <p:sp>
        <p:nvSpPr>
          <p:cNvPr id="303" name="Google Shape;303;p41"/>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In a perfect world, every unmaintainable program would be retired immediately, to be replaced by high-quality, reengineered applications developed using modern software engineering practices. </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But we live in a world of limited resources. Reengineering drains resources that can be used for other business purposes. Therefore, before an organization attempts to reengineer an existing application, it should perform a cost-benefit analysis.</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 cost-benefit analysis model for reengineering has been proposed.</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Nine parameters are defined.</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cost-benefit analysis presented in these equations can be performed for all high priority applications identified during inventory analysis.</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 Those applications that show the highest cost-benefit can be targeted for reengineering, while work on others can be postponed until resources are available.</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309" name="Google Shape;309;p42"/>
          <p:cNvPicPr preferRelativeResize="0">
            <a:picLocks noGrp="1"/>
          </p:cNvPicPr>
          <p:nvPr>
            <p:ph type="body" idx="1"/>
          </p:nvPr>
        </p:nvPicPr>
        <p:blipFill rotWithShape="1">
          <a:blip r:embed="rId3">
            <a:alphaModFix/>
          </a:blip>
          <a:srcRect/>
          <a:stretch/>
        </p:blipFill>
        <p:spPr>
          <a:xfrm>
            <a:off x="179387" y="274637"/>
            <a:ext cx="8785225" cy="3225800"/>
          </a:xfrm>
          <a:prstGeom prst="rect">
            <a:avLst/>
          </a:prstGeom>
          <a:noFill/>
          <a:ln>
            <a:noFill/>
          </a:ln>
        </p:spPr>
      </p:pic>
      <p:pic>
        <p:nvPicPr>
          <p:cNvPr id="310" name="Google Shape;310;p42"/>
          <p:cNvPicPr preferRelativeResize="0"/>
          <p:nvPr/>
        </p:nvPicPr>
        <p:blipFill rotWithShape="1">
          <a:blip r:embed="rId4">
            <a:alphaModFix/>
          </a:blip>
          <a:srcRect/>
          <a:stretch/>
        </p:blipFill>
        <p:spPr>
          <a:xfrm>
            <a:off x="323850" y="3500437"/>
            <a:ext cx="8362950" cy="3357562"/>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Introduction</a:t>
            </a:r>
            <a:endParaRPr/>
          </a:p>
        </p:txBody>
      </p:sp>
      <p:sp>
        <p:nvSpPr>
          <p:cNvPr id="107" name="Google Shape;107;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Software maintenance in software engineering</a:t>
            </a:r>
            <a:r>
              <a:rPr lang="en-US" sz="2400" b="0" i="0" u="none">
                <a:solidFill>
                  <a:schemeClr val="dk1"/>
                </a:solidFill>
                <a:latin typeface="Calibri"/>
                <a:ea typeface="Calibri"/>
                <a:cs typeface="Calibri"/>
                <a:sym typeface="Calibri"/>
              </a:rPr>
              <a:t> is the modification of a </a:t>
            </a:r>
            <a:r>
              <a:rPr lang="en-US" sz="2400" b="1" i="0" u="none">
                <a:solidFill>
                  <a:schemeClr val="dk1"/>
                </a:solidFill>
                <a:latin typeface="Calibri"/>
                <a:ea typeface="Calibri"/>
                <a:cs typeface="Calibri"/>
                <a:sym typeface="Calibri"/>
              </a:rPr>
              <a:t>software</a:t>
            </a:r>
            <a:r>
              <a:rPr lang="en-US" sz="2400" b="0" i="0" u="none">
                <a:solidFill>
                  <a:schemeClr val="dk1"/>
                </a:solidFill>
                <a:latin typeface="Calibri"/>
                <a:ea typeface="Calibri"/>
                <a:cs typeface="Calibri"/>
                <a:sym typeface="Calibri"/>
              </a:rPr>
              <a:t> product after delivery</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to correct faults,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to improve performance or other attributes.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 common perception of </a:t>
            </a:r>
            <a:r>
              <a:rPr lang="en-US" sz="2400" b="1" i="0" u="none">
                <a:solidFill>
                  <a:schemeClr val="dk1"/>
                </a:solidFill>
                <a:latin typeface="Calibri"/>
                <a:ea typeface="Calibri"/>
                <a:cs typeface="Calibri"/>
                <a:sym typeface="Calibri"/>
              </a:rPr>
              <a:t>maintenance</a:t>
            </a:r>
            <a:r>
              <a:rPr lang="en-US" sz="2400" b="0" i="0" u="none">
                <a:solidFill>
                  <a:schemeClr val="dk1"/>
                </a:solidFill>
                <a:latin typeface="Calibri"/>
                <a:ea typeface="Calibri"/>
                <a:cs typeface="Calibri"/>
                <a:sym typeface="Calibri"/>
              </a:rPr>
              <a:t> is that it merely involves fixing defects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Software maintenance is widely accepted part of SDLC now a days.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It stands for all the modifications and updates done after the delivery of software</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Types of Maintenance </a:t>
            </a:r>
            <a:endParaRPr/>
          </a:p>
        </p:txBody>
      </p:sp>
      <p:sp>
        <p:nvSpPr>
          <p:cNvPr id="113" name="Google Shape;113;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Corrective Maintenance - This includes modifications and updates done in order to correct or fix bugs, which are either discovered by user or concluded by user error reports</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Adaptive Maintenance - This includes modifications and updates applied to keep the software product up-to date and tuned to the ever changing world of technology and business environment</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119" name="Google Shape;119;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Perfective Maintenance</a:t>
            </a:r>
            <a:r>
              <a:rPr lang="en-US" sz="2400" b="0" i="0" u="none">
                <a:solidFill>
                  <a:schemeClr val="dk1"/>
                </a:solidFill>
                <a:latin typeface="Calibri"/>
                <a:ea typeface="Calibri"/>
                <a:cs typeface="Calibri"/>
                <a:sym typeface="Calibri"/>
              </a:rPr>
              <a:t> - This includes modifications and updates done in order to keep the software usable over long period of time.</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It includes new features,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new user requirements for refining the software and improve its reliability and performance</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Preventive Maintenance</a:t>
            </a:r>
            <a:r>
              <a:rPr lang="en-US" sz="2400" b="0" i="0" u="none">
                <a:solidFill>
                  <a:schemeClr val="dk1"/>
                </a:solidFill>
                <a:latin typeface="Calibri"/>
                <a:ea typeface="Calibri"/>
                <a:cs typeface="Calibri"/>
                <a:sym typeface="Calibri"/>
              </a:rPr>
              <a:t> - This includes modifications and updates to prevent future problems of the software. It aims to attend problems, which are not significant at this moment but may cause serious issues in future</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a:picLocks noGrp="1"/>
          </p:cNvPicPr>
          <p:nvPr>
            <p:ph type="body" idx="1"/>
          </p:nvPr>
        </p:nvPicPr>
        <p:blipFill rotWithShape="1">
          <a:blip r:embed="rId3">
            <a:alphaModFix/>
          </a:blip>
          <a:srcRect/>
          <a:stretch/>
        </p:blipFill>
        <p:spPr>
          <a:xfrm>
            <a:off x="523875" y="1038225"/>
            <a:ext cx="7170737" cy="4610100"/>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Maintainability</a:t>
            </a:r>
            <a:endParaRPr/>
          </a:p>
        </p:txBody>
      </p:sp>
      <p:sp>
        <p:nvSpPr>
          <p:cNvPr id="130" name="Google Shape;130;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Maintainable software exhibits:</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Effective modularity.</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It makes use of design patterns that allow ease of understanding.</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It has been constructed using well-defined coding standards and conventions.</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It has undergone a variety of quality assurance techniques.</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It has been created by software engineers who recognize that they may not be around when changes must be made. </a:t>
            </a:r>
            <a:endParaRPr/>
          </a:p>
          <a:p>
            <a:pPr marL="342900" marR="0" lvl="0" indent="-342900" algn="just" rtl="0">
              <a:lnSpc>
                <a:spcPct val="100000"/>
              </a:lnSpc>
              <a:spcBef>
                <a:spcPts val="440"/>
              </a:spcBef>
              <a:spcAft>
                <a:spcPts val="0"/>
              </a:spcAft>
              <a:buClr>
                <a:schemeClr val="dk1"/>
              </a:buClr>
              <a:buSzPts val="2200"/>
              <a:buFont typeface="Calibri"/>
              <a:buAutoNum type="arabicPeriod"/>
            </a:pPr>
            <a:r>
              <a:rPr lang="en-US" sz="2200" b="0" i="0" u="none">
                <a:solidFill>
                  <a:schemeClr val="dk1"/>
                </a:solidFill>
                <a:latin typeface="Calibri"/>
                <a:ea typeface="Calibri"/>
                <a:cs typeface="Calibri"/>
                <a:sym typeface="Calibri"/>
              </a:rPr>
              <a:t>Therefore, the design and implementation of the software must “assist” the person who is making the change.</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33387" y="333375"/>
            <a:ext cx="8229600" cy="7064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SOFTWARE SUPPORTABILITY</a:t>
            </a:r>
            <a:endParaRPr/>
          </a:p>
        </p:txBody>
      </p:sp>
      <p:sp>
        <p:nvSpPr>
          <p:cNvPr id="136" name="Google Shape;136;p21"/>
          <p:cNvSpPr txBox="1">
            <a:spLocks noGrp="1"/>
          </p:cNvSpPr>
          <p:nvPr>
            <p:ph type="body" idx="1"/>
          </p:nvPr>
        </p:nvSpPr>
        <p:spPr>
          <a:xfrm>
            <a:off x="433387" y="1341437"/>
            <a:ext cx="8229600" cy="528955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1" i="0" u="none">
                <a:solidFill>
                  <a:schemeClr val="dk1"/>
                </a:solidFill>
                <a:latin typeface="Calibri"/>
                <a:ea typeface="Calibri"/>
                <a:cs typeface="Calibri"/>
                <a:sym typeface="Calibri"/>
              </a:rPr>
              <a:t>Definition: </a:t>
            </a:r>
            <a:r>
              <a:rPr lang="en-US" sz="2400" b="0" i="0" u="none">
                <a:solidFill>
                  <a:schemeClr val="dk1"/>
                </a:solidFill>
                <a:latin typeface="Calibri"/>
                <a:ea typeface="Calibri"/>
                <a:cs typeface="Calibri"/>
                <a:sym typeface="Calibri"/>
              </a:rPr>
              <a:t>The capability of supporting a software system over its whole product life. This implies satisfying any necessary needs or requirements, but also the provision of equipment, support infrastructure, additional software, facilities, manpower, or any other resource required to maintain the software operational and capable of satisfying its function.</a:t>
            </a:r>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2557</Words>
  <Application>Microsoft Office PowerPoint</Application>
  <PresentationFormat>On-screen Show (4:3)</PresentationFormat>
  <Paragraphs>185</Paragraphs>
  <Slides>34</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vt:lpstr>
      <vt:lpstr>urw-din</vt:lpstr>
      <vt:lpstr>Office Theme</vt:lpstr>
      <vt:lpstr>Software Maintenance</vt:lpstr>
      <vt:lpstr>Questions </vt:lpstr>
      <vt:lpstr>Answers</vt:lpstr>
      <vt:lpstr>Introduction</vt:lpstr>
      <vt:lpstr>Types of Maintenance </vt:lpstr>
      <vt:lpstr>PowerPoint Presentation</vt:lpstr>
      <vt:lpstr>PowerPoint Presentation</vt:lpstr>
      <vt:lpstr>Maintainability</vt:lpstr>
      <vt:lpstr>SOFTWARE SUPPORTABILITY</vt:lpstr>
      <vt:lpstr>PowerPoint Presentation</vt:lpstr>
      <vt:lpstr>REENGINEERING</vt:lpstr>
      <vt:lpstr>BUSINESS PROCESS REENGINEERING</vt:lpstr>
      <vt:lpstr>PowerPoint Presentation</vt:lpstr>
      <vt:lpstr>A BPR Model</vt:lpstr>
      <vt:lpstr>PowerPoint Presentation</vt:lpstr>
      <vt:lpstr>PowerPoint Presentation</vt:lpstr>
      <vt:lpstr>PowerPoint Presentation</vt:lpstr>
      <vt:lpstr>SOFTWARE REENGINEERING</vt:lpstr>
      <vt:lpstr>A Software Reengineering Process Model</vt:lpstr>
      <vt:lpstr>PowerPoint Presentation</vt:lpstr>
      <vt:lpstr>PowerPoint Presentation</vt:lpstr>
      <vt:lpstr>Software Reengineering Activities</vt:lpstr>
      <vt:lpstr>PowerPoint Presentation</vt:lpstr>
      <vt:lpstr>PowerPoint Presentation</vt:lpstr>
      <vt:lpstr>PowerPoint Presentation</vt:lpstr>
      <vt:lpstr>PowerPoint Presentation</vt:lpstr>
      <vt:lpstr>SOFTWARE REENGINEERING</vt:lpstr>
      <vt:lpstr>Reverse Engineering</vt:lpstr>
      <vt:lpstr>PowerPoint Presentation</vt:lpstr>
      <vt:lpstr>PowerPoint Presentation</vt:lpstr>
      <vt:lpstr>PowerPoint Presentation</vt:lpstr>
      <vt:lpstr>SOFTWARE REENGINEERING</vt:lpstr>
      <vt:lpstr>THE ECONOMICS OF REENGINEERING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dc:title>
  <cp:lastModifiedBy>parveen salan</cp:lastModifiedBy>
  <cp:revision>3</cp:revision>
  <dcterms:modified xsi:type="dcterms:W3CDTF">2022-11-30T07:02:21Z</dcterms:modified>
</cp:coreProperties>
</file>