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6858000" cx="9144000"/>
  <p:notesSz cx="6858000" cy="9144000"/>
  <p:embeddedFontLst>
    <p:embeddedFont>
      <p:font typeface="Constantia"/>
      <p:regular r:id="rId36"/>
      <p:bold r:id="rId37"/>
      <p:italic r:id="rId38"/>
      <p:boldItalic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2.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HelveticaNeue-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Constantia-bold.fntdata"/><Relationship Id="rId14" Type="http://schemas.openxmlformats.org/officeDocument/2006/relationships/slide" Target="slides/slide6.xml"/><Relationship Id="rId36" Type="http://schemas.openxmlformats.org/officeDocument/2006/relationships/font" Target="fonts/Constantia-regular.fntdata"/><Relationship Id="rId17" Type="http://schemas.openxmlformats.org/officeDocument/2006/relationships/slide" Target="slides/slide9.xml"/><Relationship Id="rId39" Type="http://schemas.openxmlformats.org/officeDocument/2006/relationships/font" Target="fonts/Constantia-boldItalic.fntdata"/><Relationship Id="rId16" Type="http://schemas.openxmlformats.org/officeDocument/2006/relationships/slide" Target="slides/slide8.xml"/><Relationship Id="rId38" Type="http://schemas.openxmlformats.org/officeDocument/2006/relationships/font" Target="fonts/Constantia-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3"/>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4" name="Shape 114"/>
        <p:cNvGrpSpPr/>
        <p:nvPr/>
      </p:nvGrpSpPr>
      <p:grpSpPr>
        <a:xfrm>
          <a:off x="0" y="0"/>
          <a:ext cx="0" cy="0"/>
          <a:chOff x="0" y="0"/>
          <a:chExt cx="0" cy="0"/>
        </a:xfrm>
      </p:grpSpPr>
      <p:sp>
        <p:nvSpPr>
          <p:cNvPr id="115" name="Google Shape;115;p1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7" name="Google Shape;117;p1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118" name="Google Shape;118;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5"/>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rot="5400000">
            <a:off x="2377281" y="15081"/>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10"/>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0"/>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0"/>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29327" y="-14808"/>
            <a:ext cx="9198219" cy="1083716"/>
            <a:chOff x="-29322" y="-1971"/>
            <a:chExt cx="9198255" cy="1086266"/>
          </a:xfrm>
        </p:grpSpPr>
        <p:sp>
          <p:nvSpPr>
            <p:cNvPr id="13" name="Google Shape;13;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 name="Google Shape;15;p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6" name="Google Shape;16;p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7" name="Google Shape;17;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 name="Google Shape;19;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 name="Shape 26"/>
        <p:cNvGrpSpPr/>
        <p:nvPr/>
      </p:nvGrpSpPr>
      <p:grpSpPr>
        <a:xfrm>
          <a:off x="0" y="0"/>
          <a:ext cx="0" cy="0"/>
          <a:chOff x="0" y="0"/>
          <a:chExt cx="0" cy="0"/>
        </a:xfrm>
      </p:grpSpPr>
      <p:sp>
        <p:nvSpPr>
          <p:cNvPr id="27" name="Google Shape;27;p3"/>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3"/>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0" name="Google Shape;30;p3"/>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34" name="Google Shape;34;p3"/>
          <p:cNvGrpSpPr/>
          <p:nvPr/>
        </p:nvGrpSpPr>
        <p:grpSpPr>
          <a:xfrm>
            <a:off x="-29327" y="-14808"/>
            <a:ext cx="9198219" cy="1083716"/>
            <a:chOff x="-29322" y="-1971"/>
            <a:chExt cx="9198255" cy="1086266"/>
          </a:xfrm>
        </p:grpSpPr>
        <p:sp>
          <p:nvSpPr>
            <p:cNvPr id="35" name="Google Shape;35;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
        <p:nvSpPr>
          <p:cNvPr id="88" name="Google Shape;88;p1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9" name="Google Shape;89;p1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90" name="Google Shape;90;p12"/>
          <p:cNvGrpSpPr/>
          <p:nvPr/>
        </p:nvGrpSpPr>
        <p:grpSpPr>
          <a:xfrm>
            <a:off x="-29327" y="-14808"/>
            <a:ext cx="9198219" cy="1083716"/>
            <a:chOff x="-29322" y="-1971"/>
            <a:chExt cx="9198255" cy="1086266"/>
          </a:xfrm>
        </p:grpSpPr>
        <p:sp>
          <p:nvSpPr>
            <p:cNvPr id="91" name="Google Shape;91;p1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3" name="Google Shape;93;p1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94" name="Google Shape;94;p1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95" name="Google Shape;95;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4"/>
          <p:cNvSpPr/>
          <p:nvPr/>
        </p:nvSpPr>
        <p:spPr>
          <a:xfrm flipH="1" rot="-10380000">
            <a:off x="3165475" y="1108075"/>
            <a:ext cx="5257800" cy="4114800"/>
          </a:xfrm>
          <a:custGeom>
            <a:rect b="b" l="l" r="r" t="t"/>
            <a:pathLst>
              <a:path extrusionOk="0" h="4114800" w="5257800">
                <a:moveTo>
                  <a:pt x="0" y="0"/>
                </a:moveTo>
                <a:lnTo>
                  <a:pt x="5107774" y="0"/>
                </a:lnTo>
                <a:lnTo>
                  <a:pt x="5257800" y="150026"/>
                </a:lnTo>
                <a:lnTo>
                  <a:pt x="5257800" y="4114800"/>
                </a:lnTo>
                <a:lnTo>
                  <a:pt x="0" y="4114800"/>
                </a:lnTo>
                <a:lnTo>
                  <a:pt x="0" y="0"/>
                </a:lnTo>
                <a:lnTo>
                  <a:pt x="0" y="0"/>
                </a:lnTo>
                <a:close/>
              </a:path>
            </a:pathLst>
          </a:custGeom>
          <a:solidFill>
            <a:srgbClr val="FFFFFF"/>
          </a:solidFill>
          <a:ln cap="rnd" cmpd="sng" w="9525">
            <a:solidFill>
              <a:srgbClr val="C0C0C0"/>
            </a:solidFill>
            <a:prstDash val="solid"/>
            <a:miter lim="800000"/>
            <a:headEnd len="sm" w="sm" type="none"/>
            <a:tailEnd len="sm" w="sm" type="none"/>
          </a:ln>
          <a:effectLst>
            <a:outerShdw blurRad="63500" sx="98500" kx="98485" dir="7500041" dist="38499" sy="100079">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4"/>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63500" dir="12899787" dist="6350">
              <a:srgbClr val="000000">
                <a:alpha val="46666"/>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10" name="Google Shape;110;p1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1" name="Google Shape;111;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4"/>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idx="4294967295"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marR="0" rtl="0" algn="r">
              <a:lnSpc>
                <a:spcPct val="100000"/>
              </a:lnSpc>
              <a:spcBef>
                <a:spcPts val="0"/>
              </a:spcBef>
              <a:spcAft>
                <a:spcPts val="0"/>
              </a:spcAft>
              <a:buClr>
                <a:srgbClr val="4CE0EA"/>
              </a:buClr>
              <a:buSzPts val="5600"/>
              <a:buFont typeface="Calibri"/>
              <a:buNone/>
            </a:pPr>
            <a:r>
              <a:rPr b="1" i="0" lang="en-US" sz="5600" u="none" cap="none" strike="noStrike">
                <a:solidFill>
                  <a:srgbClr val="4CE0EA"/>
                </a:solidFill>
                <a:latin typeface="Calibri"/>
                <a:ea typeface="Calibri"/>
                <a:cs typeface="Calibri"/>
                <a:sym typeface="Calibri"/>
              </a:rPr>
              <a:t>User Interface Design</a:t>
            </a:r>
            <a:endParaRPr b="1" i="0" sz="5600" u="none" cap="none" strike="noStrike">
              <a:solidFill>
                <a:srgbClr val="4CE0EA"/>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84" name="Google Shape;184;p2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Streamline interaction as skill levels advance and allow the interaction to be customized.</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Hide technical internals from the casual user</a:t>
            </a:r>
            <a:endParaRPr b="0" i="0" sz="2600" u="non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Design for direct interaction with objects that appear on the screen.</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b="0" i="0" lang="en-US" sz="4000" u="none">
                <a:solidFill>
                  <a:schemeClr val="dk2"/>
                </a:solidFill>
                <a:latin typeface="Calibri"/>
                <a:ea typeface="Calibri"/>
                <a:cs typeface="Calibri"/>
                <a:sym typeface="Calibri"/>
              </a:rPr>
              <a:t>Reduce the User’s Memory Load</a:t>
            </a:r>
            <a:endParaRPr/>
          </a:p>
        </p:txBody>
      </p:sp>
      <p:sp>
        <p:nvSpPr>
          <p:cNvPr id="190" name="Google Shape;190;p2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more a user has to remember, the more error-prone the interaction with the system will be.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It is for this reason that a well-designed user interface does not tax the user’s memory</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57200" y="704850"/>
            <a:ext cx="8229600" cy="7794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96" name="Google Shape;196;p2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Reduce demand on short-term memory</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Establish meaningful defaults</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Define shortcuts that are intuitive.</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The visual layout of the interface should be based on a real world metaphor</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Disclose information in a progressive fashion.</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457200" y="704850"/>
            <a:ext cx="8229600" cy="92392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Make the Interface Consistent</a:t>
            </a:r>
            <a:endParaRPr/>
          </a:p>
        </p:txBody>
      </p:sp>
      <p:sp>
        <p:nvSpPr>
          <p:cNvPr id="202" name="Google Shape;202;p2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interface should present and acquire information in a consistent fashion.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This implies that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(1) all visual information is organized according to a design standard that is maintained throughout all screen displays,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(2) input mechanisms are constrained to a limited set that are used consistently throughout the application.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(3) mechanisms for navigating from task to task are consistently defined and implemented</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704850"/>
            <a:ext cx="8229600" cy="7794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08" name="Google Shape;208;p2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Allow the user to put the current task into a meaningful context.</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Maintain consistency across a family of applications</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If past interactive models have created user expectations, do not make changes unless there is a compelling reason to do so</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71550" y="765175"/>
            <a:ext cx="7837487" cy="7032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User Interface Design Models</a:t>
            </a:r>
            <a:endParaRPr/>
          </a:p>
        </p:txBody>
      </p:sp>
      <p:sp>
        <p:nvSpPr>
          <p:cNvPr id="214" name="Google Shape;214;p30"/>
          <p:cNvSpPr txBox="1"/>
          <p:nvPr>
            <p:ph idx="1" type="body"/>
          </p:nvPr>
        </p:nvSpPr>
        <p:spPr>
          <a:xfrm>
            <a:off x="755650" y="1828800"/>
            <a:ext cx="7677150" cy="419258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User model — establishes the profile of all end users of the system</a:t>
            </a:r>
            <a:endParaRPr/>
          </a:p>
          <a:p>
            <a:pPr indent="-273050" lvl="0" marL="27305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To build an effective user interface, “all design should begin with an understanding of the intended users</a:t>
            </a:r>
            <a:endParaRPr/>
          </a:p>
          <a:p>
            <a:pPr indent="-246062" lvl="1" marL="639762" rtl="0" algn="l">
              <a:lnSpc>
                <a:spcPct val="100000"/>
              </a:lnSpc>
              <a:spcBef>
                <a:spcPts val="480"/>
              </a:spcBef>
              <a:spcAft>
                <a:spcPts val="0"/>
              </a:spcAft>
              <a:buClr>
                <a:schemeClr val="accent1"/>
              </a:buClr>
              <a:buSzPts val="2040"/>
              <a:buFont typeface="Noto Sans Symbols"/>
              <a:buChar char="⚫"/>
            </a:pPr>
            <a:r>
              <a:rPr b="0" i="0" lang="en-US" sz="2400" u="none">
                <a:solidFill>
                  <a:schemeClr val="dk1"/>
                </a:solidFill>
                <a:latin typeface="Constantia"/>
                <a:ea typeface="Constantia"/>
                <a:cs typeface="Constantia"/>
                <a:sym typeface="Constantia"/>
              </a:rPr>
              <a:t>Novices</a:t>
            </a:r>
            <a:endParaRPr/>
          </a:p>
          <a:p>
            <a:pPr indent="-246062" lvl="1" marL="639762" rtl="0" algn="l">
              <a:lnSpc>
                <a:spcPct val="100000"/>
              </a:lnSpc>
              <a:spcBef>
                <a:spcPts val="480"/>
              </a:spcBef>
              <a:spcAft>
                <a:spcPts val="0"/>
              </a:spcAft>
              <a:buClr>
                <a:schemeClr val="accent1"/>
              </a:buClr>
              <a:buSzPts val="2040"/>
              <a:buFont typeface="Noto Sans Symbols"/>
              <a:buChar char="⚫"/>
            </a:pPr>
            <a:r>
              <a:rPr b="0" i="0" lang="en-US" sz="2400" u="none">
                <a:solidFill>
                  <a:schemeClr val="dk1"/>
                </a:solidFill>
                <a:latin typeface="Constantia"/>
                <a:ea typeface="Constantia"/>
                <a:cs typeface="Constantia"/>
                <a:sym typeface="Constantia"/>
              </a:rPr>
              <a:t>Knowledgeable, intermittent users</a:t>
            </a:r>
            <a:endParaRPr/>
          </a:p>
          <a:p>
            <a:pPr indent="-246062" lvl="1" marL="639762" rtl="0" algn="l">
              <a:lnSpc>
                <a:spcPct val="100000"/>
              </a:lnSpc>
              <a:spcBef>
                <a:spcPts val="480"/>
              </a:spcBef>
              <a:spcAft>
                <a:spcPts val="0"/>
              </a:spcAft>
              <a:buClr>
                <a:schemeClr val="accent1"/>
              </a:buClr>
              <a:buSzPts val="2040"/>
              <a:buFont typeface="Noto Sans Symbols"/>
              <a:buChar char="⚫"/>
            </a:pPr>
            <a:r>
              <a:rPr b="0" i="0" lang="en-US" sz="2400" u="none">
                <a:solidFill>
                  <a:schemeClr val="dk1"/>
                </a:solidFill>
                <a:latin typeface="Constantia"/>
                <a:ea typeface="Constantia"/>
                <a:cs typeface="Constantia"/>
                <a:sym typeface="Constantia"/>
              </a:rPr>
              <a:t>Knowledgeable, frequent users</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20" name="Google Shape;220;p3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Design model</a:t>
            </a:r>
            <a:r>
              <a:rPr b="1" i="0" lang="en-US" sz="2600" u="none">
                <a:solidFill>
                  <a:schemeClr val="folHlink"/>
                </a:solidFill>
                <a:latin typeface="Constantia"/>
                <a:ea typeface="Constantia"/>
                <a:cs typeface="Constantia"/>
                <a:sym typeface="Constantia"/>
              </a:rPr>
              <a:t> </a:t>
            </a:r>
            <a:r>
              <a:rPr b="0" i="0" lang="en-US" sz="2600" u="none">
                <a:solidFill>
                  <a:schemeClr val="dk1"/>
                </a:solidFill>
                <a:latin typeface="Constantia"/>
                <a:ea typeface="Constantia"/>
                <a:cs typeface="Constantia"/>
                <a:sym typeface="Constantia"/>
              </a:rPr>
              <a:t>— a design realization of the user model</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Mental model (system perception)</a:t>
            </a:r>
            <a:r>
              <a:rPr b="0" i="0" lang="en-US" sz="2600" u="none">
                <a:solidFill>
                  <a:schemeClr val="folHlink"/>
                </a:solidFill>
                <a:latin typeface="Constantia"/>
                <a:ea typeface="Constantia"/>
                <a:cs typeface="Constantia"/>
                <a:sym typeface="Constantia"/>
              </a:rPr>
              <a:t> </a:t>
            </a:r>
            <a:r>
              <a:rPr b="0" i="0" lang="en-US" sz="2600" u="none">
                <a:solidFill>
                  <a:schemeClr val="dk1"/>
                </a:solidFill>
                <a:latin typeface="Constantia"/>
                <a:ea typeface="Constantia"/>
                <a:cs typeface="Constantia"/>
                <a:sym typeface="Constantia"/>
              </a:rPr>
              <a:t>— the user’s mental image of what the interface is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E.g working with any word processor software</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Implementation model </a:t>
            </a:r>
            <a:r>
              <a:rPr b="0" i="0" lang="en-US" sz="2600" u="none">
                <a:solidFill>
                  <a:schemeClr val="dk1"/>
                </a:solidFill>
                <a:latin typeface="Constantia"/>
                <a:ea typeface="Constantia"/>
                <a:cs typeface="Constantia"/>
                <a:sym typeface="Constantia"/>
              </a:rPr>
              <a:t>— the interface “look and feel” coupled with supporting information that describe interface syntax and semantics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Mental model and Implementation model are same</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User feel comfortable in using that system</a:t>
            </a:r>
            <a:endParaRPr/>
          </a:p>
          <a:p>
            <a:pPr indent="-128270" lvl="0" marL="273050" marR="0" rtl="0" algn="l">
              <a:spcBef>
                <a:spcPts val="480"/>
              </a:spcBef>
              <a:spcAft>
                <a:spcPts val="0"/>
              </a:spcAft>
              <a:buClr>
                <a:srgbClr val="0BD0D9"/>
              </a:buClr>
              <a:buSzPts val="2280"/>
              <a:buFont typeface="Noto Sans Symbols"/>
              <a:buNone/>
            </a:pPr>
            <a:r>
              <a:t/>
            </a:r>
            <a:endParaRPr b="0" i="0" sz="2400" u="none" cap="none" strike="noStrik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704850"/>
            <a:ext cx="8229600" cy="92392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 Process</a:t>
            </a:r>
            <a:endParaRPr/>
          </a:p>
        </p:txBody>
      </p:sp>
      <p:sp>
        <p:nvSpPr>
          <p:cNvPr id="226" name="Google Shape;226;p3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analysis and modeling</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profile of the users who will interact, skill level, business understanding (Slide No 21 &amp; 22)</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1" lang="en-US" sz="2400" u="none" cap="none" strike="noStrike">
                <a:solidFill>
                  <a:schemeClr val="dk1"/>
                </a:solidFill>
                <a:latin typeface="Constantia"/>
                <a:ea typeface="Constantia"/>
                <a:cs typeface="Constantia"/>
                <a:sym typeface="Constantia"/>
              </a:rPr>
              <a:t>task analysis </a:t>
            </a:r>
            <a:r>
              <a:rPr b="0" i="0" lang="en-US" sz="2400" u="none" cap="none" strike="noStrike">
                <a:solidFill>
                  <a:schemeClr val="dk1"/>
                </a:solidFill>
                <a:latin typeface="Constantia"/>
                <a:ea typeface="Constantia"/>
                <a:cs typeface="Constantia"/>
                <a:sym typeface="Constantia"/>
              </a:rPr>
              <a:t>is conducted, tasks that the user performs to accomplish the goals (Slide No 23 &amp; 24)</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Analysis of display content (Slide No 25)</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704850"/>
            <a:ext cx="8229600" cy="636587"/>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32" name="Google Shape;232;p33"/>
          <p:cNvSpPr txBox="1"/>
          <p:nvPr>
            <p:ph idx="1" type="body"/>
          </p:nvPr>
        </p:nvSpPr>
        <p:spPr>
          <a:xfrm>
            <a:off x="457200" y="1628775"/>
            <a:ext cx="8229600" cy="46958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Design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define a set of interface objects and actions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enable a user to perform all defined tasks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Construction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creation of a prototype that enables usage scenarios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Iterative process</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38" name="Google Shape;238;p3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Validation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the ability of the interface to implement every user task correctly</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the degree to which the interface is easy to use and easy to learn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the users’ acceptance of the interface</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549275"/>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Why User Interface</a:t>
            </a:r>
            <a:endParaRPr/>
          </a:p>
        </p:txBody>
      </p:sp>
      <p:sp>
        <p:nvSpPr>
          <p:cNvPr id="131" name="Google Shape;131;p1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Any system/product – human interaction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If a product is to be successful, it must exhibit good usability</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usability - a qualitative measure of the ease and efficiency with which a human can interact with system</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Initially people are required to conform to technology but now technology conforms to people</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Figure 11" id="243" name="Google Shape;243;p35"/>
          <p:cNvPicPr preferRelativeResize="0"/>
          <p:nvPr>
            <p:ph idx="1" type="body"/>
          </p:nvPr>
        </p:nvPicPr>
        <p:blipFill rotWithShape="1">
          <a:blip r:embed="rId3">
            <a:alphaModFix/>
          </a:blip>
          <a:srcRect b="0" l="0" r="0" t="0"/>
          <a:stretch/>
        </p:blipFill>
        <p:spPr>
          <a:xfrm>
            <a:off x="684212" y="1341437"/>
            <a:ext cx="7848600" cy="4305300"/>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idx="1" type="body"/>
          </p:nvPr>
        </p:nvSpPr>
        <p:spPr>
          <a:xfrm>
            <a:off x="827087" y="908050"/>
            <a:ext cx="7723187" cy="44656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users trained professionals, technician, clerical, or manufacturing workers?</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What level of formal education does the average user have?</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the users capable of learning from written materials or have they expressed a desire for classroom training?</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users expert typists or keyboard phobic?</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What is the age range of the user community?</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Will the users be represented predominately by one gender?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How are users compensated for the work they perform? </a:t>
            </a:r>
            <a:endParaRPr/>
          </a:p>
          <a:p>
            <a:pPr indent="-128270" lvl="0" marL="273050" rtl="0" algn="l">
              <a:spcBef>
                <a:spcPts val="480"/>
              </a:spcBef>
              <a:spcAft>
                <a:spcPts val="0"/>
              </a:spcAft>
              <a:buSzPts val="2280"/>
              <a:buNone/>
            </a:pPr>
            <a:r>
              <a:t/>
            </a:r>
            <a:endParaRPr b="0" i="0" sz="2400" u="non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idx="1" type="body"/>
          </p:nvPr>
        </p:nvSpPr>
        <p:spPr>
          <a:xfrm>
            <a:off x="539750" y="981075"/>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Do users work normal office hours or do they work until the job is done?</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Is the software to be an integral part of the work users do or will it be used only occasionally?</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What is the primary spoken language among users?</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What are the consequences if a user makes a mistake using the system?</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Are users experts in the subject matter that is addressed by the system?</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Do users want to know about the technology the sits behind the interface</a:t>
            </a:r>
            <a:r>
              <a:rPr b="0" i="0" lang="en-US" sz="1600" u="none">
                <a:solidFill>
                  <a:schemeClr val="dk1"/>
                </a:solidFill>
                <a:latin typeface="Constantia"/>
                <a:ea typeface="Constantia"/>
                <a:cs typeface="Constantia"/>
                <a:sym typeface="Constantia"/>
              </a:rPr>
              <a:t>?</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971550" y="908050"/>
            <a:ext cx="7394575" cy="518795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Answers the following questions …</a:t>
            </a:r>
            <a:endParaRPr/>
          </a:p>
          <a:p>
            <a:pPr indent="-246061" lvl="1" marL="639762" rtl="0" algn="l">
              <a:lnSpc>
                <a:spcPct val="90000"/>
              </a:lnSpc>
              <a:spcBef>
                <a:spcPts val="30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work will the user perform in specific circumstances?</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tasks and subtasks will be performed as the user does the work?</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specific problem domain objects will the user manipulate as work is performed?</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is the sequence of work tasks—the workflow?</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is the hierarchy of tasks?</a:t>
            </a:r>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Use-cases define basic interaction</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Task elaboration refines interactive tasks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Object elaboration identifies interface objects (classes)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Workflow analysis defines how a work process is completed when several people (and roles) are involved </a:t>
            </a:r>
            <a:endParaRPr/>
          </a:p>
          <a:p>
            <a:pPr indent="-128270" lvl="0" marL="273050" marR="0" rtl="0" algn="l">
              <a:spcBef>
                <a:spcPts val="480"/>
              </a:spcBef>
              <a:spcAft>
                <a:spcPts val="0"/>
              </a:spcAft>
              <a:buClr>
                <a:srgbClr val="0BD0D9"/>
              </a:buClr>
              <a:buSzPts val="2280"/>
              <a:buFont typeface="Noto Sans Symbols"/>
              <a:buNone/>
            </a:pPr>
            <a:r>
              <a:t/>
            </a:r>
            <a:endParaRPr b="0" i="0" sz="2400" u="non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idx="1" type="body"/>
          </p:nvPr>
        </p:nvSpPr>
        <p:spPr>
          <a:xfrm>
            <a:off x="755650" y="836612"/>
            <a:ext cx="8005762" cy="518318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different types of data assigned to consistent geographic locations on the screen (e.g., photos always appear in the upper right hand corner)?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Can the user customize the screen location for content?</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Is proper on-screen identification assigned to all content? </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If a large report is to be presented, how should it be partitioned for ease of understanding?</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Will mechanisms be available for moving directly to summary information for large collections of data.</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Will graphical output be scaled to fit within the bounds of the display device that is used?</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How will color to be used to enhance understanding?</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How will error messages and warning be presented to the user?</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Using information developed during interface analysis, define interface objects and actions (operations).</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Define events (user actions) that will cause the state of the user interface to change. Model this behavior.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Depict each interface state as it will actually look to the end-user.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Indicate how the user interprets the state of the system from information provided through the interface.</a:t>
            </a:r>
            <a:endParaRPr/>
          </a:p>
        </p:txBody>
      </p:sp>
      <p:sp>
        <p:nvSpPr>
          <p:cNvPr id="274" name="Google Shape;274;p41"/>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 Steps</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idx="1" type="body"/>
          </p:nvPr>
        </p:nvSpPr>
        <p:spPr>
          <a:xfrm>
            <a:off x="900112" y="2057400"/>
            <a:ext cx="7127875" cy="4035425"/>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Response time</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Help facilities</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Error handling</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Menu and command labeling</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Application accessibility</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Internationalization</a:t>
            </a:r>
            <a:endParaRPr/>
          </a:p>
        </p:txBody>
      </p:sp>
      <p:sp>
        <p:nvSpPr>
          <p:cNvPr id="280" name="Google Shape;280;p4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Design Issues</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37" name="Google Shape;137;p1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If software is difficult to use,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if it forces you into mistakes,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or if it frustrates your efforts to accomplish your goals,</a:t>
            </a:r>
            <a:endParaRPr/>
          </a:p>
          <a:p>
            <a:pPr indent="-273050" lvl="0" marL="273050" marR="0" rtl="0" algn="l">
              <a:lnSpc>
                <a:spcPct val="100000"/>
              </a:lnSpc>
              <a:spcBef>
                <a:spcPts val="520"/>
              </a:spcBef>
              <a:spcAft>
                <a:spcPts val="0"/>
              </a:spcAft>
              <a:buClr>
                <a:srgbClr val="0BD0D9"/>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 you won’t like it, regardless of the computational power it exhibits,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the content it delivers,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or the functionality it offers</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57200" y="704850"/>
            <a:ext cx="8229600" cy="92392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What is UI</a:t>
            </a:r>
            <a:endParaRPr/>
          </a:p>
        </p:txBody>
      </p:sp>
      <p:sp>
        <p:nvSpPr>
          <p:cNvPr id="143" name="Google Shape;143;p1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UI design creates an effective communication medium between a human and a computer</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 set of golden rules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 set of interaction mechanisms</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295400" y="1219200"/>
            <a:ext cx="5235575" cy="428625"/>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a:t>
            </a:r>
            <a:endParaRPr/>
          </a:p>
        </p:txBody>
      </p:sp>
      <p:sp>
        <p:nvSpPr>
          <p:cNvPr id="149" name="Google Shape;149;p20"/>
          <p:cNvSpPr txBox="1"/>
          <p:nvPr/>
        </p:nvSpPr>
        <p:spPr>
          <a:xfrm>
            <a:off x="2133600" y="2908300"/>
            <a:ext cx="206057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Easy to use?</a:t>
            </a:r>
            <a:endParaRPr/>
          </a:p>
        </p:txBody>
      </p:sp>
      <p:sp>
        <p:nvSpPr>
          <p:cNvPr id="150" name="Google Shape;150;p20"/>
          <p:cNvSpPr txBox="1"/>
          <p:nvPr/>
        </p:nvSpPr>
        <p:spPr>
          <a:xfrm>
            <a:off x="2501900" y="3390900"/>
            <a:ext cx="3195637" cy="8191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Easy to understand?</a:t>
            </a:r>
            <a:endParaRPr/>
          </a:p>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151" name="Google Shape;151;p20"/>
          <p:cNvSpPr txBox="1"/>
          <p:nvPr/>
        </p:nvSpPr>
        <p:spPr>
          <a:xfrm>
            <a:off x="1828800" y="2438400"/>
            <a:ext cx="22653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Easy to learn?</a:t>
            </a:r>
            <a:endParaRPr/>
          </a:p>
        </p:txBody>
      </p:sp>
      <p:pic>
        <p:nvPicPr>
          <p:cNvPr id="152" name="Google Shape;152;p20"/>
          <p:cNvPicPr preferRelativeResize="0"/>
          <p:nvPr/>
        </p:nvPicPr>
        <p:blipFill rotWithShape="1">
          <a:blip r:embed="rId3">
            <a:alphaModFix/>
          </a:blip>
          <a:srcRect b="0" l="0" r="0" t="0"/>
          <a:stretch/>
        </p:blipFill>
        <p:spPr>
          <a:xfrm>
            <a:off x="5410200" y="2895600"/>
            <a:ext cx="289560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143000" y="1066800"/>
            <a:ext cx="6477000" cy="690562"/>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a:t>
            </a:r>
            <a:endParaRPr/>
          </a:p>
        </p:txBody>
      </p:sp>
      <p:pic>
        <p:nvPicPr>
          <p:cNvPr id="158" name="Google Shape;158;p21"/>
          <p:cNvPicPr preferRelativeResize="0"/>
          <p:nvPr/>
        </p:nvPicPr>
        <p:blipFill rotWithShape="1">
          <a:blip r:embed="rId3">
            <a:alphaModFix/>
          </a:blip>
          <a:srcRect b="0" l="0" r="0" t="0"/>
          <a:stretch/>
        </p:blipFill>
        <p:spPr>
          <a:xfrm>
            <a:off x="5486400" y="2895600"/>
            <a:ext cx="2620962" cy="2795587"/>
          </a:xfrm>
          <a:prstGeom prst="rect">
            <a:avLst/>
          </a:prstGeom>
          <a:noFill/>
          <a:ln>
            <a:noFill/>
          </a:ln>
        </p:spPr>
      </p:pic>
      <p:sp>
        <p:nvSpPr>
          <p:cNvPr id="159" name="Google Shape;159;p21"/>
          <p:cNvSpPr txBox="1"/>
          <p:nvPr/>
        </p:nvSpPr>
        <p:spPr>
          <a:xfrm>
            <a:off x="2159000" y="2535237"/>
            <a:ext cx="3617912" cy="22796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lack of consistency</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too much memorization</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 guidance / help</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 context sensitivity</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poor response</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Arcane/unfriendly</a:t>
            </a:r>
            <a:endParaRPr/>
          </a:p>
        </p:txBody>
      </p:sp>
      <p:sp>
        <p:nvSpPr>
          <p:cNvPr id="160" name="Google Shape;160;p21"/>
          <p:cNvSpPr txBox="1"/>
          <p:nvPr/>
        </p:nvSpPr>
        <p:spPr>
          <a:xfrm>
            <a:off x="1752600" y="1981200"/>
            <a:ext cx="33321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1" lang="en-US" sz="1800" u="sng">
                <a:solidFill>
                  <a:schemeClr val="dk1"/>
                </a:solidFill>
                <a:latin typeface="Helvetica Neue"/>
                <a:ea typeface="Helvetica Neue"/>
                <a:cs typeface="Helvetica Neue"/>
                <a:sym typeface="Helvetica Neue"/>
              </a:rPr>
              <a:t>Typical Design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THE GOLDEN RULES</a:t>
            </a:r>
            <a:endParaRPr/>
          </a:p>
        </p:txBody>
      </p:sp>
      <p:sp>
        <p:nvSpPr>
          <p:cNvPr id="166" name="Google Shape;166;p2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1"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cap="none" strike="noStrike">
                <a:solidFill>
                  <a:schemeClr val="dk1"/>
                </a:solidFill>
                <a:latin typeface="Constantia"/>
                <a:ea typeface="Constantia"/>
                <a:cs typeface="Constantia"/>
                <a:sym typeface="Constantia"/>
              </a:rPr>
              <a:t>Place the user in control.</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1"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cap="none" strike="noStrike">
                <a:solidFill>
                  <a:schemeClr val="dk1"/>
                </a:solidFill>
                <a:latin typeface="Constantia"/>
                <a:ea typeface="Constantia"/>
                <a:cs typeface="Constantia"/>
                <a:sym typeface="Constantia"/>
              </a:rPr>
              <a:t>Reduce the user’s memory load.</a:t>
            </a:r>
            <a:endParaRPr/>
          </a:p>
          <a:p>
            <a:pPr indent="-273050" lvl="0" marL="273050" marR="0" rtl="0" algn="l">
              <a:lnSpc>
                <a:spcPct val="100000"/>
              </a:lnSpc>
              <a:spcBef>
                <a:spcPts val="520"/>
              </a:spcBef>
              <a:spcAft>
                <a:spcPts val="0"/>
              </a:spcAft>
              <a:buClr>
                <a:srgbClr val="0BD0D9"/>
              </a:buClr>
              <a:buSzPts val="2470"/>
              <a:buFont typeface="Noto Sans Symbols"/>
              <a:buNone/>
            </a:pPr>
            <a:r>
              <a:t/>
            </a:r>
            <a:endParaRPr b="1"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cap="none" strike="noStrike">
                <a:solidFill>
                  <a:schemeClr val="dk1"/>
                </a:solidFill>
                <a:latin typeface="Constantia"/>
                <a:ea typeface="Constantia"/>
                <a:cs typeface="Constantia"/>
                <a:sym typeface="Constantia"/>
              </a:rPr>
              <a:t>Make the interface consistent.</a:t>
            </a:r>
            <a:endParaRPr/>
          </a:p>
          <a:p>
            <a:pPr indent="-116204" lvl="0" marL="273050" marR="0" rtl="0" algn="l">
              <a:spcBef>
                <a:spcPts val="520"/>
              </a:spcBef>
              <a:spcAft>
                <a:spcPts val="0"/>
              </a:spcAft>
              <a:buClr>
                <a:srgbClr val="0BD0D9"/>
              </a:buClr>
              <a:buSzPts val="2470"/>
              <a:buFont typeface="Noto Sans Symbols"/>
              <a:buNone/>
            </a:pPr>
            <a:r>
              <a:t/>
            </a:r>
            <a:endParaRPr b="1" i="0" sz="2600" u="non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Place the User in Control</a:t>
            </a:r>
            <a:endParaRPr/>
          </a:p>
        </p:txBody>
      </p:sp>
      <p:sp>
        <p:nvSpPr>
          <p:cNvPr id="172" name="Google Shape;172;p23"/>
          <p:cNvSpPr txBox="1"/>
          <p:nvPr>
            <p:ph idx="1" type="body"/>
          </p:nvPr>
        </p:nvSpPr>
        <p:spPr>
          <a:xfrm>
            <a:off x="457200" y="2060575"/>
            <a:ext cx="8229600" cy="42640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Most interface constraints and restrictions that are imposed by a designer are intended to simplify the mode of interaction. But for whom? In many cases, the designer might introduce constraints and limitations to simplify the implementation of the interface. The result may be an interface that is easy to build, but frustrating to use.</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78" name="Google Shape;178;p2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Define interaction modes in a way that does not force a user into unnecessary or undesired actions.</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Provide for flexible interaction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Allow user interaction to be interruptible and undoable</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