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7" r:id="rId2"/>
    <p:sldId id="283" r:id="rId3"/>
    <p:sldId id="259" r:id="rId4"/>
    <p:sldId id="284" r:id="rId5"/>
    <p:sldId id="286" r:id="rId6"/>
    <p:sldId id="261" r:id="rId7"/>
    <p:sldId id="287" r:id="rId8"/>
    <p:sldId id="260" r:id="rId9"/>
    <p:sldId id="262" r:id="rId10"/>
    <p:sldId id="263" r:id="rId11"/>
    <p:sldId id="264" r:id="rId12"/>
    <p:sldId id="265" r:id="rId13"/>
    <p:sldId id="288" r:id="rId14"/>
    <p:sldId id="266" r:id="rId15"/>
    <p:sldId id="271" r:id="rId16"/>
    <p:sldId id="272" r:id="rId17"/>
    <p:sldId id="267" r:id="rId18"/>
    <p:sldId id="268" r:id="rId19"/>
    <p:sldId id="269" r:id="rId20"/>
    <p:sldId id="270" r:id="rId21"/>
    <p:sldId id="273" r:id="rId22"/>
    <p:sldId id="274" r:id="rId23"/>
    <p:sldId id="275" r:id="rId24"/>
    <p:sldId id="276" r:id="rId25"/>
    <p:sldId id="277" r:id="rId26"/>
    <p:sldId id="278" r:id="rId27"/>
    <p:sldId id="292" r:id="rId28"/>
    <p:sldId id="279" r:id="rId29"/>
    <p:sldId id="280" r:id="rId30"/>
    <p:sldId id="281" r:id="rId31"/>
    <p:sldId id="282" r:id="rId32"/>
    <p:sldId id="294" r:id="rId33"/>
    <p:sldId id="296" r:id="rId34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2000" autoAdjust="0"/>
  </p:normalViewPr>
  <p:slideViewPr>
    <p:cSldViewPr snapToGrid="0">
      <p:cViewPr varScale="1">
        <p:scale>
          <a:sx n="68" d="100"/>
          <a:sy n="68" d="100"/>
        </p:scale>
        <p:origin x="4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01E29-FEBD-4D23-951D-2882F57AB87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924A6-650C-485E-8E9F-0453059DC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6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7D302-B2B6-4D8F-8B23-3D28B2052E27}" type="datetimeFigureOut">
              <a:rPr lang="en-IN" smtClean="0"/>
              <a:t>29-10-2019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D0005-38E9-4CC9-870E-DD27E83FD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39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0005-38E9-4CC9-870E-DD27E83FD58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520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D0005-38E9-4CC9-870E-DD27E83FD583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505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Virtual Destructor: </a:t>
            </a:r>
            <a:r>
              <a:rPr lang="en-US" dirty="0"/>
              <a:t>Deleting a derived class object using a pointer to a base class that has a non-</a:t>
            </a:r>
            <a:r>
              <a:rPr lang="en-US" b="1" dirty="0"/>
              <a:t>virtual destructor</a:t>
            </a:r>
            <a:r>
              <a:rPr lang="en-US" dirty="0"/>
              <a:t> results in undefined behavior. To correct this situation, the base class should be defined with a </a:t>
            </a:r>
            <a:r>
              <a:rPr lang="en-US" b="1" dirty="0"/>
              <a:t>virtual destructor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D0005-38E9-4CC9-870E-DD27E83FD583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675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FA8927C-71AE-4C05-B2AA-C063D05CB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2762" y="2843408"/>
            <a:ext cx="8229600" cy="2174899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Pointers, Virtual Functions</a:t>
            </a:r>
            <a:b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b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 descr="C:\Users\Sumit\Desktop\Capture.PNG">
            <a:extLst>
              <a:ext uri="{FF2B5EF4-FFF2-40B4-BE49-F238E27FC236}">
                <a16:creationId xmlns:a16="http://schemas.microsoft.com/office/drawing/2014/main" id="{759FE154-8B85-4E55-AA92-8168D8F9C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776" y="2118814"/>
            <a:ext cx="7288213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>
            <a:extLst>
              <a:ext uri="{FF2B5EF4-FFF2-40B4-BE49-F238E27FC236}">
                <a16:creationId xmlns:a16="http://schemas.microsoft.com/office/drawing/2014/main" id="{453B8C76-F759-4DFA-8547-0D1484795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7962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7FDE228F-1B7C-4C10-B2E9-A96471EB1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156" y="791727"/>
            <a:ext cx="8407020" cy="808038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Pointers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24785CD3-195C-45A8-9BEB-472ED1D56E8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12814" y="2075533"/>
            <a:ext cx="4696500" cy="3963444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 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int var = 20; 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int *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 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&amp;var;    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"Value at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 &lt;&lt;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"\n";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"Value at var = " &lt;&lt; var &lt;&lt; "\n";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"Value at *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 &lt;&lt; *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"\n";     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491E661C-8D70-451D-B172-CD3F5231C00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070541" y="2644867"/>
            <a:ext cx="6107178" cy="3978003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44450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int a, *</a:t>
            </a:r>
            <a:r>
              <a:rPr lang="en-US" alt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ptrl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**ptr2;</a:t>
            </a:r>
          </a:p>
          <a:p>
            <a:pPr marL="44450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ptrl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&amp;a;</a:t>
            </a:r>
          </a:p>
          <a:p>
            <a:pPr marL="44450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ptr2 = &amp;</a:t>
            </a:r>
            <a:r>
              <a:rPr lang="en-US" alt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ptrl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4500" indent="0">
              <a:spcBef>
                <a:spcPts val="0"/>
              </a:spcBef>
              <a:spcAft>
                <a:spcPts val="200"/>
              </a:spcAft>
              <a:buNone/>
            </a:pPr>
            <a:endParaRPr lang="en-US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0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&lt;&lt;"\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nAddress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a: "&lt;&lt;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ptrl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450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&lt;&lt;"\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nAddress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ptr1: "&lt;&lt;ptr2;</a:t>
            </a:r>
          </a:p>
          <a:p>
            <a:pPr marL="444500" indent="0">
              <a:spcBef>
                <a:spcPts val="0"/>
              </a:spcBef>
              <a:spcAft>
                <a:spcPts val="200"/>
              </a:spcAft>
              <a:buNone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0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ptrl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+= 2;</a:t>
            </a:r>
          </a:p>
          <a:p>
            <a:pPr marL="44450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&lt;&lt;"\nptr1 after increment by a factor of 2 : "&lt;&lt;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ptrl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450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ptr2++;</a:t>
            </a:r>
          </a:p>
          <a:p>
            <a:pPr marL="44450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&lt;&lt;"\nptr2 after increment by a factor of 1 : "&lt;&lt;ptr2;</a:t>
            </a:r>
          </a:p>
          <a:p>
            <a:pPr marL="444500" indent="-444500" defTabSz="179388"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6C6E81-88F0-410F-8FA8-DCC56D59FF77}"/>
              </a:ext>
            </a:extLst>
          </p:cNvPr>
          <p:cNvSpPr/>
          <p:nvPr/>
        </p:nvSpPr>
        <p:spPr>
          <a:xfrm>
            <a:off x="3643951" y="1636048"/>
            <a:ext cx="653376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</a:rPr>
              <a:t>A pointer variable can point </a:t>
            </a:r>
            <a:r>
              <a:rPr lang="en-US" sz="1600" dirty="0">
                <a:latin typeface="Arial" panose="020B0604020202020204" pitchFamily="34" charset="0"/>
              </a:rPr>
              <a:t>to </a:t>
            </a:r>
            <a:r>
              <a:rPr lang="en-US" dirty="0">
                <a:latin typeface="Times New Roman" panose="02020603050405020304" pitchFamily="18" charset="0"/>
              </a:rPr>
              <a:t>another pointer.  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sz="1600" dirty="0" err="1">
                <a:latin typeface="Times New Roman" panose="02020603050405020304" pitchFamily="18" charset="0"/>
              </a:rPr>
              <a:t>i.e</a:t>
            </a:r>
            <a:r>
              <a:rPr lang="en-US" sz="1600" dirty="0">
                <a:latin typeface="Times New Roman" panose="02020603050405020304" pitchFamily="18" charset="0"/>
              </a:rPr>
              <a:t>, A pointer variable contains address of another pointer.</a:t>
            </a: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303328B-85A7-446C-9E1B-2FD5C73B48C1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8038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to Pointer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F2B1F4-6455-4B4A-8958-36F4A084E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366" y="1850284"/>
            <a:ext cx="7455366" cy="46143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F63FB85-38F3-4A59-970F-52D62A557252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8038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to Pointer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1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BAE53835-3ACF-4F16-8046-FD7EBB414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2553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to Objects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7022CD87-3FC2-4708-AB24-64F6A995CC5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464639" y="1997122"/>
            <a:ext cx="7647861" cy="446717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pointer can point to an object created by a class. </a:t>
            </a:r>
          </a:p>
          <a:p>
            <a:pPr marL="0" indent="0"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</a:t>
            </a:r>
          </a:p>
          <a:p>
            <a:pPr marL="0" indent="0"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			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 x;</a:t>
            </a:r>
          </a:p>
          <a:p>
            <a:pPr marL="0" indent="0"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item is a class and x is an object defined to be of type item. </a:t>
            </a:r>
          </a:p>
          <a:p>
            <a:pPr marL="0" indent="0"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Similarly, we can define a pointer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ptrx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type item as follows:</a:t>
            </a:r>
          </a:p>
          <a:p>
            <a:pPr marL="0" indent="0"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			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 *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ptrx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defRPr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pointers are useful in creating objects at run time. </a:t>
            </a:r>
          </a:p>
          <a:p>
            <a:pPr>
              <a:defRPr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pointer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used to access the public members of an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F587EB91-E679-4174-A82D-5F209B2B726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479190" y="1785637"/>
            <a:ext cx="2682460" cy="493872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      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alt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en-US" sz="19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  <a:r>
              <a:rPr lang="en-US" alt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b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	void </a:t>
            </a:r>
            <a:r>
              <a:rPr lang="en-US" alt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(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j) </a:t>
            </a:r>
            <a:b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 	{     </a:t>
            </a:r>
            <a:endParaRPr lang="en-US" altLang="en-US" sz="19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j;     </a:t>
            </a:r>
            <a:endParaRPr lang="en-US" altLang="en-US" sz="19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en-US" sz="19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   	int </a:t>
            </a:r>
            <a:r>
              <a:rPr lang="en-US" alt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getint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 </a:t>
            </a:r>
            <a:b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		{     </a:t>
            </a:r>
            <a:b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 return x</a:t>
            </a:r>
            <a:r>
              <a:rPr lang="en-US" alt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 </a:t>
            </a:r>
            <a:b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 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51D6C48-623D-4ADF-80F9-D545E33C8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498850"/>
            <a:ext cx="8911687" cy="822553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to Objects</a:t>
            </a:r>
          </a:p>
        </p:txBody>
      </p:sp>
      <p:sp>
        <p:nvSpPr>
          <p:cNvPr id="2" name="Rectangle 1"/>
          <p:cNvSpPr/>
          <p:nvPr/>
        </p:nvSpPr>
        <p:spPr>
          <a:xfrm>
            <a:off x="7231649" y="2710918"/>
            <a:ext cx="4557077" cy="2848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 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 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*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&amp;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address of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get(10); 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   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getint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 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766560" y="2060435"/>
            <a:ext cx="0" cy="41434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BAC4D452-A17B-4E8B-8A18-228924802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7237" y="965422"/>
            <a:ext cx="4450135" cy="5702078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defRPr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 main()</a:t>
            </a:r>
            <a:b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</a:t>
            </a:r>
            <a:b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	item *p = new item[3];</a:t>
            </a:r>
            <a:b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item *</a:t>
            </a:r>
            <a:r>
              <a:rPr lang="en-U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ptr</a:t>
            </a: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p;</a:t>
            </a:r>
            <a:b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	</a:t>
            </a:r>
            <a:r>
              <a:rPr lang="en-U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x, </a:t>
            </a:r>
            <a:r>
              <a:rPr lang="en-U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    float y;</a:t>
            </a:r>
            <a:b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/>
            </a:r>
            <a:b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	for(</a:t>
            </a:r>
            <a:r>
              <a:rPr lang="en-U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=1; </a:t>
            </a:r>
            <a:r>
              <a:rPr lang="en-U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&lt;=3; </a:t>
            </a:r>
            <a:r>
              <a:rPr lang="en-U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++)</a:t>
            </a:r>
            <a:b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	{</a:t>
            </a:r>
            <a:b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	</a:t>
            </a:r>
            <a:r>
              <a:rPr lang="en-U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cout</a:t>
            </a: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&lt;&lt;“Enter code &amp; price: "&lt;&lt;</a:t>
            </a:r>
            <a:r>
              <a:rPr lang="en-U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/>
            </a:r>
            <a:b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	</a:t>
            </a:r>
            <a:r>
              <a:rPr lang="en-U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cin</a:t>
            </a: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&gt;&gt;x&gt;&gt;y;</a:t>
            </a:r>
            <a:b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	</a:t>
            </a:r>
            <a:r>
              <a:rPr lang="en-U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ptr</a:t>
            </a: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-&gt;</a:t>
            </a:r>
            <a:r>
              <a:rPr lang="en-U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getdata</a:t>
            </a: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(x, y);</a:t>
            </a:r>
            <a:b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	</a:t>
            </a:r>
            <a:r>
              <a:rPr lang="en-U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ptr</a:t>
            </a: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++;</a:t>
            </a:r>
            <a:b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	}</a:t>
            </a:r>
            <a:b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	</a:t>
            </a:r>
            <a:r>
              <a:rPr lang="en-U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ptr</a:t>
            </a: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p;</a:t>
            </a:r>
            <a:b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	for(</a:t>
            </a:r>
            <a:r>
              <a:rPr lang="en-U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=1; </a:t>
            </a:r>
            <a:r>
              <a:rPr lang="en-U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&lt;=3; </a:t>
            </a:r>
            <a:r>
              <a:rPr lang="en-U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++)</a:t>
            </a:r>
            <a:b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	{</a:t>
            </a:r>
            <a:b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	</a:t>
            </a:r>
            <a:r>
              <a:rPr lang="en-U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cout</a:t>
            </a: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&lt;&lt;"\</a:t>
            </a:r>
            <a:r>
              <a:rPr lang="en-U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nItem</a:t>
            </a: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"&lt;&lt;</a:t>
            </a:r>
            <a:r>
              <a:rPr lang="en-U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  <a:b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	(*</a:t>
            </a:r>
            <a:r>
              <a:rPr lang="en-U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ptr</a:t>
            </a: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).show();       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//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ptr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-&gt;show();</a:t>
            </a: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/>
            </a:r>
            <a:b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	</a:t>
            </a:r>
            <a:r>
              <a:rPr lang="en-U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ptr</a:t>
            </a: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++;</a:t>
            </a:r>
            <a:b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	}</a:t>
            </a:r>
            <a:b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	delete p;</a:t>
            </a:r>
            <a:b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DA70219A-5D6B-4094-AF27-DCA8884237B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353747" y="1493102"/>
            <a:ext cx="3364549" cy="5174398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item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 code;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float price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public: 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void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getdata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 c, float p)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	code = c;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	price = p;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}</a:t>
            </a:r>
          </a:p>
          <a:p>
            <a:pPr marL="0" indent="0">
              <a:spcBef>
                <a:spcPts val="300"/>
              </a:spcBef>
              <a:buNone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void show()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	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&lt;&lt;“code: "&lt;&lt;code;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	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&lt;&lt;“Price: "&lt;&lt;price;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EA0EE61-3032-4714-A188-BB565643C2E8}"/>
              </a:ext>
            </a:extLst>
          </p:cNvPr>
          <p:cNvCxnSpPr>
            <a:cxnSpLocks/>
          </p:cNvCxnSpPr>
          <p:nvPr/>
        </p:nvCxnSpPr>
        <p:spPr>
          <a:xfrm>
            <a:off x="6883396" y="1041970"/>
            <a:ext cx="4" cy="56255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17B6000F-1A0F-47CE-8A47-7B81237066B5}"/>
              </a:ext>
            </a:extLst>
          </p:cNvPr>
          <p:cNvSpPr txBox="1">
            <a:spLocks/>
          </p:cNvSpPr>
          <p:nvPr/>
        </p:nvSpPr>
        <p:spPr>
          <a:xfrm>
            <a:off x="2718461" y="219417"/>
            <a:ext cx="8911687" cy="8225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to demonstrate </a:t>
            </a:r>
            <a:r>
              <a:rPr lang="en-US" altLang="en-US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to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27E9DB59-51A1-4B2E-ABD7-2D330CF9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1609"/>
          </a:xfrm>
        </p:spPr>
        <p:txBody>
          <a:bodyPr/>
          <a:lstStyle/>
          <a:p>
            <a:pPr algn="ctr" eaLnBrk="1" hangingPunct="1"/>
            <a:r>
              <a:rPr lang="en-US" alt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Pointer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9F286C6B-923B-499F-A6F2-07F1665CD54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94892" y="1954061"/>
            <a:ext cx="8291267" cy="4279829"/>
          </a:xfrm>
        </p:spPr>
        <p:txBody>
          <a:bodyPr>
            <a:noAutofit/>
          </a:bodyPr>
          <a:lstStyle/>
          <a:p>
            <a:pPr algn="just">
              <a:spcBef>
                <a:spcPts val="1200"/>
              </a:spcBef>
              <a:spcAft>
                <a:spcPts val="1800"/>
              </a:spcAft>
            </a:pP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uses a unique keyword called </a:t>
            </a:r>
            <a:r>
              <a:rPr lang="en-US" altLang="en-US" sz="1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represent an object that invokes a member function.</a:t>
            </a:r>
          </a:p>
          <a:p>
            <a:pPr algn="just">
              <a:spcBef>
                <a:spcPts val="1200"/>
              </a:spcBef>
              <a:spcAft>
                <a:spcPts val="1800"/>
              </a:spcAft>
            </a:pPr>
            <a:r>
              <a:rPr lang="en-US" altLang="en-US" sz="1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special pointer</a:t>
            </a:r>
            <a:r>
              <a:rPr lang="en-US" alt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points </a:t>
            </a:r>
            <a:r>
              <a:rPr lang="en-US" altLang="en-US" sz="1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object for which </a:t>
            </a:r>
            <a:r>
              <a:rPr lang="en-US" altLang="en-US" sz="1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was called. </a:t>
            </a:r>
          </a:p>
          <a:p>
            <a:pPr algn="just">
              <a:spcBef>
                <a:spcPts val="1200"/>
              </a:spcBef>
              <a:spcAft>
                <a:spcPts val="1800"/>
              </a:spcAft>
            </a:pPr>
            <a:r>
              <a:rPr lang="en-US" altLang="en-US" sz="1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alt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19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A.max</a:t>
            </a:r>
            <a:r>
              <a:rPr lang="en-US" altLang="en-US" sz="1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en-US" sz="19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 	-  </a:t>
            </a:r>
            <a:r>
              <a:rPr lang="en-US" altLang="en-US" sz="19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ets 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pointer </a:t>
            </a:r>
            <a:r>
              <a:rPr lang="en-US" altLang="en-US" sz="1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the address of the object A</a:t>
            </a:r>
          </a:p>
          <a:p>
            <a:pPr algn="just">
              <a:spcBef>
                <a:spcPts val="1200"/>
              </a:spcBef>
              <a:spcAft>
                <a:spcPts val="1800"/>
              </a:spcAft>
            </a:pPr>
            <a:r>
              <a:rPr lang="en-US" altLang="en-US" sz="1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Starting </a:t>
            </a:r>
            <a:r>
              <a:rPr lang="en-US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lang="en-US" alt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object is 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address of the first </a:t>
            </a:r>
            <a:r>
              <a:rPr lang="en-US" alt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 in class</a:t>
            </a:r>
            <a:endParaRPr lang="en-US" alt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altLang="en-US" sz="1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9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</a:t>
            </a:r>
            <a:r>
              <a:rPr lang="en-US" alt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pointer 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passed 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 member function when it is called. 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altLang="en-US" sz="19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pointer acts as an </a:t>
            </a:r>
            <a:r>
              <a:rPr lang="en-US" altLang="en-US" sz="1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 </a:t>
            </a:r>
            <a:r>
              <a:rPr lang="en-US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all the member functions.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1EF278B1-F764-4DCB-901D-5499D9F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2553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</a:t>
            </a:r>
            <a:r>
              <a:rPr lang="en-US" alt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Pointer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5BDC0F52-2815-41CD-A314-721293EA83C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80532" y="2160896"/>
            <a:ext cx="8165224" cy="4197701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600"/>
              </a:spcBef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class ABC</a:t>
            </a:r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   </a:t>
            </a:r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int a;</a:t>
            </a:r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----------</a:t>
            </a:r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----------</a:t>
            </a:r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</a:p>
          <a:p>
            <a:pPr>
              <a:defRPr/>
            </a:pP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private variable '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can be used directly inside a member function, like</a:t>
            </a:r>
          </a:p>
          <a:p>
            <a:pPr marL="0" indent="0"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	         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= 123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  <a:defRPr/>
            </a:pP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The following statement can also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used to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the same job:</a:t>
            </a:r>
          </a:p>
          <a:p>
            <a:pPr marL="0" indent="0"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this-&gt;a=123;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7AA05E1B-44BB-417B-9E50-0B63214C9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7843" y="889348"/>
            <a:ext cx="3791256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void Display() </a:t>
            </a:r>
            <a:b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{</a:t>
            </a:r>
            <a:b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&lt;&lt;"\n\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tRoll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No : "&lt;&lt;roll;       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		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&lt;&lt;"\n\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tName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: "&lt;&lt;name; 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		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&lt;&lt;"\n\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tMarks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: "&lt;&lt;marks; 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/>
            </a:r>
            <a:b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} </a:t>
            </a:r>
            <a:b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}; </a:t>
            </a:r>
            <a:b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/>
            </a:r>
            <a:b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 main()</a:t>
            </a:r>
            <a:b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</a:t>
            </a:r>
            <a:b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	Student S1(1, 89.63, “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Akshit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");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	Student S2("Deepak", 78.53, 2);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	Student S3(3, "Rohit", 68.94);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	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&lt;&lt;"\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nDetails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of Student 1 : ";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	S1.Display();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	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&lt;&lt;"\n\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nDetails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of Student 2 : ";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	S2.Display();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	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&lt;&lt;"\n\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nDetails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of Student 3 : ";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	S3.Display();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111598C0-9DAC-45B6-BDE9-334E71494D8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981196" y="667524"/>
            <a:ext cx="4254715" cy="604642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Student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	int roll;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	char name[25];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	float marks;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public: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Student(int </a:t>
            </a:r>
            <a:r>
              <a:rPr lang="en-US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float </a:t>
            </a:r>
            <a:r>
              <a:rPr lang="en-US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mks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char </a:t>
            </a:r>
            <a:r>
              <a:rPr lang="en-US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	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roll = </a:t>
            </a:r>
            <a:r>
              <a:rPr lang="en-US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</a:t>
            </a:r>
            <a:r>
              <a:rPr lang="en-US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(name, </a:t>
            </a:r>
            <a:r>
              <a:rPr lang="en-US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marks = </a:t>
            </a:r>
            <a:r>
              <a:rPr lang="en-US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mks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Student(char </a:t>
            </a:r>
            <a:r>
              <a:rPr lang="en-US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[], float </a:t>
            </a:r>
            <a:r>
              <a:rPr lang="en-US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mks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	roll = </a:t>
            </a:r>
            <a:r>
              <a:rPr lang="en-US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	</a:t>
            </a:r>
            <a:r>
              <a:rPr lang="en-US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(name, </a:t>
            </a:r>
            <a:r>
              <a:rPr lang="en-US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	marks = </a:t>
            </a:r>
            <a:r>
              <a:rPr lang="en-US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mks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Student(int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char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[], float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 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		this-&gt;roll =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		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(this -&gt; name,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		this-&gt;marks =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}</a:t>
            </a:r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8BBD21-15A0-45FF-884D-1C84EF224DF3}"/>
              </a:ext>
            </a:extLst>
          </p:cNvPr>
          <p:cNvCxnSpPr>
            <a:cxnSpLocks/>
          </p:cNvCxnSpPr>
          <p:nvPr/>
        </p:nvCxnSpPr>
        <p:spPr>
          <a:xfrm>
            <a:off x="7522226" y="801666"/>
            <a:ext cx="0" cy="58032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BCAC265B-9E0F-4E98-A751-C6B78CA38522}"/>
              </a:ext>
            </a:extLst>
          </p:cNvPr>
          <p:cNvSpPr txBox="1">
            <a:spLocks/>
          </p:cNvSpPr>
          <p:nvPr/>
        </p:nvSpPr>
        <p:spPr>
          <a:xfrm>
            <a:off x="2592925" y="-3311"/>
            <a:ext cx="8911687" cy="573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to Demonstrate the use of </a:t>
            </a:r>
            <a:r>
              <a:rPr lang="en-US" alt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Pointer</a:t>
            </a:r>
            <a:endParaRPr lang="en-US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 rot="19233101">
            <a:off x="884093" y="3024554"/>
            <a:ext cx="1842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Overloaded Constructors</a:t>
            </a:r>
            <a:endParaRPr 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66FC-D88D-4761-9B9D-B0CF962F8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3857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CF77A-5699-401F-AFAC-C47D497D7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4245" y="1779392"/>
            <a:ext cx="8533900" cy="4532508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one of the crucial features of OOP.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simply means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'one name, multiple forms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’. Or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methods but only one interface. 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Assigning additional tasks to the existing things such as: 						      Member functions, constructors and operators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overloaded member functions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'selected' for invoking by matching arguments, both type and number. 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information is known to the compiler at the compile time and, therefore, compiler is able to select the appropriate function for a particular call at the compile time itself. </a:t>
            </a:r>
          </a:p>
        </p:txBody>
      </p:sp>
    </p:spTree>
    <p:extLst>
      <p:ext uri="{BB962C8B-B14F-4D97-AF65-F5344CB8AC3E}">
        <p14:creationId xmlns:p14="http://schemas.microsoft.com/office/powerpoint/2010/main" val="400101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23519243-EFD8-446F-BD11-D1A2DF93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126" y="1640910"/>
            <a:ext cx="3490973" cy="4008329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defRPr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 main()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	person  p1("John", 37.50),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	     p2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(“Alice",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29.0),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	     p3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(“Robert",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40.25);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	person p = p1.greater(p3);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	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cout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&lt;&lt;"Elder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person is: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";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	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p.display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();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	p = p1.greater(p2);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	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cout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&lt;&lt;"Elder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person is: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";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	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p.display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();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445E6257-487A-491B-A73A-35099132F7F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709467" y="1105943"/>
            <a:ext cx="3895590" cy="575205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person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	char name[20];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	float age;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public: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person(char *s, float a)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(name, s);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age = a;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}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person&amp; greater(person &amp;x)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		 if(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x.age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&gt;= age)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return x;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 else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		return *this;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}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void display()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&lt;&lt;"\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tName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"&lt;&lt;name&lt;&lt;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&lt;&lt;"\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tAge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"&lt;&lt;age&lt;&lt;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47C740-EA9C-4FE2-985B-1A17D710911E}"/>
              </a:ext>
            </a:extLst>
          </p:cNvPr>
          <p:cNvCxnSpPr>
            <a:cxnSpLocks/>
          </p:cNvCxnSpPr>
          <p:nvPr/>
        </p:nvCxnSpPr>
        <p:spPr>
          <a:xfrm>
            <a:off x="7772746" y="1068365"/>
            <a:ext cx="0" cy="55365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494A1FF-B573-4277-82E8-4CDAA620163D}"/>
              </a:ext>
            </a:extLst>
          </p:cNvPr>
          <p:cNvSpPr txBox="1">
            <a:spLocks/>
          </p:cNvSpPr>
          <p:nvPr/>
        </p:nvSpPr>
        <p:spPr>
          <a:xfrm>
            <a:off x="2592925" y="197105"/>
            <a:ext cx="8911687" cy="573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to Demonstrate the use of </a:t>
            </a:r>
            <a:r>
              <a:rPr lang="en-US" alt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Pointer</a:t>
            </a:r>
            <a:endParaRPr lang="en-US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4AF2BB50-E65E-4B06-9EEE-8C75F2C7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2675" y="540223"/>
            <a:ext cx="7772400" cy="731838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to Derived Class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E12707DB-0D6F-4E55-ABB5-D7388F5654D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02674" y="1447800"/>
            <a:ext cx="8220291" cy="5212307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Pointers not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point to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base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objects, they can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to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objects of derived classes. </a:t>
            </a:r>
          </a:p>
          <a:p>
            <a:pPr algn="just"/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Pointers to objects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base class are </a:t>
            </a:r>
            <a:r>
              <a:rPr lang="en-US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type-compatible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the pointers to objects of derived class. </a:t>
            </a:r>
          </a:p>
          <a:p>
            <a:pPr algn="just"/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Thus,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single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made to point to objects belonging to different classes. </a:t>
            </a:r>
          </a:p>
          <a:p>
            <a:pPr algn="just"/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base class and 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derived class from 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then a pointer declared 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pointer to 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also be a pointer to 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549275" lvl="2" indent="0">
              <a:buNone/>
            </a:pPr>
            <a:endParaRPr lang="en-US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9275" lvl="2" indent="0"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B *</a:t>
            </a:r>
            <a:r>
              <a:rPr lang="en-US" alt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		// pointer to class B type variable</a:t>
            </a:r>
          </a:p>
          <a:p>
            <a:pPr marL="549275" lvl="2" indent="0"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B </a:t>
            </a:r>
            <a:r>
              <a:rPr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   		// base object</a:t>
            </a:r>
          </a:p>
          <a:p>
            <a:pPr marL="549275" lvl="2" indent="0"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D </a:t>
            </a:r>
            <a:r>
              <a:rPr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  		// derived object</a:t>
            </a:r>
          </a:p>
          <a:p>
            <a:pPr marL="549275" lvl="2" indent="0"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&amp;b; 		// </a:t>
            </a:r>
            <a:r>
              <a:rPr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points to object b</a:t>
            </a:r>
          </a:p>
          <a:p>
            <a:pPr marL="549275" lvl="2" indent="0">
              <a:spcBef>
                <a:spcPts val="180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</a:t>
            </a:r>
            <a:r>
              <a:rPr lang="en-US" altLang="en-US" sz="18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also point to the object </a:t>
            </a:r>
            <a:r>
              <a:rPr lang="en-US" altLang="en-US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follows:</a:t>
            </a:r>
          </a:p>
          <a:p>
            <a:pPr marL="549275" lvl="2" indent="0" algn="just">
              <a:spcBef>
                <a:spcPts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&amp;d; 		</a:t>
            </a:r>
            <a:r>
              <a:rPr lang="en-US" altLang="en-US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en-US" sz="1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points </a:t>
            </a:r>
            <a:r>
              <a:rPr lang="en-US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object d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1917C81D-8554-4B18-9572-84CB4294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10463"/>
            <a:ext cx="8911687" cy="863496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to Derived Class</a:t>
            </a:r>
            <a:endParaRPr lang="en-US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120703E2-DF36-43BB-943A-810B2225B78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344449" y="1867422"/>
            <a:ext cx="8066762" cy="4572000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en-US" sz="22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with Base Pointer:</a:t>
            </a:r>
            <a:endParaRPr lang="en-US" altLang="en-US" sz="2200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alt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using </a:t>
            </a:r>
            <a:r>
              <a:rPr lang="en-US" altLang="en-US" sz="19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access the </a:t>
            </a:r>
            <a:r>
              <a:rPr lang="en-US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members 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derived class </a:t>
            </a:r>
            <a:r>
              <a:rPr lang="en-US" alt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endParaRPr lang="en-US" alt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en-US" sz="19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we can access, only those members which are </a:t>
            </a:r>
            <a:r>
              <a:rPr lang="en-US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inherited from B 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not the members that originally belong to </a:t>
            </a:r>
            <a:r>
              <a:rPr lang="en-US" alt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endParaRPr lang="en-US" alt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case, a </a:t>
            </a:r>
            <a:r>
              <a:rPr lang="en-US" altLang="en-US" sz="1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 of D has same name 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one of the members of B, then any reference to that member by </a:t>
            </a:r>
            <a:r>
              <a:rPr lang="en-US" altLang="en-US" sz="19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always access the base class member.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Although C++ permits a base pointer to point to any object derived from that base, the </a:t>
            </a:r>
            <a:r>
              <a:rPr lang="en-US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cannot be directly 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access all the members of the derived class. 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may have to use </a:t>
            </a:r>
            <a:r>
              <a:rPr lang="en-US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pointer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declared 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pointer to the derived type.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A739C9BD-59CB-4CA0-85E0-0EFCB5840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0046" y="988137"/>
            <a:ext cx="4789786" cy="5680553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defRPr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  <a:b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	</a:t>
            </a:r>
            <a:b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Base B, *</a:t>
            </a:r>
            <a:r>
              <a:rPr lang="en-US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BasePtr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BasePtr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&amp;B;</a:t>
            </a:r>
            <a:b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BasePtr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b = 100;</a:t>
            </a:r>
            <a:b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BasePtr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show();</a:t>
            </a:r>
            <a:b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Derived D;</a:t>
            </a:r>
            <a:b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BasePtr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&amp;D;</a:t>
            </a:r>
            <a:b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BasePtr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b = 200;</a:t>
            </a:r>
            <a:b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// *</a:t>
            </a:r>
            <a:r>
              <a:rPr lang="en-US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BasePtr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d = 300;  	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won‘t work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BasePtr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show();    		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Accesses only inherited</a:t>
            </a:r>
            <a:b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// Base members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Derived *</a:t>
            </a:r>
            <a:r>
              <a:rPr lang="en-US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DerivedPtr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DerivedPtr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&amp;D;</a:t>
            </a:r>
            <a:b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DerivedPtr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d = 300;</a:t>
            </a:r>
            <a:b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DerivedPtr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show();</a:t>
            </a:r>
            <a:b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&lt;&lt;"Using 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((Derived *) </a:t>
            </a:r>
            <a:r>
              <a:rPr lang="en-US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BasePtr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)\n";</a:t>
            </a:r>
            <a:b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((Derived *) </a:t>
            </a:r>
            <a:r>
              <a:rPr lang="en-US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BasePtr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-&gt; d = 400;</a:t>
            </a:r>
            <a:b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((Derived *) </a:t>
            </a:r>
            <a:r>
              <a:rPr lang="en-US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BasePtr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-&gt; show();</a:t>
            </a:r>
            <a:b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61162988-EF4D-4E48-8070-746495C5F19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563604" y="1230978"/>
            <a:ext cx="2880313" cy="53237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Base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int 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void show()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&lt;&lt;"\</a:t>
            </a:r>
            <a:r>
              <a:rPr lang="en-US" altLang="en-US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</a:t>
            </a:r>
            <a:r>
              <a:rPr lang="en-US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"&lt;&lt;b;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Derived: public Base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int 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    void show()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</a:t>
            </a:r>
            <a:r>
              <a:rPr lang="en-US" altLang="en-US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&lt;&lt;"\</a:t>
            </a:r>
            <a:r>
              <a:rPr lang="en-US" altLang="en-US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</a:t>
            </a:r>
            <a:r>
              <a:rPr lang="en-US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"&lt;&lt;b;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</a:t>
            </a:r>
            <a:r>
              <a:rPr lang="en-US" altLang="en-US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&lt;&lt;"\</a:t>
            </a:r>
            <a:r>
              <a:rPr lang="en-US" altLang="en-US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"&lt;&lt;d;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ECEC4B-89C3-4FAA-9346-F721335971FD}"/>
              </a:ext>
            </a:extLst>
          </p:cNvPr>
          <p:cNvCxnSpPr>
            <a:cxnSpLocks/>
          </p:cNvCxnSpPr>
          <p:nvPr/>
        </p:nvCxnSpPr>
        <p:spPr>
          <a:xfrm>
            <a:off x="6833296" y="1118469"/>
            <a:ext cx="0" cy="55365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D866899-698C-40A3-8785-A5B20C9AE136}"/>
              </a:ext>
            </a:extLst>
          </p:cNvPr>
          <p:cNvSpPr txBox="1">
            <a:spLocks/>
          </p:cNvSpPr>
          <p:nvPr/>
        </p:nvSpPr>
        <p:spPr>
          <a:xfrm>
            <a:off x="2592925" y="109423"/>
            <a:ext cx="8911687" cy="573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to Demonstrate Pointer to Derived Class</a:t>
            </a:r>
            <a:endParaRPr lang="en-US" altLang="en-US" sz="3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62C73460-8CE1-4C91-8D02-F2357F65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734" y="520298"/>
            <a:ext cx="8670878" cy="715962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Function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374F596F-C7FC-4E1D-8B90-345F7994D8E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84394" y="1508076"/>
            <a:ext cx="8175009" cy="4971101"/>
          </a:xfrm>
        </p:spPr>
        <p:txBody>
          <a:bodyPr>
            <a:normAutofit fontScale="92500" lnSpcReduction="10000"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refers to the </a:t>
            </a:r>
            <a:r>
              <a:rPr lang="en-US" altLang="en-US" sz="1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which objects belonging to different classes are able to respond to the same message, but in different forms. 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of Polymorphism:</a:t>
            </a:r>
            <a:endParaRPr lang="en-US" alt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refer to objects 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regardless of 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 classes. </a:t>
            </a:r>
          </a:p>
          <a:p>
            <a:pPr lvl="1" algn="just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requires the use of a </a:t>
            </a:r>
            <a:r>
              <a:rPr lang="en-US" alt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pointer 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 to the objects of different classes. 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Here, we use the pointer </a:t>
            </a:r>
            <a:r>
              <a:rPr lang="en-US" altLang="en-US" sz="1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class to refer to all the derived objects. 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But, we just discovered that a </a:t>
            </a:r>
            <a:r>
              <a:rPr lang="en-US" altLang="en-US" sz="1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pointer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even when it is made to contain the address of a derived class, always executes the function in the base class. 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compiler simply </a:t>
            </a:r>
            <a:r>
              <a:rPr lang="en-US" altLang="en-US" sz="1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ignores the contents 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pointer and chooses the member function that matches the </a:t>
            </a:r>
            <a:r>
              <a:rPr lang="en-US" altLang="en-US" sz="1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of the pointer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Q: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How </a:t>
            </a:r>
            <a:r>
              <a:rPr lang="en-US" sz="1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run-time polymorphism 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achieved?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It is achieved using what is known as </a:t>
            </a:r>
            <a:r>
              <a:rPr lang="en-IN" sz="1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functions</a:t>
            </a:r>
            <a:r>
              <a:rPr lang="en-IN" sz="1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9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371F635C-437D-4FC3-9334-B6ED83380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6200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Functions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5ED6EBFE-DD41-4C87-95AB-5CCA91EB9CF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849807" y="2128785"/>
            <a:ext cx="8397922" cy="4553369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spcAft>
                <a:spcPts val="1800"/>
              </a:spcAft>
            </a:pP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where the</a:t>
            </a:r>
            <a:r>
              <a:rPr lang="en-US" altLang="en-US" sz="1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virtual function 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comes into picture.</a:t>
            </a:r>
          </a:p>
          <a:p>
            <a:pPr algn="just">
              <a:spcBef>
                <a:spcPts val="1200"/>
              </a:spcBef>
              <a:spcAft>
                <a:spcPts val="1800"/>
              </a:spcAft>
            </a:pP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function name 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used in both the </a:t>
            </a:r>
            <a:r>
              <a:rPr lang="en-US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derived classes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function in base class is declared as </a:t>
            </a:r>
            <a:r>
              <a:rPr lang="en-US" altLang="en-US" sz="1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n-US" altLang="en-US" sz="1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keyword </a:t>
            </a:r>
            <a:r>
              <a:rPr lang="en-US" altLang="en-US" sz="1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preceding its normal declaration. </a:t>
            </a:r>
          </a:p>
          <a:p>
            <a:pPr algn="just">
              <a:spcBef>
                <a:spcPts val="1200"/>
              </a:spcBef>
              <a:spcAft>
                <a:spcPts val="1800"/>
              </a:spcAft>
            </a:pP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function is made </a:t>
            </a:r>
            <a:r>
              <a:rPr lang="en-US" altLang="en-US" sz="1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compiler determines which function to use at run time based on the type of object pointed to by the base pointer, rather than the type of the pointer. </a:t>
            </a:r>
          </a:p>
          <a:p>
            <a:pPr algn="just">
              <a:spcBef>
                <a:spcPts val="1200"/>
              </a:spcBef>
              <a:spcAft>
                <a:spcPts val="1800"/>
              </a:spcAft>
            </a:pP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way, by making the base pointer to point to different objects, we can execute </a:t>
            </a:r>
            <a:r>
              <a:rPr lang="en-US" altLang="en-US" sz="1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versions 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en-US" sz="1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function</a:t>
            </a:r>
            <a:r>
              <a:rPr lang="en-US" alt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1200"/>
              </a:spcBef>
              <a:spcAft>
                <a:spcPts val="1800"/>
              </a:spcAft>
            </a:pPr>
            <a:r>
              <a:rPr lang="en-US" alt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called </a:t>
            </a:r>
            <a:r>
              <a:rPr lang="en-US" altLang="en-US" sz="19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Overriding</a:t>
            </a:r>
            <a:r>
              <a:rPr lang="en-US" alt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909E0B9D-E929-4A66-83F9-3E2B2ADA6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4823" y="1853852"/>
            <a:ext cx="2457874" cy="367012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Base B, *</a:t>
            </a:r>
            <a:r>
              <a:rPr lang="en-US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Bptr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Bptr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&amp;B;</a:t>
            </a:r>
            <a:b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Bptr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display();</a:t>
            </a:r>
            <a:b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Bptr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show();</a:t>
            </a:r>
            <a:b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Derived D;</a:t>
            </a:r>
            <a:b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Bptr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&amp;D;</a:t>
            </a:r>
            <a:b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Bptr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display();</a:t>
            </a:r>
            <a:b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Bptr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show();</a:t>
            </a:r>
            <a:b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69BCCB30-FF1D-495D-8755-775A5DBD864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322868" y="832979"/>
            <a:ext cx="4246319" cy="5937339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Base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public: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void display()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&lt;&lt;"\n\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nBase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- display()";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void show()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&lt;&lt;"\n\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nBase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- show()";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Derived : public Base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public: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void display()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&lt;&lt;"\n\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nDerived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- display()";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void show()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&lt;&lt;"\n\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nDerived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- show()\n";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F1F7CB-0FB5-4A41-9BC3-DD101FF89E66}"/>
              </a:ext>
            </a:extLst>
          </p:cNvPr>
          <p:cNvCxnSpPr>
            <a:cxnSpLocks/>
          </p:cNvCxnSpPr>
          <p:nvPr/>
        </p:nvCxnSpPr>
        <p:spPr>
          <a:xfrm>
            <a:off x="8010741" y="1201783"/>
            <a:ext cx="0" cy="52553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5F249338-8665-4A32-B1CC-67A1AB4EC491}"/>
              </a:ext>
            </a:extLst>
          </p:cNvPr>
          <p:cNvSpPr txBox="1">
            <a:spLocks/>
          </p:cNvSpPr>
          <p:nvPr/>
        </p:nvSpPr>
        <p:spPr>
          <a:xfrm>
            <a:off x="2592925" y="109423"/>
            <a:ext cx="8911687" cy="5732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to Demonstrate the use of Virtual Functions</a:t>
            </a:r>
            <a:endParaRPr lang="en-US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8B7CCC-3CB7-4460-B951-C2C0339FF49F}"/>
              </a:ext>
            </a:extLst>
          </p:cNvPr>
          <p:cNvSpPr/>
          <p:nvPr/>
        </p:nvSpPr>
        <p:spPr>
          <a:xfrm>
            <a:off x="8809115" y="572893"/>
            <a:ext cx="2758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Run-Time Polymorphism 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9131A-8897-4FA3-9E81-E03E74779EEE}"/>
              </a:ext>
            </a:extLst>
          </p:cNvPr>
          <p:cNvSpPr/>
          <p:nvPr/>
        </p:nvSpPr>
        <p:spPr>
          <a:xfrm>
            <a:off x="132328" y="263231"/>
            <a:ext cx="1603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Example-1</a:t>
            </a:r>
            <a:endParaRPr lang="en-IN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814793-06B1-4F28-9AFA-CB30066535C7}"/>
              </a:ext>
            </a:extLst>
          </p:cNvPr>
          <p:cNvSpPr txBox="1">
            <a:spLocks/>
          </p:cNvSpPr>
          <p:nvPr/>
        </p:nvSpPr>
        <p:spPr>
          <a:xfrm>
            <a:off x="2155370" y="292305"/>
            <a:ext cx="9666509" cy="5437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to implement Run-Time Polymorphism using Virtual Fn.</a:t>
            </a:r>
            <a:endParaRPr lang="en-US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2E52CA-28D9-4239-B003-6B70F3E4E71E}"/>
              </a:ext>
            </a:extLst>
          </p:cNvPr>
          <p:cNvSpPr/>
          <p:nvPr/>
        </p:nvSpPr>
        <p:spPr>
          <a:xfrm>
            <a:off x="3713871" y="1201783"/>
            <a:ext cx="333489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shape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float area(float, float)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 }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circle: public shape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float area(float pi, float r)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return(pi*r*r);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rectangle: public shape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float area(float l, float b)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return(l*b);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A42BA-AF9F-4D1A-BDD5-1A8BB62CE520}"/>
              </a:ext>
            </a:extLst>
          </p:cNvPr>
          <p:cNvSpPr/>
          <p:nvPr/>
        </p:nvSpPr>
        <p:spPr>
          <a:xfrm>
            <a:off x="7873139" y="1564084"/>
            <a:ext cx="385354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>
              <a:spcAft>
                <a:spcPts val="3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Aft>
                <a:spcPts val="3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shape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 *S2;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>
              <a:spcAft>
                <a:spcPts val="3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circle C;</a:t>
            </a:r>
          </a:p>
          <a:p>
            <a:pPr>
              <a:spcAft>
                <a:spcPts val="3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rectangle R;</a:t>
            </a:r>
          </a:p>
          <a:p>
            <a:pPr>
              <a:spcAft>
                <a:spcPts val="300"/>
              </a:spcAft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3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S1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&amp;C;</a:t>
            </a:r>
          </a:p>
          <a:p>
            <a:pPr>
              <a:spcAft>
                <a:spcPts val="3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S2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&amp;R;</a:t>
            </a:r>
          </a:p>
          <a:p>
            <a:pPr>
              <a:spcAft>
                <a:spcPts val="3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Circle = ";</a:t>
            </a:r>
          </a:p>
          <a:p>
            <a:pPr>
              <a:spcAft>
                <a:spcPts val="3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&lt;&lt;S1-&gt;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area(3.14, 5);</a:t>
            </a:r>
          </a:p>
          <a:p>
            <a:pPr>
              <a:spcAft>
                <a:spcPts val="3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Rectangle = ";</a:t>
            </a:r>
          </a:p>
          <a:p>
            <a:pPr>
              <a:spcAft>
                <a:spcPts val="3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&lt;&lt;S2-&gt;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area(9.5, 4.3);</a:t>
            </a:r>
          </a:p>
          <a:p>
            <a:pPr>
              <a:spcAft>
                <a:spcPts val="3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728173-FAB2-44F0-AD8C-1DCD4E2A1D6B}"/>
              </a:ext>
            </a:extLst>
          </p:cNvPr>
          <p:cNvCxnSpPr>
            <a:cxnSpLocks/>
          </p:cNvCxnSpPr>
          <p:nvPr/>
        </p:nvCxnSpPr>
        <p:spPr>
          <a:xfrm>
            <a:off x="7631914" y="1201783"/>
            <a:ext cx="0" cy="52553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A1C35A1-A1D5-474A-98E2-BBAD05128A2C}"/>
              </a:ext>
            </a:extLst>
          </p:cNvPr>
          <p:cNvSpPr/>
          <p:nvPr/>
        </p:nvSpPr>
        <p:spPr>
          <a:xfrm>
            <a:off x="132328" y="263231"/>
            <a:ext cx="1603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Example-2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EFD1C7-C5B5-4F7C-AC19-DCBFCAF34D50}"/>
              </a:ext>
            </a:extLst>
          </p:cNvPr>
          <p:cNvSpPr txBox="1"/>
          <p:nvPr/>
        </p:nvSpPr>
        <p:spPr>
          <a:xfrm>
            <a:off x="7873149" y="6340688"/>
            <a:ext cx="326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Here, </a:t>
            </a:r>
            <a:r>
              <a:rPr lang="en-IN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‘shape’</a:t>
            </a:r>
            <a:r>
              <a:rPr lang="en-I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an abstract class.</a:t>
            </a:r>
          </a:p>
        </p:txBody>
      </p:sp>
    </p:spTree>
    <p:extLst>
      <p:ext uri="{BB962C8B-B14F-4D97-AF65-F5344CB8AC3E}">
        <p14:creationId xmlns:p14="http://schemas.microsoft.com/office/powerpoint/2010/main" val="180773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7101FCFE-B8F4-40CE-98BD-23C949161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916" y="506649"/>
            <a:ext cx="8447963" cy="817183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 for Virtual Functions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CDAFBDA7-3456-4A37-9033-F07CD900F72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947915" y="1742611"/>
            <a:ext cx="8573525" cy="4658192"/>
          </a:xfrm>
        </p:spPr>
        <p:txBody>
          <a:bodyPr>
            <a:normAutofit/>
          </a:bodyPr>
          <a:lstStyle/>
          <a:p>
            <a:pPr algn="just">
              <a:spcAft>
                <a:spcPts val="300"/>
              </a:spcAft>
              <a:defRPr/>
            </a:pP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US" sz="1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 binding 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9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functions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some</a:t>
            </a:r>
            <a:r>
              <a:rPr lang="en-US" sz="19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en-US" sz="1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 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en-US" sz="1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used:</a:t>
            </a:r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1688" indent="-331788" algn="just">
              <a:spcBef>
                <a:spcPts val="1200"/>
              </a:spcBef>
              <a:spcAft>
                <a:spcPts val="600"/>
              </a:spcAft>
              <a:buFont typeface="Wingdings 2" panose="05020102010507070707" pitchFamily="18" charset="2"/>
              <a:buAutoNum type="arabicPeriod"/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irtual functions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must be the members of some class.</a:t>
            </a:r>
          </a:p>
          <a:p>
            <a:pPr marL="801688" indent="-331788" algn="just">
              <a:spcBef>
                <a:spcPts val="1200"/>
              </a:spcBef>
              <a:spcAft>
                <a:spcPts val="600"/>
              </a:spcAft>
              <a:buFont typeface="Wingdings 2" panose="05020102010507070707" pitchFamily="18" charset="2"/>
              <a:buAutoNum type="arabicPeriod"/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cannot be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members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1688" indent="-331788" algn="just">
              <a:spcBef>
                <a:spcPts val="1200"/>
              </a:spcBef>
              <a:spcAft>
                <a:spcPts val="600"/>
              </a:spcAft>
              <a:buFont typeface="Wingdings 2" panose="05020102010507070707" pitchFamily="18" charset="2"/>
              <a:buAutoNum type="arabicPeriod"/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are accessed by using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pointers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1688" indent="-331788" algn="just">
              <a:spcBef>
                <a:spcPts val="1200"/>
              </a:spcBef>
              <a:spcAft>
                <a:spcPts val="600"/>
              </a:spcAft>
              <a:buFont typeface="Wingdings 2" panose="05020102010507070707" pitchFamily="18" charset="2"/>
              <a:buAutoNum type="arabicPeriod"/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function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a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another class.</a:t>
            </a:r>
          </a:p>
          <a:p>
            <a:pPr marL="801688" indent="-331788" algn="just">
              <a:spcBef>
                <a:spcPts val="1200"/>
              </a:spcBef>
              <a:spcAft>
                <a:spcPts val="600"/>
              </a:spcAft>
              <a:buFont typeface="Wingdings 2" panose="05020102010507070707" pitchFamily="18" charset="2"/>
              <a:buAutoNum type="arabicPeriod"/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function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base class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be defined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even if it may not be used.</a:t>
            </a:r>
          </a:p>
          <a:p>
            <a:pPr marL="801688" indent="-331788" algn="just">
              <a:spcBef>
                <a:spcPts val="1200"/>
              </a:spcBef>
              <a:spcAft>
                <a:spcPts val="1200"/>
              </a:spcAft>
              <a:buFont typeface="Wingdings 2" panose="05020102010507070707" pitchFamily="18" charset="2"/>
              <a:buAutoNum type="arabicPeriod"/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base class version of a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function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all the derived class versions must be identical. </a:t>
            </a:r>
          </a:p>
          <a:p>
            <a:pPr marL="182562" indent="0"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functions with the </a:t>
            </a:r>
            <a:r>
              <a:rPr lang="en-US" sz="17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name have different prototypes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C++ considers 	</a:t>
            </a: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them as </a:t>
            </a: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overloaded functions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the </a:t>
            </a:r>
            <a:r>
              <a:rPr lang="en-US" sz="17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function 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 is ignored.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68626B6C-AA98-4EA2-BB6B-67A5CC95C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9848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 for Virtual Functions</a:t>
            </a:r>
            <a:endParaRPr lang="en-US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399B493D-E5B4-4877-A673-455511C657F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955717" y="1898129"/>
            <a:ext cx="8411570" cy="4228351"/>
          </a:xfrm>
        </p:spPr>
        <p:txBody>
          <a:bodyPr>
            <a:normAutofit/>
          </a:bodyPr>
          <a:lstStyle/>
          <a:p>
            <a:pPr marL="457200" indent="-274638" algn="just">
              <a:spcBef>
                <a:spcPts val="1200"/>
              </a:spcBef>
              <a:spcAft>
                <a:spcPts val="1800"/>
              </a:spcAft>
              <a:buFont typeface="+mj-lt"/>
              <a:buAutoNum type="arabicPeriod" startAt="7"/>
            </a:pP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cannot have </a:t>
            </a:r>
            <a:r>
              <a:rPr lang="en-US" altLang="en-US" sz="1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constructors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but we can have </a:t>
            </a:r>
            <a:r>
              <a:rPr lang="en-US" altLang="en-US" sz="1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destructors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274638" algn="just">
              <a:spcBef>
                <a:spcPts val="1200"/>
              </a:spcBef>
              <a:spcAft>
                <a:spcPts val="1800"/>
              </a:spcAft>
              <a:buFont typeface="+mj-lt"/>
              <a:buAutoNum type="arabicPeriod" startAt="7"/>
            </a:pP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a </a:t>
            </a:r>
            <a:r>
              <a:rPr lang="en-US" altLang="en-US" sz="1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pointer 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point to any type of the derived object, the </a:t>
            </a:r>
            <a:r>
              <a:rPr lang="en-US" altLang="en-US" sz="1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en-US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not true.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i.e., we cannot use a pointer to a derived class to access an object of the base type.</a:t>
            </a:r>
          </a:p>
          <a:p>
            <a:pPr marL="457200" indent="-274638" algn="just">
              <a:spcBef>
                <a:spcPts val="1200"/>
              </a:spcBef>
              <a:spcAft>
                <a:spcPts val="1800"/>
              </a:spcAft>
              <a:buFont typeface="+mj-lt"/>
              <a:buAutoNum type="arabicPeriod" startAt="7"/>
            </a:pP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</a:t>
            </a:r>
            <a:r>
              <a:rPr lang="en-US" altLang="en-US" sz="1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pointer 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 </a:t>
            </a:r>
            <a:r>
              <a:rPr lang="en-US" altLang="en-US" sz="1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derived class, </a:t>
            </a:r>
            <a:r>
              <a:rPr lang="en-US" altLang="en-US" sz="1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incrementing 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1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decrementing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will not make it to point to the next object of the derived class. It is incremented or decremented only relative to its base type. </a:t>
            </a:r>
            <a:r>
              <a:rPr lang="en-US" alt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Thus, 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should not use this method to move the pointer to the next object.</a:t>
            </a:r>
          </a:p>
          <a:p>
            <a:pPr marL="457200" indent="-365125" algn="just">
              <a:spcBef>
                <a:spcPts val="1200"/>
              </a:spcBef>
              <a:spcAft>
                <a:spcPts val="1800"/>
              </a:spcAft>
              <a:buFont typeface="+mj-lt"/>
              <a:buAutoNum type="arabicPeriod" startAt="7"/>
            </a:pP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</a:t>
            </a:r>
            <a:r>
              <a:rPr lang="en-US" altLang="en-US" sz="1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function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defined in the base class, it is </a:t>
            </a:r>
            <a:r>
              <a:rPr lang="en-US" altLang="en-US" sz="1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necessary to redefine it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 derived class. In such cases, calls will invoke the base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70184654-42B0-4199-9DB4-3024F27E7CC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166047" y="2172640"/>
            <a:ext cx="8121041" cy="27791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called </a:t>
            </a:r>
            <a:r>
              <a:rPr lang="en-US" alt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 binding 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binding 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linking</a:t>
            </a:r>
            <a:r>
              <a:rPr lang="en-US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/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</a:t>
            </a:r>
            <a:r>
              <a:rPr lang="en-US" alt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 time </a:t>
            </a:r>
            <a:r>
              <a:rPr lang="en-US" alt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polymorphism.</a:t>
            </a:r>
            <a:r>
              <a:rPr lang="en-US" alt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altLang="en-US" sz="20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 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binding simply means that an object is bound to its function call at compile time.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84187B-4883-4937-9227-5EF6D2FF9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290975" cy="803857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8BF59685-AB9F-4734-9DF3-6E907A198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2553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Pure-Virtual Function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B886A10D-5FA5-4564-B803-7C7D4A96C87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20719" y="2042890"/>
            <a:ext cx="8194154" cy="4191000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normal practice to declare a function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inside the base class and redefine it in the derived classes. 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inside the base class is 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seldom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used for performing any task. 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only serves as a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E.g., In the last program, no object of class ‘</a:t>
            </a:r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was created and therefore the function </a:t>
            </a:r>
            <a:r>
              <a:rPr lang="en-US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area()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 base class has been defined 'empty’. 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functions are called "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do-nothing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functions.</a:t>
            </a:r>
          </a:p>
          <a:p>
            <a:pPr algn="just"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"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do-nothing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function may be defined as follows:</a:t>
            </a:r>
          </a:p>
          <a:p>
            <a:pPr marL="0" indent="0" algn="just">
              <a:spcAft>
                <a:spcPts val="600"/>
              </a:spcAft>
              <a:buNone/>
              <a:defRPr/>
            </a:pPr>
            <a:r>
              <a:rPr lang="it-IT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	</a:t>
            </a:r>
            <a:r>
              <a:rPr lang="it-IT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it-IT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void display() = 0;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8753EAAF-16F4-45B5-AAB0-7416F41D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5257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Pure-Virtual Function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76214F9B-DDE2-4364-ABE9-D005F2CC942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107139" y="2041478"/>
            <a:ext cx="8261445" cy="4419600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functions are called </a:t>
            </a:r>
            <a:r>
              <a:rPr lang="en-US" alt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Pure-Virtual functions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pure virtual function 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function declared in a base class that has no definition relative to the base class. 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such cases, the compiler requires each derived class to either </a:t>
            </a:r>
            <a:r>
              <a:rPr lang="en-US" alt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function or re-declare it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a pure virtual function. 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Remember that a class containing pure virtual functions cannot be used to 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objects 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own. Such classes are called </a:t>
            </a:r>
            <a:r>
              <a:rPr lang="en-US" altLang="en-US" sz="20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base classes</a:t>
            </a:r>
            <a:r>
              <a:rPr lang="en-US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objective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an </a:t>
            </a:r>
            <a:r>
              <a:rPr lang="en-US" alt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base class 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to provide some traits to the derived classes and to create a </a:t>
            </a:r>
            <a:r>
              <a:rPr lang="en-US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pointer 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 for achieving </a:t>
            </a:r>
            <a:r>
              <a:rPr lang="en-US" alt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time polymorphism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814793-06B1-4F28-9AFA-CB30066535C7}"/>
              </a:ext>
            </a:extLst>
          </p:cNvPr>
          <p:cNvSpPr txBox="1">
            <a:spLocks/>
          </p:cNvSpPr>
          <p:nvPr/>
        </p:nvSpPr>
        <p:spPr>
          <a:xfrm>
            <a:off x="1619803" y="200864"/>
            <a:ext cx="10476402" cy="5437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to implement Run-Time Polymorphism using Pure-Virtual Fn.</a:t>
            </a:r>
            <a:endParaRPr lang="en-US" alt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2E52CA-28D9-4239-B003-6B70F3E4E71E}"/>
              </a:ext>
            </a:extLst>
          </p:cNvPr>
          <p:cNvSpPr/>
          <p:nvPr/>
        </p:nvSpPr>
        <p:spPr>
          <a:xfrm>
            <a:off x="3526147" y="1254035"/>
            <a:ext cx="374985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shape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virtual float area(float, float) = 0;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circle: public shape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float area(float pi, float r)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return(pi*r*r);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rectangle: public shape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float area(float l, float b)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return(l*b);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A42BA-AF9F-4D1A-BDD5-1A8BB62CE520}"/>
              </a:ext>
            </a:extLst>
          </p:cNvPr>
          <p:cNvSpPr/>
          <p:nvPr/>
        </p:nvSpPr>
        <p:spPr>
          <a:xfrm>
            <a:off x="7873139" y="1564084"/>
            <a:ext cx="385354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>
              <a:spcAft>
                <a:spcPts val="3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Aft>
                <a:spcPts val="3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shape *s[2];</a:t>
            </a:r>
          </a:p>
          <a:p>
            <a:pPr>
              <a:spcAft>
                <a:spcPts val="3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circle C;</a:t>
            </a:r>
          </a:p>
          <a:p>
            <a:pPr>
              <a:spcAft>
                <a:spcPts val="3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rectangle R;</a:t>
            </a:r>
          </a:p>
          <a:p>
            <a:pPr>
              <a:spcAft>
                <a:spcPts val="300"/>
              </a:spcAft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3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s[0] = &amp;C;</a:t>
            </a:r>
          </a:p>
          <a:p>
            <a:pPr>
              <a:spcAft>
                <a:spcPts val="3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s[1] = &amp;R;</a:t>
            </a:r>
          </a:p>
          <a:p>
            <a:pPr>
              <a:spcAft>
                <a:spcPts val="3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Circle = ";</a:t>
            </a:r>
          </a:p>
          <a:p>
            <a:pPr>
              <a:spcAft>
                <a:spcPts val="3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&lt;&lt;s[0]-&gt;area(3.14, 5);</a:t>
            </a:r>
          </a:p>
          <a:p>
            <a:pPr>
              <a:spcAft>
                <a:spcPts val="3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Rectangle = ";</a:t>
            </a:r>
          </a:p>
          <a:p>
            <a:pPr>
              <a:spcAft>
                <a:spcPts val="3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&lt;&lt;s[1]-&gt;area(9.5, 4.3);</a:t>
            </a:r>
          </a:p>
          <a:p>
            <a:pPr>
              <a:spcAft>
                <a:spcPts val="3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728173-FAB2-44F0-AD8C-1DCD4E2A1D6B}"/>
              </a:ext>
            </a:extLst>
          </p:cNvPr>
          <p:cNvCxnSpPr>
            <a:cxnSpLocks/>
          </p:cNvCxnSpPr>
          <p:nvPr/>
        </p:nvCxnSpPr>
        <p:spPr>
          <a:xfrm>
            <a:off x="7631914" y="1201783"/>
            <a:ext cx="0" cy="52553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76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910" y="295934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en-US" sz="7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90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AC5F0-DB11-4467-A838-13D2541D8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8657"/>
            <a:ext cx="8915400" cy="7473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a situation where the function name and prototype is the same in both the base and derived classes.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2463BF-66ED-4E3C-9399-AFE5018B5EAB}"/>
              </a:ext>
            </a:extLst>
          </p:cNvPr>
          <p:cNvSpPr/>
          <p:nvPr/>
        </p:nvSpPr>
        <p:spPr>
          <a:xfrm>
            <a:off x="3336099" y="2266301"/>
            <a:ext cx="275990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c1ass A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int x;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void show()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	-------	}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345D2DB-A17C-4D50-992D-08B101D1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3857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F57C1C-8F22-46AD-9985-A865CAD9F1B1}"/>
              </a:ext>
            </a:extLst>
          </p:cNvPr>
          <p:cNvSpPr/>
          <p:nvPr/>
        </p:nvSpPr>
        <p:spPr>
          <a:xfrm>
            <a:off x="7580822" y="2282973"/>
            <a:ext cx="284397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B: public A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int y;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void show()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	-------	}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22B469-DDE6-4E60-81BA-9A5A8EA6C859}"/>
              </a:ext>
            </a:extLst>
          </p:cNvPr>
          <p:cNvSpPr txBox="1">
            <a:spLocks/>
          </p:cNvSpPr>
          <p:nvPr/>
        </p:nvSpPr>
        <p:spPr>
          <a:xfrm>
            <a:off x="2589212" y="4401511"/>
            <a:ext cx="8433692" cy="2266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How do we use the member function 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show()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to print the values of objects of both the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</a:rPr>
              <a:t>classes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</a:rPr>
              <a:t> and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</a:rPr>
              <a:t>?</a:t>
            </a:r>
          </a:p>
          <a:p>
            <a:pPr>
              <a:spcBef>
                <a:spcPts val="800"/>
              </a:spcBef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Since the prototype of 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show()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is the same in both the places, the function is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not overloaded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and therefore static binding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does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not apply. </a:t>
            </a:r>
          </a:p>
          <a:p>
            <a:pPr>
              <a:spcBef>
                <a:spcPts val="800"/>
              </a:spcBef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In such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cases, </a:t>
            </a:r>
            <a:r>
              <a:rPr lang="en-US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scope 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resolution operator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(::) can be used to specify the class while invoking the functions with the derived class objects.</a:t>
            </a:r>
          </a:p>
          <a:p>
            <a:pPr>
              <a:spcBef>
                <a:spcPts val="800"/>
              </a:spcBef>
              <a:spcAft>
                <a:spcPts val="1200"/>
              </a:spcAft>
            </a:pPr>
            <a:endParaRPr lang="en-IN" dirty="0">
              <a:solidFill>
                <a:schemeClr val="tx1"/>
              </a:solidFill>
            </a:endParaRPr>
          </a:p>
          <a:p>
            <a:pPr>
              <a:spcBef>
                <a:spcPts val="800"/>
              </a:spcBef>
              <a:spcAft>
                <a:spcPts val="1200"/>
              </a:spcAft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D3B4-E630-4759-8AD3-3FE7B3D48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1331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Polymorphism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4915B7-586C-4E1B-954E-931CF7C65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281" y="2317176"/>
            <a:ext cx="6380869" cy="36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6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DA68D-5ECC-434F-9681-549EE9A27F8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039389" y="1993726"/>
            <a:ext cx="6808150" cy="39624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580"/>
              </a:spcBef>
              <a:buNone/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polymorphism: </a:t>
            </a:r>
          </a:p>
          <a:p>
            <a:pPr marL="274320" indent="-274320" algn="just">
              <a:spcBef>
                <a:spcPts val="580"/>
              </a:spcBef>
              <a:buFont typeface="Wingdings 2"/>
              <a:buChar char=""/>
              <a:defRPr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spcBef>
                <a:spcPts val="580"/>
              </a:spcBef>
              <a:buFont typeface="Wingdings 2"/>
              <a:buAutoNum type="arabicPeriod"/>
              <a:defRPr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 time polymorphism: </a:t>
            </a:r>
          </a:p>
          <a:p>
            <a:pPr marL="1063625" lvl="2" indent="-514350" algn="just">
              <a:spcBef>
                <a:spcPts val="580"/>
              </a:spcBef>
              <a:buFont typeface="Wingdings" panose="05000000000000000000" pitchFamily="2" charset="2"/>
              <a:buChar char="q"/>
              <a:defRPr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also known as static binding or early binding.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514350" indent="-514350" algn="just">
              <a:spcBef>
                <a:spcPts val="580"/>
              </a:spcBef>
              <a:buFont typeface="Wingdings 2"/>
              <a:buAutoNum type="arabicPeriod"/>
              <a:defRPr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spcBef>
                <a:spcPts val="580"/>
              </a:spcBef>
              <a:buFont typeface="Wingdings 2"/>
              <a:buAutoNum type="arabicPeriod"/>
              <a:defRPr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time polymorphism: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3625" lvl="2" indent="-514350" algn="just">
              <a:spcBef>
                <a:spcPts val="580"/>
              </a:spcBef>
              <a:buFont typeface="Wingdings" panose="05000000000000000000" pitchFamily="2" charset="2"/>
              <a:buChar char="q"/>
              <a:defRPr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also known as dynamic binding or late binding. </a:t>
            </a:r>
          </a:p>
          <a:p>
            <a:pPr marL="1063625" lvl="2" indent="-514350" algn="just">
              <a:spcBef>
                <a:spcPts val="580"/>
              </a:spcBef>
              <a:buFont typeface="Wingdings" panose="05000000000000000000" pitchFamily="2" charset="2"/>
              <a:buChar char="q"/>
              <a:defRPr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binding is one of the powerful feature of C++.   </a:t>
            </a:r>
          </a:p>
          <a:p>
            <a:pPr marL="1063625" lvl="2" indent="-514350" algn="just">
              <a:spcBef>
                <a:spcPts val="580"/>
              </a:spcBef>
              <a:buFont typeface="Wingdings" panose="05000000000000000000" pitchFamily="2" charset="2"/>
              <a:buChar char="q"/>
              <a:defRPr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requires the use of pointers and objects.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6C216D-7368-44E4-8497-B1793F07AFF6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7913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Polymorphism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BC8EC-845E-4737-AD12-7C47A842B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3428" y="1899139"/>
            <a:ext cx="8805472" cy="423437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When the appropriate function is selected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during execution,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this is known as 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run time polymorphism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. 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A mechanism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known as 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virtual function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is used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to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achieve 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run time polymorphism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Depending upon the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consideration, the appropriate version of the function is invoked. 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the function is linked with a particular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much later after the compilation. This process is termed as 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 binding 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binding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because the selection of the appropriate function is done dynamically at run time.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2E9A32-2E2B-4DBD-A4FF-4C58AB562B24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8038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Run-Time Polymorphism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15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7914D4-6707-429B-AAD7-66A9F1D17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6345" y="2509381"/>
            <a:ext cx="7494241" cy="268892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binding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one of the powerful features of C++.  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requires the use of pointers to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objects.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let’s see how the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pointers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functions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used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dynamic binding.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53A5603-780D-4A11-A917-58E4534EAA9A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8038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Run-Time Polymorphism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0355D616-09A3-4500-97DE-C166DF213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3753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B0B5F9BA-3FF7-4C3D-B4E8-8565C6D1101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819145" y="1738090"/>
            <a:ext cx="8685467" cy="4374611"/>
          </a:xfrm>
        </p:spPr>
        <p:txBody>
          <a:bodyPr>
            <a:no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derived data type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refers to another data variable by storing the variable's memory address rather than data. 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pointer variable defines where to get the value of a specific data variable instead of defining actual data.</a:t>
            </a:r>
          </a:p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Declaration of a pointer: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						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data-type *</a:t>
            </a:r>
            <a:r>
              <a:rPr lang="en-US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ptr-var</a:t>
            </a:r>
            <a:endParaRPr lang="en-US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Here, </a:t>
            </a:r>
            <a:r>
              <a:rPr lang="en-US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ptr-var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name of the pointer, and 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data-type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refers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one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 data types. 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data-type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followed by an asterisk (*) symbol, which distinguishes a pointer variable from other variables to the compiler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1639</TotalTime>
  <Words>1897</Words>
  <Application>Microsoft Office PowerPoint</Application>
  <PresentationFormat>Widescreen</PresentationFormat>
  <Paragraphs>391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Century Gothic</vt:lpstr>
      <vt:lpstr>Times New Roman</vt:lpstr>
      <vt:lpstr>Wingdings</vt:lpstr>
      <vt:lpstr>Wingdings 2</vt:lpstr>
      <vt:lpstr>Wingdings 3</vt:lpstr>
      <vt:lpstr>Wisp</vt:lpstr>
      <vt:lpstr>Pointers, Virtual Functions &amp;  Polymorphism</vt:lpstr>
      <vt:lpstr>Introduction</vt:lpstr>
      <vt:lpstr>Introduction</vt:lpstr>
      <vt:lpstr>Introduction</vt:lpstr>
      <vt:lpstr>Types of Polymorphism</vt:lpstr>
      <vt:lpstr>PowerPoint Presentation</vt:lpstr>
      <vt:lpstr>PowerPoint Presentation</vt:lpstr>
      <vt:lpstr>PowerPoint Presentation</vt:lpstr>
      <vt:lpstr>Pointers</vt:lpstr>
      <vt:lpstr>Pointers</vt:lpstr>
      <vt:lpstr>Using Pointers</vt:lpstr>
      <vt:lpstr>PowerPoint Presentation</vt:lpstr>
      <vt:lpstr>PowerPoint Presentation</vt:lpstr>
      <vt:lpstr>Pointer to Objects</vt:lpstr>
      <vt:lpstr>Pointer to Objects</vt:lpstr>
      <vt:lpstr>int main() {      item *p = new item[3];  item *ptr = p;      int x, i;    float y;       for(i=1; i&lt;=3; i++)      {           cout&lt;&lt;“Enter code &amp; price: "&lt;&lt;i;           cin&gt;&gt;x&gt;&gt;y;           ptr-&gt;getdata(x, y);           ptr++;      }      ptr = p;      for(i=1; i&lt;=3; i++)      {            cout&lt;&lt;"\nItem: "&lt;&lt;i;            (*ptr).show();        // OR    ptr-&gt;show();            ptr++;      }      delete p; }</vt:lpstr>
      <vt:lpstr>this Pointer</vt:lpstr>
      <vt:lpstr>Example of this Pointer</vt:lpstr>
      <vt:lpstr> void Display()   {   cout&lt;&lt;"\n\tRoll No : "&lt;&lt;roll;               cout&lt;&lt;"\n\tName : "&lt;&lt;name;         cout&lt;&lt;"\n\tMarks : "&lt;&lt;marks;   }  };   int main() {      Student S1(1, 89.63, “Akshit");      Student S2("Deepak", 78.53, 2);      Student S3(3, "Rohit", 68.94);       cout&lt;&lt;"\nDetails of Student 1 : ";      S1.Display();      cout&lt;&lt;"\n\nDetails of Student 2 : ";      S2.Display();      cout&lt;&lt;"\n\nDetails of Student 3 : ";      S3.Display(); }</vt:lpstr>
      <vt:lpstr>int main() {      person  p1("John", 37.50),                   p2(“Alice", 29.0),                   p3(“Robert", 40.25);       person p = p1.greater(p3);      cout&lt;&lt;"Elder person is: ";      p.display();       p = p1.greater(p2);      cout&lt;&lt;"Elder person is: ";      p.display(); }</vt:lpstr>
      <vt:lpstr>Pointer to Derived Class</vt:lpstr>
      <vt:lpstr>Pointer to Derived Class</vt:lpstr>
      <vt:lpstr>int main() {    Base B, *BasePtr;   BasePtr = &amp;B;  BasePtr -&gt; b = 100;  BasePtr -&gt; show();       Derived D;      BasePtr = &amp;D;      BasePtr -&gt; b = 200;      // *BasePtr -&gt; d = 300;   // won‘t work      BasePtr -&gt; show();      // Accesses only inherited       // Base members      Derived *DerivedPtr;      DerivedPtr = &amp;D;      DerivedPtr -&gt; d = 300;      DerivedPtr -&gt; show();       cout &lt;&lt;"Using ((Derived *) BasePtr)\n";      ((Derived *) BasePtr) -&gt; d = 400;      ((Derived *) BasePtr) -&gt; show(); }</vt:lpstr>
      <vt:lpstr>Virtual Function</vt:lpstr>
      <vt:lpstr>Virtual Functions</vt:lpstr>
      <vt:lpstr>int main() {      Base B, *Bptr;       Bptr = &amp;B;      Bptr -&gt; display();      Bptr -&gt; show();   Derived D;      Bptr = &amp;D;      Bptr -&gt; display();      Bptr -&gt; show(); }</vt:lpstr>
      <vt:lpstr>PowerPoint Presentation</vt:lpstr>
      <vt:lpstr>Rules for Virtual Functions</vt:lpstr>
      <vt:lpstr>Rules for Virtual Functions</vt:lpstr>
      <vt:lpstr>Pure-Virtual Function</vt:lpstr>
      <vt:lpstr>Pure-Virtual Function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Pointers, Virtual Functions &amp;  Polymorphism</dc:title>
  <dc:creator>Balraj Kumar</dc:creator>
  <cp:lastModifiedBy>Windows User</cp:lastModifiedBy>
  <cp:revision>188</cp:revision>
  <dcterms:created xsi:type="dcterms:W3CDTF">2018-10-16T14:11:33Z</dcterms:created>
  <dcterms:modified xsi:type="dcterms:W3CDTF">2019-10-29T06:46:20Z</dcterms:modified>
</cp:coreProperties>
</file>